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BA1E9-F3FA-42E0-9811-D6BC67181E8A}"/>
              </a:ext>
            </a:extLst>
          </p:cNvPr>
          <p:cNvSpPr>
            <a:spLocks noGrp="1"/>
          </p:cNvSpPr>
          <p:nvPr>
            <p:ph type="title"/>
          </p:nvPr>
        </p:nvSpPr>
        <p:spPr/>
        <p:txBody>
          <a:bodyPr/>
          <a:lstStyle/>
          <a:p>
            <a:r>
              <a:rPr lang="en-US"/>
              <a:t>Instagram Posts Table | Collistar - Competitors - 1 of 11</a:t>
            </a:r>
          </a:p>
        </p:txBody>
      </p:sp>
      <p:graphicFrame>
        <p:nvGraphicFramePr>
          <p:cNvPr id="5" name="Table Placeholder 4">
            <a:extLst>
              <a:ext uri="{FF2B5EF4-FFF2-40B4-BE49-F238E27FC236}">
                <a16:creationId xmlns:a16="http://schemas.microsoft.com/office/drawing/2014/main" id="{39B03811-4FE5-4816-AF1F-4940EFCEDAB8}"/>
              </a:ext>
            </a:extLst>
          </p:cNvPr>
          <p:cNvGraphicFramePr>
            <a:graphicFrameLocks noGrp="1"/>
          </p:cNvGraphicFramePr>
          <p:nvPr>
            <p:ph type="tbl" sz="quarter" idx="13"/>
            <p:extLst>
              <p:ext uri="{D42A27DB-BD31-4B8C-83A1-F6EECF244321}">
                <p14:modId xmlns:p14="http://schemas.microsoft.com/office/powerpoint/2010/main" val="1884289378"/>
              </p:ext>
            </p:extLst>
          </p:nvPr>
        </p:nvGraphicFramePr>
        <p:xfrm>
          <a:off x="457200" y="1731963"/>
          <a:ext cx="8229600" cy="402336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5614872"/>
                    </a:ext>
                  </a:extLst>
                </a:gridCol>
                <a:gridCol w="1810512">
                  <a:extLst>
                    <a:ext uri="{9D8B030D-6E8A-4147-A177-3AD203B41FA5}">
                      <a16:colId xmlns:a16="http://schemas.microsoft.com/office/drawing/2014/main" val="3254638388"/>
                    </a:ext>
                  </a:extLst>
                </a:gridCol>
                <a:gridCol w="822960">
                  <a:extLst>
                    <a:ext uri="{9D8B030D-6E8A-4147-A177-3AD203B41FA5}">
                      <a16:colId xmlns:a16="http://schemas.microsoft.com/office/drawing/2014/main" val="4141453171"/>
                    </a:ext>
                  </a:extLst>
                </a:gridCol>
                <a:gridCol w="822960">
                  <a:extLst>
                    <a:ext uri="{9D8B030D-6E8A-4147-A177-3AD203B41FA5}">
                      <a16:colId xmlns:a16="http://schemas.microsoft.com/office/drawing/2014/main" val="3909706017"/>
                    </a:ext>
                  </a:extLst>
                </a:gridCol>
                <a:gridCol w="822960">
                  <a:extLst>
                    <a:ext uri="{9D8B030D-6E8A-4147-A177-3AD203B41FA5}">
                      <a16:colId xmlns:a16="http://schemas.microsoft.com/office/drawing/2014/main" val="3870630896"/>
                    </a:ext>
                  </a:extLst>
                </a:gridCol>
                <a:gridCol w="822960">
                  <a:extLst>
                    <a:ext uri="{9D8B030D-6E8A-4147-A177-3AD203B41FA5}">
                      <a16:colId xmlns:a16="http://schemas.microsoft.com/office/drawing/2014/main" val="2662192592"/>
                    </a:ext>
                  </a:extLst>
                </a:gridCol>
                <a:gridCol w="822960">
                  <a:extLst>
                    <a:ext uri="{9D8B030D-6E8A-4147-A177-3AD203B41FA5}">
                      <a16:colId xmlns:a16="http://schemas.microsoft.com/office/drawing/2014/main" val="126374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676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kikomilano - 2019-11-20 21:45:09</a:t>
                      </a:r>
                      <a:r>
                        <a:rPr kumimoji="0" lang="en-US" sz="1000" b="0" i="0" u="none" strike="noStrike" kern="1200" cap="none" spc="0" normalizeH="0" baseline="0" noProof="0">
                          <a:ln>
                            <a:noFill/>
                          </a:ln>
                          <a:solidFill>
                            <a:prstClr val="black"/>
                          </a:solidFill>
                          <a:effectLst/>
                          <a:uLnTx/>
                          <a:uFillTx/>
                          <a:latin typeface="+mn-lt"/>
                          <a:ea typeface="+mn-ea"/>
                          <a:cs typeface="+mn-cs"/>
                        </a:rPr>
                        <a:t>
 Green Eden or Red Planet, what shade of #KIKOMagicalHoliday Chrome Eyeshadow are you bagging? 😍 Magical Holiday Chrome Eyeshadow 04-03 - Brushes 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https://www.instagram.com/p/B5GlE-VpjUQ/media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09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lancomeofficial - 2019-11-20 21:00:25</a:t>
                      </a:r>
                      <a:r>
                        <a:rPr kumimoji="0" lang="en-US" sz="1000" b="0" i="0" u="none" strike="noStrike" kern="1200" cap="none" spc="0" normalizeH="0" baseline="0" noProof="0">
                          <a:ln>
                            <a:noFill/>
                          </a:ln>
                          <a:solidFill>
                            <a:prstClr val="black"/>
                          </a:solidFill>
                          <a:effectLst/>
                          <a:uLnTx/>
                          <a:uFillTx/>
                          <a:latin typeface="+mn-lt"/>
                          <a:ea typeface="+mn-ea"/>
                          <a:cs typeface="+mn-cs"/>
                        </a:rPr>
                        <a:t>
 Life is her stage and Teint Idole is the ultimate co-star. It's breathable, long-lasting, full coverage foundation that makes zhoudongyu feel unstoppable.
#Lancome #TeintIdole #BeUnstoppable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https://www.instagram.com/p/B5Gf4ODpSk8/media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848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cliniqueitalia - 2019-11-20 20:07:55</a:t>
                      </a:r>
                      <a:r>
                        <a:rPr kumimoji="0" lang="it-IT" sz="1000" b="0" i="0" u="none" strike="noStrike" kern="1200" cap="none" spc="0" normalizeH="0" baseline="0" noProof="0">
                          <a:ln>
                            <a:noFill/>
                          </a:ln>
                          <a:solidFill>
                            <a:prstClr val="black"/>
                          </a:solidFill>
                          <a:effectLst/>
                          <a:uLnTx/>
                          <a:uFillTx/>
                          <a:latin typeface="+mn-lt"/>
                          <a:ea typeface="+mn-ea"/>
                          <a:cs typeface="+mn-cs"/>
                        </a:rPr>
                        <a:t>
 Avete già provato il nuovo #CliniqueSmart Clinical MD? 
Due formule in un unico prodotto: Rimodellante e Riempitivo. 
Lo ha provato per noi anche laurarenieri. Per scoprire di più, fate swipe sulle storie. 💜 #Clinique #facecare theoldnow_magazine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https://www.instagram.com/p/B5GZ805IRjq/media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9657668"/>
                  </a:ext>
                </a:extLst>
              </a:tr>
            </a:tbl>
          </a:graphicData>
        </a:graphic>
      </p:graphicFrame>
      <p:sp>
        <p:nvSpPr>
          <p:cNvPr id="4" name="Text Placeholder 3">
            <a:extLst>
              <a:ext uri="{FF2B5EF4-FFF2-40B4-BE49-F238E27FC236}">
                <a16:creationId xmlns:a16="http://schemas.microsoft.com/office/drawing/2014/main" id="{0E1AF151-86FD-4043-BFB6-1B28618BE3BA}"/>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69143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FC9C-74B7-41B1-9F7A-53CE1D8AE362}"/>
              </a:ext>
            </a:extLst>
          </p:cNvPr>
          <p:cNvSpPr>
            <a:spLocks noGrp="1"/>
          </p:cNvSpPr>
          <p:nvPr>
            <p:ph type="title"/>
          </p:nvPr>
        </p:nvSpPr>
        <p:spPr/>
        <p:txBody>
          <a:bodyPr/>
          <a:lstStyle/>
          <a:p>
            <a:r>
              <a:rPr lang="en-US"/>
              <a:t>Instagram Posts Table | Collistar - Competitors - 2 of 11</a:t>
            </a:r>
          </a:p>
        </p:txBody>
      </p:sp>
      <p:graphicFrame>
        <p:nvGraphicFramePr>
          <p:cNvPr id="5" name="Table Placeholder 4">
            <a:extLst>
              <a:ext uri="{FF2B5EF4-FFF2-40B4-BE49-F238E27FC236}">
                <a16:creationId xmlns:a16="http://schemas.microsoft.com/office/drawing/2014/main" id="{BAAC7BB4-1E21-4BBE-B74F-FB4DFFF1CB55}"/>
              </a:ext>
            </a:extLst>
          </p:cNvPr>
          <p:cNvGraphicFramePr>
            <a:graphicFrameLocks noGrp="1"/>
          </p:cNvGraphicFramePr>
          <p:nvPr>
            <p:ph type="tbl" sz="quarter" idx="13"/>
            <p:extLst>
              <p:ext uri="{D42A27DB-BD31-4B8C-83A1-F6EECF244321}">
                <p14:modId xmlns:p14="http://schemas.microsoft.com/office/powerpoint/2010/main" val="662780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81990737"/>
                    </a:ext>
                  </a:extLst>
                </a:gridCol>
                <a:gridCol w="1810512">
                  <a:extLst>
                    <a:ext uri="{9D8B030D-6E8A-4147-A177-3AD203B41FA5}">
                      <a16:colId xmlns:a16="http://schemas.microsoft.com/office/drawing/2014/main" val="2919843535"/>
                    </a:ext>
                  </a:extLst>
                </a:gridCol>
                <a:gridCol w="822960">
                  <a:extLst>
                    <a:ext uri="{9D8B030D-6E8A-4147-A177-3AD203B41FA5}">
                      <a16:colId xmlns:a16="http://schemas.microsoft.com/office/drawing/2014/main" val="1654396317"/>
                    </a:ext>
                  </a:extLst>
                </a:gridCol>
                <a:gridCol w="822960">
                  <a:extLst>
                    <a:ext uri="{9D8B030D-6E8A-4147-A177-3AD203B41FA5}">
                      <a16:colId xmlns:a16="http://schemas.microsoft.com/office/drawing/2014/main" val="1798231691"/>
                    </a:ext>
                  </a:extLst>
                </a:gridCol>
                <a:gridCol w="822960">
                  <a:extLst>
                    <a:ext uri="{9D8B030D-6E8A-4147-A177-3AD203B41FA5}">
                      <a16:colId xmlns:a16="http://schemas.microsoft.com/office/drawing/2014/main" val="1717763306"/>
                    </a:ext>
                  </a:extLst>
                </a:gridCol>
                <a:gridCol w="822960">
                  <a:extLst>
                    <a:ext uri="{9D8B030D-6E8A-4147-A177-3AD203B41FA5}">
                      <a16:colId xmlns:a16="http://schemas.microsoft.com/office/drawing/2014/main" val="1392683598"/>
                    </a:ext>
                  </a:extLst>
                </a:gridCol>
                <a:gridCol w="822960">
                  <a:extLst>
                    <a:ext uri="{9D8B030D-6E8A-4147-A177-3AD203B41FA5}">
                      <a16:colId xmlns:a16="http://schemas.microsoft.com/office/drawing/2014/main" val="51778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02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kikomilano - 2019-11-20 19:00:29</a:t>
                      </a:r>
                      <a:r>
                        <a:rPr kumimoji="0" lang="en-US" sz="1000" b="0" i="0" u="none" strike="noStrike" kern="1200" cap="none" spc="0" normalizeH="0" baseline="0" noProof="0">
                          <a:ln>
                            <a:noFill/>
                          </a:ln>
                          <a:solidFill>
                            <a:prstClr val="black"/>
                          </a:solidFill>
                          <a:effectLst/>
                          <a:uLnTx/>
                          <a:uFillTx/>
                          <a:latin typeface="+mn-lt"/>
                          <a:ea typeface="+mn-ea"/>
                          <a:cs typeface="+mn-cs"/>
                        </a:rPr>
                        <a:t>
 Green Eden is the most enchanting eyeshadow you will see this Holiday season. Leave us a 🤩 if you’re loving this shade. #KIKOMagicalHoliday Chrome Eyeshadow 04 - Volume Mascara - Smoky Eyeshadow Quad 01 - Natural False Lashes - Eyebrow Expert Palette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https://www.instagram.com/p/B5GSO7bJpve/media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186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lancomeofficial - 2019-11-20 19:00:01</a:t>
                      </a:r>
                      <a:r>
                        <a:rPr kumimoji="0" lang="en-US" sz="1000" b="0" i="0" u="none" strike="noStrike" kern="1200" cap="none" spc="0" normalizeH="0" baseline="0" noProof="0">
                          <a:ln>
                            <a:noFill/>
                          </a:ln>
                          <a:solidFill>
                            <a:prstClr val="black"/>
                          </a:solidFill>
                          <a:effectLst/>
                          <a:uLnTx/>
                          <a:uFillTx/>
                          <a:latin typeface="+mn-lt"/>
                          <a:ea typeface="+mn-ea"/>
                          <a:cs typeface="+mn-cs"/>
                        </a:rPr>
                        <a:t>
 Flawless and unstoppable, anywhere and anytime. Teint Idole Ultra Wear is a high-coverage, compact liquid cushion foundation.
#Lancome #TeintIdole #BeUnstoppable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https://www.instagram.com/p/B5GSLiOHdkp/media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0577770"/>
                  </a:ext>
                </a:extLst>
              </a:tr>
            </a:tbl>
          </a:graphicData>
        </a:graphic>
      </p:graphicFrame>
      <p:sp>
        <p:nvSpPr>
          <p:cNvPr id="4" name="Text Placeholder 3">
            <a:extLst>
              <a:ext uri="{FF2B5EF4-FFF2-40B4-BE49-F238E27FC236}">
                <a16:creationId xmlns:a16="http://schemas.microsoft.com/office/drawing/2014/main" id="{78550128-18C2-4DA9-AA4E-F2EAFEED8D5F}"/>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2135408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FEB8E-1B7D-4D36-A88E-2238EAC141C8}"/>
              </a:ext>
            </a:extLst>
          </p:cNvPr>
          <p:cNvSpPr>
            <a:spLocks noGrp="1"/>
          </p:cNvSpPr>
          <p:nvPr>
            <p:ph type="title"/>
          </p:nvPr>
        </p:nvSpPr>
        <p:spPr/>
        <p:txBody>
          <a:bodyPr/>
          <a:lstStyle/>
          <a:p>
            <a:r>
              <a:rPr lang="en-US"/>
              <a:t>Instagram Posts Table | Collistar - Competitors - 3 of 11</a:t>
            </a:r>
          </a:p>
        </p:txBody>
      </p:sp>
      <p:graphicFrame>
        <p:nvGraphicFramePr>
          <p:cNvPr id="5" name="Table Placeholder 4">
            <a:extLst>
              <a:ext uri="{FF2B5EF4-FFF2-40B4-BE49-F238E27FC236}">
                <a16:creationId xmlns:a16="http://schemas.microsoft.com/office/drawing/2014/main" id="{5C2899E4-62F4-46D4-89A5-6FDB7DD1EA7C}"/>
              </a:ext>
            </a:extLst>
          </p:cNvPr>
          <p:cNvGraphicFramePr>
            <a:graphicFrameLocks noGrp="1"/>
          </p:cNvGraphicFramePr>
          <p:nvPr>
            <p:ph type="tbl" sz="quarter" idx="13"/>
            <p:extLst>
              <p:ext uri="{D42A27DB-BD31-4B8C-83A1-F6EECF244321}">
                <p14:modId xmlns:p14="http://schemas.microsoft.com/office/powerpoint/2010/main" val="129798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6173209"/>
                    </a:ext>
                  </a:extLst>
                </a:gridCol>
                <a:gridCol w="1810512">
                  <a:extLst>
                    <a:ext uri="{9D8B030D-6E8A-4147-A177-3AD203B41FA5}">
                      <a16:colId xmlns:a16="http://schemas.microsoft.com/office/drawing/2014/main" val="2789771784"/>
                    </a:ext>
                  </a:extLst>
                </a:gridCol>
                <a:gridCol w="822960">
                  <a:extLst>
                    <a:ext uri="{9D8B030D-6E8A-4147-A177-3AD203B41FA5}">
                      <a16:colId xmlns:a16="http://schemas.microsoft.com/office/drawing/2014/main" val="1751711046"/>
                    </a:ext>
                  </a:extLst>
                </a:gridCol>
                <a:gridCol w="822960">
                  <a:extLst>
                    <a:ext uri="{9D8B030D-6E8A-4147-A177-3AD203B41FA5}">
                      <a16:colId xmlns:a16="http://schemas.microsoft.com/office/drawing/2014/main" val="2337838699"/>
                    </a:ext>
                  </a:extLst>
                </a:gridCol>
                <a:gridCol w="822960">
                  <a:extLst>
                    <a:ext uri="{9D8B030D-6E8A-4147-A177-3AD203B41FA5}">
                      <a16:colId xmlns:a16="http://schemas.microsoft.com/office/drawing/2014/main" val="4137920071"/>
                    </a:ext>
                  </a:extLst>
                </a:gridCol>
                <a:gridCol w="822960">
                  <a:extLst>
                    <a:ext uri="{9D8B030D-6E8A-4147-A177-3AD203B41FA5}">
                      <a16:colId xmlns:a16="http://schemas.microsoft.com/office/drawing/2014/main" val="3026397565"/>
                    </a:ext>
                  </a:extLst>
                </a:gridCol>
                <a:gridCol w="822960">
                  <a:extLst>
                    <a:ext uri="{9D8B030D-6E8A-4147-A177-3AD203B41FA5}">
                      <a16:colId xmlns:a16="http://schemas.microsoft.com/office/drawing/2014/main" val="199333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693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pupamilanoitaly - 2019-11-20 18:45:36</a:t>
                      </a:r>
                      <a:r>
                        <a:rPr kumimoji="0" lang="en-US" sz="1000" b="0" i="0" u="none" strike="noStrike" kern="1200" cap="none" spc="0" normalizeH="0" baseline="0" noProof="0">
                          <a:ln>
                            <a:noFill/>
                          </a:ln>
                          <a:solidFill>
                            <a:prstClr val="black"/>
                          </a:solidFill>
                          <a:effectLst/>
                          <a:uLnTx/>
                          <a:uFillTx/>
                          <a:latin typeface="+mn-lt"/>
                          <a:ea typeface="+mn-ea"/>
                          <a:cs typeface="+mn-cs"/>
                        </a:rPr>
                        <a:t>
 Indecisa/o sul regalo di Natale per il tuo/la tua BFF?
Scopri assieme ad AdrianaSpink la nuova PUPART M Glamour Artist e il MAKEUP KIT
Vamp Mascara &amp; I’m Lipstick ➡️ il regalo super esclusivo per makeup sempre perfetti 🔥⠀
⠀
#pupamilano #madeinitaly #pupalovers #pupaxmas #pupart #makeupkit #makeup #makeupoftheday #motd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https://www.instagram.com/p/B5GQh6yixK_/media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912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maxfactor - 2019-11-20 18:00:02</a:t>
                      </a:r>
                      <a:r>
                        <a:rPr kumimoji="0" lang="en-US" sz="1000" b="0" i="0" u="none" strike="noStrike" kern="1200" cap="none" spc="0" normalizeH="0" baseline="0" noProof="0">
                          <a:ln>
                            <a:noFill/>
                          </a:ln>
                          <a:solidFill>
                            <a:prstClr val="black"/>
                          </a:solidFill>
                          <a:effectLst/>
                          <a:uLnTx/>
                          <a:uFillTx/>
                          <a:latin typeface="+mn-lt"/>
                          <a:ea typeface="+mn-ea"/>
                          <a:cs typeface="+mn-cs"/>
                        </a:rPr>
                        <a:t>
 Gift your loved one the Max Factor Iconic Collection this Christmas 🎁
Available now at amazon for £24. 
Includes Rise and Shine Mascara in Black
High Definition Liner in Velvet Black
Crème Puff Blush in Lovely Pink
Lipfinity Lip Colour in Spicy
PLUS Cosmetic Bag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https://www.instagram.com/p/B5GLUO-nZX3/media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4036886"/>
                  </a:ext>
                </a:extLst>
              </a:tr>
            </a:tbl>
          </a:graphicData>
        </a:graphic>
      </p:graphicFrame>
      <p:sp>
        <p:nvSpPr>
          <p:cNvPr id="4" name="Text Placeholder 3">
            <a:extLst>
              <a:ext uri="{FF2B5EF4-FFF2-40B4-BE49-F238E27FC236}">
                <a16:creationId xmlns:a16="http://schemas.microsoft.com/office/drawing/2014/main" id="{27F5D745-84B9-4276-BC3C-1500071874A9}"/>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85699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899C-DC34-4D27-95B0-08C3B4192287}"/>
              </a:ext>
            </a:extLst>
          </p:cNvPr>
          <p:cNvSpPr>
            <a:spLocks noGrp="1"/>
          </p:cNvSpPr>
          <p:nvPr>
            <p:ph type="title"/>
          </p:nvPr>
        </p:nvSpPr>
        <p:spPr/>
        <p:txBody>
          <a:bodyPr/>
          <a:lstStyle/>
          <a:p>
            <a:r>
              <a:rPr lang="en-US"/>
              <a:t>Instagram Posts Table | Collistar - Competitors - 4 of 11</a:t>
            </a:r>
          </a:p>
        </p:txBody>
      </p:sp>
      <p:graphicFrame>
        <p:nvGraphicFramePr>
          <p:cNvPr id="5" name="Table Placeholder 4">
            <a:extLst>
              <a:ext uri="{FF2B5EF4-FFF2-40B4-BE49-F238E27FC236}">
                <a16:creationId xmlns:a16="http://schemas.microsoft.com/office/drawing/2014/main" id="{DB772B6E-597E-435D-90A6-90C425F67E61}"/>
              </a:ext>
            </a:extLst>
          </p:cNvPr>
          <p:cNvGraphicFramePr>
            <a:graphicFrameLocks noGrp="1"/>
          </p:cNvGraphicFramePr>
          <p:nvPr>
            <p:ph type="tbl" sz="quarter" idx="13"/>
            <p:extLst>
              <p:ext uri="{D42A27DB-BD31-4B8C-83A1-F6EECF244321}">
                <p14:modId xmlns:p14="http://schemas.microsoft.com/office/powerpoint/2010/main" val="2009551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1640660"/>
                    </a:ext>
                  </a:extLst>
                </a:gridCol>
                <a:gridCol w="1810512">
                  <a:extLst>
                    <a:ext uri="{9D8B030D-6E8A-4147-A177-3AD203B41FA5}">
                      <a16:colId xmlns:a16="http://schemas.microsoft.com/office/drawing/2014/main" val="3425006795"/>
                    </a:ext>
                  </a:extLst>
                </a:gridCol>
                <a:gridCol w="822960">
                  <a:extLst>
                    <a:ext uri="{9D8B030D-6E8A-4147-A177-3AD203B41FA5}">
                      <a16:colId xmlns:a16="http://schemas.microsoft.com/office/drawing/2014/main" val="2964727491"/>
                    </a:ext>
                  </a:extLst>
                </a:gridCol>
                <a:gridCol w="822960">
                  <a:extLst>
                    <a:ext uri="{9D8B030D-6E8A-4147-A177-3AD203B41FA5}">
                      <a16:colId xmlns:a16="http://schemas.microsoft.com/office/drawing/2014/main" val="3626518090"/>
                    </a:ext>
                  </a:extLst>
                </a:gridCol>
                <a:gridCol w="822960">
                  <a:extLst>
                    <a:ext uri="{9D8B030D-6E8A-4147-A177-3AD203B41FA5}">
                      <a16:colId xmlns:a16="http://schemas.microsoft.com/office/drawing/2014/main" val="1923498222"/>
                    </a:ext>
                  </a:extLst>
                </a:gridCol>
                <a:gridCol w="822960">
                  <a:extLst>
                    <a:ext uri="{9D8B030D-6E8A-4147-A177-3AD203B41FA5}">
                      <a16:colId xmlns:a16="http://schemas.microsoft.com/office/drawing/2014/main" val="3969090788"/>
                    </a:ext>
                  </a:extLst>
                </a:gridCol>
                <a:gridCol w="822960">
                  <a:extLst>
                    <a:ext uri="{9D8B030D-6E8A-4147-A177-3AD203B41FA5}">
                      <a16:colId xmlns:a16="http://schemas.microsoft.com/office/drawing/2014/main" val="3055468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66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esteelauder - 2019-11-20 18:00:01</a:t>
                      </a:r>
                      <a:r>
                        <a:rPr kumimoji="0" lang="en-US" sz="1000" b="0" i="0" u="none" strike="noStrike" kern="1200" cap="none" spc="0" normalizeH="0" baseline="0" noProof="0">
                          <a:ln>
                            <a:noFill/>
                          </a:ln>
                          <a:solidFill>
                            <a:prstClr val="black"/>
                          </a:solidFill>
                          <a:effectLst/>
                          <a:uLnTx/>
                          <a:uFillTx/>
                          <a:latin typeface="+mn-lt"/>
                          <a:ea typeface="+mn-ea"/>
                          <a:cs typeface="+mn-cs"/>
                        </a:rPr>
                        <a:t>
 Dull, dehydrated skin? We don't know her. Get glowing tonight with #AdvancedNightRepair, our No.1 Repair Serum. #TheNightIsYours #LittleBrownBottle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https://www.instagram.com/p/B5GLUICJBh8/media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658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lancomeofficial - 2019-11-20 17:16:15</a:t>
                      </a:r>
                      <a:r>
                        <a:rPr kumimoji="0" lang="en-US" sz="1000" b="0" i="0" u="none" strike="noStrike" kern="1200" cap="none" spc="0" normalizeH="0" baseline="0" noProof="0">
                          <a:ln>
                            <a:noFill/>
                          </a:ln>
                          <a:solidFill>
                            <a:prstClr val="black"/>
                          </a:solidFill>
                          <a:effectLst/>
                          <a:uLnTx/>
                          <a:uFillTx/>
                          <a:latin typeface="+mn-lt"/>
                          <a:ea typeface="+mn-ea"/>
                          <a:cs typeface="+mn-cs"/>
                        </a:rPr>
                        <a:t>
 On stage, on set or on-the-go, skuukzky keeps her skin flawless with a luminous, glow. Her not-so-secret secret? Teint Idole Ultra Wear cushion foundation.
#Lancome #TeintIdole #BeUnstoppable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https://www.instagram.com/p/B5GGScEHRLX/media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7245410"/>
                  </a:ext>
                </a:extLst>
              </a:tr>
            </a:tbl>
          </a:graphicData>
        </a:graphic>
      </p:graphicFrame>
      <p:sp>
        <p:nvSpPr>
          <p:cNvPr id="4" name="Text Placeholder 3">
            <a:extLst>
              <a:ext uri="{FF2B5EF4-FFF2-40B4-BE49-F238E27FC236}">
                <a16:creationId xmlns:a16="http://schemas.microsoft.com/office/drawing/2014/main" id="{7AF501AA-0F97-4814-89F2-FDE56B7DDE4F}"/>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3583406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7EF06-7751-4892-82EA-1F3B76995C5F}"/>
              </a:ext>
            </a:extLst>
          </p:cNvPr>
          <p:cNvSpPr>
            <a:spLocks noGrp="1"/>
          </p:cNvSpPr>
          <p:nvPr>
            <p:ph type="title"/>
          </p:nvPr>
        </p:nvSpPr>
        <p:spPr/>
        <p:txBody>
          <a:bodyPr/>
          <a:lstStyle/>
          <a:p>
            <a:r>
              <a:rPr lang="en-US"/>
              <a:t>Instagram Posts Table | Collistar - Competitors - 5 of 11</a:t>
            </a:r>
          </a:p>
        </p:txBody>
      </p:sp>
      <p:graphicFrame>
        <p:nvGraphicFramePr>
          <p:cNvPr id="5" name="Table Placeholder 4">
            <a:extLst>
              <a:ext uri="{FF2B5EF4-FFF2-40B4-BE49-F238E27FC236}">
                <a16:creationId xmlns:a16="http://schemas.microsoft.com/office/drawing/2014/main" id="{CDC3E66A-DB82-4A77-92FF-C854ADDD058B}"/>
              </a:ext>
            </a:extLst>
          </p:cNvPr>
          <p:cNvGraphicFramePr>
            <a:graphicFrameLocks noGrp="1"/>
          </p:cNvGraphicFramePr>
          <p:nvPr>
            <p:ph type="tbl" sz="quarter" idx="13"/>
            <p:extLst>
              <p:ext uri="{D42A27DB-BD31-4B8C-83A1-F6EECF244321}">
                <p14:modId xmlns:p14="http://schemas.microsoft.com/office/powerpoint/2010/main" val="4021432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533565"/>
                    </a:ext>
                  </a:extLst>
                </a:gridCol>
                <a:gridCol w="1810512">
                  <a:extLst>
                    <a:ext uri="{9D8B030D-6E8A-4147-A177-3AD203B41FA5}">
                      <a16:colId xmlns:a16="http://schemas.microsoft.com/office/drawing/2014/main" val="1998110723"/>
                    </a:ext>
                  </a:extLst>
                </a:gridCol>
                <a:gridCol w="822960">
                  <a:extLst>
                    <a:ext uri="{9D8B030D-6E8A-4147-A177-3AD203B41FA5}">
                      <a16:colId xmlns:a16="http://schemas.microsoft.com/office/drawing/2014/main" val="3724163503"/>
                    </a:ext>
                  </a:extLst>
                </a:gridCol>
                <a:gridCol w="822960">
                  <a:extLst>
                    <a:ext uri="{9D8B030D-6E8A-4147-A177-3AD203B41FA5}">
                      <a16:colId xmlns:a16="http://schemas.microsoft.com/office/drawing/2014/main" val="1949292805"/>
                    </a:ext>
                  </a:extLst>
                </a:gridCol>
                <a:gridCol w="822960">
                  <a:extLst>
                    <a:ext uri="{9D8B030D-6E8A-4147-A177-3AD203B41FA5}">
                      <a16:colId xmlns:a16="http://schemas.microsoft.com/office/drawing/2014/main" val="2117887138"/>
                    </a:ext>
                  </a:extLst>
                </a:gridCol>
                <a:gridCol w="822960">
                  <a:extLst>
                    <a:ext uri="{9D8B030D-6E8A-4147-A177-3AD203B41FA5}">
                      <a16:colId xmlns:a16="http://schemas.microsoft.com/office/drawing/2014/main" val="3988718145"/>
                    </a:ext>
                  </a:extLst>
                </a:gridCol>
                <a:gridCol w="822960">
                  <a:extLst>
                    <a:ext uri="{9D8B030D-6E8A-4147-A177-3AD203B41FA5}">
                      <a16:colId xmlns:a16="http://schemas.microsoft.com/office/drawing/2014/main" val="245024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396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estetistacinica - 2019-11-20 17:11:33</a:t>
                      </a:r>
                      <a:r>
                        <a:rPr kumimoji="0" lang="it-IT" sz="1000" b="0" i="0" u="none" strike="noStrike" kern="1200" cap="none" spc="0" normalizeH="0" baseline="0" noProof="0">
                          <a:ln>
                            <a:noFill/>
                          </a:ln>
                          <a:solidFill>
                            <a:prstClr val="black"/>
                          </a:solidFill>
                          <a:effectLst/>
                          <a:uLnTx/>
                          <a:uFillTx/>
                          <a:latin typeface="+mn-lt"/>
                          <a:ea typeface="+mn-ea"/>
                          <a:cs typeface="+mn-cs"/>
                        </a:rPr>
                        <a:t>
 Eccolo qui.
È fatto così, da fuori, il mio primo negozio.
Quando l’agente immobiliare me lo ha fatto vedere (a luglio) io ho sentito i brividi lungo la schiena e ho detto: è lui.
Per ora è un cantiere affollato e polveroso in cui vive per alcune ore al giorno Chiara di 23bassi (se sopravvive a questa cosa l’adolescenza dei suoi figli sarà una passeggiata di salute).
Io mi commuovo tutte le volte che ci vado.
Non so voi ma io ho sempre sognato di avere un negozio mio.
A turno avrei voluto vendere t-shirt, profumi, arredi, cose buffe INVECE venderó le creme del mio brand e alcune chicche esclusive.
Credo di non averlo nemmeno SOGNATO che potesse succedere una cosa così.
E poi dovete venire a vedere cosa ci siamo inventati: c’è uno scivolo rosa, un nastro trasportatore, lo skin bar...
QUANDO?
Vi aspetto il 14 e 15 dicembre per farvi dei regali.
DOVE?
Milano.
Ma per l’indirizzo vi faccio aspettare ancora un  pochino.
Voi incrociate le dita.
Che ne abbiamo bisogno.
#estetistacinica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https://www.instagram.com/p/B5GFxK7qfgp/media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3219504"/>
                  </a:ext>
                </a:extLst>
              </a:tr>
            </a:tbl>
          </a:graphicData>
        </a:graphic>
      </p:graphicFrame>
      <p:sp>
        <p:nvSpPr>
          <p:cNvPr id="4" name="Text Placeholder 3">
            <a:extLst>
              <a:ext uri="{FF2B5EF4-FFF2-40B4-BE49-F238E27FC236}">
                <a16:creationId xmlns:a16="http://schemas.microsoft.com/office/drawing/2014/main" id="{23F1D94A-BE7C-4CC2-90DC-FBD4FB4FB251}"/>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1500382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B0028-1174-40B5-8A35-4505594F91F6}"/>
              </a:ext>
            </a:extLst>
          </p:cNvPr>
          <p:cNvSpPr>
            <a:spLocks noGrp="1"/>
          </p:cNvSpPr>
          <p:nvPr>
            <p:ph type="title"/>
          </p:nvPr>
        </p:nvSpPr>
        <p:spPr/>
        <p:txBody>
          <a:bodyPr/>
          <a:lstStyle/>
          <a:p>
            <a:r>
              <a:rPr lang="en-US"/>
              <a:t>Instagram Posts Table | Collistar - Competitors - 6 of 11</a:t>
            </a:r>
          </a:p>
        </p:txBody>
      </p:sp>
      <p:graphicFrame>
        <p:nvGraphicFramePr>
          <p:cNvPr id="5" name="Table Placeholder 4">
            <a:extLst>
              <a:ext uri="{FF2B5EF4-FFF2-40B4-BE49-F238E27FC236}">
                <a16:creationId xmlns:a16="http://schemas.microsoft.com/office/drawing/2014/main" id="{03D5A9FF-915E-4E56-976B-EBB85941C4E1}"/>
              </a:ext>
            </a:extLst>
          </p:cNvPr>
          <p:cNvGraphicFramePr>
            <a:graphicFrameLocks noGrp="1"/>
          </p:cNvGraphicFramePr>
          <p:nvPr>
            <p:ph type="tbl" sz="quarter" idx="13"/>
            <p:extLst>
              <p:ext uri="{D42A27DB-BD31-4B8C-83A1-F6EECF244321}">
                <p14:modId xmlns:p14="http://schemas.microsoft.com/office/powerpoint/2010/main" val="53339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7104077"/>
                    </a:ext>
                  </a:extLst>
                </a:gridCol>
                <a:gridCol w="1810512">
                  <a:extLst>
                    <a:ext uri="{9D8B030D-6E8A-4147-A177-3AD203B41FA5}">
                      <a16:colId xmlns:a16="http://schemas.microsoft.com/office/drawing/2014/main" val="525792409"/>
                    </a:ext>
                  </a:extLst>
                </a:gridCol>
                <a:gridCol w="822960">
                  <a:extLst>
                    <a:ext uri="{9D8B030D-6E8A-4147-A177-3AD203B41FA5}">
                      <a16:colId xmlns:a16="http://schemas.microsoft.com/office/drawing/2014/main" val="1499405657"/>
                    </a:ext>
                  </a:extLst>
                </a:gridCol>
                <a:gridCol w="822960">
                  <a:extLst>
                    <a:ext uri="{9D8B030D-6E8A-4147-A177-3AD203B41FA5}">
                      <a16:colId xmlns:a16="http://schemas.microsoft.com/office/drawing/2014/main" val="1449511891"/>
                    </a:ext>
                  </a:extLst>
                </a:gridCol>
                <a:gridCol w="822960">
                  <a:extLst>
                    <a:ext uri="{9D8B030D-6E8A-4147-A177-3AD203B41FA5}">
                      <a16:colId xmlns:a16="http://schemas.microsoft.com/office/drawing/2014/main" val="1672729285"/>
                    </a:ext>
                  </a:extLst>
                </a:gridCol>
                <a:gridCol w="822960">
                  <a:extLst>
                    <a:ext uri="{9D8B030D-6E8A-4147-A177-3AD203B41FA5}">
                      <a16:colId xmlns:a16="http://schemas.microsoft.com/office/drawing/2014/main" val="607815744"/>
                    </a:ext>
                  </a:extLst>
                </a:gridCol>
                <a:gridCol w="822960">
                  <a:extLst>
                    <a:ext uri="{9D8B030D-6E8A-4147-A177-3AD203B41FA5}">
                      <a16:colId xmlns:a16="http://schemas.microsoft.com/office/drawing/2014/main" val="339457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279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vichy_it - 2019-11-20 15:00:36</a:t>
                      </a:r>
                      <a:r>
                        <a:rPr kumimoji="0" lang="it-IT" sz="1000" b="0" i="0" u="none" strike="noStrike" kern="1200" cap="none" spc="0" normalizeH="0" baseline="0" noProof="0">
                          <a:ln>
                            <a:noFill/>
                          </a:ln>
                          <a:solidFill>
                            <a:prstClr val="black"/>
                          </a:solidFill>
                          <a:effectLst/>
                          <a:uLnTx/>
                          <a:uFillTx/>
                          <a:latin typeface="+mn-lt"/>
                          <a:ea typeface="+mn-ea"/>
                          <a:cs typeface="+mn-cs"/>
                        </a:rPr>
                        <a:t>
 Il momento è arrivato! 💥 Scopri il potere anti-rughe ultra-concentrato delle nuove Ampolle Peptide-C di #LiftActiv Specialist: per contrastare rughe e linee sottili, mancanza di tonicità e luminosità. Le hai già provate? #LiftActivAmpoules #VichyItalia #Ampoules s #VichyAmpoules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https://www.instagram.com/p/B5F2x-PHapu/media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449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biotherm - 2019-11-20 15:00:30</a:t>
                      </a:r>
                      <a:r>
                        <a:rPr kumimoji="0" lang="en-US" sz="1000" b="0" i="0" u="none" strike="noStrike" kern="1200" cap="none" spc="0" normalizeH="0" baseline="0" noProof="0">
                          <a:ln>
                            <a:noFill/>
                          </a:ln>
                          <a:solidFill>
                            <a:prstClr val="black"/>
                          </a:solidFill>
                          <a:effectLst/>
                          <a:uLnTx/>
                          <a:uFillTx/>
                          <a:latin typeface="+mn-lt"/>
                          <a:ea typeface="+mn-ea"/>
                          <a:cs typeface="+mn-cs"/>
                        </a:rPr>
                        <a:t>
 Get your shine on! 
AQUA GLOW SUPER CONCENTRATE will make your day shine from morning until 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https://www.instagram.com/p/B5F2srsHDrB/media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140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deborahmilano - 2019-11-20 14:44:58</a:t>
                      </a:r>
                      <a:r>
                        <a:rPr kumimoji="0" lang="it-IT" sz="1000" b="0" i="0" u="none" strike="noStrike" kern="1200" cap="none" spc="0" normalizeH="0" baseline="0" noProof="0">
                          <a:ln>
                            <a:noFill/>
                          </a:ln>
                          <a:solidFill>
                            <a:prstClr val="black"/>
                          </a:solidFill>
                          <a:effectLst/>
                          <a:uLnTx/>
                          <a:uFillTx/>
                          <a:latin typeface="+mn-lt"/>
                          <a:ea typeface="+mn-ea"/>
                          <a:cs typeface="+mn-cs"/>
                        </a:rPr>
                        <a:t>
 Grazie al 9musemilano per averci fatto ascoltare le voci delle donne che hanno deciso di spingere! closetteblog spora #Everydaydiva #9musemilano #womanpower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https://www.instagram.com/p/B5F02I6qTX4/media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0041740"/>
                  </a:ext>
                </a:extLst>
              </a:tr>
            </a:tbl>
          </a:graphicData>
        </a:graphic>
      </p:graphicFrame>
      <p:sp>
        <p:nvSpPr>
          <p:cNvPr id="4" name="Text Placeholder 3">
            <a:extLst>
              <a:ext uri="{FF2B5EF4-FFF2-40B4-BE49-F238E27FC236}">
                <a16:creationId xmlns:a16="http://schemas.microsoft.com/office/drawing/2014/main" id="{9E0A88FC-875E-42DD-9EDE-8B6963521B67}"/>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204717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B119-38E9-427C-B7CC-8944E1F6F27E}"/>
              </a:ext>
            </a:extLst>
          </p:cNvPr>
          <p:cNvSpPr>
            <a:spLocks noGrp="1"/>
          </p:cNvSpPr>
          <p:nvPr>
            <p:ph type="title"/>
          </p:nvPr>
        </p:nvSpPr>
        <p:spPr/>
        <p:txBody>
          <a:bodyPr/>
          <a:lstStyle/>
          <a:p>
            <a:r>
              <a:rPr lang="en-US"/>
              <a:t>Instagram Posts Table | Collistar - Competitors - 7 of 11</a:t>
            </a:r>
          </a:p>
        </p:txBody>
      </p:sp>
      <p:graphicFrame>
        <p:nvGraphicFramePr>
          <p:cNvPr id="5" name="Table Placeholder 4">
            <a:extLst>
              <a:ext uri="{FF2B5EF4-FFF2-40B4-BE49-F238E27FC236}">
                <a16:creationId xmlns:a16="http://schemas.microsoft.com/office/drawing/2014/main" id="{E12B71E8-52CA-4DCF-9AD6-01021BB4FE09}"/>
              </a:ext>
            </a:extLst>
          </p:cNvPr>
          <p:cNvGraphicFramePr>
            <a:graphicFrameLocks noGrp="1"/>
          </p:cNvGraphicFramePr>
          <p:nvPr>
            <p:ph type="tbl" sz="quarter" idx="13"/>
            <p:extLst>
              <p:ext uri="{D42A27DB-BD31-4B8C-83A1-F6EECF244321}">
                <p14:modId xmlns:p14="http://schemas.microsoft.com/office/powerpoint/2010/main" val="68432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1316236"/>
                    </a:ext>
                  </a:extLst>
                </a:gridCol>
                <a:gridCol w="1810512">
                  <a:extLst>
                    <a:ext uri="{9D8B030D-6E8A-4147-A177-3AD203B41FA5}">
                      <a16:colId xmlns:a16="http://schemas.microsoft.com/office/drawing/2014/main" val="2904547887"/>
                    </a:ext>
                  </a:extLst>
                </a:gridCol>
                <a:gridCol w="822960">
                  <a:extLst>
                    <a:ext uri="{9D8B030D-6E8A-4147-A177-3AD203B41FA5}">
                      <a16:colId xmlns:a16="http://schemas.microsoft.com/office/drawing/2014/main" val="1659973954"/>
                    </a:ext>
                  </a:extLst>
                </a:gridCol>
                <a:gridCol w="822960">
                  <a:extLst>
                    <a:ext uri="{9D8B030D-6E8A-4147-A177-3AD203B41FA5}">
                      <a16:colId xmlns:a16="http://schemas.microsoft.com/office/drawing/2014/main" val="1029660222"/>
                    </a:ext>
                  </a:extLst>
                </a:gridCol>
                <a:gridCol w="822960">
                  <a:extLst>
                    <a:ext uri="{9D8B030D-6E8A-4147-A177-3AD203B41FA5}">
                      <a16:colId xmlns:a16="http://schemas.microsoft.com/office/drawing/2014/main" val="1294655478"/>
                    </a:ext>
                  </a:extLst>
                </a:gridCol>
                <a:gridCol w="822960">
                  <a:extLst>
                    <a:ext uri="{9D8B030D-6E8A-4147-A177-3AD203B41FA5}">
                      <a16:colId xmlns:a16="http://schemas.microsoft.com/office/drawing/2014/main" val="1953221583"/>
                    </a:ext>
                  </a:extLst>
                </a:gridCol>
                <a:gridCol w="822960">
                  <a:extLst>
                    <a:ext uri="{9D8B030D-6E8A-4147-A177-3AD203B41FA5}">
                      <a16:colId xmlns:a16="http://schemas.microsoft.com/office/drawing/2014/main" val="4001705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780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deborahmilano - 2019-11-20 14:42:07</a:t>
                      </a:r>
                      <a:r>
                        <a:rPr kumimoji="0" lang="it-IT" sz="1000" b="0" i="0" u="none" strike="noStrike" kern="1200" cap="none" spc="0" normalizeH="0" baseline="0" noProof="0">
                          <a:ln>
                            <a:noFill/>
                          </a:ln>
                          <a:solidFill>
                            <a:prstClr val="black"/>
                          </a:solidFill>
                          <a:effectLst/>
                          <a:uLnTx/>
                          <a:uFillTx/>
                          <a:latin typeface="+mn-lt"/>
                          <a:ea typeface="+mn-ea"/>
                          <a:cs typeface="+mn-cs"/>
                        </a:rPr>
                        <a:t>
 Durante questa edizione del 9musemilano e abbiamo capito che “il mondo è di chi spinge” ma insieme è ancora più efficace! spora #Everydaydiva #9musemilano #womanpower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https://www.instagram.com/p/B5F0mmRq0Vj/media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653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deborahmilano - 2019-11-20 14:40:29</a:t>
                      </a:r>
                      <a:r>
                        <a:rPr kumimoji="0" lang="it-IT" sz="1000" b="0" i="0" u="none" strike="noStrike" kern="1200" cap="none" spc="0" normalizeH="0" baseline="0" noProof="0">
                          <a:ln>
                            <a:noFill/>
                          </a:ln>
                          <a:solidFill>
                            <a:prstClr val="black"/>
                          </a:solidFill>
                          <a:effectLst/>
                          <a:uLnTx/>
                          <a:uFillTx/>
                          <a:latin typeface="+mn-lt"/>
                          <a:ea typeface="+mn-ea"/>
                          <a:cs typeface="+mn-cs"/>
                        </a:rPr>
                        <a:t>
 Una nuova onda viola del 9musemilano ci ha travolto e da oggi facciamo come avvocathy, SPINGIAMO! spora 
#Everydaydiva #9musemilano #womanpower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https://www.instagram.com/p/B5F0WmLqXh9/media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412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deborahmilano - 2019-11-20 14:29:45</a:t>
                      </a:r>
                      <a:r>
                        <a:rPr kumimoji="0" lang="en-US" sz="1000" b="0" i="0" u="none" strike="noStrike" kern="1200" cap="none" spc="0" normalizeH="0" baseline="0" noProof="0">
                          <a:ln>
                            <a:noFill/>
                          </a:ln>
                          <a:solidFill>
                            <a:prstClr val="black"/>
                          </a:solidFill>
                          <a:effectLst/>
                          <a:uLnTx/>
                          <a:uFillTx/>
                          <a:latin typeface="+mn-lt"/>
                          <a:ea typeface="+mn-ea"/>
                          <a:cs typeface="+mn-cs"/>
                        </a:rPr>
                        <a:t>
 Grazie agli estratti di Centella Asiatica, la nuova linea Instant Lift dona al tuo viso un aspetto radioso, riposato e tonico in pochi istanti. #DeborahMilano #EveryDayDiva #antiage #instantlift #beauty #makeup #instagood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https://www.instagram.com/p/B5FzQF9KYuj/media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1280772"/>
                  </a:ext>
                </a:extLst>
              </a:tr>
            </a:tbl>
          </a:graphicData>
        </a:graphic>
      </p:graphicFrame>
      <p:sp>
        <p:nvSpPr>
          <p:cNvPr id="4" name="Text Placeholder 3">
            <a:extLst>
              <a:ext uri="{FF2B5EF4-FFF2-40B4-BE49-F238E27FC236}">
                <a16:creationId xmlns:a16="http://schemas.microsoft.com/office/drawing/2014/main" id="{8C385DE1-C1F0-4CF4-84A0-7AB26A89C970}"/>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151347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7B3CB-67CE-4FA0-A71D-85D37EE3E869}"/>
              </a:ext>
            </a:extLst>
          </p:cNvPr>
          <p:cNvSpPr>
            <a:spLocks noGrp="1"/>
          </p:cNvSpPr>
          <p:nvPr>
            <p:ph type="title"/>
          </p:nvPr>
        </p:nvSpPr>
        <p:spPr/>
        <p:txBody>
          <a:bodyPr/>
          <a:lstStyle/>
          <a:p>
            <a:r>
              <a:rPr lang="en-US"/>
              <a:t>Instagram Posts Table | Collistar - Competitors - 8 of 11</a:t>
            </a:r>
          </a:p>
        </p:txBody>
      </p:sp>
      <p:graphicFrame>
        <p:nvGraphicFramePr>
          <p:cNvPr id="5" name="Table Placeholder 4">
            <a:extLst>
              <a:ext uri="{FF2B5EF4-FFF2-40B4-BE49-F238E27FC236}">
                <a16:creationId xmlns:a16="http://schemas.microsoft.com/office/drawing/2014/main" id="{40473A36-3086-4867-AB40-390155D7F15C}"/>
              </a:ext>
            </a:extLst>
          </p:cNvPr>
          <p:cNvGraphicFramePr>
            <a:graphicFrameLocks noGrp="1"/>
          </p:cNvGraphicFramePr>
          <p:nvPr>
            <p:ph type="tbl" sz="quarter" idx="13"/>
            <p:extLst>
              <p:ext uri="{D42A27DB-BD31-4B8C-83A1-F6EECF244321}">
                <p14:modId xmlns:p14="http://schemas.microsoft.com/office/powerpoint/2010/main" val="388290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6987273"/>
                    </a:ext>
                  </a:extLst>
                </a:gridCol>
                <a:gridCol w="1810512">
                  <a:extLst>
                    <a:ext uri="{9D8B030D-6E8A-4147-A177-3AD203B41FA5}">
                      <a16:colId xmlns:a16="http://schemas.microsoft.com/office/drawing/2014/main" val="3626212732"/>
                    </a:ext>
                  </a:extLst>
                </a:gridCol>
                <a:gridCol w="822960">
                  <a:extLst>
                    <a:ext uri="{9D8B030D-6E8A-4147-A177-3AD203B41FA5}">
                      <a16:colId xmlns:a16="http://schemas.microsoft.com/office/drawing/2014/main" val="3255959603"/>
                    </a:ext>
                  </a:extLst>
                </a:gridCol>
                <a:gridCol w="822960">
                  <a:extLst>
                    <a:ext uri="{9D8B030D-6E8A-4147-A177-3AD203B41FA5}">
                      <a16:colId xmlns:a16="http://schemas.microsoft.com/office/drawing/2014/main" val="937500631"/>
                    </a:ext>
                  </a:extLst>
                </a:gridCol>
                <a:gridCol w="822960">
                  <a:extLst>
                    <a:ext uri="{9D8B030D-6E8A-4147-A177-3AD203B41FA5}">
                      <a16:colId xmlns:a16="http://schemas.microsoft.com/office/drawing/2014/main" val="3870607486"/>
                    </a:ext>
                  </a:extLst>
                </a:gridCol>
                <a:gridCol w="822960">
                  <a:extLst>
                    <a:ext uri="{9D8B030D-6E8A-4147-A177-3AD203B41FA5}">
                      <a16:colId xmlns:a16="http://schemas.microsoft.com/office/drawing/2014/main" val="3037360896"/>
                    </a:ext>
                  </a:extLst>
                </a:gridCol>
                <a:gridCol w="822960">
                  <a:extLst>
                    <a:ext uri="{9D8B030D-6E8A-4147-A177-3AD203B41FA5}">
                      <a16:colId xmlns:a16="http://schemas.microsoft.com/office/drawing/2014/main" val="272425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739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esteelauder - 2019-11-20 14:00:02</a:t>
                      </a:r>
                      <a:r>
                        <a:rPr kumimoji="0" lang="en-US" sz="1000" b="0" i="0" u="none" strike="noStrike" kern="1200" cap="none" spc="0" normalizeH="0" baseline="0" noProof="0">
                          <a:ln>
                            <a:noFill/>
                          </a:ln>
                          <a:solidFill>
                            <a:prstClr val="black"/>
                          </a:solidFill>
                          <a:effectLst/>
                          <a:uLnTx/>
                          <a:uFillTx/>
                          <a:latin typeface="+mn-lt"/>
                          <a:ea typeface="+mn-ea"/>
                          <a:cs typeface="+mn-cs"/>
                        </a:rPr>
                        <a:t>
 Skin stressed out? Time to #PressResetTonight! #AdvancedNightRepair Intense Reset Concentrate reduces the look of redness + irritation in just ONE HOUR! Use in the evening after Advanced Night Repair Face Serum to get your skin back in balance. #TheNightIsYours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https://www.instagram.com/p/B5Fv2X3nEZS/media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946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kikomilano - 2019-11-20 13:15:09</a:t>
                      </a:r>
                      <a:r>
                        <a:rPr kumimoji="0" lang="en-US" sz="1000" b="0" i="0" u="none" strike="noStrike" kern="1200" cap="none" spc="0" normalizeH="0" baseline="0" noProof="0">
                          <a:ln>
                            <a:noFill/>
                          </a:ln>
                          <a:solidFill>
                            <a:prstClr val="black"/>
                          </a:solidFill>
                          <a:effectLst/>
                          <a:uLnTx/>
                          <a:uFillTx/>
                          <a:latin typeface="+mn-lt"/>
                          <a:ea typeface="+mn-ea"/>
                          <a:cs typeface="+mn-cs"/>
                        </a:rPr>
                        <a:t>
 Two absolute essentials to make any #eyelook pop, in one festive beauty bag! 🎁 Get gifting with the #KIKOMagicalHoliday Eye Kit.
Standout Volume Mascara - Colour Kajal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https://www.instagram.com/p/B5FqtpGJPmQ/media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148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biotherm - 2019-11-20 08:59:34</a:t>
                      </a:r>
                      <a:r>
                        <a:rPr kumimoji="0" lang="en-US" sz="1000" b="0" i="0" u="none" strike="noStrike" kern="1200" cap="none" spc="0" normalizeH="0" baseline="0" noProof="0">
                          <a:ln>
                            <a:noFill/>
                          </a:ln>
                          <a:solidFill>
                            <a:prstClr val="black"/>
                          </a:solidFill>
                          <a:effectLst/>
                          <a:uLnTx/>
                          <a:uFillTx/>
                          <a:latin typeface="+mn-lt"/>
                          <a:ea typeface="+mn-ea"/>
                          <a:cs typeface="+mn-cs"/>
                        </a:rPr>
                        <a:t>
 Find joy in your reflection with Life Plankton™ Elixir 
olgafarmaki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https://www.instagram.com/p/B5FNdxyAq0x/media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4600041"/>
                  </a:ext>
                </a:extLst>
              </a:tr>
            </a:tbl>
          </a:graphicData>
        </a:graphic>
      </p:graphicFrame>
      <p:sp>
        <p:nvSpPr>
          <p:cNvPr id="4" name="Text Placeholder 3">
            <a:extLst>
              <a:ext uri="{FF2B5EF4-FFF2-40B4-BE49-F238E27FC236}">
                <a16:creationId xmlns:a16="http://schemas.microsoft.com/office/drawing/2014/main" id="{836F7885-2DB0-4D49-BF58-493FE23F60E5}"/>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1802755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3D620-6371-4C3C-BF44-0B49832AB7FC}"/>
              </a:ext>
            </a:extLst>
          </p:cNvPr>
          <p:cNvSpPr>
            <a:spLocks noGrp="1"/>
          </p:cNvSpPr>
          <p:nvPr>
            <p:ph type="title"/>
          </p:nvPr>
        </p:nvSpPr>
        <p:spPr/>
        <p:txBody>
          <a:bodyPr/>
          <a:lstStyle/>
          <a:p>
            <a:r>
              <a:rPr lang="en-US"/>
              <a:t>Instagram Posts Table | Collistar - Competitors - 9 of 11</a:t>
            </a:r>
          </a:p>
        </p:txBody>
      </p:sp>
      <p:graphicFrame>
        <p:nvGraphicFramePr>
          <p:cNvPr id="5" name="Table Placeholder 4">
            <a:extLst>
              <a:ext uri="{FF2B5EF4-FFF2-40B4-BE49-F238E27FC236}">
                <a16:creationId xmlns:a16="http://schemas.microsoft.com/office/drawing/2014/main" id="{1FF3942F-6085-4C53-BE3E-85B4913025ED}"/>
              </a:ext>
            </a:extLst>
          </p:cNvPr>
          <p:cNvGraphicFramePr>
            <a:graphicFrameLocks noGrp="1"/>
          </p:cNvGraphicFramePr>
          <p:nvPr>
            <p:ph type="tbl" sz="quarter" idx="13"/>
            <p:extLst>
              <p:ext uri="{D42A27DB-BD31-4B8C-83A1-F6EECF244321}">
                <p14:modId xmlns:p14="http://schemas.microsoft.com/office/powerpoint/2010/main" val="254925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4301335"/>
                    </a:ext>
                  </a:extLst>
                </a:gridCol>
                <a:gridCol w="1810512">
                  <a:extLst>
                    <a:ext uri="{9D8B030D-6E8A-4147-A177-3AD203B41FA5}">
                      <a16:colId xmlns:a16="http://schemas.microsoft.com/office/drawing/2014/main" val="1387689668"/>
                    </a:ext>
                  </a:extLst>
                </a:gridCol>
                <a:gridCol w="822960">
                  <a:extLst>
                    <a:ext uri="{9D8B030D-6E8A-4147-A177-3AD203B41FA5}">
                      <a16:colId xmlns:a16="http://schemas.microsoft.com/office/drawing/2014/main" val="2100968027"/>
                    </a:ext>
                  </a:extLst>
                </a:gridCol>
                <a:gridCol w="822960">
                  <a:extLst>
                    <a:ext uri="{9D8B030D-6E8A-4147-A177-3AD203B41FA5}">
                      <a16:colId xmlns:a16="http://schemas.microsoft.com/office/drawing/2014/main" val="2378426372"/>
                    </a:ext>
                  </a:extLst>
                </a:gridCol>
                <a:gridCol w="822960">
                  <a:extLst>
                    <a:ext uri="{9D8B030D-6E8A-4147-A177-3AD203B41FA5}">
                      <a16:colId xmlns:a16="http://schemas.microsoft.com/office/drawing/2014/main" val="105477242"/>
                    </a:ext>
                  </a:extLst>
                </a:gridCol>
                <a:gridCol w="822960">
                  <a:extLst>
                    <a:ext uri="{9D8B030D-6E8A-4147-A177-3AD203B41FA5}">
                      <a16:colId xmlns:a16="http://schemas.microsoft.com/office/drawing/2014/main" val="1389452269"/>
                    </a:ext>
                  </a:extLst>
                </a:gridCol>
                <a:gridCol w="822960">
                  <a:extLst>
                    <a:ext uri="{9D8B030D-6E8A-4147-A177-3AD203B41FA5}">
                      <a16:colId xmlns:a16="http://schemas.microsoft.com/office/drawing/2014/main" val="4005182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398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maxfactor - 2019-11-20 07:30:01</a:t>
                      </a:r>
                      <a:r>
                        <a:rPr kumimoji="0" lang="en-US" sz="1000" b="0" i="0" u="none" strike="noStrike" kern="1200" cap="none" spc="0" normalizeH="0" baseline="0" noProof="0">
                          <a:ln>
                            <a:noFill/>
                          </a:ln>
                          <a:solidFill>
                            <a:prstClr val="black"/>
                          </a:solidFill>
                          <a:effectLst/>
                          <a:uLnTx/>
                          <a:uFillTx/>
                          <a:latin typeface="+mn-lt"/>
                          <a:ea typeface="+mn-ea"/>
                          <a:cs typeface="+mn-cs"/>
                        </a:rPr>
                        <a:t>
 Shop the Must Haves Duo set now at amazon for under £15!
Featuring celebrity makeup artist carolinebarnesmakeup favourite Max Factor mascara, Masterpiece Max, in Black &amp; the hydrating Colour Elixir Lipstick in RUBY 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https://www.instagram.com/p/B5FDN30Av5W/media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448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kikomilano - 2019-11-19 21:45:11</a:t>
                      </a:r>
                      <a:r>
                        <a:rPr kumimoji="0" lang="en-US" sz="1000" b="0" i="0" u="none" strike="noStrike" kern="1200" cap="none" spc="0" normalizeH="0" baseline="0" noProof="0">
                          <a:ln>
                            <a:noFill/>
                          </a:ln>
                          <a:solidFill>
                            <a:prstClr val="black"/>
                          </a:solidFill>
                          <a:effectLst/>
                          <a:uLnTx/>
                          <a:uFillTx/>
                          <a:latin typeface="+mn-lt"/>
                          <a:ea typeface="+mn-ea"/>
                          <a:cs typeface="+mn-cs"/>
                        </a:rPr>
                        <a:t>
 Make their holidays extra special with a personalized gift 🎁 Our special #KIKOiD service is available online &amp; at our #KIKOiD stores in Milan &amp; Dubai. Gossamer Emotion Creamy Lipstick 113 - Power Pro Nail Lacquer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https://www.instagram.com/p/B5EASZOp-4s/media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6736806"/>
                  </a:ext>
                </a:extLst>
              </a:tr>
            </a:tbl>
          </a:graphicData>
        </a:graphic>
      </p:graphicFrame>
      <p:sp>
        <p:nvSpPr>
          <p:cNvPr id="4" name="Text Placeholder 3">
            <a:extLst>
              <a:ext uri="{FF2B5EF4-FFF2-40B4-BE49-F238E27FC236}">
                <a16:creationId xmlns:a16="http://schemas.microsoft.com/office/drawing/2014/main" id="{2D16808F-2555-40B7-ACD0-7E2D315DA52B}"/>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1284349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D993A-C3A4-487E-8936-244790FB2FDD}"/>
              </a:ext>
            </a:extLst>
          </p:cNvPr>
          <p:cNvSpPr>
            <a:spLocks noGrp="1"/>
          </p:cNvSpPr>
          <p:nvPr>
            <p:ph type="title"/>
          </p:nvPr>
        </p:nvSpPr>
        <p:spPr/>
        <p:txBody>
          <a:bodyPr/>
          <a:lstStyle/>
          <a:p>
            <a:r>
              <a:rPr lang="en-US"/>
              <a:t>Instagram Posts Table | Collistar - Competitors - 10 of 11</a:t>
            </a:r>
          </a:p>
        </p:txBody>
      </p:sp>
      <p:graphicFrame>
        <p:nvGraphicFramePr>
          <p:cNvPr id="5" name="Table Placeholder 4">
            <a:extLst>
              <a:ext uri="{FF2B5EF4-FFF2-40B4-BE49-F238E27FC236}">
                <a16:creationId xmlns:a16="http://schemas.microsoft.com/office/drawing/2014/main" id="{507D7857-3B42-4E7D-83EF-3A48710664F7}"/>
              </a:ext>
            </a:extLst>
          </p:cNvPr>
          <p:cNvGraphicFramePr>
            <a:graphicFrameLocks noGrp="1"/>
          </p:cNvGraphicFramePr>
          <p:nvPr>
            <p:ph type="tbl" sz="quarter" idx="13"/>
            <p:extLst>
              <p:ext uri="{D42A27DB-BD31-4B8C-83A1-F6EECF244321}">
                <p14:modId xmlns:p14="http://schemas.microsoft.com/office/powerpoint/2010/main" val="136397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61216187"/>
                    </a:ext>
                  </a:extLst>
                </a:gridCol>
                <a:gridCol w="1810512">
                  <a:extLst>
                    <a:ext uri="{9D8B030D-6E8A-4147-A177-3AD203B41FA5}">
                      <a16:colId xmlns:a16="http://schemas.microsoft.com/office/drawing/2014/main" val="4087139393"/>
                    </a:ext>
                  </a:extLst>
                </a:gridCol>
                <a:gridCol w="822960">
                  <a:extLst>
                    <a:ext uri="{9D8B030D-6E8A-4147-A177-3AD203B41FA5}">
                      <a16:colId xmlns:a16="http://schemas.microsoft.com/office/drawing/2014/main" val="4192000371"/>
                    </a:ext>
                  </a:extLst>
                </a:gridCol>
                <a:gridCol w="822960">
                  <a:extLst>
                    <a:ext uri="{9D8B030D-6E8A-4147-A177-3AD203B41FA5}">
                      <a16:colId xmlns:a16="http://schemas.microsoft.com/office/drawing/2014/main" val="1022910070"/>
                    </a:ext>
                  </a:extLst>
                </a:gridCol>
                <a:gridCol w="822960">
                  <a:extLst>
                    <a:ext uri="{9D8B030D-6E8A-4147-A177-3AD203B41FA5}">
                      <a16:colId xmlns:a16="http://schemas.microsoft.com/office/drawing/2014/main" val="367028869"/>
                    </a:ext>
                  </a:extLst>
                </a:gridCol>
                <a:gridCol w="822960">
                  <a:extLst>
                    <a:ext uri="{9D8B030D-6E8A-4147-A177-3AD203B41FA5}">
                      <a16:colId xmlns:a16="http://schemas.microsoft.com/office/drawing/2014/main" val="28698115"/>
                    </a:ext>
                  </a:extLst>
                </a:gridCol>
                <a:gridCol w="822960">
                  <a:extLst>
                    <a:ext uri="{9D8B030D-6E8A-4147-A177-3AD203B41FA5}">
                      <a16:colId xmlns:a16="http://schemas.microsoft.com/office/drawing/2014/main" val="840220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23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esteelauder - 2019-11-19 21:16:01</a:t>
                      </a:r>
                      <a:r>
                        <a:rPr kumimoji="0" lang="en-US" sz="1000" b="0" i="0" u="none" strike="noStrike" kern="1200" cap="none" spc="0" normalizeH="0" baseline="0" noProof="0">
                          <a:ln>
                            <a:noFill/>
                          </a:ln>
                          <a:solidFill>
                            <a:prstClr val="black"/>
                          </a:solidFill>
                          <a:effectLst/>
                          <a:uLnTx/>
                          <a:uFillTx/>
                          <a:latin typeface="+mn-lt"/>
                          <a:ea typeface="+mn-ea"/>
                          <a:cs typeface="+mn-cs"/>
                        </a:rPr>
                        <a:t>
 From runway to red carpet, #EsteeModel lovegrace_e keeps her skin in check with #AdvancedNightRepair Intense Reset Concentrate. This overnight treatment immerses skin in 24-hour moisture with 15X concentrated Hyaluronic Acid. #TheNightIsYours #PressResetTonight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https://www.instagram.com/p/B5D88x0g8Xo/media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4286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lancomeofficial - 2019-11-19 20:59:58</a:t>
                      </a:r>
                      <a:r>
                        <a:rPr kumimoji="0" lang="en-US" sz="1000" b="0" i="0" u="none" strike="noStrike" kern="1200" cap="none" spc="0" normalizeH="0" baseline="0" noProof="0">
                          <a:ln>
                            <a:noFill/>
                          </a:ln>
                          <a:solidFill>
                            <a:prstClr val="black"/>
                          </a:solidFill>
                          <a:effectLst/>
                          <a:uLnTx/>
                          <a:uFillTx/>
                          <a:latin typeface="+mn-lt"/>
                          <a:ea typeface="+mn-ea"/>
                          <a:cs typeface="+mn-cs"/>
                        </a:rPr>
                        <a:t>
 The Holiday season is on its way, but the party is already getting started at Amsterdam Airport Schiphol with an Idôle pop-up now open through November 30th. Pack your bags and fly by now for this exciting immersive experience. 
#Lancome #IdolebyLancome #Fragrance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https://www.instagram.com/p/B5D7HOennxz/media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6717344"/>
                  </a:ext>
                </a:extLst>
              </a:tr>
            </a:tbl>
          </a:graphicData>
        </a:graphic>
      </p:graphicFrame>
      <p:sp>
        <p:nvSpPr>
          <p:cNvPr id="4" name="Text Placeholder 3">
            <a:extLst>
              <a:ext uri="{FF2B5EF4-FFF2-40B4-BE49-F238E27FC236}">
                <a16:creationId xmlns:a16="http://schemas.microsoft.com/office/drawing/2014/main" id="{851BB085-D870-4971-8237-253E6A31A703}"/>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311606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0C70-5EB2-4CCA-AB29-7952F39A4BFD}"/>
              </a:ext>
            </a:extLst>
          </p:cNvPr>
          <p:cNvSpPr>
            <a:spLocks noGrp="1"/>
          </p:cNvSpPr>
          <p:nvPr>
            <p:ph type="title"/>
          </p:nvPr>
        </p:nvSpPr>
        <p:spPr/>
        <p:txBody>
          <a:bodyPr/>
          <a:lstStyle/>
          <a:p>
            <a:r>
              <a:rPr lang="en-US"/>
              <a:t>Instagram Posts Table | Collistar - Competitors - 11 of 11</a:t>
            </a:r>
          </a:p>
        </p:txBody>
      </p:sp>
      <p:graphicFrame>
        <p:nvGraphicFramePr>
          <p:cNvPr id="5" name="Table Placeholder 4">
            <a:extLst>
              <a:ext uri="{FF2B5EF4-FFF2-40B4-BE49-F238E27FC236}">
                <a16:creationId xmlns:a16="http://schemas.microsoft.com/office/drawing/2014/main" id="{D0619CB2-1472-4456-9033-8BE31706A177}"/>
              </a:ext>
            </a:extLst>
          </p:cNvPr>
          <p:cNvGraphicFramePr>
            <a:graphicFrameLocks noGrp="1"/>
          </p:cNvGraphicFramePr>
          <p:nvPr>
            <p:ph type="tbl" sz="quarter" idx="13"/>
            <p:extLst>
              <p:ext uri="{D42A27DB-BD31-4B8C-83A1-F6EECF244321}">
                <p14:modId xmlns:p14="http://schemas.microsoft.com/office/powerpoint/2010/main" val="412826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4360559"/>
                    </a:ext>
                  </a:extLst>
                </a:gridCol>
                <a:gridCol w="1810512">
                  <a:extLst>
                    <a:ext uri="{9D8B030D-6E8A-4147-A177-3AD203B41FA5}">
                      <a16:colId xmlns:a16="http://schemas.microsoft.com/office/drawing/2014/main" val="1455717510"/>
                    </a:ext>
                  </a:extLst>
                </a:gridCol>
                <a:gridCol w="822960">
                  <a:extLst>
                    <a:ext uri="{9D8B030D-6E8A-4147-A177-3AD203B41FA5}">
                      <a16:colId xmlns:a16="http://schemas.microsoft.com/office/drawing/2014/main" val="169698741"/>
                    </a:ext>
                  </a:extLst>
                </a:gridCol>
                <a:gridCol w="822960">
                  <a:extLst>
                    <a:ext uri="{9D8B030D-6E8A-4147-A177-3AD203B41FA5}">
                      <a16:colId xmlns:a16="http://schemas.microsoft.com/office/drawing/2014/main" val="1157796505"/>
                    </a:ext>
                  </a:extLst>
                </a:gridCol>
                <a:gridCol w="822960">
                  <a:extLst>
                    <a:ext uri="{9D8B030D-6E8A-4147-A177-3AD203B41FA5}">
                      <a16:colId xmlns:a16="http://schemas.microsoft.com/office/drawing/2014/main" val="4276552731"/>
                    </a:ext>
                  </a:extLst>
                </a:gridCol>
                <a:gridCol w="822960">
                  <a:extLst>
                    <a:ext uri="{9D8B030D-6E8A-4147-A177-3AD203B41FA5}">
                      <a16:colId xmlns:a16="http://schemas.microsoft.com/office/drawing/2014/main" val="865115036"/>
                    </a:ext>
                  </a:extLst>
                </a:gridCol>
                <a:gridCol w="822960">
                  <a:extLst>
                    <a:ext uri="{9D8B030D-6E8A-4147-A177-3AD203B41FA5}">
                      <a16:colId xmlns:a16="http://schemas.microsoft.com/office/drawing/2014/main" val="254174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423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cliniqueitalia - 2019-11-19 20:02:42</a:t>
                      </a:r>
                      <a:r>
                        <a:rPr kumimoji="0" lang="it-IT" sz="1000" b="0" i="0" u="none" strike="noStrike" kern="1200" cap="none" spc="0" normalizeH="0" baseline="0" noProof="0">
                          <a:ln>
                            <a:noFill/>
                          </a:ln>
                          <a:solidFill>
                            <a:prstClr val="black"/>
                          </a:solidFill>
                          <a:effectLst/>
                          <a:uLnTx/>
                          <a:uFillTx/>
                          <a:latin typeface="+mn-lt"/>
                          <a:ea typeface="+mn-ea"/>
                          <a:cs typeface="+mn-cs"/>
                        </a:rPr>
                        <a:t>
 Anche il contorno occhi vuole la sua parte. Il nuovo #MoistureSurge Eye grazie alle sfere di burro di aloe e delle vitamine C ed E idrata, tonifica e illumina lo sguardo. 💕 #Clinique #facecare sevinakm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https://www.instagram.com/p/B5D0j0pIZ_N/media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425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lancaster_beauty - 2019-11-19 20:00:01</a:t>
                      </a:r>
                      <a:r>
                        <a:rPr kumimoji="0" lang="en-US" sz="1000" b="0" i="0" u="none" strike="noStrike" kern="1200" cap="none" spc="0" normalizeH="0" baseline="0" noProof="0">
                          <a:ln>
                            <a:noFill/>
                          </a:ln>
                          <a:solidFill>
                            <a:prstClr val="black"/>
                          </a:solidFill>
                          <a:effectLst/>
                          <a:uLnTx/>
                          <a:uFillTx/>
                          <a:latin typeface="+mn-lt"/>
                          <a:ea typeface="+mn-ea"/>
                          <a:cs typeface="+mn-cs"/>
                        </a:rPr>
                        <a:t>
 Cleanse, prepare and care. Our 365 Skin range offers a complete skincare routine that not only protects your skin from the impacts of everyday life, it also targets sources of skin ageing, re-energises skin cells and boosts your natural glow! #LancasterBeauty #365SkinRepair #SkinRoutine #SelfCareSunday #SelfCare #SundayCleanse #SundaySkinCare #SkincareShelfieSunday #YouthfulGlow #HealthySkin #GlowingSkin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https://www.instagram.com/p/B5D0QJ1nQUN/media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04:09:47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8469075"/>
                  </a:ext>
                </a:extLst>
              </a:tr>
            </a:tbl>
          </a:graphicData>
        </a:graphic>
      </p:graphicFrame>
      <p:sp>
        <p:nvSpPr>
          <p:cNvPr id="4" name="Text Placeholder 3">
            <a:extLst>
              <a:ext uri="{FF2B5EF4-FFF2-40B4-BE49-F238E27FC236}">
                <a16:creationId xmlns:a16="http://schemas.microsoft.com/office/drawing/2014/main" id="{FC7147B7-B882-483D-8A38-3BB78DD59B7E}"/>
              </a:ext>
            </a:extLst>
          </p:cNvPr>
          <p:cNvSpPr>
            <a:spLocks noGrp="1"/>
          </p:cNvSpPr>
          <p:nvPr>
            <p:ph type="body" sz="quarter" idx="14"/>
          </p:nvPr>
        </p:nvSpPr>
        <p:spPr/>
        <p:txBody>
          <a:bodyPr/>
          <a:lstStyle/>
          <a:p>
            <a:r>
              <a:rPr lang="en-US"/>
              <a:t>10/01/2019 - 11/21/2019</a:t>
            </a:r>
          </a:p>
        </p:txBody>
      </p:sp>
    </p:spTree>
    <p:extLst>
      <p:ext uri="{BB962C8B-B14F-4D97-AF65-F5344CB8AC3E}">
        <p14:creationId xmlns:p14="http://schemas.microsoft.com/office/powerpoint/2010/main" val="12724073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848</Words>
  <Application>Microsoft Office PowerPoint</Application>
  <PresentationFormat>On-screen Show (4:3)</PresentationFormat>
  <Paragraphs>274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Instagram Posts Table | Collistar - Competitors - 1 of 11</vt:lpstr>
      <vt:lpstr>Instagram Posts Table | Collistar - Competitors - 2 of 11</vt:lpstr>
      <vt:lpstr>Instagram Posts Table | Collistar - Competitors - 3 of 11</vt:lpstr>
      <vt:lpstr>Instagram Posts Table | Collistar - Competitors - 4 of 11</vt:lpstr>
      <vt:lpstr>Instagram Posts Table | Collistar - Competitors - 5 of 11</vt:lpstr>
      <vt:lpstr>Instagram Posts Table | Collistar - Competitors - 6 of 11</vt:lpstr>
      <vt:lpstr>Instagram Posts Table | Collistar - Competitors - 7 of 11</vt:lpstr>
      <vt:lpstr>Instagram Posts Table | Collistar - Competitors - 8 of 11</vt:lpstr>
      <vt:lpstr>Instagram Posts Table | Collistar - Competitors - 9 of 11</vt:lpstr>
      <vt:lpstr>Instagram Posts Table | Collistar - Competitors - 10 of 11</vt:lpstr>
      <vt:lpstr>Instagram Posts Table | Collistar - Competitors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Collistar - Competitors - 1 of 11</dc:title>
  <dc:creator>Frederik Peiniger</dc:creator>
  <cp:lastModifiedBy>Frederik Peiniger</cp:lastModifiedBy>
  <cp:revision>1</cp:revision>
  <dcterms:created xsi:type="dcterms:W3CDTF">2019-11-21T11:02:01Z</dcterms:created>
  <dcterms:modified xsi:type="dcterms:W3CDTF">2019-11-21T11:03:51Z</dcterms:modified>
</cp:coreProperties>
</file>