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92CC-5623-4EB3-BEA9-B3A7A7ADCE00}"/>
              </a:ext>
            </a:extLst>
          </p:cNvPr>
          <p:cNvSpPr>
            <a:spLocks noGrp="1"/>
          </p:cNvSpPr>
          <p:nvPr>
            <p:ph type="title"/>
          </p:nvPr>
        </p:nvSpPr>
        <p:spPr/>
        <p:txBody>
          <a:bodyPr/>
          <a:lstStyle/>
          <a:p>
            <a:r>
              <a:rPr lang="en-US"/>
              <a:t>Instagram Posts Table | Collistar - 1 of 25</a:t>
            </a:r>
          </a:p>
        </p:txBody>
      </p:sp>
      <p:graphicFrame>
        <p:nvGraphicFramePr>
          <p:cNvPr id="5" name="Table Placeholder 4">
            <a:extLst>
              <a:ext uri="{FF2B5EF4-FFF2-40B4-BE49-F238E27FC236}">
                <a16:creationId xmlns:a16="http://schemas.microsoft.com/office/drawing/2014/main" id="{5CA444CA-66B0-4998-8919-BA4F5BE77DB9}"/>
              </a:ext>
            </a:extLst>
          </p:cNvPr>
          <p:cNvGraphicFramePr>
            <a:graphicFrameLocks noGrp="1"/>
          </p:cNvGraphicFramePr>
          <p:nvPr>
            <p:ph type="tbl" sz="quarter" idx="13"/>
            <p:extLst>
              <p:ext uri="{D42A27DB-BD31-4B8C-83A1-F6EECF244321}">
                <p14:modId xmlns:p14="http://schemas.microsoft.com/office/powerpoint/2010/main" val="1652609594"/>
              </p:ext>
            </p:extLst>
          </p:nvPr>
        </p:nvGraphicFramePr>
        <p:xfrm>
          <a:off x="457200" y="1731963"/>
          <a:ext cx="8229600" cy="30530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53527435"/>
                    </a:ext>
                  </a:extLst>
                </a:gridCol>
                <a:gridCol w="987552">
                  <a:extLst>
                    <a:ext uri="{9D8B030D-6E8A-4147-A177-3AD203B41FA5}">
                      <a16:colId xmlns:a16="http://schemas.microsoft.com/office/drawing/2014/main" val="546742812"/>
                    </a:ext>
                  </a:extLst>
                </a:gridCol>
                <a:gridCol w="987552">
                  <a:extLst>
                    <a:ext uri="{9D8B030D-6E8A-4147-A177-3AD203B41FA5}">
                      <a16:colId xmlns:a16="http://schemas.microsoft.com/office/drawing/2014/main" val="412469262"/>
                    </a:ext>
                  </a:extLst>
                </a:gridCol>
                <a:gridCol w="987552">
                  <a:extLst>
                    <a:ext uri="{9D8B030D-6E8A-4147-A177-3AD203B41FA5}">
                      <a16:colId xmlns:a16="http://schemas.microsoft.com/office/drawing/2014/main" val="89398196"/>
                    </a:ext>
                  </a:extLst>
                </a:gridCol>
                <a:gridCol w="987552">
                  <a:extLst>
                    <a:ext uri="{9D8B030D-6E8A-4147-A177-3AD203B41FA5}">
                      <a16:colId xmlns:a16="http://schemas.microsoft.com/office/drawing/2014/main" val="2339083295"/>
                    </a:ext>
                  </a:extLst>
                </a:gridCol>
                <a:gridCol w="987552">
                  <a:extLst>
                    <a:ext uri="{9D8B030D-6E8A-4147-A177-3AD203B41FA5}">
                      <a16:colId xmlns:a16="http://schemas.microsoft.com/office/drawing/2014/main" val="2089898945"/>
                    </a:ext>
                  </a:extLst>
                </a:gridCol>
                <a:gridCol w="987552">
                  <a:extLst>
                    <a:ext uri="{9D8B030D-6E8A-4147-A177-3AD203B41FA5}">
                      <a16:colId xmlns:a16="http://schemas.microsoft.com/office/drawing/2014/main" val="1202628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0302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- 2018-03-30 15:05:05 </a:t>
                      </a:r>
                      <a:r>
                        <a:rPr kumimoji="0" lang="en-US" sz="1000" b="0" i="0" u="none" strike="noStrike" kern="1200" cap="none" spc="0" normalizeH="0" baseline="0" noProof="0">
                          <a:ln>
                            <a:noFill/>
                          </a:ln>
                          <a:solidFill>
                            <a:prstClr val="black"/>
                          </a:solidFill>
                          <a:effectLst/>
                          <a:uLnTx/>
                          <a:uFillTx/>
                          <a:latin typeface="+mn-lt"/>
                          <a:ea typeface="+mn-ea"/>
                          <a:cs typeface="+mn-cs"/>
                        </a:rPr>
                        <a:t>
 Sapete che ci sono 18 Colori Fashion del Nuovo ROSSETTO UNICO® COLORE PIENO - TENUTA PERFETTA? @lacrivello ha scelto il n.13 Carminio..Scriveteci nei commenti la vostra scelta! Grazie @lacrivello
#collistar #cosmetics #madeinitaly #milano #italy #loveitaly #beautyproducts #prodottibeauty #prodottibellezza #lovemakeup #onlinestore #shoponline #rossetto #rossettounico #lipstick #newcollection #makeuplooks #red #redshades #shades #love #passion #redlips #lipstickaddicted #makeuponpoint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https://www.instagram.com/p/Bg86VyvgVnN/media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3349187"/>
                  </a:ext>
                </a:extLst>
              </a:tr>
            </a:tbl>
          </a:graphicData>
        </a:graphic>
      </p:graphicFrame>
      <p:sp>
        <p:nvSpPr>
          <p:cNvPr id="4" name="Text Placeholder 3">
            <a:extLst>
              <a:ext uri="{FF2B5EF4-FFF2-40B4-BE49-F238E27FC236}">
                <a16:creationId xmlns:a16="http://schemas.microsoft.com/office/drawing/2014/main" id="{52BCAF1B-9FCA-4E89-8148-2FC48892D8E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88230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9CD1-2DEF-41E9-B65A-12F736796C3D}"/>
              </a:ext>
            </a:extLst>
          </p:cNvPr>
          <p:cNvSpPr>
            <a:spLocks noGrp="1"/>
          </p:cNvSpPr>
          <p:nvPr>
            <p:ph type="title"/>
          </p:nvPr>
        </p:nvSpPr>
        <p:spPr/>
        <p:txBody>
          <a:bodyPr/>
          <a:lstStyle/>
          <a:p>
            <a:r>
              <a:rPr lang="en-US"/>
              <a:t>Instagram Posts Table | Collistar - 2 of 25</a:t>
            </a:r>
          </a:p>
        </p:txBody>
      </p:sp>
      <p:graphicFrame>
        <p:nvGraphicFramePr>
          <p:cNvPr id="5" name="Table Placeholder 4">
            <a:extLst>
              <a:ext uri="{FF2B5EF4-FFF2-40B4-BE49-F238E27FC236}">
                <a16:creationId xmlns:a16="http://schemas.microsoft.com/office/drawing/2014/main" id="{E5C7CDD2-93CF-4D8D-8AB7-AA87CBD8097C}"/>
              </a:ext>
            </a:extLst>
          </p:cNvPr>
          <p:cNvGraphicFramePr>
            <a:graphicFrameLocks noGrp="1"/>
          </p:cNvGraphicFramePr>
          <p:nvPr>
            <p:ph type="tbl" sz="quarter" idx="13"/>
            <p:extLst>
              <p:ext uri="{D42A27DB-BD31-4B8C-83A1-F6EECF244321}">
                <p14:modId xmlns:p14="http://schemas.microsoft.com/office/powerpoint/2010/main" val="1745066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24718739"/>
                    </a:ext>
                  </a:extLst>
                </a:gridCol>
                <a:gridCol w="987552">
                  <a:extLst>
                    <a:ext uri="{9D8B030D-6E8A-4147-A177-3AD203B41FA5}">
                      <a16:colId xmlns:a16="http://schemas.microsoft.com/office/drawing/2014/main" val="3454789222"/>
                    </a:ext>
                  </a:extLst>
                </a:gridCol>
                <a:gridCol w="987552">
                  <a:extLst>
                    <a:ext uri="{9D8B030D-6E8A-4147-A177-3AD203B41FA5}">
                      <a16:colId xmlns:a16="http://schemas.microsoft.com/office/drawing/2014/main" val="3032718859"/>
                    </a:ext>
                  </a:extLst>
                </a:gridCol>
                <a:gridCol w="987552">
                  <a:extLst>
                    <a:ext uri="{9D8B030D-6E8A-4147-A177-3AD203B41FA5}">
                      <a16:colId xmlns:a16="http://schemas.microsoft.com/office/drawing/2014/main" val="744382078"/>
                    </a:ext>
                  </a:extLst>
                </a:gridCol>
                <a:gridCol w="987552">
                  <a:extLst>
                    <a:ext uri="{9D8B030D-6E8A-4147-A177-3AD203B41FA5}">
                      <a16:colId xmlns:a16="http://schemas.microsoft.com/office/drawing/2014/main" val="2602421086"/>
                    </a:ext>
                  </a:extLst>
                </a:gridCol>
                <a:gridCol w="987552">
                  <a:extLst>
                    <a:ext uri="{9D8B030D-6E8A-4147-A177-3AD203B41FA5}">
                      <a16:colId xmlns:a16="http://schemas.microsoft.com/office/drawing/2014/main" val="3002106121"/>
                    </a:ext>
                  </a:extLst>
                </a:gridCol>
                <a:gridCol w="987552">
                  <a:extLst>
                    <a:ext uri="{9D8B030D-6E8A-4147-A177-3AD203B41FA5}">
                      <a16:colId xmlns:a16="http://schemas.microsoft.com/office/drawing/2014/main" val="45742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539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- 2018-03-30 10:08:04 </a:t>
                      </a:r>
                      <a:r>
                        <a:rPr kumimoji="0" lang="en-US" sz="1000" b="0" i="0" u="none" strike="noStrike" kern="1200" cap="none" spc="0" normalizeH="0" baseline="0" noProof="0">
                          <a:ln>
                            <a:noFill/>
                          </a:ln>
                          <a:solidFill>
                            <a:prstClr val="black"/>
                          </a:solidFill>
                          <a:effectLst/>
                          <a:uLnTx/>
                          <a:uFillTx/>
                          <a:latin typeface="+mn-lt"/>
                          <a:ea typeface="+mn-ea"/>
                          <a:cs typeface="+mn-cs"/>
                        </a:rPr>
                        <a:t>
 Perchè sia davvero un #HappyFriday ci vuole SMALTO! Quali sono le vostre tonalità preferite? Raccontatecelo nei commenti!
#collistar #cosmetics #milano #madeinitaly #milano #italy #loveitaly #beautyproducts #prodottibeauty #prodottibellezza #lovemakeup #onlinestore #shoponline #nailart #nailpolish #smalto #nails #naillacquer #smalti #happyfriday #venerdì #weekend #weekendmood #colourful #heart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https://www.instagram.com/p/Bg8YWepgLcq/media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8149390"/>
                  </a:ext>
                </a:extLst>
              </a:tr>
            </a:tbl>
          </a:graphicData>
        </a:graphic>
      </p:graphicFrame>
      <p:sp>
        <p:nvSpPr>
          <p:cNvPr id="4" name="Text Placeholder 3">
            <a:extLst>
              <a:ext uri="{FF2B5EF4-FFF2-40B4-BE49-F238E27FC236}">
                <a16:creationId xmlns:a16="http://schemas.microsoft.com/office/drawing/2014/main" id="{63CAF7D1-6FF7-42B2-92C6-2C4AE607917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99850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996F9-B92A-4077-9697-CA59F27BD913}"/>
              </a:ext>
            </a:extLst>
          </p:cNvPr>
          <p:cNvSpPr>
            <a:spLocks noGrp="1"/>
          </p:cNvSpPr>
          <p:nvPr>
            <p:ph type="title"/>
          </p:nvPr>
        </p:nvSpPr>
        <p:spPr/>
        <p:txBody>
          <a:bodyPr/>
          <a:lstStyle/>
          <a:p>
            <a:r>
              <a:rPr lang="en-US"/>
              <a:t>Instagram Posts Table | Collistar - 3 of 25</a:t>
            </a:r>
          </a:p>
        </p:txBody>
      </p:sp>
      <p:graphicFrame>
        <p:nvGraphicFramePr>
          <p:cNvPr id="5" name="Table Placeholder 4">
            <a:extLst>
              <a:ext uri="{FF2B5EF4-FFF2-40B4-BE49-F238E27FC236}">
                <a16:creationId xmlns:a16="http://schemas.microsoft.com/office/drawing/2014/main" id="{7A10D86E-9B0A-41A0-BCE6-ACA51D90ACA4}"/>
              </a:ext>
            </a:extLst>
          </p:cNvPr>
          <p:cNvGraphicFramePr>
            <a:graphicFrameLocks noGrp="1"/>
          </p:cNvGraphicFramePr>
          <p:nvPr>
            <p:ph type="tbl" sz="quarter" idx="13"/>
            <p:extLst>
              <p:ext uri="{D42A27DB-BD31-4B8C-83A1-F6EECF244321}">
                <p14:modId xmlns:p14="http://schemas.microsoft.com/office/powerpoint/2010/main" val="835328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1660154"/>
                    </a:ext>
                  </a:extLst>
                </a:gridCol>
                <a:gridCol w="987552">
                  <a:extLst>
                    <a:ext uri="{9D8B030D-6E8A-4147-A177-3AD203B41FA5}">
                      <a16:colId xmlns:a16="http://schemas.microsoft.com/office/drawing/2014/main" val="757305504"/>
                    </a:ext>
                  </a:extLst>
                </a:gridCol>
                <a:gridCol w="987552">
                  <a:extLst>
                    <a:ext uri="{9D8B030D-6E8A-4147-A177-3AD203B41FA5}">
                      <a16:colId xmlns:a16="http://schemas.microsoft.com/office/drawing/2014/main" val="3536787790"/>
                    </a:ext>
                  </a:extLst>
                </a:gridCol>
                <a:gridCol w="987552">
                  <a:extLst>
                    <a:ext uri="{9D8B030D-6E8A-4147-A177-3AD203B41FA5}">
                      <a16:colId xmlns:a16="http://schemas.microsoft.com/office/drawing/2014/main" val="1267897387"/>
                    </a:ext>
                  </a:extLst>
                </a:gridCol>
                <a:gridCol w="987552">
                  <a:extLst>
                    <a:ext uri="{9D8B030D-6E8A-4147-A177-3AD203B41FA5}">
                      <a16:colId xmlns:a16="http://schemas.microsoft.com/office/drawing/2014/main" val="3471273149"/>
                    </a:ext>
                  </a:extLst>
                </a:gridCol>
                <a:gridCol w="987552">
                  <a:extLst>
                    <a:ext uri="{9D8B030D-6E8A-4147-A177-3AD203B41FA5}">
                      <a16:colId xmlns:a16="http://schemas.microsoft.com/office/drawing/2014/main" val="537486028"/>
                    </a:ext>
                  </a:extLst>
                </a:gridCol>
                <a:gridCol w="987552">
                  <a:extLst>
                    <a:ext uri="{9D8B030D-6E8A-4147-A177-3AD203B41FA5}">
                      <a16:colId xmlns:a16="http://schemas.microsoft.com/office/drawing/2014/main" val="325226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403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- 2018-03-29 15:05:04 </a:t>
                      </a:r>
                      <a:r>
                        <a:rPr kumimoji="0" lang="en-US" sz="1000" b="0" i="0" u="none" strike="noStrike" kern="1200" cap="none" spc="0" normalizeH="0" baseline="0" noProof="0">
                          <a:ln>
                            <a:noFill/>
                          </a:ln>
                          <a:solidFill>
                            <a:prstClr val="black"/>
                          </a:solidFill>
                          <a:effectLst/>
                          <a:uLnTx/>
                          <a:uFillTx/>
                          <a:latin typeface="+mn-lt"/>
                          <a:ea typeface="+mn-ea"/>
                          <a:cs typeface="+mn-cs"/>
                        </a:rPr>
                        <a:t>
 Abbandonate gli ombretti mono e fate spazio alla palette, l'accessorio più trendy che possiate custodire nella vostra trousse! Con la Palette 10 ombretti Aderenza Perfetta MINIMAL farete invidia a qualsiasi amica! Grazie @ludovicabizzaglia
#collistar #cosmetics #milano #madeinitaly #milan #italy #beautyproducts #prodottibeauty #prodottibellezza #lovemakeup #onlinestore #shoponline #collezionelibera #truccocollistar #makeupcollistar #paletteombretti #paletteocchi #minimal #minimalstyle #moodoftheday #lookoftheday #minimalism #natural #nudelook #ombretto #eyeslook #eyeshadow #instabeauty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https://www.instagram.com/p/Bg6Vi3EAkK9/media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1957271"/>
                  </a:ext>
                </a:extLst>
              </a:tr>
            </a:tbl>
          </a:graphicData>
        </a:graphic>
      </p:graphicFrame>
      <p:sp>
        <p:nvSpPr>
          <p:cNvPr id="4" name="Text Placeholder 3">
            <a:extLst>
              <a:ext uri="{FF2B5EF4-FFF2-40B4-BE49-F238E27FC236}">
                <a16:creationId xmlns:a16="http://schemas.microsoft.com/office/drawing/2014/main" id="{34E01C7D-9A5D-4528-B0CF-09F159FEFB4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3776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48CA0-0096-444D-8ABC-C030A7FC82C4}"/>
              </a:ext>
            </a:extLst>
          </p:cNvPr>
          <p:cNvSpPr>
            <a:spLocks noGrp="1"/>
          </p:cNvSpPr>
          <p:nvPr>
            <p:ph type="title"/>
          </p:nvPr>
        </p:nvSpPr>
        <p:spPr/>
        <p:txBody>
          <a:bodyPr/>
          <a:lstStyle/>
          <a:p>
            <a:r>
              <a:rPr lang="en-US"/>
              <a:t>Instagram Posts Table | Collistar - 4 of 25</a:t>
            </a:r>
          </a:p>
        </p:txBody>
      </p:sp>
      <p:graphicFrame>
        <p:nvGraphicFramePr>
          <p:cNvPr id="5" name="Table Placeholder 4">
            <a:extLst>
              <a:ext uri="{FF2B5EF4-FFF2-40B4-BE49-F238E27FC236}">
                <a16:creationId xmlns:a16="http://schemas.microsoft.com/office/drawing/2014/main" id="{4634CBE1-25F5-4C6E-B876-D395C5FB9D41}"/>
              </a:ext>
            </a:extLst>
          </p:cNvPr>
          <p:cNvGraphicFramePr>
            <a:graphicFrameLocks noGrp="1"/>
          </p:cNvGraphicFramePr>
          <p:nvPr>
            <p:ph type="tbl" sz="quarter" idx="13"/>
            <p:extLst>
              <p:ext uri="{D42A27DB-BD31-4B8C-83A1-F6EECF244321}">
                <p14:modId xmlns:p14="http://schemas.microsoft.com/office/powerpoint/2010/main" val="2140605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9063148"/>
                    </a:ext>
                  </a:extLst>
                </a:gridCol>
                <a:gridCol w="987552">
                  <a:extLst>
                    <a:ext uri="{9D8B030D-6E8A-4147-A177-3AD203B41FA5}">
                      <a16:colId xmlns:a16="http://schemas.microsoft.com/office/drawing/2014/main" val="1622971661"/>
                    </a:ext>
                  </a:extLst>
                </a:gridCol>
                <a:gridCol w="987552">
                  <a:extLst>
                    <a:ext uri="{9D8B030D-6E8A-4147-A177-3AD203B41FA5}">
                      <a16:colId xmlns:a16="http://schemas.microsoft.com/office/drawing/2014/main" val="1061462544"/>
                    </a:ext>
                  </a:extLst>
                </a:gridCol>
                <a:gridCol w="987552">
                  <a:extLst>
                    <a:ext uri="{9D8B030D-6E8A-4147-A177-3AD203B41FA5}">
                      <a16:colId xmlns:a16="http://schemas.microsoft.com/office/drawing/2014/main" val="43604518"/>
                    </a:ext>
                  </a:extLst>
                </a:gridCol>
                <a:gridCol w="987552">
                  <a:extLst>
                    <a:ext uri="{9D8B030D-6E8A-4147-A177-3AD203B41FA5}">
                      <a16:colId xmlns:a16="http://schemas.microsoft.com/office/drawing/2014/main" val="183636046"/>
                    </a:ext>
                  </a:extLst>
                </a:gridCol>
                <a:gridCol w="987552">
                  <a:extLst>
                    <a:ext uri="{9D8B030D-6E8A-4147-A177-3AD203B41FA5}">
                      <a16:colId xmlns:a16="http://schemas.microsoft.com/office/drawing/2014/main" val="4208200571"/>
                    </a:ext>
                  </a:extLst>
                </a:gridCol>
                <a:gridCol w="987552">
                  <a:extLst>
                    <a:ext uri="{9D8B030D-6E8A-4147-A177-3AD203B41FA5}">
                      <a16:colId xmlns:a16="http://schemas.microsoft.com/office/drawing/2014/main" val="3505290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237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- 2018-03-29 09:50:05 </a:t>
                      </a:r>
                      <a:r>
                        <a:rPr kumimoji="0" lang="en-US" sz="1000" b="0" i="0" u="none" strike="noStrike" kern="1200" cap="none" spc="0" normalizeH="0" baseline="0" noProof="0">
                          <a:ln>
                            <a:noFill/>
                          </a:ln>
                          <a:solidFill>
                            <a:prstClr val="black"/>
                          </a:solidFill>
                          <a:effectLst/>
                          <a:uLnTx/>
                          <a:uFillTx/>
                          <a:latin typeface="+mn-lt"/>
                          <a:ea typeface="+mn-ea"/>
                          <a:cs typeface="+mn-cs"/>
                        </a:rPr>
                        <a:t>
 La famiglia si allarga! Scopri il nuovo TALASSO-SCRUB TONIFICANTE che abbina i benefici della talassoterapia e dell’aromaterapia alle straordinarie proprietà del pregiato Ginepro della Sardegna. • ESFOLIANTE E RIGENERANTE • TONIFICANTE E DEFATICANTE • IDRATANTE E NUTRIENTE. Lascia la pelle levigata e perfettamente idratata senza richiedere l’uso di un prodotto dopo-bagno.
#collistar #cosmetics #milano #madeinitaly #italy #loveitaly #beautyproducts #prodottibellezza #talassoscrub #scrub #scrubcorpo #corpoperfetto #perfectskin #skincare #bodyskin #talasso #spa #talassoterapia #aromaterapia #tonificante #tonificare #bodycare #sardinia #tiamoitalia #ginepro #sardegna #lovesardinia #sardegnaofficial #sardegnagram #igersardegna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https://www.instagram.com/p/Bg5xfzUg1xf/media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5434310"/>
                  </a:ext>
                </a:extLst>
              </a:tr>
            </a:tbl>
          </a:graphicData>
        </a:graphic>
      </p:graphicFrame>
      <p:sp>
        <p:nvSpPr>
          <p:cNvPr id="4" name="Text Placeholder 3">
            <a:extLst>
              <a:ext uri="{FF2B5EF4-FFF2-40B4-BE49-F238E27FC236}">
                <a16:creationId xmlns:a16="http://schemas.microsoft.com/office/drawing/2014/main" id="{1E66250C-776E-4DE5-892D-ADE7202D216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4526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B29D8-CF62-4626-BCA6-256D6584629A}"/>
              </a:ext>
            </a:extLst>
          </p:cNvPr>
          <p:cNvSpPr>
            <a:spLocks noGrp="1"/>
          </p:cNvSpPr>
          <p:nvPr>
            <p:ph type="title"/>
          </p:nvPr>
        </p:nvSpPr>
        <p:spPr/>
        <p:txBody>
          <a:bodyPr/>
          <a:lstStyle/>
          <a:p>
            <a:r>
              <a:rPr lang="en-US"/>
              <a:t>Instagram Posts Table | Collistar - 5 of 25</a:t>
            </a:r>
          </a:p>
        </p:txBody>
      </p:sp>
      <p:graphicFrame>
        <p:nvGraphicFramePr>
          <p:cNvPr id="5" name="Table Placeholder 4">
            <a:extLst>
              <a:ext uri="{FF2B5EF4-FFF2-40B4-BE49-F238E27FC236}">
                <a16:creationId xmlns:a16="http://schemas.microsoft.com/office/drawing/2014/main" id="{3ECA91AE-044C-428B-966E-0A3DD131A644}"/>
              </a:ext>
            </a:extLst>
          </p:cNvPr>
          <p:cNvGraphicFramePr>
            <a:graphicFrameLocks noGrp="1"/>
          </p:cNvGraphicFramePr>
          <p:nvPr>
            <p:ph type="tbl" sz="quarter" idx="13"/>
            <p:extLst>
              <p:ext uri="{D42A27DB-BD31-4B8C-83A1-F6EECF244321}">
                <p14:modId xmlns:p14="http://schemas.microsoft.com/office/powerpoint/2010/main" val="24648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9162701"/>
                    </a:ext>
                  </a:extLst>
                </a:gridCol>
                <a:gridCol w="987552">
                  <a:extLst>
                    <a:ext uri="{9D8B030D-6E8A-4147-A177-3AD203B41FA5}">
                      <a16:colId xmlns:a16="http://schemas.microsoft.com/office/drawing/2014/main" val="2849789446"/>
                    </a:ext>
                  </a:extLst>
                </a:gridCol>
                <a:gridCol w="987552">
                  <a:extLst>
                    <a:ext uri="{9D8B030D-6E8A-4147-A177-3AD203B41FA5}">
                      <a16:colId xmlns:a16="http://schemas.microsoft.com/office/drawing/2014/main" val="114293273"/>
                    </a:ext>
                  </a:extLst>
                </a:gridCol>
                <a:gridCol w="987552">
                  <a:extLst>
                    <a:ext uri="{9D8B030D-6E8A-4147-A177-3AD203B41FA5}">
                      <a16:colId xmlns:a16="http://schemas.microsoft.com/office/drawing/2014/main" val="2658198444"/>
                    </a:ext>
                  </a:extLst>
                </a:gridCol>
                <a:gridCol w="987552">
                  <a:extLst>
                    <a:ext uri="{9D8B030D-6E8A-4147-A177-3AD203B41FA5}">
                      <a16:colId xmlns:a16="http://schemas.microsoft.com/office/drawing/2014/main" val="260290157"/>
                    </a:ext>
                  </a:extLst>
                </a:gridCol>
                <a:gridCol w="987552">
                  <a:extLst>
                    <a:ext uri="{9D8B030D-6E8A-4147-A177-3AD203B41FA5}">
                      <a16:colId xmlns:a16="http://schemas.microsoft.com/office/drawing/2014/main" val="203687843"/>
                    </a:ext>
                  </a:extLst>
                </a:gridCol>
                <a:gridCol w="987552">
                  <a:extLst>
                    <a:ext uri="{9D8B030D-6E8A-4147-A177-3AD203B41FA5}">
                      <a16:colId xmlns:a16="http://schemas.microsoft.com/office/drawing/2014/main" val="397992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47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- 2018-03-28 14:59:04 </a:t>
                      </a:r>
                      <a:r>
                        <a:rPr kumimoji="0" lang="en-US" sz="1000" b="0" i="0" u="none" strike="noStrike" kern="1200" cap="none" spc="0" normalizeH="0" baseline="0" noProof="0">
                          <a:ln>
                            <a:noFill/>
                          </a:ln>
                          <a:solidFill>
                            <a:prstClr val="black"/>
                          </a:solidFill>
                          <a:effectLst/>
                          <a:uLnTx/>
                          <a:uFillTx/>
                          <a:latin typeface="+mn-lt"/>
                          <a:ea typeface="+mn-ea"/>
                          <a:cs typeface="+mn-cs"/>
                        </a:rPr>
                        <a:t>
 #CollistarLovers avete saputo del nuovo GEL-FANGO DRENANTE ANTICELLULITE° con Slim-Drone® Technology? Un avveniristico sistema di veicolazione che proprio come un drone incapsula e trasporta un potentissimo principio attivo lipolitico, l’estratto di Coccoloba Uvifera, andando dritto al bersaglio! Scoprilo subito in Profumeria e sul nostro sito!
#collistar #cosmetics #milano #madeinitaly #italy #loveitaly #beautyproducts #prodottibeauty #prodottibellezza #onlinestore #shoponline #skincare #corpoperfetto #bodyskin #gelfango #newtechnology #anticellulite #anticellulitetreatment #anticellulitegel #drenare #corpocollistar #rimodellare #provacostume #summeriscoming #slimdrone #drone #fitness #healthylifestyle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https://www.instagram.com/p/Bg3wEDvgmSU/media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3203218"/>
                  </a:ext>
                </a:extLst>
              </a:tr>
            </a:tbl>
          </a:graphicData>
        </a:graphic>
      </p:graphicFrame>
      <p:sp>
        <p:nvSpPr>
          <p:cNvPr id="4" name="Text Placeholder 3">
            <a:extLst>
              <a:ext uri="{FF2B5EF4-FFF2-40B4-BE49-F238E27FC236}">
                <a16:creationId xmlns:a16="http://schemas.microsoft.com/office/drawing/2014/main" id="{3CA185A0-ABD4-45DD-A296-FA33AA66B37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14781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1BB2-ADD2-4570-BFD9-AB0CBBA24274}"/>
              </a:ext>
            </a:extLst>
          </p:cNvPr>
          <p:cNvSpPr>
            <a:spLocks noGrp="1"/>
          </p:cNvSpPr>
          <p:nvPr>
            <p:ph type="title"/>
          </p:nvPr>
        </p:nvSpPr>
        <p:spPr/>
        <p:txBody>
          <a:bodyPr/>
          <a:lstStyle/>
          <a:p>
            <a:r>
              <a:rPr lang="en-US"/>
              <a:t>Instagram Posts Table | Collistar - 6 of 25</a:t>
            </a:r>
          </a:p>
        </p:txBody>
      </p:sp>
      <p:graphicFrame>
        <p:nvGraphicFramePr>
          <p:cNvPr id="5" name="Table Placeholder 4">
            <a:extLst>
              <a:ext uri="{FF2B5EF4-FFF2-40B4-BE49-F238E27FC236}">
                <a16:creationId xmlns:a16="http://schemas.microsoft.com/office/drawing/2014/main" id="{3016B634-6B63-4184-A619-A89D119CDAAD}"/>
              </a:ext>
            </a:extLst>
          </p:cNvPr>
          <p:cNvGraphicFramePr>
            <a:graphicFrameLocks noGrp="1"/>
          </p:cNvGraphicFramePr>
          <p:nvPr>
            <p:ph type="tbl" sz="quarter" idx="13"/>
            <p:extLst>
              <p:ext uri="{D42A27DB-BD31-4B8C-83A1-F6EECF244321}">
                <p14:modId xmlns:p14="http://schemas.microsoft.com/office/powerpoint/2010/main" val="121892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6692295"/>
                    </a:ext>
                  </a:extLst>
                </a:gridCol>
                <a:gridCol w="987552">
                  <a:extLst>
                    <a:ext uri="{9D8B030D-6E8A-4147-A177-3AD203B41FA5}">
                      <a16:colId xmlns:a16="http://schemas.microsoft.com/office/drawing/2014/main" val="245993795"/>
                    </a:ext>
                  </a:extLst>
                </a:gridCol>
                <a:gridCol w="987552">
                  <a:extLst>
                    <a:ext uri="{9D8B030D-6E8A-4147-A177-3AD203B41FA5}">
                      <a16:colId xmlns:a16="http://schemas.microsoft.com/office/drawing/2014/main" val="2002502457"/>
                    </a:ext>
                  </a:extLst>
                </a:gridCol>
                <a:gridCol w="987552">
                  <a:extLst>
                    <a:ext uri="{9D8B030D-6E8A-4147-A177-3AD203B41FA5}">
                      <a16:colId xmlns:a16="http://schemas.microsoft.com/office/drawing/2014/main" val="633517533"/>
                    </a:ext>
                  </a:extLst>
                </a:gridCol>
                <a:gridCol w="987552">
                  <a:extLst>
                    <a:ext uri="{9D8B030D-6E8A-4147-A177-3AD203B41FA5}">
                      <a16:colId xmlns:a16="http://schemas.microsoft.com/office/drawing/2014/main" val="3801423664"/>
                    </a:ext>
                  </a:extLst>
                </a:gridCol>
                <a:gridCol w="987552">
                  <a:extLst>
                    <a:ext uri="{9D8B030D-6E8A-4147-A177-3AD203B41FA5}">
                      <a16:colId xmlns:a16="http://schemas.microsoft.com/office/drawing/2014/main" val="3657250968"/>
                    </a:ext>
                  </a:extLst>
                </a:gridCol>
                <a:gridCol w="987552">
                  <a:extLst>
                    <a:ext uri="{9D8B030D-6E8A-4147-A177-3AD203B41FA5}">
                      <a16:colId xmlns:a16="http://schemas.microsoft.com/office/drawing/2014/main" val="3739548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804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- 2018-03-28 09:33:04 </a:t>
                      </a:r>
                      <a:r>
                        <a:rPr kumimoji="0" lang="en-US" sz="1000" b="0" i="0" u="none" strike="noStrike" kern="1200" cap="none" spc="0" normalizeH="0" baseline="0" noProof="0">
                          <a:ln>
                            <a:noFill/>
                          </a:ln>
                          <a:solidFill>
                            <a:prstClr val="black"/>
                          </a:solidFill>
                          <a:effectLst/>
                          <a:uLnTx/>
                          <a:uFillTx/>
                          <a:latin typeface="+mn-lt"/>
                          <a:ea typeface="+mn-ea"/>
                          <a:cs typeface="+mn-cs"/>
                        </a:rPr>
                        <a:t>
 Scegliete anche voi, come @angelicaalberti, di abbronzarvi in meno di un'ora con le GOCCE MAGICHE autoabbronzanti VISO. Bastano poche gocce! Ora anche nel formato Maxi taglia 50 ml allo stesso prezzo del 30 ml! Grazie @angelicaalberti
#collistar #cosmetics #milano #madeinitaly #beauty #instabeauty #autoabbronzanti #abbronzatura #autoabbronzanticollistar #selftanners #bellezza #tanwithoutsun #sunkissed #wintersun #sun #goccemagiche #goccemagicheviso #skincare #promozione #promotion #limitededition #maxisize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https://www.instagram.com/p/Bg3KwW4AHwL/media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8931970"/>
                  </a:ext>
                </a:extLst>
              </a:tr>
            </a:tbl>
          </a:graphicData>
        </a:graphic>
      </p:graphicFrame>
      <p:sp>
        <p:nvSpPr>
          <p:cNvPr id="4" name="Text Placeholder 3">
            <a:extLst>
              <a:ext uri="{FF2B5EF4-FFF2-40B4-BE49-F238E27FC236}">
                <a16:creationId xmlns:a16="http://schemas.microsoft.com/office/drawing/2014/main" id="{86ABF3CA-2903-401E-AC7F-B0A68E97454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39983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A29F0-CB24-4215-971A-48347608BA5D}"/>
              </a:ext>
            </a:extLst>
          </p:cNvPr>
          <p:cNvSpPr>
            <a:spLocks noGrp="1"/>
          </p:cNvSpPr>
          <p:nvPr>
            <p:ph type="title"/>
          </p:nvPr>
        </p:nvSpPr>
        <p:spPr/>
        <p:txBody>
          <a:bodyPr/>
          <a:lstStyle/>
          <a:p>
            <a:r>
              <a:rPr lang="en-US"/>
              <a:t>Instagram Posts Table | Collistar - 7 of 25</a:t>
            </a:r>
          </a:p>
        </p:txBody>
      </p:sp>
      <p:graphicFrame>
        <p:nvGraphicFramePr>
          <p:cNvPr id="5" name="Table Placeholder 4">
            <a:extLst>
              <a:ext uri="{FF2B5EF4-FFF2-40B4-BE49-F238E27FC236}">
                <a16:creationId xmlns:a16="http://schemas.microsoft.com/office/drawing/2014/main" id="{A1072903-DC10-4F36-9D42-926BC54CB6C7}"/>
              </a:ext>
            </a:extLst>
          </p:cNvPr>
          <p:cNvGraphicFramePr>
            <a:graphicFrameLocks noGrp="1"/>
          </p:cNvGraphicFramePr>
          <p:nvPr>
            <p:ph type="tbl" sz="quarter" idx="13"/>
            <p:extLst>
              <p:ext uri="{D42A27DB-BD31-4B8C-83A1-F6EECF244321}">
                <p14:modId xmlns:p14="http://schemas.microsoft.com/office/powerpoint/2010/main" val="312199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30722"/>
                    </a:ext>
                  </a:extLst>
                </a:gridCol>
                <a:gridCol w="987552">
                  <a:extLst>
                    <a:ext uri="{9D8B030D-6E8A-4147-A177-3AD203B41FA5}">
                      <a16:colId xmlns:a16="http://schemas.microsoft.com/office/drawing/2014/main" val="2457444933"/>
                    </a:ext>
                  </a:extLst>
                </a:gridCol>
                <a:gridCol w="987552">
                  <a:extLst>
                    <a:ext uri="{9D8B030D-6E8A-4147-A177-3AD203B41FA5}">
                      <a16:colId xmlns:a16="http://schemas.microsoft.com/office/drawing/2014/main" val="2295278948"/>
                    </a:ext>
                  </a:extLst>
                </a:gridCol>
                <a:gridCol w="987552">
                  <a:extLst>
                    <a:ext uri="{9D8B030D-6E8A-4147-A177-3AD203B41FA5}">
                      <a16:colId xmlns:a16="http://schemas.microsoft.com/office/drawing/2014/main" val="2787356086"/>
                    </a:ext>
                  </a:extLst>
                </a:gridCol>
                <a:gridCol w="987552">
                  <a:extLst>
                    <a:ext uri="{9D8B030D-6E8A-4147-A177-3AD203B41FA5}">
                      <a16:colId xmlns:a16="http://schemas.microsoft.com/office/drawing/2014/main" val="743662821"/>
                    </a:ext>
                  </a:extLst>
                </a:gridCol>
                <a:gridCol w="987552">
                  <a:extLst>
                    <a:ext uri="{9D8B030D-6E8A-4147-A177-3AD203B41FA5}">
                      <a16:colId xmlns:a16="http://schemas.microsoft.com/office/drawing/2014/main" val="3353888388"/>
                    </a:ext>
                  </a:extLst>
                </a:gridCol>
                <a:gridCol w="987552">
                  <a:extLst>
                    <a:ext uri="{9D8B030D-6E8A-4147-A177-3AD203B41FA5}">
                      <a16:colId xmlns:a16="http://schemas.microsoft.com/office/drawing/2014/main" val="1539755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125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collistarbeauty - 2018-03-27 12:42:06 </a:t>
                      </a:r>
                      <a:r>
                        <a:rPr kumimoji="0" lang="it-IT" sz="1000" b="0" i="0" u="none" strike="noStrike" kern="1200" cap="none" spc="0" normalizeH="0" baseline="0" noProof="0">
                          <a:ln>
                            <a:noFill/>
                          </a:ln>
                          <a:solidFill>
                            <a:prstClr val="black"/>
                          </a:solidFill>
                          <a:effectLst/>
                          <a:uLnTx/>
                          <a:uFillTx/>
                          <a:latin typeface="+mn-lt"/>
                          <a:ea typeface="+mn-ea"/>
                          <a:cs typeface="+mn-cs"/>
                        </a:rPr>
                        <a:t>
 La Crema Preziosa Nero Sublime è la tua preferita? Ora la trovi in un esclusivo cofanetto con IN REGALO* il pratico formato da 25 ml, perfetto da portare sempre con te. Il 50% di prodotto in più, per una pelle luminosa, compatta e più giovane. In Profumeria e sul nostro sito ＋ Spese di spedizione gratuite fino al 2/04.
#collistar #cosmetics #milano #madeinitaly #milan #italy #loveitaly #beautyproducts #prodottibeauty #prodottibellezza #lovemakeup #nerosublime #blackcolour #blackaddicted #nero #cremapreziosa #skincare #facecream #cremaviso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https://www.instagram.com/p/Bg07l8_gG69/media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0366845"/>
                  </a:ext>
                </a:extLst>
              </a:tr>
            </a:tbl>
          </a:graphicData>
        </a:graphic>
      </p:graphicFrame>
      <p:sp>
        <p:nvSpPr>
          <p:cNvPr id="4" name="Text Placeholder 3">
            <a:extLst>
              <a:ext uri="{FF2B5EF4-FFF2-40B4-BE49-F238E27FC236}">
                <a16:creationId xmlns:a16="http://schemas.microsoft.com/office/drawing/2014/main" id="{A1ACBD31-3922-4DDA-8C51-B6B3F91596C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3715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2A61A-66EA-4DB0-A14C-CDF469BD4405}"/>
              </a:ext>
            </a:extLst>
          </p:cNvPr>
          <p:cNvSpPr>
            <a:spLocks noGrp="1"/>
          </p:cNvSpPr>
          <p:nvPr>
            <p:ph type="title"/>
          </p:nvPr>
        </p:nvSpPr>
        <p:spPr/>
        <p:txBody>
          <a:bodyPr/>
          <a:lstStyle/>
          <a:p>
            <a:r>
              <a:rPr lang="en-US"/>
              <a:t>Instagram Posts Table | Collistar - 8 of 25</a:t>
            </a:r>
          </a:p>
        </p:txBody>
      </p:sp>
      <p:graphicFrame>
        <p:nvGraphicFramePr>
          <p:cNvPr id="5" name="Table Placeholder 4">
            <a:extLst>
              <a:ext uri="{FF2B5EF4-FFF2-40B4-BE49-F238E27FC236}">
                <a16:creationId xmlns:a16="http://schemas.microsoft.com/office/drawing/2014/main" id="{FC500338-B0B5-4FDA-8EF7-BD4AC4DF6138}"/>
              </a:ext>
            </a:extLst>
          </p:cNvPr>
          <p:cNvGraphicFramePr>
            <a:graphicFrameLocks noGrp="1"/>
          </p:cNvGraphicFramePr>
          <p:nvPr>
            <p:ph type="tbl" sz="quarter" idx="13"/>
            <p:extLst>
              <p:ext uri="{D42A27DB-BD31-4B8C-83A1-F6EECF244321}">
                <p14:modId xmlns:p14="http://schemas.microsoft.com/office/powerpoint/2010/main" val="2567522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96858514"/>
                    </a:ext>
                  </a:extLst>
                </a:gridCol>
                <a:gridCol w="987552">
                  <a:extLst>
                    <a:ext uri="{9D8B030D-6E8A-4147-A177-3AD203B41FA5}">
                      <a16:colId xmlns:a16="http://schemas.microsoft.com/office/drawing/2014/main" val="964860520"/>
                    </a:ext>
                  </a:extLst>
                </a:gridCol>
                <a:gridCol w="987552">
                  <a:extLst>
                    <a:ext uri="{9D8B030D-6E8A-4147-A177-3AD203B41FA5}">
                      <a16:colId xmlns:a16="http://schemas.microsoft.com/office/drawing/2014/main" val="693085257"/>
                    </a:ext>
                  </a:extLst>
                </a:gridCol>
                <a:gridCol w="987552">
                  <a:extLst>
                    <a:ext uri="{9D8B030D-6E8A-4147-A177-3AD203B41FA5}">
                      <a16:colId xmlns:a16="http://schemas.microsoft.com/office/drawing/2014/main" val="4020616481"/>
                    </a:ext>
                  </a:extLst>
                </a:gridCol>
                <a:gridCol w="987552">
                  <a:extLst>
                    <a:ext uri="{9D8B030D-6E8A-4147-A177-3AD203B41FA5}">
                      <a16:colId xmlns:a16="http://schemas.microsoft.com/office/drawing/2014/main" val="995187127"/>
                    </a:ext>
                  </a:extLst>
                </a:gridCol>
                <a:gridCol w="987552">
                  <a:extLst>
                    <a:ext uri="{9D8B030D-6E8A-4147-A177-3AD203B41FA5}">
                      <a16:colId xmlns:a16="http://schemas.microsoft.com/office/drawing/2014/main" val="2303175188"/>
                    </a:ext>
                  </a:extLst>
                </a:gridCol>
                <a:gridCol w="987552">
                  <a:extLst>
                    <a:ext uri="{9D8B030D-6E8A-4147-A177-3AD203B41FA5}">
                      <a16:colId xmlns:a16="http://schemas.microsoft.com/office/drawing/2014/main" val="405943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752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- 2018-03-26 18:33:05 </a:t>
                      </a:r>
                      <a:r>
                        <a:rPr kumimoji="0" lang="en-US" sz="1000" b="0" i="0" u="none" strike="noStrike" kern="1200" cap="none" spc="0" normalizeH="0" baseline="0" noProof="0">
                          <a:ln>
                            <a:noFill/>
                          </a:ln>
                          <a:solidFill>
                            <a:prstClr val="black"/>
                          </a:solidFill>
                          <a:effectLst/>
                          <a:uLnTx/>
                          <a:uFillTx/>
                          <a:latin typeface="+mn-lt"/>
                          <a:ea typeface="+mn-ea"/>
                          <a:cs typeface="+mn-cs"/>
                        </a:rPr>
                        <a:t>
 La review del giorno è dedicata al MASCARA VOLUME UNICO®, adatto a chi vuole uno sguardo intenso e seducente. @jolieidee l'ha inserito nei suoi preferiti..e voi? Scrivetecelo nei commenti! Grazie @jolieidee
#collistar #cosmetics #milano #madeinitaly #milan #italy #loveitaly #beautyproducts #prodottibeauty #prodottibellezza #lovemakeup #mascara #mascaracollistar #truccoocchi #makeupocchi #eyesmakeup #eyeslook #makeupaddicted #onlineshop #shoponline #mascaracollection #mascaravolumeunico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https://www.instagram.com/p/Bgy-9uvgjsD/media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5441137"/>
                  </a:ext>
                </a:extLst>
              </a:tr>
            </a:tbl>
          </a:graphicData>
        </a:graphic>
      </p:graphicFrame>
      <p:sp>
        <p:nvSpPr>
          <p:cNvPr id="4" name="Text Placeholder 3">
            <a:extLst>
              <a:ext uri="{FF2B5EF4-FFF2-40B4-BE49-F238E27FC236}">
                <a16:creationId xmlns:a16="http://schemas.microsoft.com/office/drawing/2014/main" id="{57B8EC3E-3C49-4C52-9901-05693CF92A7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59416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90D3F-EBE6-467D-B6A8-A20D69DE08AF}"/>
              </a:ext>
            </a:extLst>
          </p:cNvPr>
          <p:cNvSpPr>
            <a:spLocks noGrp="1"/>
          </p:cNvSpPr>
          <p:nvPr>
            <p:ph type="title"/>
          </p:nvPr>
        </p:nvSpPr>
        <p:spPr/>
        <p:txBody>
          <a:bodyPr/>
          <a:lstStyle/>
          <a:p>
            <a:r>
              <a:rPr lang="en-US"/>
              <a:t>Instagram Posts Table | Collistar - 9 of 25</a:t>
            </a:r>
          </a:p>
        </p:txBody>
      </p:sp>
      <p:graphicFrame>
        <p:nvGraphicFramePr>
          <p:cNvPr id="5" name="Table Placeholder 4">
            <a:extLst>
              <a:ext uri="{FF2B5EF4-FFF2-40B4-BE49-F238E27FC236}">
                <a16:creationId xmlns:a16="http://schemas.microsoft.com/office/drawing/2014/main" id="{F8080624-57B8-4667-8BAB-290F7995EBC0}"/>
              </a:ext>
            </a:extLst>
          </p:cNvPr>
          <p:cNvGraphicFramePr>
            <a:graphicFrameLocks noGrp="1"/>
          </p:cNvGraphicFramePr>
          <p:nvPr>
            <p:ph type="tbl" sz="quarter" idx="13"/>
            <p:extLst>
              <p:ext uri="{D42A27DB-BD31-4B8C-83A1-F6EECF244321}">
                <p14:modId xmlns:p14="http://schemas.microsoft.com/office/powerpoint/2010/main" val="2265090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66492192"/>
                    </a:ext>
                  </a:extLst>
                </a:gridCol>
                <a:gridCol w="987552">
                  <a:extLst>
                    <a:ext uri="{9D8B030D-6E8A-4147-A177-3AD203B41FA5}">
                      <a16:colId xmlns:a16="http://schemas.microsoft.com/office/drawing/2014/main" val="3178854607"/>
                    </a:ext>
                  </a:extLst>
                </a:gridCol>
                <a:gridCol w="987552">
                  <a:extLst>
                    <a:ext uri="{9D8B030D-6E8A-4147-A177-3AD203B41FA5}">
                      <a16:colId xmlns:a16="http://schemas.microsoft.com/office/drawing/2014/main" val="401418599"/>
                    </a:ext>
                  </a:extLst>
                </a:gridCol>
                <a:gridCol w="987552">
                  <a:extLst>
                    <a:ext uri="{9D8B030D-6E8A-4147-A177-3AD203B41FA5}">
                      <a16:colId xmlns:a16="http://schemas.microsoft.com/office/drawing/2014/main" val="184713908"/>
                    </a:ext>
                  </a:extLst>
                </a:gridCol>
                <a:gridCol w="987552">
                  <a:extLst>
                    <a:ext uri="{9D8B030D-6E8A-4147-A177-3AD203B41FA5}">
                      <a16:colId xmlns:a16="http://schemas.microsoft.com/office/drawing/2014/main" val="584014872"/>
                    </a:ext>
                  </a:extLst>
                </a:gridCol>
                <a:gridCol w="987552">
                  <a:extLst>
                    <a:ext uri="{9D8B030D-6E8A-4147-A177-3AD203B41FA5}">
                      <a16:colId xmlns:a16="http://schemas.microsoft.com/office/drawing/2014/main" val="932849766"/>
                    </a:ext>
                  </a:extLst>
                </a:gridCol>
                <a:gridCol w="987552">
                  <a:extLst>
                    <a:ext uri="{9D8B030D-6E8A-4147-A177-3AD203B41FA5}">
                      <a16:colId xmlns:a16="http://schemas.microsoft.com/office/drawing/2014/main" val="1983518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828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collistarbeauty - 2018-03-26 15:14:04 </a:t>
                      </a:r>
                      <a:r>
                        <a:rPr kumimoji="0" lang="it-IT" sz="1000" b="0" i="0" u="none" strike="noStrike" kern="1200" cap="none" spc="0" normalizeH="0" baseline="0" noProof="0">
                          <a:ln>
                            <a:noFill/>
                          </a:ln>
                          <a:solidFill>
                            <a:prstClr val="black"/>
                          </a:solidFill>
                          <a:effectLst/>
                          <a:uLnTx/>
                          <a:uFillTx/>
                          <a:latin typeface="+mn-lt"/>
                          <a:ea typeface="+mn-ea"/>
                          <a:cs typeface="+mn-cs"/>
                        </a:rPr>
                        <a:t>
 Possono comparire a qualsiasi età, durante la pubertà, dopo una dieta dimagrante o anche in gravidanza. Per scongiurare o ritardare la comparsa delle smagliature, oppure ridurle visibilmente, c'è il nuovo CONCENTRATO ANTISMAGLIATURE ATTIVI PURI ®. Elastina, Acido Ialuronico e Collagene, le molecole cardine dell'elasticità e della compattezza cutanea, proposte in concentrazione ottimale per UNA doppia azione, preventiva e riparatrice.
#collistar #cosmetics #milano #madeinitaly #italy #loveitaly #beautyproducts #prodottibeauty #prodottibellezza #bodycare #corpoperfetto #skincare #skincareroutine #perfectbody #perfectskin #antismagliature #smagliature #smagliaturerosse #smagliaturebianche #prevenzione #diet #gravidanza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https://www.instagram.com/p/BgyoMIUgLqr/media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7293311"/>
                  </a:ext>
                </a:extLst>
              </a:tr>
            </a:tbl>
          </a:graphicData>
        </a:graphic>
      </p:graphicFrame>
      <p:sp>
        <p:nvSpPr>
          <p:cNvPr id="4" name="Text Placeholder 3">
            <a:extLst>
              <a:ext uri="{FF2B5EF4-FFF2-40B4-BE49-F238E27FC236}">
                <a16:creationId xmlns:a16="http://schemas.microsoft.com/office/drawing/2014/main" id="{3F706949-17A6-453C-9E39-E7F4E5B31B8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61914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05D95-9ECF-46B7-99FE-3A920835A759}"/>
              </a:ext>
            </a:extLst>
          </p:cNvPr>
          <p:cNvSpPr>
            <a:spLocks noGrp="1"/>
          </p:cNvSpPr>
          <p:nvPr>
            <p:ph type="title"/>
          </p:nvPr>
        </p:nvSpPr>
        <p:spPr/>
        <p:txBody>
          <a:bodyPr/>
          <a:lstStyle/>
          <a:p>
            <a:r>
              <a:rPr lang="en-US"/>
              <a:t>Instagram Posts Table | Collistar - 10 of 25</a:t>
            </a:r>
          </a:p>
        </p:txBody>
      </p:sp>
      <p:graphicFrame>
        <p:nvGraphicFramePr>
          <p:cNvPr id="5" name="Table Placeholder 4">
            <a:extLst>
              <a:ext uri="{FF2B5EF4-FFF2-40B4-BE49-F238E27FC236}">
                <a16:creationId xmlns:a16="http://schemas.microsoft.com/office/drawing/2014/main" id="{F8DB9708-BD86-4ED3-9F80-4714DEB85EB8}"/>
              </a:ext>
            </a:extLst>
          </p:cNvPr>
          <p:cNvGraphicFramePr>
            <a:graphicFrameLocks noGrp="1"/>
          </p:cNvGraphicFramePr>
          <p:nvPr>
            <p:ph type="tbl" sz="quarter" idx="13"/>
            <p:extLst>
              <p:ext uri="{D42A27DB-BD31-4B8C-83A1-F6EECF244321}">
                <p14:modId xmlns:p14="http://schemas.microsoft.com/office/powerpoint/2010/main" val="1363044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69709090"/>
                    </a:ext>
                  </a:extLst>
                </a:gridCol>
                <a:gridCol w="987552">
                  <a:extLst>
                    <a:ext uri="{9D8B030D-6E8A-4147-A177-3AD203B41FA5}">
                      <a16:colId xmlns:a16="http://schemas.microsoft.com/office/drawing/2014/main" val="3044058975"/>
                    </a:ext>
                  </a:extLst>
                </a:gridCol>
                <a:gridCol w="987552">
                  <a:extLst>
                    <a:ext uri="{9D8B030D-6E8A-4147-A177-3AD203B41FA5}">
                      <a16:colId xmlns:a16="http://schemas.microsoft.com/office/drawing/2014/main" val="2905758299"/>
                    </a:ext>
                  </a:extLst>
                </a:gridCol>
                <a:gridCol w="987552">
                  <a:extLst>
                    <a:ext uri="{9D8B030D-6E8A-4147-A177-3AD203B41FA5}">
                      <a16:colId xmlns:a16="http://schemas.microsoft.com/office/drawing/2014/main" val="718678403"/>
                    </a:ext>
                  </a:extLst>
                </a:gridCol>
                <a:gridCol w="987552">
                  <a:extLst>
                    <a:ext uri="{9D8B030D-6E8A-4147-A177-3AD203B41FA5}">
                      <a16:colId xmlns:a16="http://schemas.microsoft.com/office/drawing/2014/main" val="1707747644"/>
                    </a:ext>
                  </a:extLst>
                </a:gridCol>
                <a:gridCol w="987552">
                  <a:extLst>
                    <a:ext uri="{9D8B030D-6E8A-4147-A177-3AD203B41FA5}">
                      <a16:colId xmlns:a16="http://schemas.microsoft.com/office/drawing/2014/main" val="24265619"/>
                    </a:ext>
                  </a:extLst>
                </a:gridCol>
                <a:gridCol w="987552">
                  <a:extLst>
                    <a:ext uri="{9D8B030D-6E8A-4147-A177-3AD203B41FA5}">
                      <a16:colId xmlns:a16="http://schemas.microsoft.com/office/drawing/2014/main" val="1904226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091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- 2018-03-23 16:05:10 </a:t>
                      </a:r>
                      <a:r>
                        <a:rPr kumimoji="0" lang="en-US" sz="1000" b="0" i="0" u="none" strike="noStrike" kern="1200" cap="none" spc="0" normalizeH="0" baseline="0" noProof="0">
                          <a:ln>
                            <a:noFill/>
                          </a:ln>
                          <a:solidFill>
                            <a:prstClr val="black"/>
                          </a:solidFill>
                          <a:effectLst/>
                          <a:uLnTx/>
                          <a:uFillTx/>
                          <a:latin typeface="+mn-lt"/>
                          <a:ea typeface="+mn-ea"/>
                          <a:cs typeface="+mn-cs"/>
                        </a:rPr>
                        <a:t>
 Questo weekend mettete da parte i vostri rossetti opachi, è arrivato il momento di sfoggiare Labbra metallizzate! Scoprite nel video le tre tonalità metal del nuovo Rossetto Unico® e date un tocco audace, extra glam al vostro sorriso!
#collistar #cosmetics #milano #madeinitaly #italy #loveitaly #beautyproducts #prodottibeauty #prodottibellezza #lovemakeup #onlinestore #shoponline #rossetto #rossettounico #lipstick #newcollection #makeuplooks #promotion #pink #red #metalliccolours #metallic #colourfull #fashioncolours #fashion #fashionable #makeuponpoint #lipshade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https://www.instagram.com/p/Bgq_o9jgAOd/media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64949581"/>
                  </a:ext>
                </a:extLst>
              </a:tr>
            </a:tbl>
          </a:graphicData>
        </a:graphic>
      </p:graphicFrame>
      <p:sp>
        <p:nvSpPr>
          <p:cNvPr id="4" name="Text Placeholder 3">
            <a:extLst>
              <a:ext uri="{FF2B5EF4-FFF2-40B4-BE49-F238E27FC236}">
                <a16:creationId xmlns:a16="http://schemas.microsoft.com/office/drawing/2014/main" id="{D6C3C0A6-B231-4C71-B126-5D86EB61678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43015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08C6B-57A9-49EB-8BA8-9CC7D7108AEE}"/>
              </a:ext>
            </a:extLst>
          </p:cNvPr>
          <p:cNvSpPr>
            <a:spLocks noGrp="1"/>
          </p:cNvSpPr>
          <p:nvPr>
            <p:ph type="title"/>
          </p:nvPr>
        </p:nvSpPr>
        <p:spPr/>
        <p:txBody>
          <a:bodyPr/>
          <a:lstStyle/>
          <a:p>
            <a:r>
              <a:rPr lang="en-US"/>
              <a:t>Instagram Posts Table | Collistar - 11 of 25</a:t>
            </a:r>
          </a:p>
        </p:txBody>
      </p:sp>
      <p:graphicFrame>
        <p:nvGraphicFramePr>
          <p:cNvPr id="5" name="Table Placeholder 4">
            <a:extLst>
              <a:ext uri="{FF2B5EF4-FFF2-40B4-BE49-F238E27FC236}">
                <a16:creationId xmlns:a16="http://schemas.microsoft.com/office/drawing/2014/main" id="{5891FF57-6CB2-49A7-8510-FEA735CDE8A1}"/>
              </a:ext>
            </a:extLst>
          </p:cNvPr>
          <p:cNvGraphicFramePr>
            <a:graphicFrameLocks noGrp="1"/>
          </p:cNvGraphicFramePr>
          <p:nvPr>
            <p:ph type="tbl" sz="quarter" idx="13"/>
            <p:extLst>
              <p:ext uri="{D42A27DB-BD31-4B8C-83A1-F6EECF244321}">
                <p14:modId xmlns:p14="http://schemas.microsoft.com/office/powerpoint/2010/main" val="2315272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8463763"/>
                    </a:ext>
                  </a:extLst>
                </a:gridCol>
                <a:gridCol w="987552">
                  <a:extLst>
                    <a:ext uri="{9D8B030D-6E8A-4147-A177-3AD203B41FA5}">
                      <a16:colId xmlns:a16="http://schemas.microsoft.com/office/drawing/2014/main" val="106445967"/>
                    </a:ext>
                  </a:extLst>
                </a:gridCol>
                <a:gridCol w="987552">
                  <a:extLst>
                    <a:ext uri="{9D8B030D-6E8A-4147-A177-3AD203B41FA5}">
                      <a16:colId xmlns:a16="http://schemas.microsoft.com/office/drawing/2014/main" val="517344895"/>
                    </a:ext>
                  </a:extLst>
                </a:gridCol>
                <a:gridCol w="987552">
                  <a:extLst>
                    <a:ext uri="{9D8B030D-6E8A-4147-A177-3AD203B41FA5}">
                      <a16:colId xmlns:a16="http://schemas.microsoft.com/office/drawing/2014/main" val="1785251979"/>
                    </a:ext>
                  </a:extLst>
                </a:gridCol>
                <a:gridCol w="987552">
                  <a:extLst>
                    <a:ext uri="{9D8B030D-6E8A-4147-A177-3AD203B41FA5}">
                      <a16:colId xmlns:a16="http://schemas.microsoft.com/office/drawing/2014/main" val="1174899753"/>
                    </a:ext>
                  </a:extLst>
                </a:gridCol>
                <a:gridCol w="987552">
                  <a:extLst>
                    <a:ext uri="{9D8B030D-6E8A-4147-A177-3AD203B41FA5}">
                      <a16:colId xmlns:a16="http://schemas.microsoft.com/office/drawing/2014/main" val="1182050545"/>
                    </a:ext>
                  </a:extLst>
                </a:gridCol>
                <a:gridCol w="987552">
                  <a:extLst>
                    <a:ext uri="{9D8B030D-6E8A-4147-A177-3AD203B41FA5}">
                      <a16:colId xmlns:a16="http://schemas.microsoft.com/office/drawing/2014/main" val="133690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712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- 2018-03-23 10:33:04 </a:t>
                      </a:r>
                      <a:r>
                        <a:rPr kumimoji="0" lang="en-US" sz="1000" b="0" i="0" u="none" strike="noStrike" kern="1200" cap="none" spc="0" normalizeH="0" baseline="0" noProof="0">
                          <a:ln>
                            <a:noFill/>
                          </a:ln>
                          <a:solidFill>
                            <a:prstClr val="black"/>
                          </a:solidFill>
                          <a:effectLst/>
                          <a:uLnTx/>
                          <a:uFillTx/>
                          <a:latin typeface="+mn-lt"/>
                          <a:ea typeface="+mn-ea"/>
                          <a:cs typeface="+mn-cs"/>
                        </a:rPr>
                        <a:t>
 Alzi la mano chi di voi sta già programmando i primi weekend fuori città con le amiche o la sua dolce metà per Pasqua! Beh, non vorrete mica partire impreparate no? Cosa ne dite della nostra selezione di prodottti che non potrete proprio lasciare a casa?
#collistar #cosmetics #milano #madeinitaly #italy #beautyproducts #prodottibellezza #lovemakeup #onlinestore #weekend #friday #easter #springbreak #pasqua #weekendaway #holidays #vacanza #mascaravolumeunico #mascara #eyesmakeup #palettelibera #ombretti #glamour #attivipuri #skincream #acidoialuronico #detergenteviso #beautycase #contornoocchi #pink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https://www.instagram.com/p/BgqZpcVAsaB/media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8804463"/>
                  </a:ext>
                </a:extLst>
              </a:tr>
            </a:tbl>
          </a:graphicData>
        </a:graphic>
      </p:graphicFrame>
      <p:sp>
        <p:nvSpPr>
          <p:cNvPr id="4" name="Text Placeholder 3">
            <a:extLst>
              <a:ext uri="{FF2B5EF4-FFF2-40B4-BE49-F238E27FC236}">
                <a16:creationId xmlns:a16="http://schemas.microsoft.com/office/drawing/2014/main" id="{18E57568-B29B-4C22-8138-0C8E6EF57E0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33745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02206-A335-42FD-A925-0C6E10D09BE4}"/>
              </a:ext>
            </a:extLst>
          </p:cNvPr>
          <p:cNvSpPr>
            <a:spLocks noGrp="1"/>
          </p:cNvSpPr>
          <p:nvPr>
            <p:ph type="title"/>
          </p:nvPr>
        </p:nvSpPr>
        <p:spPr/>
        <p:txBody>
          <a:bodyPr/>
          <a:lstStyle/>
          <a:p>
            <a:r>
              <a:rPr lang="en-US"/>
              <a:t>Instagram Posts Table | Collistar - 12 of 25</a:t>
            </a:r>
          </a:p>
        </p:txBody>
      </p:sp>
      <p:graphicFrame>
        <p:nvGraphicFramePr>
          <p:cNvPr id="5" name="Table Placeholder 4">
            <a:extLst>
              <a:ext uri="{FF2B5EF4-FFF2-40B4-BE49-F238E27FC236}">
                <a16:creationId xmlns:a16="http://schemas.microsoft.com/office/drawing/2014/main" id="{46197574-6C77-4981-81D3-87414F065E87}"/>
              </a:ext>
            </a:extLst>
          </p:cNvPr>
          <p:cNvGraphicFramePr>
            <a:graphicFrameLocks noGrp="1"/>
          </p:cNvGraphicFramePr>
          <p:nvPr>
            <p:ph type="tbl" sz="quarter" idx="13"/>
            <p:extLst>
              <p:ext uri="{D42A27DB-BD31-4B8C-83A1-F6EECF244321}">
                <p14:modId xmlns:p14="http://schemas.microsoft.com/office/powerpoint/2010/main" val="2943805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56611671"/>
                    </a:ext>
                  </a:extLst>
                </a:gridCol>
                <a:gridCol w="987552">
                  <a:extLst>
                    <a:ext uri="{9D8B030D-6E8A-4147-A177-3AD203B41FA5}">
                      <a16:colId xmlns:a16="http://schemas.microsoft.com/office/drawing/2014/main" val="4124293412"/>
                    </a:ext>
                  </a:extLst>
                </a:gridCol>
                <a:gridCol w="987552">
                  <a:extLst>
                    <a:ext uri="{9D8B030D-6E8A-4147-A177-3AD203B41FA5}">
                      <a16:colId xmlns:a16="http://schemas.microsoft.com/office/drawing/2014/main" val="1139780289"/>
                    </a:ext>
                  </a:extLst>
                </a:gridCol>
                <a:gridCol w="987552">
                  <a:extLst>
                    <a:ext uri="{9D8B030D-6E8A-4147-A177-3AD203B41FA5}">
                      <a16:colId xmlns:a16="http://schemas.microsoft.com/office/drawing/2014/main" val="658537845"/>
                    </a:ext>
                  </a:extLst>
                </a:gridCol>
                <a:gridCol w="987552">
                  <a:extLst>
                    <a:ext uri="{9D8B030D-6E8A-4147-A177-3AD203B41FA5}">
                      <a16:colId xmlns:a16="http://schemas.microsoft.com/office/drawing/2014/main" val="549112237"/>
                    </a:ext>
                  </a:extLst>
                </a:gridCol>
                <a:gridCol w="987552">
                  <a:extLst>
                    <a:ext uri="{9D8B030D-6E8A-4147-A177-3AD203B41FA5}">
                      <a16:colId xmlns:a16="http://schemas.microsoft.com/office/drawing/2014/main" val="2953340681"/>
                    </a:ext>
                  </a:extLst>
                </a:gridCol>
                <a:gridCol w="987552">
                  <a:extLst>
                    <a:ext uri="{9D8B030D-6E8A-4147-A177-3AD203B41FA5}">
                      <a16:colId xmlns:a16="http://schemas.microsoft.com/office/drawing/2014/main" val="4236418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905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- 2018-03-22 16:05:05 </a:t>
                      </a:r>
                      <a:r>
                        <a:rPr kumimoji="0" lang="en-US" sz="1000" b="0" i="0" u="none" strike="noStrike" kern="1200" cap="none" spc="0" normalizeH="0" baseline="0" noProof="0">
                          <a:ln>
                            <a:noFill/>
                          </a:ln>
                          <a:solidFill>
                            <a:prstClr val="black"/>
                          </a:solidFill>
                          <a:effectLst/>
                          <a:uLnTx/>
                          <a:uFillTx/>
                          <a:latin typeface="+mn-lt"/>
                          <a:ea typeface="+mn-ea"/>
                          <a:cs typeface="+mn-cs"/>
                        </a:rPr>
                        <a:t>
 Per una pelle baciata dal sole, fatti conquistare dal nuovo formato Maxi taglia 50 ml delle GOCCE MAGICHE autoabbronzanti viso! Ti accompagnerà fino all'estate con un colorito abbronzato anche senza aver preso sole! Allo stesso prezzo del 30ml, in Profumeria e sul nostro sito!
#collistar #cosmetics #milano #madeinitaly #beauty #instabeauty #autoabbronzanti #autoabbronzanticollistar #goccemagiche #abbronzatura #selftanners #selftan #bellezza #tanwithoutsun #abbronzaturasenzasole #tan #winter #magicdrops  #withoutsunshine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https://www.instagram.com/p/Bgoa2PLAOJw/media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3537399"/>
                  </a:ext>
                </a:extLst>
              </a:tr>
            </a:tbl>
          </a:graphicData>
        </a:graphic>
      </p:graphicFrame>
      <p:sp>
        <p:nvSpPr>
          <p:cNvPr id="4" name="Text Placeholder 3">
            <a:extLst>
              <a:ext uri="{FF2B5EF4-FFF2-40B4-BE49-F238E27FC236}">
                <a16:creationId xmlns:a16="http://schemas.microsoft.com/office/drawing/2014/main" id="{893DCDA4-7EE9-466E-932D-E5123D66507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95206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1E7D-7FCA-4888-BB2D-9E68CAEBE95A}"/>
              </a:ext>
            </a:extLst>
          </p:cNvPr>
          <p:cNvSpPr>
            <a:spLocks noGrp="1"/>
          </p:cNvSpPr>
          <p:nvPr>
            <p:ph type="title"/>
          </p:nvPr>
        </p:nvSpPr>
        <p:spPr/>
        <p:txBody>
          <a:bodyPr/>
          <a:lstStyle/>
          <a:p>
            <a:r>
              <a:rPr lang="en-US"/>
              <a:t>Instagram Posts Table | Collistar - 13 of 25</a:t>
            </a:r>
          </a:p>
        </p:txBody>
      </p:sp>
      <p:graphicFrame>
        <p:nvGraphicFramePr>
          <p:cNvPr id="5" name="Table Placeholder 4">
            <a:extLst>
              <a:ext uri="{FF2B5EF4-FFF2-40B4-BE49-F238E27FC236}">
                <a16:creationId xmlns:a16="http://schemas.microsoft.com/office/drawing/2014/main" id="{3AB142E1-8B11-4C2E-AF03-CA1655135182}"/>
              </a:ext>
            </a:extLst>
          </p:cNvPr>
          <p:cNvGraphicFramePr>
            <a:graphicFrameLocks noGrp="1"/>
          </p:cNvGraphicFramePr>
          <p:nvPr>
            <p:ph type="tbl" sz="quarter" idx="13"/>
            <p:extLst>
              <p:ext uri="{D42A27DB-BD31-4B8C-83A1-F6EECF244321}">
                <p14:modId xmlns:p14="http://schemas.microsoft.com/office/powerpoint/2010/main" val="3996294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87194834"/>
                    </a:ext>
                  </a:extLst>
                </a:gridCol>
                <a:gridCol w="987552">
                  <a:extLst>
                    <a:ext uri="{9D8B030D-6E8A-4147-A177-3AD203B41FA5}">
                      <a16:colId xmlns:a16="http://schemas.microsoft.com/office/drawing/2014/main" val="3918144866"/>
                    </a:ext>
                  </a:extLst>
                </a:gridCol>
                <a:gridCol w="987552">
                  <a:extLst>
                    <a:ext uri="{9D8B030D-6E8A-4147-A177-3AD203B41FA5}">
                      <a16:colId xmlns:a16="http://schemas.microsoft.com/office/drawing/2014/main" val="1709399827"/>
                    </a:ext>
                  </a:extLst>
                </a:gridCol>
                <a:gridCol w="987552">
                  <a:extLst>
                    <a:ext uri="{9D8B030D-6E8A-4147-A177-3AD203B41FA5}">
                      <a16:colId xmlns:a16="http://schemas.microsoft.com/office/drawing/2014/main" val="149244178"/>
                    </a:ext>
                  </a:extLst>
                </a:gridCol>
                <a:gridCol w="987552">
                  <a:extLst>
                    <a:ext uri="{9D8B030D-6E8A-4147-A177-3AD203B41FA5}">
                      <a16:colId xmlns:a16="http://schemas.microsoft.com/office/drawing/2014/main" val="3226751814"/>
                    </a:ext>
                  </a:extLst>
                </a:gridCol>
                <a:gridCol w="987552">
                  <a:extLst>
                    <a:ext uri="{9D8B030D-6E8A-4147-A177-3AD203B41FA5}">
                      <a16:colId xmlns:a16="http://schemas.microsoft.com/office/drawing/2014/main" val="3649093703"/>
                    </a:ext>
                  </a:extLst>
                </a:gridCol>
                <a:gridCol w="987552">
                  <a:extLst>
                    <a:ext uri="{9D8B030D-6E8A-4147-A177-3AD203B41FA5}">
                      <a16:colId xmlns:a16="http://schemas.microsoft.com/office/drawing/2014/main" val="205442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912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collistarbeauty - 2018-03-22 12:12:09 </a:t>
                      </a:r>
                      <a:r>
                        <a:rPr kumimoji="0" lang="it-IT" sz="1000" b="0" i="0" u="none" strike="noStrike" kern="1200" cap="none" spc="0" normalizeH="0" baseline="0" noProof="0">
                          <a:ln>
                            <a:noFill/>
                          </a:ln>
                          <a:solidFill>
                            <a:prstClr val="black"/>
                          </a:solidFill>
                          <a:effectLst/>
                          <a:uLnTx/>
                          <a:uFillTx/>
                          <a:latin typeface="+mn-lt"/>
                          <a:ea typeface="+mn-ea"/>
                          <a:cs typeface="+mn-cs"/>
                        </a:rPr>
                        <a:t>
 Vi piacciono i rossetti nude? Eleganti e versatili, sono amatissimi perchè vestono le labbra di nuance simili al proprio colore naturale dando loro quel tocco in più, perfetto sia di giorno che di sera. Scopri le nuance nude del nuovo ROSSETTO UNICO® nel video!
#collistar #cosmetics #milano #madeinitaly #italy #loveitaly #beautyproducts #prodottibeauty #prodottibellezza #lovemakeup #onlinestore #shoponline #rossetto #rossettounico #lipstick #newcollection #makeuplooks #nude #nudelook #makeupnude #naturalmakeup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https://www.instagram.com/p/BgoALmmADNO/media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5891526"/>
                  </a:ext>
                </a:extLst>
              </a:tr>
            </a:tbl>
          </a:graphicData>
        </a:graphic>
      </p:graphicFrame>
      <p:sp>
        <p:nvSpPr>
          <p:cNvPr id="4" name="Text Placeholder 3">
            <a:extLst>
              <a:ext uri="{FF2B5EF4-FFF2-40B4-BE49-F238E27FC236}">
                <a16:creationId xmlns:a16="http://schemas.microsoft.com/office/drawing/2014/main" id="{88E37C31-72B3-4541-AF21-E1C09E12C7D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98863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86D79-19C4-4617-A2C4-9AC0DAB44320}"/>
              </a:ext>
            </a:extLst>
          </p:cNvPr>
          <p:cNvSpPr>
            <a:spLocks noGrp="1"/>
          </p:cNvSpPr>
          <p:nvPr>
            <p:ph type="title"/>
          </p:nvPr>
        </p:nvSpPr>
        <p:spPr/>
        <p:txBody>
          <a:bodyPr/>
          <a:lstStyle/>
          <a:p>
            <a:r>
              <a:rPr lang="en-US"/>
              <a:t>Instagram Posts Table | Collistar - 14 of 25</a:t>
            </a:r>
          </a:p>
        </p:txBody>
      </p:sp>
      <p:graphicFrame>
        <p:nvGraphicFramePr>
          <p:cNvPr id="5" name="Table Placeholder 4">
            <a:extLst>
              <a:ext uri="{FF2B5EF4-FFF2-40B4-BE49-F238E27FC236}">
                <a16:creationId xmlns:a16="http://schemas.microsoft.com/office/drawing/2014/main" id="{9D9606F4-4A1A-43B5-AD31-1EB0A86A5E45}"/>
              </a:ext>
            </a:extLst>
          </p:cNvPr>
          <p:cNvGraphicFramePr>
            <a:graphicFrameLocks noGrp="1"/>
          </p:cNvGraphicFramePr>
          <p:nvPr>
            <p:ph type="tbl" sz="quarter" idx="13"/>
            <p:extLst>
              <p:ext uri="{D42A27DB-BD31-4B8C-83A1-F6EECF244321}">
                <p14:modId xmlns:p14="http://schemas.microsoft.com/office/powerpoint/2010/main" val="4125098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9788163"/>
                    </a:ext>
                  </a:extLst>
                </a:gridCol>
                <a:gridCol w="987552">
                  <a:extLst>
                    <a:ext uri="{9D8B030D-6E8A-4147-A177-3AD203B41FA5}">
                      <a16:colId xmlns:a16="http://schemas.microsoft.com/office/drawing/2014/main" val="1865289512"/>
                    </a:ext>
                  </a:extLst>
                </a:gridCol>
                <a:gridCol w="987552">
                  <a:extLst>
                    <a:ext uri="{9D8B030D-6E8A-4147-A177-3AD203B41FA5}">
                      <a16:colId xmlns:a16="http://schemas.microsoft.com/office/drawing/2014/main" val="3604294604"/>
                    </a:ext>
                  </a:extLst>
                </a:gridCol>
                <a:gridCol w="987552">
                  <a:extLst>
                    <a:ext uri="{9D8B030D-6E8A-4147-A177-3AD203B41FA5}">
                      <a16:colId xmlns:a16="http://schemas.microsoft.com/office/drawing/2014/main" val="1996466765"/>
                    </a:ext>
                  </a:extLst>
                </a:gridCol>
                <a:gridCol w="987552">
                  <a:extLst>
                    <a:ext uri="{9D8B030D-6E8A-4147-A177-3AD203B41FA5}">
                      <a16:colId xmlns:a16="http://schemas.microsoft.com/office/drawing/2014/main" val="3814884336"/>
                    </a:ext>
                  </a:extLst>
                </a:gridCol>
                <a:gridCol w="987552">
                  <a:extLst>
                    <a:ext uri="{9D8B030D-6E8A-4147-A177-3AD203B41FA5}">
                      <a16:colId xmlns:a16="http://schemas.microsoft.com/office/drawing/2014/main" val="2940432624"/>
                    </a:ext>
                  </a:extLst>
                </a:gridCol>
                <a:gridCol w="987552">
                  <a:extLst>
                    <a:ext uri="{9D8B030D-6E8A-4147-A177-3AD203B41FA5}">
                      <a16:colId xmlns:a16="http://schemas.microsoft.com/office/drawing/2014/main" val="3876706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305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collistarbeauty - 2018-03-21 16:05:07 </a:t>
                      </a:r>
                      <a:r>
                        <a:rPr kumimoji="0" lang="it-IT" sz="1000" b="0" i="0" u="none" strike="noStrike" kern="1200" cap="none" spc="0" normalizeH="0" baseline="0" noProof="0">
                          <a:ln>
                            <a:noFill/>
                          </a:ln>
                          <a:solidFill>
                            <a:prstClr val="black"/>
                          </a:solidFill>
                          <a:effectLst/>
                          <a:uLnTx/>
                          <a:uFillTx/>
                          <a:latin typeface="+mn-lt"/>
                          <a:ea typeface="+mn-ea"/>
                          <a:cs typeface="+mn-cs"/>
                        </a:rPr>
                        <a:t>
 Un profumo può catturare emozioni e ricordi e sostenere le nostre  giornate, è una magia da indossare sulla pelle. Quale scegli tra i nostri profumi? Scrivicelo nei commenti!
#collistar #cosmetics #madeinitaly #milano #italy #beautyproducts #prodottibeauty #prodottibellezza #profumodonna #profumi #fragranza #fragrance #collezionebenessere #benessere #happiness #harmony #dream #love #felicità #armonia #amore #festadelprofumo #giornatanazionaledelprofumo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https://www.instagram.com/p/Bgl2DIbAY-2/media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344306"/>
                  </a:ext>
                </a:extLst>
              </a:tr>
            </a:tbl>
          </a:graphicData>
        </a:graphic>
      </p:graphicFrame>
      <p:sp>
        <p:nvSpPr>
          <p:cNvPr id="4" name="Text Placeholder 3">
            <a:extLst>
              <a:ext uri="{FF2B5EF4-FFF2-40B4-BE49-F238E27FC236}">
                <a16:creationId xmlns:a16="http://schemas.microsoft.com/office/drawing/2014/main" id="{68BAB1EB-B969-47E7-BC4D-F044CD8CC93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26238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8BDB-0F08-42E7-A3CC-DA3683E7A1BD}"/>
              </a:ext>
            </a:extLst>
          </p:cNvPr>
          <p:cNvSpPr>
            <a:spLocks noGrp="1"/>
          </p:cNvSpPr>
          <p:nvPr>
            <p:ph type="title"/>
          </p:nvPr>
        </p:nvSpPr>
        <p:spPr/>
        <p:txBody>
          <a:bodyPr/>
          <a:lstStyle/>
          <a:p>
            <a:r>
              <a:rPr lang="en-US"/>
              <a:t>Instagram Posts Table | Collistar - 15 of 25</a:t>
            </a:r>
          </a:p>
        </p:txBody>
      </p:sp>
      <p:graphicFrame>
        <p:nvGraphicFramePr>
          <p:cNvPr id="5" name="Table Placeholder 4">
            <a:extLst>
              <a:ext uri="{FF2B5EF4-FFF2-40B4-BE49-F238E27FC236}">
                <a16:creationId xmlns:a16="http://schemas.microsoft.com/office/drawing/2014/main" id="{E19F283F-CD81-466D-911F-31773A8A5B9C}"/>
              </a:ext>
            </a:extLst>
          </p:cNvPr>
          <p:cNvGraphicFramePr>
            <a:graphicFrameLocks noGrp="1"/>
          </p:cNvGraphicFramePr>
          <p:nvPr>
            <p:ph type="tbl" sz="quarter" idx="13"/>
            <p:extLst>
              <p:ext uri="{D42A27DB-BD31-4B8C-83A1-F6EECF244321}">
                <p14:modId xmlns:p14="http://schemas.microsoft.com/office/powerpoint/2010/main" val="125672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2015346"/>
                    </a:ext>
                  </a:extLst>
                </a:gridCol>
                <a:gridCol w="987552">
                  <a:extLst>
                    <a:ext uri="{9D8B030D-6E8A-4147-A177-3AD203B41FA5}">
                      <a16:colId xmlns:a16="http://schemas.microsoft.com/office/drawing/2014/main" val="1389154119"/>
                    </a:ext>
                  </a:extLst>
                </a:gridCol>
                <a:gridCol w="987552">
                  <a:extLst>
                    <a:ext uri="{9D8B030D-6E8A-4147-A177-3AD203B41FA5}">
                      <a16:colId xmlns:a16="http://schemas.microsoft.com/office/drawing/2014/main" val="3569678988"/>
                    </a:ext>
                  </a:extLst>
                </a:gridCol>
                <a:gridCol w="987552">
                  <a:extLst>
                    <a:ext uri="{9D8B030D-6E8A-4147-A177-3AD203B41FA5}">
                      <a16:colId xmlns:a16="http://schemas.microsoft.com/office/drawing/2014/main" val="3346018038"/>
                    </a:ext>
                  </a:extLst>
                </a:gridCol>
                <a:gridCol w="987552">
                  <a:extLst>
                    <a:ext uri="{9D8B030D-6E8A-4147-A177-3AD203B41FA5}">
                      <a16:colId xmlns:a16="http://schemas.microsoft.com/office/drawing/2014/main" val="4021311765"/>
                    </a:ext>
                  </a:extLst>
                </a:gridCol>
                <a:gridCol w="987552">
                  <a:extLst>
                    <a:ext uri="{9D8B030D-6E8A-4147-A177-3AD203B41FA5}">
                      <a16:colId xmlns:a16="http://schemas.microsoft.com/office/drawing/2014/main" val="3188768824"/>
                    </a:ext>
                  </a:extLst>
                </a:gridCol>
                <a:gridCol w="987552">
                  <a:extLst>
                    <a:ext uri="{9D8B030D-6E8A-4147-A177-3AD203B41FA5}">
                      <a16:colId xmlns:a16="http://schemas.microsoft.com/office/drawing/2014/main" val="1199056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154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- 2018-03-21 08:02:04 </a:t>
                      </a:r>
                      <a:r>
                        <a:rPr kumimoji="0" lang="en-US" sz="1000" b="0" i="0" u="none" strike="noStrike" kern="1200" cap="none" spc="0" normalizeH="0" baseline="0" noProof="0">
                          <a:ln>
                            <a:noFill/>
                          </a:ln>
                          <a:solidFill>
                            <a:prstClr val="black"/>
                          </a:solidFill>
                          <a:effectLst/>
                          <a:uLnTx/>
                          <a:uFillTx/>
                          <a:latin typeface="+mn-lt"/>
                          <a:ea typeface="+mn-ea"/>
                          <a:cs typeface="+mn-cs"/>
                        </a:rPr>
                        <a:t>
 Finalmente la primavera è arrivata! Scopri le novità e promozioni Collistar per iniziare la stagione più colorata dell'anno con la giusta carica ed energia! Ti aspettiamo in Profumeria e sul nostro sito! #HelloSpring
#collistar #cosmetics #milano #madeinitaly #italy #loveitaly #beautyproducts #prodottibeauty #prodottibellezza #lovemakeup #spring #springday #springtime #springseason #primavera #springmood #springmakeup #rossetto #profumobenessere #colourful #ombretto #goodmorning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https://www.instagram.com/p/Bgk-xt7gC3p/media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8450912"/>
                  </a:ext>
                </a:extLst>
              </a:tr>
            </a:tbl>
          </a:graphicData>
        </a:graphic>
      </p:graphicFrame>
      <p:sp>
        <p:nvSpPr>
          <p:cNvPr id="4" name="Text Placeholder 3">
            <a:extLst>
              <a:ext uri="{FF2B5EF4-FFF2-40B4-BE49-F238E27FC236}">
                <a16:creationId xmlns:a16="http://schemas.microsoft.com/office/drawing/2014/main" id="{914FF5FA-B02F-4F13-A658-E9DDF1C250E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99922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BCC6B-8684-4818-9CA5-F47264732843}"/>
              </a:ext>
            </a:extLst>
          </p:cNvPr>
          <p:cNvSpPr>
            <a:spLocks noGrp="1"/>
          </p:cNvSpPr>
          <p:nvPr>
            <p:ph type="title"/>
          </p:nvPr>
        </p:nvSpPr>
        <p:spPr/>
        <p:txBody>
          <a:bodyPr/>
          <a:lstStyle/>
          <a:p>
            <a:r>
              <a:rPr lang="en-US"/>
              <a:t>Instagram Posts Table | Collistar - 16 of 25</a:t>
            </a:r>
          </a:p>
        </p:txBody>
      </p:sp>
      <p:graphicFrame>
        <p:nvGraphicFramePr>
          <p:cNvPr id="5" name="Table Placeholder 4">
            <a:extLst>
              <a:ext uri="{FF2B5EF4-FFF2-40B4-BE49-F238E27FC236}">
                <a16:creationId xmlns:a16="http://schemas.microsoft.com/office/drawing/2014/main" id="{6F742DDD-DBA8-4DE7-9D69-C5DA90F812A5}"/>
              </a:ext>
            </a:extLst>
          </p:cNvPr>
          <p:cNvGraphicFramePr>
            <a:graphicFrameLocks noGrp="1"/>
          </p:cNvGraphicFramePr>
          <p:nvPr>
            <p:ph type="tbl" sz="quarter" idx="13"/>
            <p:extLst>
              <p:ext uri="{D42A27DB-BD31-4B8C-83A1-F6EECF244321}">
                <p14:modId xmlns:p14="http://schemas.microsoft.com/office/powerpoint/2010/main" val="422102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84315373"/>
                    </a:ext>
                  </a:extLst>
                </a:gridCol>
                <a:gridCol w="987552">
                  <a:extLst>
                    <a:ext uri="{9D8B030D-6E8A-4147-A177-3AD203B41FA5}">
                      <a16:colId xmlns:a16="http://schemas.microsoft.com/office/drawing/2014/main" val="4180372154"/>
                    </a:ext>
                  </a:extLst>
                </a:gridCol>
                <a:gridCol w="987552">
                  <a:extLst>
                    <a:ext uri="{9D8B030D-6E8A-4147-A177-3AD203B41FA5}">
                      <a16:colId xmlns:a16="http://schemas.microsoft.com/office/drawing/2014/main" val="60073902"/>
                    </a:ext>
                  </a:extLst>
                </a:gridCol>
                <a:gridCol w="987552">
                  <a:extLst>
                    <a:ext uri="{9D8B030D-6E8A-4147-A177-3AD203B41FA5}">
                      <a16:colId xmlns:a16="http://schemas.microsoft.com/office/drawing/2014/main" val="3653180410"/>
                    </a:ext>
                  </a:extLst>
                </a:gridCol>
                <a:gridCol w="987552">
                  <a:extLst>
                    <a:ext uri="{9D8B030D-6E8A-4147-A177-3AD203B41FA5}">
                      <a16:colId xmlns:a16="http://schemas.microsoft.com/office/drawing/2014/main" val="94843836"/>
                    </a:ext>
                  </a:extLst>
                </a:gridCol>
                <a:gridCol w="987552">
                  <a:extLst>
                    <a:ext uri="{9D8B030D-6E8A-4147-A177-3AD203B41FA5}">
                      <a16:colId xmlns:a16="http://schemas.microsoft.com/office/drawing/2014/main" val="1962910928"/>
                    </a:ext>
                  </a:extLst>
                </a:gridCol>
                <a:gridCol w="987552">
                  <a:extLst>
                    <a:ext uri="{9D8B030D-6E8A-4147-A177-3AD203B41FA5}">
                      <a16:colId xmlns:a16="http://schemas.microsoft.com/office/drawing/2014/main" val="785927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419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- 2018-03-20 16:15:09 </a:t>
                      </a:r>
                      <a:r>
                        <a:rPr kumimoji="0" lang="en-US" sz="1000" b="0" i="0" u="none" strike="noStrike" kern="1200" cap="none" spc="0" normalizeH="0" baseline="0" noProof="0">
                          <a:ln>
                            <a:noFill/>
                          </a:ln>
                          <a:solidFill>
                            <a:prstClr val="black"/>
                          </a:solidFill>
                          <a:effectLst/>
                          <a:uLnTx/>
                          <a:uFillTx/>
                          <a:latin typeface="+mn-lt"/>
                          <a:ea typeface="+mn-ea"/>
                          <a:cs typeface="+mn-cs"/>
                        </a:rPr>
                        <a:t>
 La bellezza oggi si focalizza sulle labbra. Rosse, molto rosse. Scopri tutte le sfumature del nuovo ROSSETTO UNICO® nel nostro video, per labbra ad alto tasso di seduzione...cosa ne pensi? Scrivicelo nei commenti!
#collistar #cosmetics #madeinitaly #milano #italy #loveitaly #beautyproducts #prodottibeauty #prodottibellezza #lovemakeup #onlinestore #shoponline #rossetto #rossettounico #lipstick #newcollection #makeuplooks #red #redshades #shades #love #passion #redlips #lipstickaddicted #makeuponpoint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https://www.instagram.com/p/BgjSZjlgaKR/media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0582589"/>
                  </a:ext>
                </a:extLst>
              </a:tr>
            </a:tbl>
          </a:graphicData>
        </a:graphic>
      </p:graphicFrame>
      <p:sp>
        <p:nvSpPr>
          <p:cNvPr id="4" name="Text Placeholder 3">
            <a:extLst>
              <a:ext uri="{FF2B5EF4-FFF2-40B4-BE49-F238E27FC236}">
                <a16:creationId xmlns:a16="http://schemas.microsoft.com/office/drawing/2014/main" id="{17FB3B21-FC07-4602-8D1F-C57C3C0CB4E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36903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C9586-AD2D-4883-BA7A-02BE0E97770C}"/>
              </a:ext>
            </a:extLst>
          </p:cNvPr>
          <p:cNvSpPr>
            <a:spLocks noGrp="1"/>
          </p:cNvSpPr>
          <p:nvPr>
            <p:ph type="title"/>
          </p:nvPr>
        </p:nvSpPr>
        <p:spPr/>
        <p:txBody>
          <a:bodyPr/>
          <a:lstStyle/>
          <a:p>
            <a:r>
              <a:rPr lang="en-US"/>
              <a:t>Instagram Posts Table | Collistar - 17 of 25</a:t>
            </a:r>
          </a:p>
        </p:txBody>
      </p:sp>
      <p:graphicFrame>
        <p:nvGraphicFramePr>
          <p:cNvPr id="5" name="Table Placeholder 4">
            <a:extLst>
              <a:ext uri="{FF2B5EF4-FFF2-40B4-BE49-F238E27FC236}">
                <a16:creationId xmlns:a16="http://schemas.microsoft.com/office/drawing/2014/main" id="{5034AE81-0273-414D-ADD0-F8D9B758A534}"/>
              </a:ext>
            </a:extLst>
          </p:cNvPr>
          <p:cNvGraphicFramePr>
            <a:graphicFrameLocks noGrp="1"/>
          </p:cNvGraphicFramePr>
          <p:nvPr>
            <p:ph type="tbl" sz="quarter" idx="13"/>
            <p:extLst>
              <p:ext uri="{D42A27DB-BD31-4B8C-83A1-F6EECF244321}">
                <p14:modId xmlns:p14="http://schemas.microsoft.com/office/powerpoint/2010/main" val="7663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50671345"/>
                    </a:ext>
                  </a:extLst>
                </a:gridCol>
                <a:gridCol w="987552">
                  <a:extLst>
                    <a:ext uri="{9D8B030D-6E8A-4147-A177-3AD203B41FA5}">
                      <a16:colId xmlns:a16="http://schemas.microsoft.com/office/drawing/2014/main" val="2305603660"/>
                    </a:ext>
                  </a:extLst>
                </a:gridCol>
                <a:gridCol w="987552">
                  <a:extLst>
                    <a:ext uri="{9D8B030D-6E8A-4147-A177-3AD203B41FA5}">
                      <a16:colId xmlns:a16="http://schemas.microsoft.com/office/drawing/2014/main" val="3372907256"/>
                    </a:ext>
                  </a:extLst>
                </a:gridCol>
                <a:gridCol w="987552">
                  <a:extLst>
                    <a:ext uri="{9D8B030D-6E8A-4147-A177-3AD203B41FA5}">
                      <a16:colId xmlns:a16="http://schemas.microsoft.com/office/drawing/2014/main" val="2048157137"/>
                    </a:ext>
                  </a:extLst>
                </a:gridCol>
                <a:gridCol w="987552">
                  <a:extLst>
                    <a:ext uri="{9D8B030D-6E8A-4147-A177-3AD203B41FA5}">
                      <a16:colId xmlns:a16="http://schemas.microsoft.com/office/drawing/2014/main" val="3216066220"/>
                    </a:ext>
                  </a:extLst>
                </a:gridCol>
                <a:gridCol w="987552">
                  <a:extLst>
                    <a:ext uri="{9D8B030D-6E8A-4147-A177-3AD203B41FA5}">
                      <a16:colId xmlns:a16="http://schemas.microsoft.com/office/drawing/2014/main" val="2560780018"/>
                    </a:ext>
                  </a:extLst>
                </a:gridCol>
                <a:gridCol w="987552">
                  <a:extLst>
                    <a:ext uri="{9D8B030D-6E8A-4147-A177-3AD203B41FA5}">
                      <a16:colId xmlns:a16="http://schemas.microsoft.com/office/drawing/2014/main" val="1704084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793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- 2018-03-20 11:06:04 </a:t>
                      </a:r>
                      <a:r>
                        <a:rPr kumimoji="0" lang="en-US" sz="1000" b="0" i="0" u="none" strike="noStrike" kern="1200" cap="none" spc="0" normalizeH="0" baseline="0" noProof="0">
                          <a:ln>
                            <a:noFill/>
                          </a:ln>
                          <a:solidFill>
                            <a:prstClr val="black"/>
                          </a:solidFill>
                          <a:effectLst/>
                          <a:uLnTx/>
                          <a:uFillTx/>
                          <a:latin typeface="+mn-lt"/>
                          <a:ea typeface="+mn-ea"/>
                          <a:cs typeface="+mn-cs"/>
                        </a:rPr>
                        <a:t>
 Ci sono mille motivi per sorridere, oggi più che mai perchè è la Giornata Mondiale della Felicità! Cosa non può mancare nel beauty case più happy che ci sia? Ecco i cosmetici che regalano un'iniezione d'ottimismo!
#collistar #cosmetics #milano #madeinitaly #italy #loveitaly #beautyproducts #prodottibeauty #prodottibellezza #lovemakeup #happyday #internationalhappinessday #festadellafelicità #smile #happy #happiness #profumodellafelicità #collezionelibera #paletteocchi #moussedellafelicità #giornatadellafelicità</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https://www.instagram.com/p/BgivChvAVyL/media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2590660"/>
                  </a:ext>
                </a:extLst>
              </a:tr>
            </a:tbl>
          </a:graphicData>
        </a:graphic>
      </p:graphicFrame>
      <p:sp>
        <p:nvSpPr>
          <p:cNvPr id="4" name="Text Placeholder 3">
            <a:extLst>
              <a:ext uri="{FF2B5EF4-FFF2-40B4-BE49-F238E27FC236}">
                <a16:creationId xmlns:a16="http://schemas.microsoft.com/office/drawing/2014/main" id="{4DE71259-88F7-4FC6-B8DD-F060A38597E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90114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DEFC-B6EE-400F-AEB2-53FFBCFAAC14}"/>
              </a:ext>
            </a:extLst>
          </p:cNvPr>
          <p:cNvSpPr>
            <a:spLocks noGrp="1"/>
          </p:cNvSpPr>
          <p:nvPr>
            <p:ph type="title"/>
          </p:nvPr>
        </p:nvSpPr>
        <p:spPr/>
        <p:txBody>
          <a:bodyPr/>
          <a:lstStyle/>
          <a:p>
            <a:r>
              <a:rPr lang="en-US"/>
              <a:t>Instagram Posts Table | Collistar - 18 of 25</a:t>
            </a:r>
          </a:p>
        </p:txBody>
      </p:sp>
      <p:graphicFrame>
        <p:nvGraphicFramePr>
          <p:cNvPr id="5" name="Table Placeholder 4">
            <a:extLst>
              <a:ext uri="{FF2B5EF4-FFF2-40B4-BE49-F238E27FC236}">
                <a16:creationId xmlns:a16="http://schemas.microsoft.com/office/drawing/2014/main" id="{37355420-4A3F-4D81-99BF-CE1B4584BA24}"/>
              </a:ext>
            </a:extLst>
          </p:cNvPr>
          <p:cNvGraphicFramePr>
            <a:graphicFrameLocks noGrp="1"/>
          </p:cNvGraphicFramePr>
          <p:nvPr>
            <p:ph type="tbl" sz="quarter" idx="13"/>
            <p:extLst>
              <p:ext uri="{D42A27DB-BD31-4B8C-83A1-F6EECF244321}">
                <p14:modId xmlns:p14="http://schemas.microsoft.com/office/powerpoint/2010/main" val="873070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00008410"/>
                    </a:ext>
                  </a:extLst>
                </a:gridCol>
                <a:gridCol w="987552">
                  <a:extLst>
                    <a:ext uri="{9D8B030D-6E8A-4147-A177-3AD203B41FA5}">
                      <a16:colId xmlns:a16="http://schemas.microsoft.com/office/drawing/2014/main" val="2118365533"/>
                    </a:ext>
                  </a:extLst>
                </a:gridCol>
                <a:gridCol w="987552">
                  <a:extLst>
                    <a:ext uri="{9D8B030D-6E8A-4147-A177-3AD203B41FA5}">
                      <a16:colId xmlns:a16="http://schemas.microsoft.com/office/drawing/2014/main" val="1641648401"/>
                    </a:ext>
                  </a:extLst>
                </a:gridCol>
                <a:gridCol w="987552">
                  <a:extLst>
                    <a:ext uri="{9D8B030D-6E8A-4147-A177-3AD203B41FA5}">
                      <a16:colId xmlns:a16="http://schemas.microsoft.com/office/drawing/2014/main" val="1241557444"/>
                    </a:ext>
                  </a:extLst>
                </a:gridCol>
                <a:gridCol w="987552">
                  <a:extLst>
                    <a:ext uri="{9D8B030D-6E8A-4147-A177-3AD203B41FA5}">
                      <a16:colId xmlns:a16="http://schemas.microsoft.com/office/drawing/2014/main" val="3330039112"/>
                    </a:ext>
                  </a:extLst>
                </a:gridCol>
                <a:gridCol w="987552">
                  <a:extLst>
                    <a:ext uri="{9D8B030D-6E8A-4147-A177-3AD203B41FA5}">
                      <a16:colId xmlns:a16="http://schemas.microsoft.com/office/drawing/2014/main" val="3481795754"/>
                    </a:ext>
                  </a:extLst>
                </a:gridCol>
                <a:gridCol w="987552">
                  <a:extLst>
                    <a:ext uri="{9D8B030D-6E8A-4147-A177-3AD203B41FA5}">
                      <a16:colId xmlns:a16="http://schemas.microsoft.com/office/drawing/2014/main" val="3201098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704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collistarbeauty - 2018-03-19 15:33:04 </a:t>
                      </a:r>
                      <a:r>
                        <a:rPr kumimoji="0" lang="it-IT" sz="1000" b="0" i="0" u="none" strike="noStrike" kern="1200" cap="none" spc="0" normalizeH="0" baseline="0" noProof="0">
                          <a:ln>
                            <a:noFill/>
                          </a:ln>
                          <a:solidFill>
                            <a:prstClr val="black"/>
                          </a:solidFill>
                          <a:effectLst/>
                          <a:uLnTx/>
                          <a:uFillTx/>
                          <a:latin typeface="+mn-lt"/>
                          <a:ea typeface="+mn-ea"/>
                          <a:cs typeface="+mn-cs"/>
                        </a:rPr>
                        <a:t>
 Ora abbiamo un nuovo alleato! Il GEL-FANGO DRENANTE ANTICELLULITE* che unisce i benefici di un fango all’ efficacia di Slim-Drone®, un principio attivo che, proprio come un drone, va diritto al bersaglio colpendo al cuore la cellula adiposa. Subito in IN REGALO** per te 1 busta con un Trattamento Patch Pancia e Fianchi e una busta con 4 patch zone critiche.
#collistar #cosmetics #milano #madeinitaly #italy #loveitaly #beautyproducts #prodottibeauty #prodottibellezza #bodycare #corpoperfetto #skincare #skincareroutine #perfectbody #perfectskin #fangogel #anticellulite #anticellulitegel #drenare #corpocollistar #rimodellare #provacostume #summeriscoming #slimdrone #drone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https://www.instagram.com/p/BggozPAgicY/media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3744834"/>
                  </a:ext>
                </a:extLst>
              </a:tr>
            </a:tbl>
          </a:graphicData>
        </a:graphic>
      </p:graphicFrame>
      <p:sp>
        <p:nvSpPr>
          <p:cNvPr id="4" name="Text Placeholder 3">
            <a:extLst>
              <a:ext uri="{FF2B5EF4-FFF2-40B4-BE49-F238E27FC236}">
                <a16:creationId xmlns:a16="http://schemas.microsoft.com/office/drawing/2014/main" id="{CAA257BB-8BC5-4CAF-AEEA-262B9288472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31677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1123E-FFDA-4F3A-B5C6-35C32F9B0543}"/>
              </a:ext>
            </a:extLst>
          </p:cNvPr>
          <p:cNvSpPr>
            <a:spLocks noGrp="1"/>
          </p:cNvSpPr>
          <p:nvPr>
            <p:ph type="title"/>
          </p:nvPr>
        </p:nvSpPr>
        <p:spPr/>
        <p:txBody>
          <a:bodyPr/>
          <a:lstStyle/>
          <a:p>
            <a:r>
              <a:rPr lang="en-US"/>
              <a:t>Instagram Posts Table | Collistar - 19 of 25</a:t>
            </a:r>
          </a:p>
        </p:txBody>
      </p:sp>
      <p:graphicFrame>
        <p:nvGraphicFramePr>
          <p:cNvPr id="5" name="Table Placeholder 4">
            <a:extLst>
              <a:ext uri="{FF2B5EF4-FFF2-40B4-BE49-F238E27FC236}">
                <a16:creationId xmlns:a16="http://schemas.microsoft.com/office/drawing/2014/main" id="{F35F85AD-FA4C-4C92-B187-C77ECB618837}"/>
              </a:ext>
            </a:extLst>
          </p:cNvPr>
          <p:cNvGraphicFramePr>
            <a:graphicFrameLocks noGrp="1"/>
          </p:cNvGraphicFramePr>
          <p:nvPr>
            <p:ph type="tbl" sz="quarter" idx="13"/>
            <p:extLst>
              <p:ext uri="{D42A27DB-BD31-4B8C-83A1-F6EECF244321}">
                <p14:modId xmlns:p14="http://schemas.microsoft.com/office/powerpoint/2010/main" val="137169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7130894"/>
                    </a:ext>
                  </a:extLst>
                </a:gridCol>
                <a:gridCol w="987552">
                  <a:extLst>
                    <a:ext uri="{9D8B030D-6E8A-4147-A177-3AD203B41FA5}">
                      <a16:colId xmlns:a16="http://schemas.microsoft.com/office/drawing/2014/main" val="1255117762"/>
                    </a:ext>
                  </a:extLst>
                </a:gridCol>
                <a:gridCol w="987552">
                  <a:extLst>
                    <a:ext uri="{9D8B030D-6E8A-4147-A177-3AD203B41FA5}">
                      <a16:colId xmlns:a16="http://schemas.microsoft.com/office/drawing/2014/main" val="1303017238"/>
                    </a:ext>
                  </a:extLst>
                </a:gridCol>
                <a:gridCol w="987552">
                  <a:extLst>
                    <a:ext uri="{9D8B030D-6E8A-4147-A177-3AD203B41FA5}">
                      <a16:colId xmlns:a16="http://schemas.microsoft.com/office/drawing/2014/main" val="3020866998"/>
                    </a:ext>
                  </a:extLst>
                </a:gridCol>
                <a:gridCol w="987552">
                  <a:extLst>
                    <a:ext uri="{9D8B030D-6E8A-4147-A177-3AD203B41FA5}">
                      <a16:colId xmlns:a16="http://schemas.microsoft.com/office/drawing/2014/main" val="2691887542"/>
                    </a:ext>
                  </a:extLst>
                </a:gridCol>
                <a:gridCol w="987552">
                  <a:extLst>
                    <a:ext uri="{9D8B030D-6E8A-4147-A177-3AD203B41FA5}">
                      <a16:colId xmlns:a16="http://schemas.microsoft.com/office/drawing/2014/main" val="196034465"/>
                    </a:ext>
                  </a:extLst>
                </a:gridCol>
                <a:gridCol w="987552">
                  <a:extLst>
                    <a:ext uri="{9D8B030D-6E8A-4147-A177-3AD203B41FA5}">
                      <a16:colId xmlns:a16="http://schemas.microsoft.com/office/drawing/2014/main" val="126520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857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- 2018-03-19 08:56:04 </a:t>
                      </a:r>
                      <a:r>
                        <a:rPr kumimoji="0" lang="en-US" sz="1000" b="0" i="0" u="none" strike="noStrike" kern="1200" cap="none" spc="0" normalizeH="0" baseline="0" noProof="0">
                          <a:ln>
                            <a:noFill/>
                          </a:ln>
                          <a:solidFill>
                            <a:prstClr val="black"/>
                          </a:solidFill>
                          <a:effectLst/>
                          <a:uLnTx/>
                          <a:uFillTx/>
                          <a:latin typeface="+mn-lt"/>
                          <a:ea typeface="+mn-ea"/>
                          <a:cs typeface="+mn-cs"/>
                        </a:rPr>
                        <a:t>
 Oggi è la sua festa: è il nostro eroe, il sorriso che ci mette allegria, è l'uomo più importante della nostra vita... Auguri a tutti i papà!
#collistar #cosmetics #milano #madeinitaly #italy #loveitaly #beautyproducts #prodottibeauty #collistarmen #uomocollistar #happyfathersday #fathersday #festadelpapà #19marzo #gift #instabeauty #celebrate #daddy #daddysday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https://www.instagram.com/p/Bgf7XaIgje_/media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8738731"/>
                  </a:ext>
                </a:extLst>
              </a:tr>
            </a:tbl>
          </a:graphicData>
        </a:graphic>
      </p:graphicFrame>
      <p:sp>
        <p:nvSpPr>
          <p:cNvPr id="4" name="Text Placeholder 3">
            <a:extLst>
              <a:ext uri="{FF2B5EF4-FFF2-40B4-BE49-F238E27FC236}">
                <a16:creationId xmlns:a16="http://schemas.microsoft.com/office/drawing/2014/main" id="{772BAE1D-E50E-40E5-9677-72F5EAF4734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24271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F2EE6-A66D-4217-895A-948DAFBF0542}"/>
              </a:ext>
            </a:extLst>
          </p:cNvPr>
          <p:cNvSpPr>
            <a:spLocks noGrp="1"/>
          </p:cNvSpPr>
          <p:nvPr>
            <p:ph type="title"/>
          </p:nvPr>
        </p:nvSpPr>
        <p:spPr/>
        <p:txBody>
          <a:bodyPr/>
          <a:lstStyle/>
          <a:p>
            <a:r>
              <a:rPr lang="en-US"/>
              <a:t>Instagram Posts Table | Collistar - 20 of 25</a:t>
            </a:r>
          </a:p>
        </p:txBody>
      </p:sp>
      <p:graphicFrame>
        <p:nvGraphicFramePr>
          <p:cNvPr id="5" name="Table Placeholder 4">
            <a:extLst>
              <a:ext uri="{FF2B5EF4-FFF2-40B4-BE49-F238E27FC236}">
                <a16:creationId xmlns:a16="http://schemas.microsoft.com/office/drawing/2014/main" id="{6330E767-AB0A-406C-A47D-92D85F5849B3}"/>
              </a:ext>
            </a:extLst>
          </p:cNvPr>
          <p:cNvGraphicFramePr>
            <a:graphicFrameLocks noGrp="1"/>
          </p:cNvGraphicFramePr>
          <p:nvPr>
            <p:ph type="tbl" sz="quarter" idx="13"/>
            <p:extLst>
              <p:ext uri="{D42A27DB-BD31-4B8C-83A1-F6EECF244321}">
                <p14:modId xmlns:p14="http://schemas.microsoft.com/office/powerpoint/2010/main" val="4101309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51822122"/>
                    </a:ext>
                  </a:extLst>
                </a:gridCol>
                <a:gridCol w="987552">
                  <a:extLst>
                    <a:ext uri="{9D8B030D-6E8A-4147-A177-3AD203B41FA5}">
                      <a16:colId xmlns:a16="http://schemas.microsoft.com/office/drawing/2014/main" val="1828246219"/>
                    </a:ext>
                  </a:extLst>
                </a:gridCol>
                <a:gridCol w="987552">
                  <a:extLst>
                    <a:ext uri="{9D8B030D-6E8A-4147-A177-3AD203B41FA5}">
                      <a16:colId xmlns:a16="http://schemas.microsoft.com/office/drawing/2014/main" val="597362995"/>
                    </a:ext>
                  </a:extLst>
                </a:gridCol>
                <a:gridCol w="987552">
                  <a:extLst>
                    <a:ext uri="{9D8B030D-6E8A-4147-A177-3AD203B41FA5}">
                      <a16:colId xmlns:a16="http://schemas.microsoft.com/office/drawing/2014/main" val="1936529713"/>
                    </a:ext>
                  </a:extLst>
                </a:gridCol>
                <a:gridCol w="987552">
                  <a:extLst>
                    <a:ext uri="{9D8B030D-6E8A-4147-A177-3AD203B41FA5}">
                      <a16:colId xmlns:a16="http://schemas.microsoft.com/office/drawing/2014/main" val="1619666418"/>
                    </a:ext>
                  </a:extLst>
                </a:gridCol>
                <a:gridCol w="987552">
                  <a:extLst>
                    <a:ext uri="{9D8B030D-6E8A-4147-A177-3AD203B41FA5}">
                      <a16:colId xmlns:a16="http://schemas.microsoft.com/office/drawing/2014/main" val="2580175293"/>
                    </a:ext>
                  </a:extLst>
                </a:gridCol>
                <a:gridCol w="987552">
                  <a:extLst>
                    <a:ext uri="{9D8B030D-6E8A-4147-A177-3AD203B41FA5}">
                      <a16:colId xmlns:a16="http://schemas.microsoft.com/office/drawing/2014/main" val="350855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153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collistarbeauty - 2018-03-16 16:09:10 </a:t>
                      </a:r>
                      <a:r>
                        <a:rPr kumimoji="0" lang="it-IT" sz="1000" b="0" i="0" u="none" strike="noStrike" kern="1200" cap="none" spc="0" normalizeH="0" baseline="0" noProof="0">
                          <a:ln>
                            <a:noFill/>
                          </a:ln>
                          <a:solidFill>
                            <a:prstClr val="black"/>
                          </a:solidFill>
                          <a:effectLst/>
                          <a:uLnTx/>
                          <a:uFillTx/>
                          <a:latin typeface="+mn-lt"/>
                          <a:ea typeface="+mn-ea"/>
                          <a:cs typeface="+mn-cs"/>
                        </a:rPr>
                        <a:t>
 Bello il rossetto rosa vero? In tutte le sue sfumature sa dare il meglio di sé su bionde e more ed è anche il colore must have di stagione. Scoprite le tonalità Pink del nuovo ROSSETTO UNICO® nel nostro video, ora scontate del 20%, come tutti gli altri prodotti trucco sul nostro sito, fino al 18/03 ＋ Spese di Spedizione gratuite.
#collistar #cosmetics #milano #madeinitaly #italy #loveitaly #beautyproducts #prodottibeauty #prodottibellezza #lovemakeup #onlinestore #shoponline #rossetto #rossettounico #lipstick #newcollection #makeuplooks #pink #shades #pinkshades #friday #fridaynight #weekend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https://www.instagram.com/p/BgY-iENAg3I/media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13059023"/>
                  </a:ext>
                </a:extLst>
              </a:tr>
            </a:tbl>
          </a:graphicData>
        </a:graphic>
      </p:graphicFrame>
      <p:sp>
        <p:nvSpPr>
          <p:cNvPr id="4" name="Text Placeholder 3">
            <a:extLst>
              <a:ext uri="{FF2B5EF4-FFF2-40B4-BE49-F238E27FC236}">
                <a16:creationId xmlns:a16="http://schemas.microsoft.com/office/drawing/2014/main" id="{59D142B2-EBC8-4444-8AF4-189803BDDA4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89662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E10F5-C3A4-4D96-B3B9-BB5D4A6BEC3B}"/>
              </a:ext>
            </a:extLst>
          </p:cNvPr>
          <p:cNvSpPr>
            <a:spLocks noGrp="1"/>
          </p:cNvSpPr>
          <p:nvPr>
            <p:ph type="title"/>
          </p:nvPr>
        </p:nvSpPr>
        <p:spPr/>
        <p:txBody>
          <a:bodyPr/>
          <a:lstStyle/>
          <a:p>
            <a:r>
              <a:rPr lang="en-US"/>
              <a:t>Instagram Posts Table | Collistar - 21 of 25</a:t>
            </a:r>
          </a:p>
        </p:txBody>
      </p:sp>
      <p:graphicFrame>
        <p:nvGraphicFramePr>
          <p:cNvPr id="5" name="Table Placeholder 4">
            <a:extLst>
              <a:ext uri="{FF2B5EF4-FFF2-40B4-BE49-F238E27FC236}">
                <a16:creationId xmlns:a16="http://schemas.microsoft.com/office/drawing/2014/main" id="{A074BEC5-72E1-4F4E-8C70-9F1B0F941DAA}"/>
              </a:ext>
            </a:extLst>
          </p:cNvPr>
          <p:cNvGraphicFramePr>
            <a:graphicFrameLocks noGrp="1"/>
          </p:cNvGraphicFramePr>
          <p:nvPr>
            <p:ph type="tbl" sz="quarter" idx="13"/>
            <p:extLst>
              <p:ext uri="{D42A27DB-BD31-4B8C-83A1-F6EECF244321}">
                <p14:modId xmlns:p14="http://schemas.microsoft.com/office/powerpoint/2010/main" val="97030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59769570"/>
                    </a:ext>
                  </a:extLst>
                </a:gridCol>
                <a:gridCol w="987552">
                  <a:extLst>
                    <a:ext uri="{9D8B030D-6E8A-4147-A177-3AD203B41FA5}">
                      <a16:colId xmlns:a16="http://schemas.microsoft.com/office/drawing/2014/main" val="3127339009"/>
                    </a:ext>
                  </a:extLst>
                </a:gridCol>
                <a:gridCol w="987552">
                  <a:extLst>
                    <a:ext uri="{9D8B030D-6E8A-4147-A177-3AD203B41FA5}">
                      <a16:colId xmlns:a16="http://schemas.microsoft.com/office/drawing/2014/main" val="2330733773"/>
                    </a:ext>
                  </a:extLst>
                </a:gridCol>
                <a:gridCol w="987552">
                  <a:extLst>
                    <a:ext uri="{9D8B030D-6E8A-4147-A177-3AD203B41FA5}">
                      <a16:colId xmlns:a16="http://schemas.microsoft.com/office/drawing/2014/main" val="1977943360"/>
                    </a:ext>
                  </a:extLst>
                </a:gridCol>
                <a:gridCol w="987552">
                  <a:extLst>
                    <a:ext uri="{9D8B030D-6E8A-4147-A177-3AD203B41FA5}">
                      <a16:colId xmlns:a16="http://schemas.microsoft.com/office/drawing/2014/main" val="4152596286"/>
                    </a:ext>
                  </a:extLst>
                </a:gridCol>
                <a:gridCol w="987552">
                  <a:extLst>
                    <a:ext uri="{9D8B030D-6E8A-4147-A177-3AD203B41FA5}">
                      <a16:colId xmlns:a16="http://schemas.microsoft.com/office/drawing/2014/main" val="1976495384"/>
                    </a:ext>
                  </a:extLst>
                </a:gridCol>
                <a:gridCol w="987552">
                  <a:extLst>
                    <a:ext uri="{9D8B030D-6E8A-4147-A177-3AD203B41FA5}">
                      <a16:colId xmlns:a16="http://schemas.microsoft.com/office/drawing/2014/main" val="411931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7311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collistarbeauty - 2018-03-16 10:33:04 </a:t>
                      </a:r>
                      <a:r>
                        <a:rPr kumimoji="0" lang="it-IT" sz="1000" b="0" i="0" u="none" strike="noStrike" kern="1200" cap="none" spc="0" normalizeH="0" baseline="0" noProof="0">
                          <a:ln>
                            <a:noFill/>
                          </a:ln>
                          <a:solidFill>
                            <a:prstClr val="black"/>
                          </a:solidFill>
                          <a:effectLst/>
                          <a:uLnTx/>
                          <a:uFillTx/>
                          <a:latin typeface="+mn-lt"/>
                          <a:ea typeface="+mn-ea"/>
                          <a:cs typeface="+mn-cs"/>
                        </a:rPr>
                        <a:t>
 Dormire fa bene alla pelle! È proprio durante le ore notturne che si attiva il processo di rigenerazione cellulare per auto-riparare i danni subiti durante la giornata. Approfitta del #WorldSleepDay, la giornata mondiale del sonno per iniziare a prenderti cura della tua pelle mentre dormi con i trattamenti giusti! Quale scegli tra CREMA-MASCHERA PERFEZIONE NOTTE e CREMA ULTRA-RIGENERANTE ANTIRUGHE NOTTE? Scrivicelo nei commenti!
#collistar #cosmetics #milano #madeinitaly #italy #beautyproducts #prodottibeauty #prodottibellezza #bellezza #visoperfetto #skincare #pelle #cremaviso #skincream #night #cremanotte #cremanotteantiage #dreams #giornatamondialedelsonno #nightcream #nighttreatment #antiage #visogiovane #rughe #wrinkles #night #goodnight #sleepybeauty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https://www.instagram.com/p/BgYYFVUgyNu/media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9921933"/>
                  </a:ext>
                </a:extLst>
              </a:tr>
            </a:tbl>
          </a:graphicData>
        </a:graphic>
      </p:graphicFrame>
      <p:sp>
        <p:nvSpPr>
          <p:cNvPr id="4" name="Text Placeholder 3">
            <a:extLst>
              <a:ext uri="{FF2B5EF4-FFF2-40B4-BE49-F238E27FC236}">
                <a16:creationId xmlns:a16="http://schemas.microsoft.com/office/drawing/2014/main" id="{9687C29F-A212-4CF6-AB84-4BC8B724A0F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51114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86939-C91D-4356-9972-E2437148D51B}"/>
              </a:ext>
            </a:extLst>
          </p:cNvPr>
          <p:cNvSpPr>
            <a:spLocks noGrp="1"/>
          </p:cNvSpPr>
          <p:nvPr>
            <p:ph type="title"/>
          </p:nvPr>
        </p:nvSpPr>
        <p:spPr/>
        <p:txBody>
          <a:bodyPr/>
          <a:lstStyle/>
          <a:p>
            <a:r>
              <a:rPr lang="en-US"/>
              <a:t>Instagram Posts Table | Collistar - 22 of 25</a:t>
            </a:r>
          </a:p>
        </p:txBody>
      </p:sp>
      <p:graphicFrame>
        <p:nvGraphicFramePr>
          <p:cNvPr id="5" name="Table Placeholder 4">
            <a:extLst>
              <a:ext uri="{FF2B5EF4-FFF2-40B4-BE49-F238E27FC236}">
                <a16:creationId xmlns:a16="http://schemas.microsoft.com/office/drawing/2014/main" id="{7FA14AD9-A156-4064-889F-E17F083F3A70}"/>
              </a:ext>
            </a:extLst>
          </p:cNvPr>
          <p:cNvGraphicFramePr>
            <a:graphicFrameLocks noGrp="1"/>
          </p:cNvGraphicFramePr>
          <p:nvPr>
            <p:ph type="tbl" sz="quarter" idx="13"/>
            <p:extLst>
              <p:ext uri="{D42A27DB-BD31-4B8C-83A1-F6EECF244321}">
                <p14:modId xmlns:p14="http://schemas.microsoft.com/office/powerpoint/2010/main" val="2468466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10699247"/>
                    </a:ext>
                  </a:extLst>
                </a:gridCol>
                <a:gridCol w="987552">
                  <a:extLst>
                    <a:ext uri="{9D8B030D-6E8A-4147-A177-3AD203B41FA5}">
                      <a16:colId xmlns:a16="http://schemas.microsoft.com/office/drawing/2014/main" val="4280505390"/>
                    </a:ext>
                  </a:extLst>
                </a:gridCol>
                <a:gridCol w="987552">
                  <a:extLst>
                    <a:ext uri="{9D8B030D-6E8A-4147-A177-3AD203B41FA5}">
                      <a16:colId xmlns:a16="http://schemas.microsoft.com/office/drawing/2014/main" val="3131774193"/>
                    </a:ext>
                  </a:extLst>
                </a:gridCol>
                <a:gridCol w="987552">
                  <a:extLst>
                    <a:ext uri="{9D8B030D-6E8A-4147-A177-3AD203B41FA5}">
                      <a16:colId xmlns:a16="http://schemas.microsoft.com/office/drawing/2014/main" val="3510464199"/>
                    </a:ext>
                  </a:extLst>
                </a:gridCol>
                <a:gridCol w="987552">
                  <a:extLst>
                    <a:ext uri="{9D8B030D-6E8A-4147-A177-3AD203B41FA5}">
                      <a16:colId xmlns:a16="http://schemas.microsoft.com/office/drawing/2014/main" val="2479336701"/>
                    </a:ext>
                  </a:extLst>
                </a:gridCol>
                <a:gridCol w="987552">
                  <a:extLst>
                    <a:ext uri="{9D8B030D-6E8A-4147-A177-3AD203B41FA5}">
                      <a16:colId xmlns:a16="http://schemas.microsoft.com/office/drawing/2014/main" val="3921064315"/>
                    </a:ext>
                  </a:extLst>
                </a:gridCol>
                <a:gridCol w="987552">
                  <a:extLst>
                    <a:ext uri="{9D8B030D-6E8A-4147-A177-3AD203B41FA5}">
                      <a16:colId xmlns:a16="http://schemas.microsoft.com/office/drawing/2014/main" val="548255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227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- 2018-03-15 19:33:12 </a:t>
                      </a:r>
                      <a:r>
                        <a:rPr kumimoji="0" lang="en-US" sz="1000" b="0" i="0" u="none" strike="noStrike" kern="1200" cap="none" spc="0" normalizeH="0" baseline="0" noProof="0">
                          <a:ln>
                            <a:noFill/>
                          </a:ln>
                          <a:solidFill>
                            <a:prstClr val="black"/>
                          </a:solidFill>
                          <a:effectLst/>
                          <a:uLnTx/>
                          <a:uFillTx/>
                          <a:latin typeface="+mn-lt"/>
                          <a:ea typeface="+mn-ea"/>
                          <a:cs typeface="+mn-cs"/>
                        </a:rPr>
                        <a:t>
 Come creare un trucco MINIMAL che però... si faccia notare? Con le nuances raffinate ed eleganti della nuova PALETTE 10 OMBRETTI Aderenza Perfetta n.4! Guarda il video tutorial e scopri come realizzarlo!
#collistar #cosmetics #milano #madeinitaly #milano #italy #beautyproducts #prodottibeauty #prodottibellezza #lovemakeup #onlinestore #shoponline #collezionelibera #truccocollistar #makeupcollistar #paletteombretti #paletteocchi #minimal #minimalstyle #moodoftheday #lookoftheday #minimalism#natural #nudelook #ombretto #eyeslook #eyeshadow #instabeauty #socialvideo #bestvideo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https://www.instagram.com/p/BgWxFVOA_Rx/media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81990764"/>
                  </a:ext>
                </a:extLst>
              </a:tr>
            </a:tbl>
          </a:graphicData>
        </a:graphic>
      </p:graphicFrame>
      <p:sp>
        <p:nvSpPr>
          <p:cNvPr id="4" name="Text Placeholder 3">
            <a:extLst>
              <a:ext uri="{FF2B5EF4-FFF2-40B4-BE49-F238E27FC236}">
                <a16:creationId xmlns:a16="http://schemas.microsoft.com/office/drawing/2014/main" id="{5D27E92B-E7C8-42C7-BBBA-F1F9F12B57B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34535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F6C62-A516-4E13-BCA0-BCDED64C808C}"/>
              </a:ext>
            </a:extLst>
          </p:cNvPr>
          <p:cNvSpPr>
            <a:spLocks noGrp="1"/>
          </p:cNvSpPr>
          <p:nvPr>
            <p:ph type="title"/>
          </p:nvPr>
        </p:nvSpPr>
        <p:spPr/>
        <p:txBody>
          <a:bodyPr/>
          <a:lstStyle/>
          <a:p>
            <a:r>
              <a:rPr lang="en-US"/>
              <a:t>Instagram Posts Table | Collistar - 23 of 25</a:t>
            </a:r>
          </a:p>
        </p:txBody>
      </p:sp>
      <p:graphicFrame>
        <p:nvGraphicFramePr>
          <p:cNvPr id="5" name="Table Placeholder 4">
            <a:extLst>
              <a:ext uri="{FF2B5EF4-FFF2-40B4-BE49-F238E27FC236}">
                <a16:creationId xmlns:a16="http://schemas.microsoft.com/office/drawing/2014/main" id="{FC6DBB84-2CFE-4B82-BD11-ACFF328B21BF}"/>
              </a:ext>
            </a:extLst>
          </p:cNvPr>
          <p:cNvGraphicFramePr>
            <a:graphicFrameLocks noGrp="1"/>
          </p:cNvGraphicFramePr>
          <p:nvPr>
            <p:ph type="tbl" sz="quarter" idx="13"/>
            <p:extLst>
              <p:ext uri="{D42A27DB-BD31-4B8C-83A1-F6EECF244321}">
                <p14:modId xmlns:p14="http://schemas.microsoft.com/office/powerpoint/2010/main" val="344536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2926072"/>
                    </a:ext>
                  </a:extLst>
                </a:gridCol>
                <a:gridCol w="987552">
                  <a:extLst>
                    <a:ext uri="{9D8B030D-6E8A-4147-A177-3AD203B41FA5}">
                      <a16:colId xmlns:a16="http://schemas.microsoft.com/office/drawing/2014/main" val="145018474"/>
                    </a:ext>
                  </a:extLst>
                </a:gridCol>
                <a:gridCol w="987552">
                  <a:extLst>
                    <a:ext uri="{9D8B030D-6E8A-4147-A177-3AD203B41FA5}">
                      <a16:colId xmlns:a16="http://schemas.microsoft.com/office/drawing/2014/main" val="1453744654"/>
                    </a:ext>
                  </a:extLst>
                </a:gridCol>
                <a:gridCol w="987552">
                  <a:extLst>
                    <a:ext uri="{9D8B030D-6E8A-4147-A177-3AD203B41FA5}">
                      <a16:colId xmlns:a16="http://schemas.microsoft.com/office/drawing/2014/main" val="3744324297"/>
                    </a:ext>
                  </a:extLst>
                </a:gridCol>
                <a:gridCol w="987552">
                  <a:extLst>
                    <a:ext uri="{9D8B030D-6E8A-4147-A177-3AD203B41FA5}">
                      <a16:colId xmlns:a16="http://schemas.microsoft.com/office/drawing/2014/main" val="1674149990"/>
                    </a:ext>
                  </a:extLst>
                </a:gridCol>
                <a:gridCol w="987552">
                  <a:extLst>
                    <a:ext uri="{9D8B030D-6E8A-4147-A177-3AD203B41FA5}">
                      <a16:colId xmlns:a16="http://schemas.microsoft.com/office/drawing/2014/main" val="2817086909"/>
                    </a:ext>
                  </a:extLst>
                </a:gridCol>
                <a:gridCol w="987552">
                  <a:extLst>
                    <a:ext uri="{9D8B030D-6E8A-4147-A177-3AD203B41FA5}">
                      <a16:colId xmlns:a16="http://schemas.microsoft.com/office/drawing/2014/main" val="1162066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056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- 2018-03-15 16:05:05 </a:t>
                      </a:r>
                      <a:r>
                        <a:rPr kumimoji="0" lang="en-US" sz="1000" b="0" i="0" u="none" strike="noStrike" kern="1200" cap="none" spc="0" normalizeH="0" baseline="0" noProof="0">
                          <a:ln>
                            <a:noFill/>
                          </a:ln>
                          <a:solidFill>
                            <a:prstClr val="black"/>
                          </a:solidFill>
                          <a:effectLst/>
                          <a:uLnTx/>
                          <a:uFillTx/>
                          <a:latin typeface="+mn-lt"/>
                          <a:ea typeface="+mn-ea"/>
                          <a:cs typeface="+mn-cs"/>
                        </a:rPr>
                        <a:t>
 Se è vero che la mamma è sempre la mamma, anche i papà, però, non sono da meno! Unici e inimitabili “uomini della vita” di una donna, meritano un pensiero speciale e la bellezza firmata Collistar ha sempre una soluzione!
#collistar #cosmetics #milano #madeinitaly #italy #loveitaly #beautyproducts #prodottibeauty #collistarmen #uomocollistar #happyfathersday #fathersday #profumouomo #forhim #papà #festadelpapà #19marzo #perfumes #aftershaves #formen #rasatura #pourhomme #formen #dopobarba #gift #instabeauty #flatlay #attivipuri #contornoocchi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https://www.instagram.com/p/BgWZSImAG1L/media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3227399"/>
                  </a:ext>
                </a:extLst>
              </a:tr>
            </a:tbl>
          </a:graphicData>
        </a:graphic>
      </p:graphicFrame>
      <p:sp>
        <p:nvSpPr>
          <p:cNvPr id="4" name="Text Placeholder 3">
            <a:extLst>
              <a:ext uri="{FF2B5EF4-FFF2-40B4-BE49-F238E27FC236}">
                <a16:creationId xmlns:a16="http://schemas.microsoft.com/office/drawing/2014/main" id="{565190D6-647F-4AD4-8ABD-051D7120138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94420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7946-8BA7-4A7C-A5B5-0B9F4A590F8C}"/>
              </a:ext>
            </a:extLst>
          </p:cNvPr>
          <p:cNvSpPr>
            <a:spLocks noGrp="1"/>
          </p:cNvSpPr>
          <p:nvPr>
            <p:ph type="title"/>
          </p:nvPr>
        </p:nvSpPr>
        <p:spPr/>
        <p:txBody>
          <a:bodyPr/>
          <a:lstStyle/>
          <a:p>
            <a:r>
              <a:rPr lang="en-US"/>
              <a:t>Instagram Posts Table | Collistar - 24 of 25</a:t>
            </a:r>
          </a:p>
        </p:txBody>
      </p:sp>
      <p:graphicFrame>
        <p:nvGraphicFramePr>
          <p:cNvPr id="5" name="Table Placeholder 4">
            <a:extLst>
              <a:ext uri="{FF2B5EF4-FFF2-40B4-BE49-F238E27FC236}">
                <a16:creationId xmlns:a16="http://schemas.microsoft.com/office/drawing/2014/main" id="{C290EF33-3138-40A6-B133-ADABA114B88A}"/>
              </a:ext>
            </a:extLst>
          </p:cNvPr>
          <p:cNvGraphicFramePr>
            <a:graphicFrameLocks noGrp="1"/>
          </p:cNvGraphicFramePr>
          <p:nvPr>
            <p:ph type="tbl" sz="quarter" idx="13"/>
            <p:extLst>
              <p:ext uri="{D42A27DB-BD31-4B8C-83A1-F6EECF244321}">
                <p14:modId xmlns:p14="http://schemas.microsoft.com/office/powerpoint/2010/main" val="1607009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87231910"/>
                    </a:ext>
                  </a:extLst>
                </a:gridCol>
                <a:gridCol w="987552">
                  <a:extLst>
                    <a:ext uri="{9D8B030D-6E8A-4147-A177-3AD203B41FA5}">
                      <a16:colId xmlns:a16="http://schemas.microsoft.com/office/drawing/2014/main" val="3513370338"/>
                    </a:ext>
                  </a:extLst>
                </a:gridCol>
                <a:gridCol w="987552">
                  <a:extLst>
                    <a:ext uri="{9D8B030D-6E8A-4147-A177-3AD203B41FA5}">
                      <a16:colId xmlns:a16="http://schemas.microsoft.com/office/drawing/2014/main" val="3092647530"/>
                    </a:ext>
                  </a:extLst>
                </a:gridCol>
                <a:gridCol w="987552">
                  <a:extLst>
                    <a:ext uri="{9D8B030D-6E8A-4147-A177-3AD203B41FA5}">
                      <a16:colId xmlns:a16="http://schemas.microsoft.com/office/drawing/2014/main" val="2493699540"/>
                    </a:ext>
                  </a:extLst>
                </a:gridCol>
                <a:gridCol w="987552">
                  <a:extLst>
                    <a:ext uri="{9D8B030D-6E8A-4147-A177-3AD203B41FA5}">
                      <a16:colId xmlns:a16="http://schemas.microsoft.com/office/drawing/2014/main" val="430086401"/>
                    </a:ext>
                  </a:extLst>
                </a:gridCol>
                <a:gridCol w="987552">
                  <a:extLst>
                    <a:ext uri="{9D8B030D-6E8A-4147-A177-3AD203B41FA5}">
                      <a16:colId xmlns:a16="http://schemas.microsoft.com/office/drawing/2014/main" val="909074265"/>
                    </a:ext>
                  </a:extLst>
                </a:gridCol>
                <a:gridCol w="987552">
                  <a:extLst>
                    <a:ext uri="{9D8B030D-6E8A-4147-A177-3AD203B41FA5}">
                      <a16:colId xmlns:a16="http://schemas.microsoft.com/office/drawing/2014/main" val="3007999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100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- 2018-03-15 10:33:04 </a:t>
                      </a:r>
                      <a:r>
                        <a:rPr kumimoji="0" lang="en-US" sz="1000" b="0" i="0" u="none" strike="noStrike" kern="1200" cap="none" spc="0" normalizeH="0" baseline="0" noProof="0">
                          <a:ln>
                            <a:noFill/>
                          </a:ln>
                          <a:solidFill>
                            <a:prstClr val="black"/>
                          </a:solidFill>
                          <a:effectLst/>
                          <a:uLnTx/>
                          <a:uFillTx/>
                          <a:latin typeface="+mn-lt"/>
                          <a:ea typeface="+mn-ea"/>
                          <a:cs typeface="+mn-cs"/>
                        </a:rPr>
                        <a:t>
 Make-up perfetto tutto il giorno! Come? Con il FONDOTINTA MAT LUNGADURATA! Assicura una tenuta impeccabile, un incarnato perfetto e un viso levigato... E un effetto mat naturale e luminoso lungadurata. Adatto per tutti i tipi di pelle, anche per quelle miste e grasse, grazie alla sua texture fluida e oil free! Grazie @maggiedallospedale
#collistar #cosmetics #milano #madeinitaly#makeup #instamakeup #beauty#instabeauty #beautylook #trucco#truccocollistar #collistarmakeup#effettomat #truccomat #mat#makeupmatte #foundation #fondotinta#matfoundation #onlineshop #shoponline #visomat #fondotintamat #promozione #promotion #discount #makeuponpoint #oilyskin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https://www.instagram.com/p/BgVzSahgIIw/media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824838"/>
                  </a:ext>
                </a:extLst>
              </a:tr>
            </a:tbl>
          </a:graphicData>
        </a:graphic>
      </p:graphicFrame>
      <p:sp>
        <p:nvSpPr>
          <p:cNvPr id="4" name="Text Placeholder 3">
            <a:extLst>
              <a:ext uri="{FF2B5EF4-FFF2-40B4-BE49-F238E27FC236}">
                <a16:creationId xmlns:a16="http://schemas.microsoft.com/office/drawing/2014/main" id="{CAFE9AF0-3A67-4C05-9965-045C1418499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56928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A710D-34E2-4909-B6CE-671D8A3E24A3}"/>
              </a:ext>
            </a:extLst>
          </p:cNvPr>
          <p:cNvSpPr>
            <a:spLocks noGrp="1"/>
          </p:cNvSpPr>
          <p:nvPr>
            <p:ph type="title"/>
          </p:nvPr>
        </p:nvSpPr>
        <p:spPr/>
        <p:txBody>
          <a:bodyPr/>
          <a:lstStyle/>
          <a:p>
            <a:r>
              <a:rPr lang="en-US"/>
              <a:t>Instagram Posts Table | Collistar - 25 of 25</a:t>
            </a:r>
          </a:p>
        </p:txBody>
      </p:sp>
      <p:graphicFrame>
        <p:nvGraphicFramePr>
          <p:cNvPr id="5" name="Table Placeholder 4">
            <a:extLst>
              <a:ext uri="{FF2B5EF4-FFF2-40B4-BE49-F238E27FC236}">
                <a16:creationId xmlns:a16="http://schemas.microsoft.com/office/drawing/2014/main" id="{6840CD92-EBA4-4F39-9871-0A508B289261}"/>
              </a:ext>
            </a:extLst>
          </p:cNvPr>
          <p:cNvGraphicFramePr>
            <a:graphicFrameLocks noGrp="1"/>
          </p:cNvGraphicFramePr>
          <p:nvPr>
            <p:ph type="tbl" sz="quarter" idx="13"/>
            <p:extLst>
              <p:ext uri="{D42A27DB-BD31-4B8C-83A1-F6EECF244321}">
                <p14:modId xmlns:p14="http://schemas.microsoft.com/office/powerpoint/2010/main" val="206456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6698619"/>
                    </a:ext>
                  </a:extLst>
                </a:gridCol>
                <a:gridCol w="987552">
                  <a:extLst>
                    <a:ext uri="{9D8B030D-6E8A-4147-A177-3AD203B41FA5}">
                      <a16:colId xmlns:a16="http://schemas.microsoft.com/office/drawing/2014/main" val="429098063"/>
                    </a:ext>
                  </a:extLst>
                </a:gridCol>
                <a:gridCol w="987552">
                  <a:extLst>
                    <a:ext uri="{9D8B030D-6E8A-4147-A177-3AD203B41FA5}">
                      <a16:colId xmlns:a16="http://schemas.microsoft.com/office/drawing/2014/main" val="1982279747"/>
                    </a:ext>
                  </a:extLst>
                </a:gridCol>
                <a:gridCol w="987552">
                  <a:extLst>
                    <a:ext uri="{9D8B030D-6E8A-4147-A177-3AD203B41FA5}">
                      <a16:colId xmlns:a16="http://schemas.microsoft.com/office/drawing/2014/main" val="41940170"/>
                    </a:ext>
                  </a:extLst>
                </a:gridCol>
                <a:gridCol w="987552">
                  <a:extLst>
                    <a:ext uri="{9D8B030D-6E8A-4147-A177-3AD203B41FA5}">
                      <a16:colId xmlns:a16="http://schemas.microsoft.com/office/drawing/2014/main" val="324419041"/>
                    </a:ext>
                  </a:extLst>
                </a:gridCol>
                <a:gridCol w="987552">
                  <a:extLst>
                    <a:ext uri="{9D8B030D-6E8A-4147-A177-3AD203B41FA5}">
                      <a16:colId xmlns:a16="http://schemas.microsoft.com/office/drawing/2014/main" val="1970983615"/>
                    </a:ext>
                  </a:extLst>
                </a:gridCol>
                <a:gridCol w="987552">
                  <a:extLst>
                    <a:ext uri="{9D8B030D-6E8A-4147-A177-3AD203B41FA5}">
                      <a16:colId xmlns:a16="http://schemas.microsoft.com/office/drawing/2014/main" val="1011214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356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collistarbeauty - 2018-03-14 16:07:13 </a:t>
                      </a:r>
                      <a:r>
                        <a:rPr kumimoji="0" lang="en-US" sz="1000" b="0" i="0" u="none" strike="noStrike" kern="1200" cap="none" spc="0" normalizeH="0" baseline="0" noProof="0">
                          <a:ln>
                            <a:noFill/>
                          </a:ln>
                          <a:solidFill>
                            <a:prstClr val="black"/>
                          </a:solidFill>
                          <a:effectLst/>
                          <a:uLnTx/>
                          <a:uFillTx/>
                          <a:latin typeface="+mn-lt"/>
                          <a:ea typeface="+mn-ea"/>
                          <a:cs typeface="+mn-cs"/>
                        </a:rPr>
                        <a:t>
 La scelta è difficile, vero? 18 colori fashion, uno più bello dell'altro, per il Nuovo ROSSETTO UNICO® colore pieno, tenuta perfetta. Scoprili tutti nel video e scrivici nei commenti quali preferisci: i nudi, i rosa, i coralli, i rossi o i metallici?
#collistar #cosmetics #milano #madeinitaly #milano #italy #loveitaly #beautyproducts #prodottibeauty #prodottibellezza #lovemakeup #onlinestore #shoponline #rossetto #rossettounico #lipstick #newcollection #makeuplooks #sconto #promozione #pink #red #metalliccolours #metallic #colourfull #fashioncolours #fashion #fashionable #makeuponpoint #lipshade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https://www.instagram.com/p/BgT0tsngJ92/media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06/29/2018 15:34:28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11693916"/>
                  </a:ext>
                </a:extLst>
              </a:tr>
            </a:tbl>
          </a:graphicData>
        </a:graphic>
      </p:graphicFrame>
      <p:sp>
        <p:nvSpPr>
          <p:cNvPr id="4" name="Text Placeholder 3">
            <a:extLst>
              <a:ext uri="{FF2B5EF4-FFF2-40B4-BE49-F238E27FC236}">
                <a16:creationId xmlns:a16="http://schemas.microsoft.com/office/drawing/2014/main" id="{A8B09681-7666-4008-A562-D6F350EDA7B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63258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1106</Words>
  <Application>Microsoft Office PowerPoint</Application>
  <PresentationFormat>On-screen Show (4:3)</PresentationFormat>
  <Paragraphs>400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Collistar - 1 of 25</vt:lpstr>
      <vt:lpstr>Instagram Posts Table | Collistar - 2 of 25</vt:lpstr>
      <vt:lpstr>Instagram Posts Table | Collistar - 3 of 25</vt:lpstr>
      <vt:lpstr>Instagram Posts Table | Collistar - 4 of 25</vt:lpstr>
      <vt:lpstr>Instagram Posts Table | Collistar - 5 of 25</vt:lpstr>
      <vt:lpstr>Instagram Posts Table | Collistar - 6 of 25</vt:lpstr>
      <vt:lpstr>Instagram Posts Table | Collistar - 7 of 25</vt:lpstr>
      <vt:lpstr>Instagram Posts Table | Collistar - 8 of 25</vt:lpstr>
      <vt:lpstr>Instagram Posts Table | Collistar - 9 of 25</vt:lpstr>
      <vt:lpstr>Instagram Posts Table | Collistar - 10 of 25</vt:lpstr>
      <vt:lpstr>Instagram Posts Table | Collistar - 11 of 25</vt:lpstr>
      <vt:lpstr>Instagram Posts Table | Collistar - 12 of 25</vt:lpstr>
      <vt:lpstr>Instagram Posts Table | Collistar - 13 of 25</vt:lpstr>
      <vt:lpstr>Instagram Posts Table | Collistar - 14 of 25</vt:lpstr>
      <vt:lpstr>Instagram Posts Table | Collistar - 15 of 25</vt:lpstr>
      <vt:lpstr>Instagram Posts Table | Collistar - 16 of 25</vt:lpstr>
      <vt:lpstr>Instagram Posts Table | Collistar - 17 of 25</vt:lpstr>
      <vt:lpstr>Instagram Posts Table | Collistar - 18 of 25</vt:lpstr>
      <vt:lpstr>Instagram Posts Table | Collistar - 19 of 25</vt:lpstr>
      <vt:lpstr>Instagram Posts Table | Collistar - 20 of 25</vt:lpstr>
      <vt:lpstr>Instagram Posts Table | Collistar - 21 of 25</vt:lpstr>
      <vt:lpstr>Instagram Posts Table | Collistar - 22 of 25</vt:lpstr>
      <vt:lpstr>Instagram Posts Table | Collistar - 23 of 25</vt:lpstr>
      <vt:lpstr>Instagram Posts Table | Collistar - 24 of 25</vt:lpstr>
      <vt:lpstr>Instagram Posts Table | Collistar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Collistar - 1 of 25</dc:title>
  <dc:creator>Frederik Peiniger</dc:creator>
  <cp:lastModifiedBy>Frederik Peiniger</cp:lastModifiedBy>
  <cp:revision>1</cp:revision>
  <dcterms:created xsi:type="dcterms:W3CDTF">2019-04-16T14:35:41Z</dcterms:created>
  <dcterms:modified xsi:type="dcterms:W3CDTF">2019-04-16T14:37:58Z</dcterms:modified>
</cp:coreProperties>
</file>