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E1FE4-EEF5-4EAD-B444-46BC67A88294}"/>
              </a:ext>
            </a:extLst>
          </p:cNvPr>
          <p:cNvSpPr>
            <a:spLocks noGrp="1"/>
          </p:cNvSpPr>
          <p:nvPr>
            <p:ph type="title"/>
          </p:nvPr>
        </p:nvSpPr>
        <p:spPr/>
        <p:txBody>
          <a:bodyPr/>
          <a:lstStyle/>
          <a:p>
            <a:r>
              <a:rPr lang="en-US"/>
              <a:t>Twitter Own and Retweeted Tweets Table | ID - 1 of 6</a:t>
            </a:r>
          </a:p>
        </p:txBody>
      </p:sp>
      <p:graphicFrame>
        <p:nvGraphicFramePr>
          <p:cNvPr id="5" name="Table Placeholder 4">
            <a:extLst>
              <a:ext uri="{FF2B5EF4-FFF2-40B4-BE49-F238E27FC236}">
                <a16:creationId xmlns:a16="http://schemas.microsoft.com/office/drawing/2014/main" id="{B6CFAF63-BBA0-48D3-9D00-65894D343375}"/>
              </a:ext>
            </a:extLst>
          </p:cNvPr>
          <p:cNvGraphicFramePr>
            <a:graphicFrameLocks noGrp="1"/>
          </p:cNvGraphicFramePr>
          <p:nvPr>
            <p:ph type="tbl" sz="quarter" idx="13"/>
            <p:extLst>
              <p:ext uri="{D42A27DB-BD31-4B8C-83A1-F6EECF244321}">
                <p14:modId xmlns:p14="http://schemas.microsoft.com/office/powerpoint/2010/main" val="2383939396"/>
              </p:ext>
            </p:extLst>
          </p:nvPr>
        </p:nvGraphicFramePr>
        <p:xfrm>
          <a:off x="457200" y="1731963"/>
          <a:ext cx="7735824" cy="1071880"/>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89898731"/>
                    </a:ext>
                  </a:extLst>
                </a:gridCol>
                <a:gridCol w="411480">
                  <a:extLst>
                    <a:ext uri="{9D8B030D-6E8A-4147-A177-3AD203B41FA5}">
                      <a16:colId xmlns:a16="http://schemas.microsoft.com/office/drawing/2014/main" val="3861956062"/>
                    </a:ext>
                  </a:extLst>
                </a:gridCol>
                <a:gridCol w="905256">
                  <a:extLst>
                    <a:ext uri="{9D8B030D-6E8A-4147-A177-3AD203B41FA5}">
                      <a16:colId xmlns:a16="http://schemas.microsoft.com/office/drawing/2014/main" val="1417287955"/>
                    </a:ext>
                  </a:extLst>
                </a:gridCol>
                <a:gridCol w="905256">
                  <a:extLst>
                    <a:ext uri="{9D8B030D-6E8A-4147-A177-3AD203B41FA5}">
                      <a16:colId xmlns:a16="http://schemas.microsoft.com/office/drawing/2014/main" val="4252219840"/>
                    </a:ext>
                  </a:extLst>
                </a:gridCol>
                <a:gridCol w="905256">
                  <a:extLst>
                    <a:ext uri="{9D8B030D-6E8A-4147-A177-3AD203B41FA5}">
                      <a16:colId xmlns:a16="http://schemas.microsoft.com/office/drawing/2014/main" val="1361973800"/>
                    </a:ext>
                  </a:extLst>
                </a:gridCol>
                <a:gridCol w="905256">
                  <a:extLst>
                    <a:ext uri="{9D8B030D-6E8A-4147-A177-3AD203B41FA5}">
                      <a16:colId xmlns:a16="http://schemas.microsoft.com/office/drawing/2014/main" val="295227064"/>
                    </a:ext>
                  </a:extLst>
                </a:gridCol>
                <a:gridCol w="905256">
                  <a:extLst>
                    <a:ext uri="{9D8B030D-6E8A-4147-A177-3AD203B41FA5}">
                      <a16:colId xmlns:a16="http://schemas.microsoft.com/office/drawing/2014/main" val="318774288"/>
                    </a:ext>
                  </a:extLst>
                </a:gridCol>
                <a:gridCol w="905256">
                  <a:extLst>
                    <a:ext uri="{9D8B030D-6E8A-4147-A177-3AD203B41FA5}">
                      <a16:colId xmlns:a16="http://schemas.microsoft.com/office/drawing/2014/main" val="501477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19089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- 2025-12-24 20:37:18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हमारे देश का एक कंटेंट क्रिएटर चीन गया, उसने अपने एक वीडियो में कहा- अरुणाचल प्रदेश, भारत का हिस्सा है। जब वो एयरपोर्ट पहुंचा तो चीन के अधिकारियों ने उसे हिरासत में लेकर पूछताछ की और कई घंटों तक बिना खाना-पानी के रखा।
ये पहली बार नहीं है- जब किसी भारतीय नागरिक के साथ चीन ने ऐसी </a:t>
                      </a:r>
                      <a:r>
                        <a:rPr kumimoji="0" lang="en-US" sz="1000" b="0" i="0" u="none" strike="noStrike" kern="1200" cap="none" spc="0" normalizeH="0" baseline="0" noProof="0">
                          <a:ln>
                            <a:noFill/>
                          </a:ln>
                          <a:solidFill>
                            <a:prstClr val="black"/>
                          </a:solidFill>
                          <a:effectLst/>
                          <a:uLnTx/>
                          <a:uFillTx/>
                          <a:latin typeface="Calibri"/>
                          <a:ea typeface="+mn-ea"/>
                          <a:cs typeface="+mn-cs"/>
                        </a:rPr>
                        <a:t>https://t.co/Pn4Y9RdpOs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12/24/2025 20:41:41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0.0004 %</a:t>
                      </a:r>
                    </a:p>
                  </a:txBody>
                  <a:tcPr/>
                </a:tc>
                <a:extLst>
                  <a:ext uri="{0D108BD9-81ED-4DB2-BD59-A6C34878D82A}">
                    <a16:rowId xmlns:a16="http://schemas.microsoft.com/office/drawing/2014/main" val="2559246121"/>
                  </a:ext>
                </a:extLst>
              </a:tr>
            </a:tbl>
          </a:graphicData>
        </a:graphic>
      </p:graphicFrame>
      <p:sp>
        <p:nvSpPr>
          <p:cNvPr id="4" name="Text Placeholder 3">
            <a:extLst>
              <a:ext uri="{FF2B5EF4-FFF2-40B4-BE49-F238E27FC236}">
                <a16:creationId xmlns:a16="http://schemas.microsoft.com/office/drawing/2014/main" id="{54B8FDA2-0A8B-4D1F-BFAD-A92730F9F6A6}"/>
              </a:ext>
            </a:extLst>
          </p:cNvPr>
          <p:cNvSpPr>
            <a:spLocks noGrp="1"/>
          </p:cNvSpPr>
          <p:nvPr>
            <p:ph type="body" sz="quarter" idx="14"/>
          </p:nvPr>
        </p:nvSpPr>
        <p:spPr/>
        <p:txBody>
          <a:bodyPr/>
          <a:lstStyle/>
          <a:p>
            <a:r>
              <a:rPr lang="en-US"/>
              <a:t>12/18/2025 - 12/24/2025</a:t>
            </a:r>
          </a:p>
        </p:txBody>
      </p:sp>
    </p:spTree>
    <p:extLst>
      <p:ext uri="{BB962C8B-B14F-4D97-AF65-F5344CB8AC3E}">
        <p14:creationId xmlns:p14="http://schemas.microsoft.com/office/powerpoint/2010/main" val="1085131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4DFB1-5079-43D8-9CBF-5BE98FDC87D1}"/>
              </a:ext>
            </a:extLst>
          </p:cNvPr>
          <p:cNvSpPr>
            <a:spLocks noGrp="1"/>
          </p:cNvSpPr>
          <p:nvPr>
            <p:ph type="title"/>
          </p:nvPr>
        </p:nvSpPr>
        <p:spPr/>
        <p:txBody>
          <a:bodyPr/>
          <a:lstStyle/>
          <a:p>
            <a:r>
              <a:rPr lang="en-US"/>
              <a:t>Twitter Own and Retweeted Tweets Table | ID - 2 of 6</a:t>
            </a:r>
          </a:p>
        </p:txBody>
      </p:sp>
      <p:graphicFrame>
        <p:nvGraphicFramePr>
          <p:cNvPr id="5" name="Table Placeholder 4">
            <a:extLst>
              <a:ext uri="{FF2B5EF4-FFF2-40B4-BE49-F238E27FC236}">
                <a16:creationId xmlns:a16="http://schemas.microsoft.com/office/drawing/2014/main" id="{BC7DDBC5-EF36-429E-930A-C9FD024677D8}"/>
              </a:ext>
            </a:extLst>
          </p:cNvPr>
          <p:cNvGraphicFramePr>
            <a:graphicFrameLocks noGrp="1"/>
          </p:cNvGraphicFramePr>
          <p:nvPr>
            <p:ph type="tbl" sz="quarter" idx="13"/>
            <p:extLst>
              <p:ext uri="{D42A27DB-BD31-4B8C-83A1-F6EECF244321}">
                <p14:modId xmlns:p14="http://schemas.microsoft.com/office/powerpoint/2010/main" val="728882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52692988"/>
                    </a:ext>
                  </a:extLst>
                </a:gridCol>
                <a:gridCol w="411480">
                  <a:extLst>
                    <a:ext uri="{9D8B030D-6E8A-4147-A177-3AD203B41FA5}">
                      <a16:colId xmlns:a16="http://schemas.microsoft.com/office/drawing/2014/main" val="1334520502"/>
                    </a:ext>
                  </a:extLst>
                </a:gridCol>
                <a:gridCol w="905256">
                  <a:extLst>
                    <a:ext uri="{9D8B030D-6E8A-4147-A177-3AD203B41FA5}">
                      <a16:colId xmlns:a16="http://schemas.microsoft.com/office/drawing/2014/main" val="1669270070"/>
                    </a:ext>
                  </a:extLst>
                </a:gridCol>
                <a:gridCol w="905256">
                  <a:extLst>
                    <a:ext uri="{9D8B030D-6E8A-4147-A177-3AD203B41FA5}">
                      <a16:colId xmlns:a16="http://schemas.microsoft.com/office/drawing/2014/main" val="1145485851"/>
                    </a:ext>
                  </a:extLst>
                </a:gridCol>
                <a:gridCol w="905256">
                  <a:extLst>
                    <a:ext uri="{9D8B030D-6E8A-4147-A177-3AD203B41FA5}">
                      <a16:colId xmlns:a16="http://schemas.microsoft.com/office/drawing/2014/main" val="3381816690"/>
                    </a:ext>
                  </a:extLst>
                </a:gridCol>
                <a:gridCol w="905256">
                  <a:extLst>
                    <a:ext uri="{9D8B030D-6E8A-4147-A177-3AD203B41FA5}">
                      <a16:colId xmlns:a16="http://schemas.microsoft.com/office/drawing/2014/main" val="871649878"/>
                    </a:ext>
                  </a:extLst>
                </a:gridCol>
                <a:gridCol w="905256">
                  <a:extLst>
                    <a:ext uri="{9D8B030D-6E8A-4147-A177-3AD203B41FA5}">
                      <a16:colId xmlns:a16="http://schemas.microsoft.com/office/drawing/2014/main" val="382930907"/>
                    </a:ext>
                  </a:extLst>
                </a:gridCol>
                <a:gridCol w="905256">
                  <a:extLst>
                    <a:ext uri="{9D8B030D-6E8A-4147-A177-3AD203B41FA5}">
                      <a16:colId xmlns:a16="http://schemas.microsoft.com/office/drawing/2014/main" val="4072349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70626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- 2025-12-23 16:09:33</a:t>
                      </a:r>
                      <a:r>
                        <a:rPr kumimoji="0" lang="en-US" sz="1000" b="0" i="0" u="none" strike="noStrike" kern="1200" cap="none" spc="0" normalizeH="0" baseline="0" noProof="0">
                          <a:ln>
                            <a:noFill/>
                          </a:ln>
                          <a:solidFill>
                            <a:prstClr val="black"/>
                          </a:solidFill>
                          <a:effectLst/>
                          <a:uLnTx/>
                          <a:uFillTx/>
                          <a:latin typeface="Calibri"/>
                          <a:ea typeface="+mn-ea"/>
                          <a:cs typeface="+mn-cs"/>
                        </a:rPr>
                        <a:t>
 India’s railways have set a new global benchmark...🚆
* 99.2% of the broad-gauge network is now electrified, putting India ahead of Japan, China, Russia and the UK.
* 46,900 km electrified between 2014–2025 — more than double the 21,801 km achieved in the previous 60 years.
* https://t.co/EyPawDSFac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12/24/2025 22:00:39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0.0110 %</a:t>
                      </a:r>
                    </a:p>
                  </a:txBody>
                  <a:tcPr/>
                </a:tc>
                <a:extLst>
                  <a:ext uri="{0D108BD9-81ED-4DB2-BD59-A6C34878D82A}">
                    <a16:rowId xmlns:a16="http://schemas.microsoft.com/office/drawing/2014/main" val="458564046"/>
                  </a:ext>
                </a:extLst>
              </a:tr>
            </a:tbl>
          </a:graphicData>
        </a:graphic>
      </p:graphicFrame>
      <p:sp>
        <p:nvSpPr>
          <p:cNvPr id="4" name="Text Placeholder 3">
            <a:extLst>
              <a:ext uri="{FF2B5EF4-FFF2-40B4-BE49-F238E27FC236}">
                <a16:creationId xmlns:a16="http://schemas.microsoft.com/office/drawing/2014/main" id="{6678E93F-2212-42AD-ABF4-C5FB3A5BA1E3}"/>
              </a:ext>
            </a:extLst>
          </p:cNvPr>
          <p:cNvSpPr>
            <a:spLocks noGrp="1"/>
          </p:cNvSpPr>
          <p:nvPr>
            <p:ph type="body" sz="quarter" idx="14"/>
          </p:nvPr>
        </p:nvSpPr>
        <p:spPr/>
        <p:txBody>
          <a:bodyPr/>
          <a:lstStyle/>
          <a:p>
            <a:r>
              <a:rPr lang="en-US"/>
              <a:t>12/18/2025 - 12/24/2025</a:t>
            </a:r>
          </a:p>
        </p:txBody>
      </p:sp>
    </p:spTree>
    <p:extLst>
      <p:ext uri="{BB962C8B-B14F-4D97-AF65-F5344CB8AC3E}">
        <p14:creationId xmlns:p14="http://schemas.microsoft.com/office/powerpoint/2010/main" val="898344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41CB8-F9B6-4052-8011-513965A819AA}"/>
              </a:ext>
            </a:extLst>
          </p:cNvPr>
          <p:cNvSpPr>
            <a:spLocks noGrp="1"/>
          </p:cNvSpPr>
          <p:nvPr>
            <p:ph type="title"/>
          </p:nvPr>
        </p:nvSpPr>
        <p:spPr/>
        <p:txBody>
          <a:bodyPr/>
          <a:lstStyle/>
          <a:p>
            <a:r>
              <a:rPr lang="en-US"/>
              <a:t>Twitter Own and Retweeted Tweets Table | ID - 3 of 6</a:t>
            </a:r>
          </a:p>
        </p:txBody>
      </p:sp>
      <p:graphicFrame>
        <p:nvGraphicFramePr>
          <p:cNvPr id="5" name="Table Placeholder 4">
            <a:extLst>
              <a:ext uri="{FF2B5EF4-FFF2-40B4-BE49-F238E27FC236}">
                <a16:creationId xmlns:a16="http://schemas.microsoft.com/office/drawing/2014/main" id="{17332C9B-A1E0-4448-9DBB-E82A049F5E69}"/>
              </a:ext>
            </a:extLst>
          </p:cNvPr>
          <p:cNvGraphicFramePr>
            <a:graphicFrameLocks noGrp="1"/>
          </p:cNvGraphicFramePr>
          <p:nvPr>
            <p:ph type="tbl" sz="quarter" idx="13"/>
            <p:extLst>
              <p:ext uri="{D42A27DB-BD31-4B8C-83A1-F6EECF244321}">
                <p14:modId xmlns:p14="http://schemas.microsoft.com/office/powerpoint/2010/main" val="3728500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20439025"/>
                    </a:ext>
                  </a:extLst>
                </a:gridCol>
                <a:gridCol w="411480">
                  <a:extLst>
                    <a:ext uri="{9D8B030D-6E8A-4147-A177-3AD203B41FA5}">
                      <a16:colId xmlns:a16="http://schemas.microsoft.com/office/drawing/2014/main" val="717631986"/>
                    </a:ext>
                  </a:extLst>
                </a:gridCol>
                <a:gridCol w="905256">
                  <a:extLst>
                    <a:ext uri="{9D8B030D-6E8A-4147-A177-3AD203B41FA5}">
                      <a16:colId xmlns:a16="http://schemas.microsoft.com/office/drawing/2014/main" val="924393104"/>
                    </a:ext>
                  </a:extLst>
                </a:gridCol>
                <a:gridCol w="905256">
                  <a:extLst>
                    <a:ext uri="{9D8B030D-6E8A-4147-A177-3AD203B41FA5}">
                      <a16:colId xmlns:a16="http://schemas.microsoft.com/office/drawing/2014/main" val="2411120507"/>
                    </a:ext>
                  </a:extLst>
                </a:gridCol>
                <a:gridCol w="905256">
                  <a:extLst>
                    <a:ext uri="{9D8B030D-6E8A-4147-A177-3AD203B41FA5}">
                      <a16:colId xmlns:a16="http://schemas.microsoft.com/office/drawing/2014/main" val="313110711"/>
                    </a:ext>
                  </a:extLst>
                </a:gridCol>
                <a:gridCol w="905256">
                  <a:extLst>
                    <a:ext uri="{9D8B030D-6E8A-4147-A177-3AD203B41FA5}">
                      <a16:colId xmlns:a16="http://schemas.microsoft.com/office/drawing/2014/main" val="2733756896"/>
                    </a:ext>
                  </a:extLst>
                </a:gridCol>
                <a:gridCol w="905256">
                  <a:extLst>
                    <a:ext uri="{9D8B030D-6E8A-4147-A177-3AD203B41FA5}">
                      <a16:colId xmlns:a16="http://schemas.microsoft.com/office/drawing/2014/main" val="3839611216"/>
                    </a:ext>
                  </a:extLst>
                </a:gridCol>
                <a:gridCol w="905256">
                  <a:extLst>
                    <a:ext uri="{9D8B030D-6E8A-4147-A177-3AD203B41FA5}">
                      <a16:colId xmlns:a16="http://schemas.microsoft.com/office/drawing/2014/main" val="2933657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264881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- 2025-12-23 13:47:55</a:t>
                      </a:r>
                      <a:r>
                        <a:rPr kumimoji="0" lang="en-US" sz="1000" b="0" i="0" u="none" strike="noStrike" kern="1200" cap="none" spc="0" normalizeH="0" baseline="0" noProof="0">
                          <a:ln>
                            <a:noFill/>
                          </a:ln>
                          <a:solidFill>
                            <a:prstClr val="black"/>
                          </a:solidFill>
                          <a:effectLst/>
                          <a:uLnTx/>
                          <a:uFillTx/>
                          <a:latin typeface="Calibri"/>
                          <a:ea typeface="+mn-ea"/>
                          <a:cs typeface="+mn-cs"/>
                        </a:rPr>
                        <a:t>
 Democracy will struggle to sustain itself if we cannot produce, because without production we cannot create enough jobs. Much of today’s political turbulence and polarization in Europe, India, and the United States comes from this failure.
We have allowed China to produce for https://t.co/jQ5RFwbp3U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12/24/2025 20:41:41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0.0101 %</a:t>
                      </a:r>
                    </a:p>
                  </a:txBody>
                  <a:tcPr/>
                </a:tc>
                <a:extLst>
                  <a:ext uri="{0D108BD9-81ED-4DB2-BD59-A6C34878D82A}">
                    <a16:rowId xmlns:a16="http://schemas.microsoft.com/office/drawing/2014/main" val="1218954362"/>
                  </a:ext>
                </a:extLst>
              </a:tr>
            </a:tbl>
          </a:graphicData>
        </a:graphic>
      </p:graphicFrame>
      <p:sp>
        <p:nvSpPr>
          <p:cNvPr id="4" name="Text Placeholder 3">
            <a:extLst>
              <a:ext uri="{FF2B5EF4-FFF2-40B4-BE49-F238E27FC236}">
                <a16:creationId xmlns:a16="http://schemas.microsoft.com/office/drawing/2014/main" id="{3D691BDE-5E98-4D66-924A-807E42BB83A8}"/>
              </a:ext>
            </a:extLst>
          </p:cNvPr>
          <p:cNvSpPr>
            <a:spLocks noGrp="1"/>
          </p:cNvSpPr>
          <p:nvPr>
            <p:ph type="body" sz="quarter" idx="14"/>
          </p:nvPr>
        </p:nvSpPr>
        <p:spPr/>
        <p:txBody>
          <a:bodyPr/>
          <a:lstStyle/>
          <a:p>
            <a:r>
              <a:rPr lang="en-US"/>
              <a:t>12/18/2025 - 12/24/2025</a:t>
            </a:r>
          </a:p>
        </p:txBody>
      </p:sp>
    </p:spTree>
    <p:extLst>
      <p:ext uri="{BB962C8B-B14F-4D97-AF65-F5344CB8AC3E}">
        <p14:creationId xmlns:p14="http://schemas.microsoft.com/office/powerpoint/2010/main" val="1745585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D3B2B-A0D1-4D34-AFBF-4A0B761BA928}"/>
              </a:ext>
            </a:extLst>
          </p:cNvPr>
          <p:cNvSpPr>
            <a:spLocks noGrp="1"/>
          </p:cNvSpPr>
          <p:nvPr>
            <p:ph type="title"/>
          </p:nvPr>
        </p:nvSpPr>
        <p:spPr/>
        <p:txBody>
          <a:bodyPr/>
          <a:lstStyle/>
          <a:p>
            <a:r>
              <a:rPr lang="en-US"/>
              <a:t>Twitter Own and Retweeted Tweets Table | ID - 4 of 6</a:t>
            </a:r>
          </a:p>
        </p:txBody>
      </p:sp>
      <p:graphicFrame>
        <p:nvGraphicFramePr>
          <p:cNvPr id="5" name="Table Placeholder 4">
            <a:extLst>
              <a:ext uri="{FF2B5EF4-FFF2-40B4-BE49-F238E27FC236}">
                <a16:creationId xmlns:a16="http://schemas.microsoft.com/office/drawing/2014/main" id="{385C3BBE-E635-460F-9382-5C91C513A485}"/>
              </a:ext>
            </a:extLst>
          </p:cNvPr>
          <p:cNvGraphicFramePr>
            <a:graphicFrameLocks noGrp="1"/>
          </p:cNvGraphicFramePr>
          <p:nvPr>
            <p:ph type="tbl" sz="quarter" idx="13"/>
            <p:extLst>
              <p:ext uri="{D42A27DB-BD31-4B8C-83A1-F6EECF244321}">
                <p14:modId xmlns:p14="http://schemas.microsoft.com/office/powerpoint/2010/main" val="2471943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86818837"/>
                    </a:ext>
                  </a:extLst>
                </a:gridCol>
                <a:gridCol w="411480">
                  <a:extLst>
                    <a:ext uri="{9D8B030D-6E8A-4147-A177-3AD203B41FA5}">
                      <a16:colId xmlns:a16="http://schemas.microsoft.com/office/drawing/2014/main" val="2765691998"/>
                    </a:ext>
                  </a:extLst>
                </a:gridCol>
                <a:gridCol w="905256">
                  <a:extLst>
                    <a:ext uri="{9D8B030D-6E8A-4147-A177-3AD203B41FA5}">
                      <a16:colId xmlns:a16="http://schemas.microsoft.com/office/drawing/2014/main" val="2107870622"/>
                    </a:ext>
                  </a:extLst>
                </a:gridCol>
                <a:gridCol w="905256">
                  <a:extLst>
                    <a:ext uri="{9D8B030D-6E8A-4147-A177-3AD203B41FA5}">
                      <a16:colId xmlns:a16="http://schemas.microsoft.com/office/drawing/2014/main" val="1646009892"/>
                    </a:ext>
                  </a:extLst>
                </a:gridCol>
                <a:gridCol w="905256">
                  <a:extLst>
                    <a:ext uri="{9D8B030D-6E8A-4147-A177-3AD203B41FA5}">
                      <a16:colId xmlns:a16="http://schemas.microsoft.com/office/drawing/2014/main" val="395805511"/>
                    </a:ext>
                  </a:extLst>
                </a:gridCol>
                <a:gridCol w="905256">
                  <a:extLst>
                    <a:ext uri="{9D8B030D-6E8A-4147-A177-3AD203B41FA5}">
                      <a16:colId xmlns:a16="http://schemas.microsoft.com/office/drawing/2014/main" val="1720144495"/>
                    </a:ext>
                  </a:extLst>
                </a:gridCol>
                <a:gridCol w="905256">
                  <a:extLst>
                    <a:ext uri="{9D8B030D-6E8A-4147-A177-3AD203B41FA5}">
                      <a16:colId xmlns:a16="http://schemas.microsoft.com/office/drawing/2014/main" val="1623476079"/>
                    </a:ext>
                  </a:extLst>
                </a:gridCol>
                <a:gridCol w="905256">
                  <a:extLst>
                    <a:ext uri="{9D8B030D-6E8A-4147-A177-3AD203B41FA5}">
                      <a16:colId xmlns:a16="http://schemas.microsoft.com/office/drawing/2014/main" val="166154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693433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- 2025-12-21 19:40:00</a:t>
                      </a:r>
                      <a:r>
                        <a:rPr kumimoji="0" lang="en-US" sz="1000" b="0" i="0" u="none" strike="noStrike" kern="1200" cap="none" spc="0" normalizeH="0" baseline="0" noProof="0">
                          <a:ln>
                            <a:noFill/>
                          </a:ln>
                          <a:solidFill>
                            <a:prstClr val="black"/>
                          </a:solidFill>
                          <a:effectLst/>
                          <a:uLnTx/>
                          <a:uFillTx/>
                          <a:latin typeface="Calibri"/>
                          <a:ea typeface="+mn-ea"/>
                          <a:cs typeface="+mn-cs"/>
                        </a:rPr>
                        <a:t>
 Lavishing praise on China while telling Bharat to stay in its lane. That's Rahul Gandhi, India’s LoP! 
𝐒𝐨𝐦𝐞𝐨𝐧𝐞 𝐧𝐨𝐦𝐢𝐧𝐚𝐭𝐞 𝐭𝐡𝐢𝐬 𝐦𝐚𝐧 𝐟𝐨𝐫 𝐁𝐞𝐢𝐣𝐢𝐧𝐠'𝐬 𝐀𝐦𝐛𝐚𝐬𝐬𝐚𝐝𝐨𝐫 𝐨𝐟 𝐭𝐡𝐞 𝐘𝐞𝐚𝐫!
Watch ⏬ https://t.co/dRHVUvE3bX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12/24/2025 22:00:41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0.0096 %</a:t>
                      </a:r>
                    </a:p>
                  </a:txBody>
                  <a:tcPr/>
                </a:tc>
                <a:extLst>
                  <a:ext uri="{0D108BD9-81ED-4DB2-BD59-A6C34878D82A}">
                    <a16:rowId xmlns:a16="http://schemas.microsoft.com/office/drawing/2014/main" val="3255520424"/>
                  </a:ext>
                </a:extLst>
              </a:tr>
            </a:tbl>
          </a:graphicData>
        </a:graphic>
      </p:graphicFrame>
      <p:sp>
        <p:nvSpPr>
          <p:cNvPr id="4" name="Text Placeholder 3">
            <a:extLst>
              <a:ext uri="{FF2B5EF4-FFF2-40B4-BE49-F238E27FC236}">
                <a16:creationId xmlns:a16="http://schemas.microsoft.com/office/drawing/2014/main" id="{9DBF9C21-CDFF-494D-81F4-C8DE9B729A45}"/>
              </a:ext>
            </a:extLst>
          </p:cNvPr>
          <p:cNvSpPr>
            <a:spLocks noGrp="1"/>
          </p:cNvSpPr>
          <p:nvPr>
            <p:ph type="body" sz="quarter" idx="14"/>
          </p:nvPr>
        </p:nvSpPr>
        <p:spPr/>
        <p:txBody>
          <a:bodyPr/>
          <a:lstStyle/>
          <a:p>
            <a:r>
              <a:rPr lang="en-US"/>
              <a:t>12/18/2025 - 12/24/2025</a:t>
            </a:r>
          </a:p>
        </p:txBody>
      </p:sp>
    </p:spTree>
    <p:extLst>
      <p:ext uri="{BB962C8B-B14F-4D97-AF65-F5344CB8AC3E}">
        <p14:creationId xmlns:p14="http://schemas.microsoft.com/office/powerpoint/2010/main" val="4209617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C1573-EB73-46E3-A669-64BFB835BE5B}"/>
              </a:ext>
            </a:extLst>
          </p:cNvPr>
          <p:cNvSpPr>
            <a:spLocks noGrp="1"/>
          </p:cNvSpPr>
          <p:nvPr>
            <p:ph type="title"/>
          </p:nvPr>
        </p:nvSpPr>
        <p:spPr/>
        <p:txBody>
          <a:bodyPr/>
          <a:lstStyle/>
          <a:p>
            <a:r>
              <a:rPr lang="en-US"/>
              <a:t>Twitter Own and Retweeted Tweets Table | ID - 5 of 6</a:t>
            </a:r>
          </a:p>
        </p:txBody>
      </p:sp>
      <p:graphicFrame>
        <p:nvGraphicFramePr>
          <p:cNvPr id="5" name="Table Placeholder 4">
            <a:extLst>
              <a:ext uri="{FF2B5EF4-FFF2-40B4-BE49-F238E27FC236}">
                <a16:creationId xmlns:a16="http://schemas.microsoft.com/office/drawing/2014/main" id="{22ED5093-38DE-4468-B3FB-75B49DE9EA07}"/>
              </a:ext>
            </a:extLst>
          </p:cNvPr>
          <p:cNvGraphicFramePr>
            <a:graphicFrameLocks noGrp="1"/>
          </p:cNvGraphicFramePr>
          <p:nvPr>
            <p:ph type="tbl" sz="quarter" idx="13"/>
            <p:extLst>
              <p:ext uri="{D42A27DB-BD31-4B8C-83A1-F6EECF244321}">
                <p14:modId xmlns:p14="http://schemas.microsoft.com/office/powerpoint/2010/main" val="2071107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11625679"/>
                    </a:ext>
                  </a:extLst>
                </a:gridCol>
                <a:gridCol w="411480">
                  <a:extLst>
                    <a:ext uri="{9D8B030D-6E8A-4147-A177-3AD203B41FA5}">
                      <a16:colId xmlns:a16="http://schemas.microsoft.com/office/drawing/2014/main" val="3459203930"/>
                    </a:ext>
                  </a:extLst>
                </a:gridCol>
                <a:gridCol w="905256">
                  <a:extLst>
                    <a:ext uri="{9D8B030D-6E8A-4147-A177-3AD203B41FA5}">
                      <a16:colId xmlns:a16="http://schemas.microsoft.com/office/drawing/2014/main" val="2144845945"/>
                    </a:ext>
                  </a:extLst>
                </a:gridCol>
                <a:gridCol w="905256">
                  <a:extLst>
                    <a:ext uri="{9D8B030D-6E8A-4147-A177-3AD203B41FA5}">
                      <a16:colId xmlns:a16="http://schemas.microsoft.com/office/drawing/2014/main" val="2145886343"/>
                    </a:ext>
                  </a:extLst>
                </a:gridCol>
                <a:gridCol w="905256">
                  <a:extLst>
                    <a:ext uri="{9D8B030D-6E8A-4147-A177-3AD203B41FA5}">
                      <a16:colId xmlns:a16="http://schemas.microsoft.com/office/drawing/2014/main" val="3419816550"/>
                    </a:ext>
                  </a:extLst>
                </a:gridCol>
                <a:gridCol w="905256">
                  <a:extLst>
                    <a:ext uri="{9D8B030D-6E8A-4147-A177-3AD203B41FA5}">
                      <a16:colId xmlns:a16="http://schemas.microsoft.com/office/drawing/2014/main" val="2650171190"/>
                    </a:ext>
                  </a:extLst>
                </a:gridCol>
                <a:gridCol w="905256">
                  <a:extLst>
                    <a:ext uri="{9D8B030D-6E8A-4147-A177-3AD203B41FA5}">
                      <a16:colId xmlns:a16="http://schemas.microsoft.com/office/drawing/2014/main" val="2649481742"/>
                    </a:ext>
                  </a:extLst>
                </a:gridCol>
                <a:gridCol w="905256">
                  <a:extLst>
                    <a:ext uri="{9D8B030D-6E8A-4147-A177-3AD203B41FA5}">
                      <a16:colId xmlns:a16="http://schemas.microsoft.com/office/drawing/2014/main" val="720610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7668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- 2025-12-19 19:04:45</a:t>
                      </a:r>
                      <a:r>
                        <a:rPr kumimoji="0" lang="en-US" sz="1000" b="0" i="0" u="none" strike="noStrike" kern="1200" cap="none" spc="0" normalizeH="0" baseline="0" noProof="0">
                          <a:ln>
                            <a:noFill/>
                          </a:ln>
                          <a:solidFill>
                            <a:prstClr val="black"/>
                          </a:solidFill>
                          <a:effectLst/>
                          <a:uLnTx/>
                          <a:uFillTx/>
                          <a:latin typeface="Calibri"/>
                          <a:ea typeface="+mn-ea"/>
                          <a:cs typeface="+mn-cs"/>
                        </a:rPr>
                        <a:t>
 ✅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मोबाइल उत्पादन में दुनिया में दूसरे नंबर पर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मोबाइल निर्यात में तीसरे नंबर पर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अमेरिका को स्मार्टफोन निर्यात में चीन को पीछे छोड़ा
</a:t>
                      </a:r>
                      <a:r>
                        <a:rPr kumimoji="0" lang="en-US" sz="1000" b="0" i="0" u="none" strike="noStrike" kern="1200" cap="none" spc="0" normalizeH="0" baseline="0" noProof="0">
                          <a:ln>
                            <a:noFill/>
                          </a:ln>
                          <a:solidFill>
                            <a:prstClr val="black"/>
                          </a:solidFill>
                          <a:effectLst/>
                          <a:uLnTx/>
                          <a:uFillTx/>
                          <a:latin typeface="Calibri"/>
                          <a:ea typeface="+mn-ea"/>
                          <a:cs typeface="+mn-cs"/>
                        </a:rPr>
                        <a:t>✅ 2014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में मोबाइल कारखाने सिर्फ 2 थे, 2024 तक इनकी संख्या 300+ हो चुकी है
आंकड़े कभी झूठ नहीं बोलते, झूठ वही बोलते हैं जो भारत की प्रगति से </a:t>
                      </a:r>
                      <a:r>
                        <a:rPr kumimoji="0" lang="en-US" sz="1000" b="0" i="0" u="none" strike="noStrike" kern="1200" cap="none" spc="0" normalizeH="0" baseline="0" noProof="0">
                          <a:ln>
                            <a:noFill/>
                          </a:ln>
                          <a:solidFill>
                            <a:prstClr val="black"/>
                          </a:solidFill>
                          <a:effectLst/>
                          <a:uLnTx/>
                          <a:uFillTx/>
                          <a:latin typeface="Calibri"/>
                          <a:ea typeface="+mn-ea"/>
                          <a:cs typeface="+mn-cs"/>
                        </a:rPr>
                        <a:t>https://t.co/3FJHHIpIOP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12/24/2025 22:00:43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0.0033 %</a:t>
                      </a:r>
                    </a:p>
                  </a:txBody>
                  <a:tcPr/>
                </a:tc>
                <a:extLst>
                  <a:ext uri="{0D108BD9-81ED-4DB2-BD59-A6C34878D82A}">
                    <a16:rowId xmlns:a16="http://schemas.microsoft.com/office/drawing/2014/main" val="3653544832"/>
                  </a:ext>
                </a:extLst>
              </a:tr>
            </a:tbl>
          </a:graphicData>
        </a:graphic>
      </p:graphicFrame>
      <p:sp>
        <p:nvSpPr>
          <p:cNvPr id="4" name="Text Placeholder 3">
            <a:extLst>
              <a:ext uri="{FF2B5EF4-FFF2-40B4-BE49-F238E27FC236}">
                <a16:creationId xmlns:a16="http://schemas.microsoft.com/office/drawing/2014/main" id="{BDD60C5B-E22A-4A96-845A-856B2C23E65E}"/>
              </a:ext>
            </a:extLst>
          </p:cNvPr>
          <p:cNvSpPr>
            <a:spLocks noGrp="1"/>
          </p:cNvSpPr>
          <p:nvPr>
            <p:ph type="body" sz="quarter" idx="14"/>
          </p:nvPr>
        </p:nvSpPr>
        <p:spPr/>
        <p:txBody>
          <a:bodyPr/>
          <a:lstStyle/>
          <a:p>
            <a:r>
              <a:rPr lang="en-US"/>
              <a:t>12/18/2025 - 12/24/2025</a:t>
            </a:r>
          </a:p>
        </p:txBody>
      </p:sp>
    </p:spTree>
    <p:extLst>
      <p:ext uri="{BB962C8B-B14F-4D97-AF65-F5344CB8AC3E}">
        <p14:creationId xmlns:p14="http://schemas.microsoft.com/office/powerpoint/2010/main" val="3114396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C690C-8034-479F-B024-A796AA4E83CB}"/>
              </a:ext>
            </a:extLst>
          </p:cNvPr>
          <p:cNvSpPr>
            <a:spLocks noGrp="1"/>
          </p:cNvSpPr>
          <p:nvPr>
            <p:ph type="title"/>
          </p:nvPr>
        </p:nvSpPr>
        <p:spPr/>
        <p:txBody>
          <a:bodyPr/>
          <a:lstStyle/>
          <a:p>
            <a:r>
              <a:rPr lang="en-US"/>
              <a:t>Twitter Own and Retweeted Tweets Table | ID - 6 of 6</a:t>
            </a:r>
          </a:p>
        </p:txBody>
      </p:sp>
      <p:graphicFrame>
        <p:nvGraphicFramePr>
          <p:cNvPr id="5" name="Table Placeholder 4">
            <a:extLst>
              <a:ext uri="{FF2B5EF4-FFF2-40B4-BE49-F238E27FC236}">
                <a16:creationId xmlns:a16="http://schemas.microsoft.com/office/drawing/2014/main" id="{5D199A51-FDE2-4FA0-94E0-9C11790C259E}"/>
              </a:ext>
            </a:extLst>
          </p:cNvPr>
          <p:cNvGraphicFramePr>
            <a:graphicFrameLocks noGrp="1"/>
          </p:cNvGraphicFramePr>
          <p:nvPr>
            <p:ph type="tbl" sz="quarter" idx="13"/>
            <p:extLst>
              <p:ext uri="{D42A27DB-BD31-4B8C-83A1-F6EECF244321}">
                <p14:modId xmlns:p14="http://schemas.microsoft.com/office/powerpoint/2010/main" val="466633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029608476"/>
                    </a:ext>
                  </a:extLst>
                </a:gridCol>
                <a:gridCol w="411480">
                  <a:extLst>
                    <a:ext uri="{9D8B030D-6E8A-4147-A177-3AD203B41FA5}">
                      <a16:colId xmlns:a16="http://schemas.microsoft.com/office/drawing/2014/main" val="1883892591"/>
                    </a:ext>
                  </a:extLst>
                </a:gridCol>
                <a:gridCol w="905256">
                  <a:extLst>
                    <a:ext uri="{9D8B030D-6E8A-4147-A177-3AD203B41FA5}">
                      <a16:colId xmlns:a16="http://schemas.microsoft.com/office/drawing/2014/main" val="2227325672"/>
                    </a:ext>
                  </a:extLst>
                </a:gridCol>
                <a:gridCol w="905256">
                  <a:extLst>
                    <a:ext uri="{9D8B030D-6E8A-4147-A177-3AD203B41FA5}">
                      <a16:colId xmlns:a16="http://schemas.microsoft.com/office/drawing/2014/main" val="489263043"/>
                    </a:ext>
                  </a:extLst>
                </a:gridCol>
                <a:gridCol w="905256">
                  <a:extLst>
                    <a:ext uri="{9D8B030D-6E8A-4147-A177-3AD203B41FA5}">
                      <a16:colId xmlns:a16="http://schemas.microsoft.com/office/drawing/2014/main" val="3366569304"/>
                    </a:ext>
                  </a:extLst>
                </a:gridCol>
                <a:gridCol w="905256">
                  <a:extLst>
                    <a:ext uri="{9D8B030D-6E8A-4147-A177-3AD203B41FA5}">
                      <a16:colId xmlns:a16="http://schemas.microsoft.com/office/drawing/2014/main" val="4123215048"/>
                    </a:ext>
                  </a:extLst>
                </a:gridCol>
                <a:gridCol w="905256">
                  <a:extLst>
                    <a:ext uri="{9D8B030D-6E8A-4147-A177-3AD203B41FA5}">
                      <a16:colId xmlns:a16="http://schemas.microsoft.com/office/drawing/2014/main" val="4001685918"/>
                    </a:ext>
                  </a:extLst>
                </a:gridCol>
                <a:gridCol w="905256">
                  <a:extLst>
                    <a:ext uri="{9D8B030D-6E8A-4147-A177-3AD203B41FA5}">
                      <a16:colId xmlns:a16="http://schemas.microsoft.com/office/drawing/2014/main" val="3529000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668799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- 2025-12-18 14:59:23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गांधी जी को आपने (कांग्रेस ने) कितनी बार मारा, इसका अंदाजा है आपको?
- भारत और पाकिस्तान का बंटवारा हो गया, क्या गांधी उस दिन नहीं मरे? 
- तिब्बत चीन को दे दिया 
- कश्मीर के दो टुकड़े कर दिए 
- हिंदू मैरिज एक्ट बना दिया 
- 'गरीबी हटाओ' का नारा देकर गरीबों को और गरीब बना दिया
- </a:t>
                      </a:r>
                      <a:r>
                        <a:rPr kumimoji="0" lang="en-US" sz="1000" b="0" i="0" u="none" strike="noStrike" kern="1200" cap="none" spc="0" normalizeH="0" baseline="0" noProof="0">
                          <a:ln>
                            <a:noFill/>
                          </a:ln>
                          <a:solidFill>
                            <a:prstClr val="black"/>
                          </a:solidFill>
                          <a:effectLst/>
                          <a:uLnTx/>
                          <a:uFillTx/>
                          <a:latin typeface="Calibri"/>
                          <a:ea typeface="+mn-ea"/>
                          <a:cs typeface="+mn-cs"/>
                        </a:rPr>
                        <a:t>https://t.co/IQe4H2QvK6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12/24/2025 22:00:45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0.0235 %</a:t>
                      </a:r>
                    </a:p>
                  </a:txBody>
                  <a:tcPr/>
                </a:tc>
                <a:extLst>
                  <a:ext uri="{0D108BD9-81ED-4DB2-BD59-A6C34878D82A}">
                    <a16:rowId xmlns:a16="http://schemas.microsoft.com/office/drawing/2014/main" val="1078791623"/>
                  </a:ext>
                </a:extLst>
              </a:tr>
            </a:tbl>
          </a:graphicData>
        </a:graphic>
      </p:graphicFrame>
      <p:sp>
        <p:nvSpPr>
          <p:cNvPr id="4" name="Text Placeholder 3">
            <a:extLst>
              <a:ext uri="{FF2B5EF4-FFF2-40B4-BE49-F238E27FC236}">
                <a16:creationId xmlns:a16="http://schemas.microsoft.com/office/drawing/2014/main" id="{EDFE6807-2C3C-4BA6-9037-1E10991C001F}"/>
              </a:ext>
            </a:extLst>
          </p:cNvPr>
          <p:cNvSpPr>
            <a:spLocks noGrp="1"/>
          </p:cNvSpPr>
          <p:nvPr>
            <p:ph type="body" sz="quarter" idx="14"/>
          </p:nvPr>
        </p:nvSpPr>
        <p:spPr/>
        <p:txBody>
          <a:bodyPr/>
          <a:lstStyle/>
          <a:p>
            <a:r>
              <a:rPr lang="en-US"/>
              <a:t>12/18/2025 - 12/24/2025</a:t>
            </a:r>
          </a:p>
        </p:txBody>
      </p:sp>
    </p:spTree>
    <p:extLst>
      <p:ext uri="{BB962C8B-B14F-4D97-AF65-F5344CB8AC3E}">
        <p14:creationId xmlns:p14="http://schemas.microsoft.com/office/powerpoint/2010/main" val="29727969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644</Words>
  <Application>Microsoft Office PowerPoint</Application>
  <PresentationFormat>On-screen Show (4:3)</PresentationFormat>
  <Paragraphs>108</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Calibri</vt:lpstr>
      <vt:lpstr>Arial</vt:lpstr>
      <vt:lpstr>quintly_template</vt:lpstr>
      <vt:lpstr>Twitter Own and Retweeted Tweets Table | ID - 1 of 6</vt:lpstr>
      <vt:lpstr>Twitter Own and Retweeted Tweets Table | ID - 2 of 6</vt:lpstr>
      <vt:lpstr>Twitter Own and Retweeted Tweets Table | ID - 3 of 6</vt:lpstr>
      <vt:lpstr>Twitter Own and Retweeted Tweets Table | ID - 4 of 6</vt:lpstr>
      <vt:lpstr>Twitter Own and Retweeted Tweets Table | ID - 5 of 6</vt:lpstr>
      <vt:lpstr>Twitter Own and Retweeted Tweets Table | ID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ID - 1 of 6</dc:title>
  <dc:creator>Frederik Born</dc:creator>
  <cp:lastModifiedBy>Frederik Born</cp:lastModifiedBy>
  <cp:revision>1</cp:revision>
  <dcterms:created xsi:type="dcterms:W3CDTF">2025-12-24T14:30:50Z</dcterms:created>
  <dcterms:modified xsi:type="dcterms:W3CDTF">2025-12-24T14:31:12Z</dcterms:modified>
</cp:coreProperties>
</file>