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Lst>
  <p:sldSz cx="9144000" cy="6858000" type="screen4x3"/>
  <p:notesSz cx="6858000" cy="9144000"/>
  <p:embeddedFontLst>
    <p:embeddedFont>
      <p:font typeface="Calibri" panose="020F0502020204030204" pitchFamily="34" charset="0"/>
      <p:regular r:id="rId23"/>
      <p:bold r:id="rId24"/>
      <p:italic r:id="rId25"/>
      <p:boldItalic r:id="rId2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5/23/2024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7F62C7-9F21-448E-B8E8-2F19044C8427}"/>
              </a:ext>
            </a:extLst>
          </p:cNvPr>
          <p:cNvSpPr>
            <a:spLocks noGrp="1"/>
          </p:cNvSpPr>
          <p:nvPr>
            <p:ph type="title"/>
          </p:nvPr>
        </p:nvSpPr>
        <p:spPr/>
        <p:txBody>
          <a:bodyPr/>
          <a:lstStyle/>
          <a:p>
            <a:r>
              <a:rPr lang="en-US"/>
              <a:t>Twitter Own and Retweeted Tweets Table | ID - 1 of 21</a:t>
            </a:r>
          </a:p>
        </p:txBody>
      </p:sp>
      <p:graphicFrame>
        <p:nvGraphicFramePr>
          <p:cNvPr id="5" name="Table Placeholder 4">
            <a:extLst>
              <a:ext uri="{FF2B5EF4-FFF2-40B4-BE49-F238E27FC236}">
                <a16:creationId xmlns:a16="http://schemas.microsoft.com/office/drawing/2014/main" id="{3277E128-EA5B-442F-8625-EF0D0E295DC0}"/>
              </a:ext>
            </a:extLst>
          </p:cNvPr>
          <p:cNvGraphicFramePr>
            <a:graphicFrameLocks noGrp="1"/>
          </p:cNvGraphicFramePr>
          <p:nvPr>
            <p:ph type="tbl" sz="quarter" idx="13"/>
            <p:extLst>
              <p:ext uri="{D42A27DB-BD31-4B8C-83A1-F6EECF244321}">
                <p14:modId xmlns:p14="http://schemas.microsoft.com/office/powerpoint/2010/main" val="654566469"/>
              </p:ext>
            </p:extLst>
          </p:nvPr>
        </p:nvGraphicFramePr>
        <p:xfrm>
          <a:off x="457200" y="1731963"/>
          <a:ext cx="7735824" cy="1071880"/>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2472660"/>
                    </a:ext>
                  </a:extLst>
                </a:gridCol>
                <a:gridCol w="411480">
                  <a:extLst>
                    <a:ext uri="{9D8B030D-6E8A-4147-A177-3AD203B41FA5}">
                      <a16:colId xmlns:a16="http://schemas.microsoft.com/office/drawing/2014/main" val="2662490399"/>
                    </a:ext>
                  </a:extLst>
                </a:gridCol>
                <a:gridCol w="905256">
                  <a:extLst>
                    <a:ext uri="{9D8B030D-6E8A-4147-A177-3AD203B41FA5}">
                      <a16:colId xmlns:a16="http://schemas.microsoft.com/office/drawing/2014/main" val="1610276462"/>
                    </a:ext>
                  </a:extLst>
                </a:gridCol>
                <a:gridCol w="905256">
                  <a:extLst>
                    <a:ext uri="{9D8B030D-6E8A-4147-A177-3AD203B41FA5}">
                      <a16:colId xmlns:a16="http://schemas.microsoft.com/office/drawing/2014/main" val="3332697873"/>
                    </a:ext>
                  </a:extLst>
                </a:gridCol>
                <a:gridCol w="905256">
                  <a:extLst>
                    <a:ext uri="{9D8B030D-6E8A-4147-A177-3AD203B41FA5}">
                      <a16:colId xmlns:a16="http://schemas.microsoft.com/office/drawing/2014/main" val="1512344415"/>
                    </a:ext>
                  </a:extLst>
                </a:gridCol>
                <a:gridCol w="905256">
                  <a:extLst>
                    <a:ext uri="{9D8B030D-6E8A-4147-A177-3AD203B41FA5}">
                      <a16:colId xmlns:a16="http://schemas.microsoft.com/office/drawing/2014/main" val="2008602292"/>
                    </a:ext>
                  </a:extLst>
                </a:gridCol>
                <a:gridCol w="905256">
                  <a:extLst>
                    <a:ext uri="{9D8B030D-6E8A-4147-A177-3AD203B41FA5}">
                      <a16:colId xmlns:a16="http://schemas.microsoft.com/office/drawing/2014/main" val="1804907141"/>
                    </a:ext>
                  </a:extLst>
                </a:gridCol>
                <a:gridCol w="905256">
                  <a:extLst>
                    <a:ext uri="{9D8B030D-6E8A-4147-A177-3AD203B41FA5}">
                      <a16:colId xmlns:a16="http://schemas.microsoft.com/office/drawing/2014/main" val="240353399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960807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23:54:00</a:t>
                      </a:r>
                      <a:r>
                        <a:rPr kumimoji="0" lang="en-US" sz="1000" b="0" i="0" u="none" strike="noStrike" kern="1200" cap="none" spc="0" normalizeH="0" baseline="0" noProof="0">
                          <a:ln>
                            <a:noFill/>
                          </a:ln>
                          <a:solidFill>
                            <a:prstClr val="black"/>
                          </a:solidFill>
                          <a:effectLst/>
                          <a:uLnTx/>
                          <a:uFillTx/>
                          <a:latin typeface="Calibri"/>
                          <a:ea typeface="+mn-ea"/>
                          <a:cs typeface="+mn-cs"/>
                        </a:rPr>
                        <a:t>
 Most of the people of the INDI bloc are out on bail, most of them have been convicted,  most of them have allegations of corruption and most of them are working for their children's future. 
They aren't bothered about democracy and the future of the people of the country.
- PM… https://t.co/2KKLLcht7H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0.0013 %</a:t>
                      </a:r>
                    </a:p>
                  </a:txBody>
                  <a:tcPr/>
                </a:tc>
                <a:extLst>
                  <a:ext uri="{0D108BD9-81ED-4DB2-BD59-A6C34878D82A}">
                    <a16:rowId xmlns:a16="http://schemas.microsoft.com/office/drawing/2014/main" val="132971971"/>
                  </a:ext>
                </a:extLst>
              </a:tr>
            </a:tbl>
          </a:graphicData>
        </a:graphic>
      </p:graphicFrame>
      <p:sp>
        <p:nvSpPr>
          <p:cNvPr id="4" name="Text Placeholder 3">
            <a:extLst>
              <a:ext uri="{FF2B5EF4-FFF2-40B4-BE49-F238E27FC236}">
                <a16:creationId xmlns:a16="http://schemas.microsoft.com/office/drawing/2014/main" id="{B8C98DCF-5EE6-4EC4-805B-94B63BB2F36E}"/>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16281644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3E8106-39BC-497C-8642-AA1403A0AFAD}"/>
              </a:ext>
            </a:extLst>
          </p:cNvPr>
          <p:cNvSpPr>
            <a:spLocks noGrp="1"/>
          </p:cNvSpPr>
          <p:nvPr>
            <p:ph type="title"/>
          </p:nvPr>
        </p:nvSpPr>
        <p:spPr/>
        <p:txBody>
          <a:bodyPr/>
          <a:lstStyle/>
          <a:p>
            <a:r>
              <a:rPr lang="en-US"/>
              <a:t>Twitter Own and Retweeted Tweets Table | ID - 2 of 21</a:t>
            </a:r>
          </a:p>
        </p:txBody>
      </p:sp>
      <p:graphicFrame>
        <p:nvGraphicFramePr>
          <p:cNvPr id="5" name="Table Placeholder 4">
            <a:extLst>
              <a:ext uri="{FF2B5EF4-FFF2-40B4-BE49-F238E27FC236}">
                <a16:creationId xmlns:a16="http://schemas.microsoft.com/office/drawing/2014/main" id="{2015B2B1-77D1-4CAA-85CA-AEBF423C7CA5}"/>
              </a:ext>
            </a:extLst>
          </p:cNvPr>
          <p:cNvGraphicFramePr>
            <a:graphicFrameLocks noGrp="1"/>
          </p:cNvGraphicFramePr>
          <p:nvPr>
            <p:ph type="tbl" sz="quarter" idx="13"/>
            <p:extLst>
              <p:ext uri="{D42A27DB-BD31-4B8C-83A1-F6EECF244321}">
                <p14:modId xmlns:p14="http://schemas.microsoft.com/office/powerpoint/2010/main" val="30831768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23283299"/>
                    </a:ext>
                  </a:extLst>
                </a:gridCol>
                <a:gridCol w="411480">
                  <a:extLst>
                    <a:ext uri="{9D8B030D-6E8A-4147-A177-3AD203B41FA5}">
                      <a16:colId xmlns:a16="http://schemas.microsoft.com/office/drawing/2014/main" val="526451912"/>
                    </a:ext>
                  </a:extLst>
                </a:gridCol>
                <a:gridCol w="905256">
                  <a:extLst>
                    <a:ext uri="{9D8B030D-6E8A-4147-A177-3AD203B41FA5}">
                      <a16:colId xmlns:a16="http://schemas.microsoft.com/office/drawing/2014/main" val="3166864085"/>
                    </a:ext>
                  </a:extLst>
                </a:gridCol>
                <a:gridCol w="905256">
                  <a:extLst>
                    <a:ext uri="{9D8B030D-6E8A-4147-A177-3AD203B41FA5}">
                      <a16:colId xmlns:a16="http://schemas.microsoft.com/office/drawing/2014/main" val="2522033437"/>
                    </a:ext>
                  </a:extLst>
                </a:gridCol>
                <a:gridCol w="905256">
                  <a:extLst>
                    <a:ext uri="{9D8B030D-6E8A-4147-A177-3AD203B41FA5}">
                      <a16:colId xmlns:a16="http://schemas.microsoft.com/office/drawing/2014/main" val="4221728908"/>
                    </a:ext>
                  </a:extLst>
                </a:gridCol>
                <a:gridCol w="905256">
                  <a:extLst>
                    <a:ext uri="{9D8B030D-6E8A-4147-A177-3AD203B41FA5}">
                      <a16:colId xmlns:a16="http://schemas.microsoft.com/office/drawing/2014/main" val="3946484513"/>
                    </a:ext>
                  </a:extLst>
                </a:gridCol>
                <a:gridCol w="905256">
                  <a:extLst>
                    <a:ext uri="{9D8B030D-6E8A-4147-A177-3AD203B41FA5}">
                      <a16:colId xmlns:a16="http://schemas.microsoft.com/office/drawing/2014/main" val="1285722394"/>
                    </a:ext>
                  </a:extLst>
                </a:gridCol>
                <a:gridCol w="905256">
                  <a:extLst>
                    <a:ext uri="{9D8B030D-6E8A-4147-A177-3AD203B41FA5}">
                      <a16:colId xmlns:a16="http://schemas.microsoft.com/office/drawing/2014/main" val="22918369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401306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23:52:48</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भारत के लोगों के पास सामर्थ्य है। आने वाले समय में भारत, पूरी दुनिया का प्रतिनिधित्व करेगा।
आज </a:t>
                      </a:r>
                      <a:r>
                        <a:rPr kumimoji="0" lang="en-US" sz="1000" b="0" i="0" u="none" strike="noStrike" kern="1200" cap="none" spc="0" normalizeH="0" baseline="0" noProof="0">
                          <a:ln>
                            <a:noFill/>
                          </a:ln>
                          <a:solidFill>
                            <a:prstClr val="black"/>
                          </a:solidFill>
                          <a:effectLst/>
                          <a:uLnTx/>
                          <a:uFillTx/>
                          <a:latin typeface="Calibri"/>
                          <a:ea typeface="+mn-ea"/>
                          <a:cs typeface="+mn-cs"/>
                        </a:rPr>
                        <a:t>UPI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गांव-गांव तक पहुंच चुका है, आज रेहड़ी-पटरी वाले भी  </a:t>
                      </a:r>
                      <a:r>
                        <a:rPr kumimoji="0" lang="en-US" sz="1000" b="0" i="0" u="none" strike="noStrike" kern="1200" cap="none" spc="0" normalizeH="0" baseline="0" noProof="0">
                          <a:ln>
                            <a:noFill/>
                          </a:ln>
                          <a:solidFill>
                            <a:prstClr val="black"/>
                          </a:solidFill>
                          <a:effectLst/>
                          <a:uLnTx/>
                          <a:uFillTx/>
                          <a:latin typeface="Calibri"/>
                          <a:ea typeface="+mn-ea"/>
                          <a:cs typeface="+mn-cs"/>
                        </a:rPr>
                        <a:t>UPI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इस्तेमाल करते हैं। ये क्रांति हम आंखों के सामने देख रहे हैं।
- पीएम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 https://t.co/997iaRv1Df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0.0018 %</a:t>
                      </a:r>
                    </a:p>
                  </a:txBody>
                  <a:tcPr/>
                </a:tc>
                <a:extLst>
                  <a:ext uri="{0D108BD9-81ED-4DB2-BD59-A6C34878D82A}">
                    <a16:rowId xmlns:a16="http://schemas.microsoft.com/office/drawing/2014/main" val="2866439072"/>
                  </a:ext>
                </a:extLst>
              </a:tr>
            </a:tbl>
          </a:graphicData>
        </a:graphic>
      </p:graphicFrame>
      <p:sp>
        <p:nvSpPr>
          <p:cNvPr id="4" name="Text Placeholder 3">
            <a:extLst>
              <a:ext uri="{FF2B5EF4-FFF2-40B4-BE49-F238E27FC236}">
                <a16:creationId xmlns:a16="http://schemas.microsoft.com/office/drawing/2014/main" id="{420814EB-EA98-4A9B-911C-7900573DC51F}"/>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36946216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D361C-A93A-4659-A31E-7FA696F1BB0F}"/>
              </a:ext>
            </a:extLst>
          </p:cNvPr>
          <p:cNvSpPr>
            <a:spLocks noGrp="1"/>
          </p:cNvSpPr>
          <p:nvPr>
            <p:ph type="title"/>
          </p:nvPr>
        </p:nvSpPr>
        <p:spPr/>
        <p:txBody>
          <a:bodyPr/>
          <a:lstStyle/>
          <a:p>
            <a:r>
              <a:rPr lang="en-US"/>
              <a:t>Twitter Own and Retweeted Tweets Table | ID - 3 of 21</a:t>
            </a:r>
          </a:p>
        </p:txBody>
      </p:sp>
      <p:graphicFrame>
        <p:nvGraphicFramePr>
          <p:cNvPr id="5" name="Table Placeholder 4">
            <a:extLst>
              <a:ext uri="{FF2B5EF4-FFF2-40B4-BE49-F238E27FC236}">
                <a16:creationId xmlns:a16="http://schemas.microsoft.com/office/drawing/2014/main" id="{59FF2878-C69F-4A81-8779-FBF8DBFD6BAF}"/>
              </a:ext>
            </a:extLst>
          </p:cNvPr>
          <p:cNvGraphicFramePr>
            <a:graphicFrameLocks noGrp="1"/>
          </p:cNvGraphicFramePr>
          <p:nvPr>
            <p:ph type="tbl" sz="quarter" idx="13"/>
            <p:extLst>
              <p:ext uri="{D42A27DB-BD31-4B8C-83A1-F6EECF244321}">
                <p14:modId xmlns:p14="http://schemas.microsoft.com/office/powerpoint/2010/main" val="34221669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79338556"/>
                    </a:ext>
                  </a:extLst>
                </a:gridCol>
                <a:gridCol w="411480">
                  <a:extLst>
                    <a:ext uri="{9D8B030D-6E8A-4147-A177-3AD203B41FA5}">
                      <a16:colId xmlns:a16="http://schemas.microsoft.com/office/drawing/2014/main" val="1416365385"/>
                    </a:ext>
                  </a:extLst>
                </a:gridCol>
                <a:gridCol w="905256">
                  <a:extLst>
                    <a:ext uri="{9D8B030D-6E8A-4147-A177-3AD203B41FA5}">
                      <a16:colId xmlns:a16="http://schemas.microsoft.com/office/drawing/2014/main" val="212579531"/>
                    </a:ext>
                  </a:extLst>
                </a:gridCol>
                <a:gridCol w="905256">
                  <a:extLst>
                    <a:ext uri="{9D8B030D-6E8A-4147-A177-3AD203B41FA5}">
                      <a16:colId xmlns:a16="http://schemas.microsoft.com/office/drawing/2014/main" val="2630150958"/>
                    </a:ext>
                  </a:extLst>
                </a:gridCol>
                <a:gridCol w="905256">
                  <a:extLst>
                    <a:ext uri="{9D8B030D-6E8A-4147-A177-3AD203B41FA5}">
                      <a16:colId xmlns:a16="http://schemas.microsoft.com/office/drawing/2014/main" val="3943620525"/>
                    </a:ext>
                  </a:extLst>
                </a:gridCol>
                <a:gridCol w="905256">
                  <a:extLst>
                    <a:ext uri="{9D8B030D-6E8A-4147-A177-3AD203B41FA5}">
                      <a16:colId xmlns:a16="http://schemas.microsoft.com/office/drawing/2014/main" val="3168348616"/>
                    </a:ext>
                  </a:extLst>
                </a:gridCol>
                <a:gridCol w="905256">
                  <a:extLst>
                    <a:ext uri="{9D8B030D-6E8A-4147-A177-3AD203B41FA5}">
                      <a16:colId xmlns:a16="http://schemas.microsoft.com/office/drawing/2014/main" val="1794179290"/>
                    </a:ext>
                  </a:extLst>
                </a:gridCol>
                <a:gridCol w="905256">
                  <a:extLst>
                    <a:ext uri="{9D8B030D-6E8A-4147-A177-3AD203B41FA5}">
                      <a16:colId xmlns:a16="http://schemas.microsoft.com/office/drawing/2014/main" val="1427789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662006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23:52:16</a:t>
                      </a:r>
                      <a:r>
                        <a:rPr kumimoji="0" lang="en-US" sz="1000" b="0" i="0" u="none" strike="noStrike" kern="1200" cap="none" spc="0" normalizeH="0" baseline="0" noProof="0">
                          <a:ln>
                            <a:noFill/>
                          </a:ln>
                          <a:solidFill>
                            <a:prstClr val="black"/>
                          </a:solidFill>
                          <a:effectLst/>
                          <a:uLnTx/>
                          <a:uFillTx/>
                          <a:latin typeface="Calibri"/>
                          <a:ea typeface="+mn-ea"/>
                          <a:cs typeface="+mn-cs"/>
                        </a:rPr>
                        <a:t>
 My aim for the year 2047 is to bring the per capita income of the citizen of the country equal to that of the prosperous countries of the world...
- PM @narendramodi https://t.co/ZtoUhAcYoD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0.0014 %</a:t>
                      </a:r>
                    </a:p>
                  </a:txBody>
                  <a:tcPr/>
                </a:tc>
                <a:extLst>
                  <a:ext uri="{0D108BD9-81ED-4DB2-BD59-A6C34878D82A}">
                    <a16:rowId xmlns:a16="http://schemas.microsoft.com/office/drawing/2014/main" val="1323689730"/>
                  </a:ext>
                </a:extLst>
              </a:tr>
            </a:tbl>
          </a:graphicData>
        </a:graphic>
      </p:graphicFrame>
      <p:sp>
        <p:nvSpPr>
          <p:cNvPr id="4" name="Text Placeholder 3">
            <a:extLst>
              <a:ext uri="{FF2B5EF4-FFF2-40B4-BE49-F238E27FC236}">
                <a16:creationId xmlns:a16="http://schemas.microsoft.com/office/drawing/2014/main" id="{A57ED8EF-5CA9-42A1-BEF2-9D6197BFA81A}"/>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26266411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C7D357-2B0C-464F-8815-9EE20CFE233D}"/>
              </a:ext>
            </a:extLst>
          </p:cNvPr>
          <p:cNvSpPr>
            <a:spLocks noGrp="1"/>
          </p:cNvSpPr>
          <p:nvPr>
            <p:ph type="title"/>
          </p:nvPr>
        </p:nvSpPr>
        <p:spPr/>
        <p:txBody>
          <a:bodyPr/>
          <a:lstStyle/>
          <a:p>
            <a:r>
              <a:rPr lang="en-US"/>
              <a:t>Twitter Own and Retweeted Tweets Table | ID - 4 of 21</a:t>
            </a:r>
          </a:p>
        </p:txBody>
      </p:sp>
      <p:graphicFrame>
        <p:nvGraphicFramePr>
          <p:cNvPr id="5" name="Table Placeholder 4">
            <a:extLst>
              <a:ext uri="{FF2B5EF4-FFF2-40B4-BE49-F238E27FC236}">
                <a16:creationId xmlns:a16="http://schemas.microsoft.com/office/drawing/2014/main" id="{0DF03C63-5F66-4983-A85E-78E90CDC380B}"/>
              </a:ext>
            </a:extLst>
          </p:cNvPr>
          <p:cNvGraphicFramePr>
            <a:graphicFrameLocks noGrp="1"/>
          </p:cNvGraphicFramePr>
          <p:nvPr>
            <p:ph type="tbl" sz="quarter" idx="13"/>
            <p:extLst>
              <p:ext uri="{D42A27DB-BD31-4B8C-83A1-F6EECF244321}">
                <p14:modId xmlns:p14="http://schemas.microsoft.com/office/powerpoint/2010/main" val="469441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543362902"/>
                    </a:ext>
                  </a:extLst>
                </a:gridCol>
                <a:gridCol w="411480">
                  <a:extLst>
                    <a:ext uri="{9D8B030D-6E8A-4147-A177-3AD203B41FA5}">
                      <a16:colId xmlns:a16="http://schemas.microsoft.com/office/drawing/2014/main" val="176452288"/>
                    </a:ext>
                  </a:extLst>
                </a:gridCol>
                <a:gridCol w="905256">
                  <a:extLst>
                    <a:ext uri="{9D8B030D-6E8A-4147-A177-3AD203B41FA5}">
                      <a16:colId xmlns:a16="http://schemas.microsoft.com/office/drawing/2014/main" val="1112869684"/>
                    </a:ext>
                  </a:extLst>
                </a:gridCol>
                <a:gridCol w="905256">
                  <a:extLst>
                    <a:ext uri="{9D8B030D-6E8A-4147-A177-3AD203B41FA5}">
                      <a16:colId xmlns:a16="http://schemas.microsoft.com/office/drawing/2014/main" val="233899100"/>
                    </a:ext>
                  </a:extLst>
                </a:gridCol>
                <a:gridCol w="905256">
                  <a:extLst>
                    <a:ext uri="{9D8B030D-6E8A-4147-A177-3AD203B41FA5}">
                      <a16:colId xmlns:a16="http://schemas.microsoft.com/office/drawing/2014/main" val="2746440793"/>
                    </a:ext>
                  </a:extLst>
                </a:gridCol>
                <a:gridCol w="905256">
                  <a:extLst>
                    <a:ext uri="{9D8B030D-6E8A-4147-A177-3AD203B41FA5}">
                      <a16:colId xmlns:a16="http://schemas.microsoft.com/office/drawing/2014/main" val="3516730085"/>
                    </a:ext>
                  </a:extLst>
                </a:gridCol>
                <a:gridCol w="905256">
                  <a:extLst>
                    <a:ext uri="{9D8B030D-6E8A-4147-A177-3AD203B41FA5}">
                      <a16:colId xmlns:a16="http://schemas.microsoft.com/office/drawing/2014/main" val="2536160250"/>
                    </a:ext>
                  </a:extLst>
                </a:gridCol>
                <a:gridCol w="905256">
                  <a:extLst>
                    <a:ext uri="{9D8B030D-6E8A-4147-A177-3AD203B41FA5}">
                      <a16:colId xmlns:a16="http://schemas.microsoft.com/office/drawing/2014/main" val="265802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0413370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23:49:31</a:t>
                      </a:r>
                      <a:r>
                        <a:rPr kumimoji="0" lang="en-US" sz="1000" b="0" i="0" u="none" strike="noStrike" kern="1200" cap="none" spc="0" normalizeH="0" baseline="0" noProof="0">
                          <a:ln>
                            <a:noFill/>
                          </a:ln>
                          <a:solidFill>
                            <a:prstClr val="black"/>
                          </a:solidFill>
                          <a:effectLst/>
                          <a:uLnTx/>
                          <a:uFillTx/>
                          <a:latin typeface="Calibri"/>
                          <a:ea typeface="+mn-ea"/>
                          <a:cs typeface="+mn-cs"/>
                        </a:rPr>
                        <a:t>
 2014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से लेकर 2024 तक मेरे हर काम में देश का सामान्य मानवी केंद्र में होता है।
सबसे पहले मेरी कोशिश होती है कि मैं उनकी कठिनाइयों को दूर करूं। रोजमर्रा की जिंदगी में जो उनकी जरूरते हैं, वो पूरा कर सकूं।
जैसे पानी, रहने के लिए घर, बच्चों के लिए शिक्षा, बुजुर्गों के लिए दवाई या… </a:t>
                      </a:r>
                      <a:r>
                        <a:rPr kumimoji="0" lang="en-US" sz="1000" b="0" i="0" u="none" strike="noStrike" kern="1200" cap="none" spc="0" normalizeH="0" baseline="0" noProof="0">
                          <a:ln>
                            <a:noFill/>
                          </a:ln>
                          <a:solidFill>
                            <a:prstClr val="black"/>
                          </a:solidFill>
                          <a:effectLst/>
                          <a:uLnTx/>
                          <a:uFillTx/>
                          <a:latin typeface="Calibri"/>
                          <a:ea typeface="+mn-ea"/>
                          <a:cs typeface="+mn-cs"/>
                        </a:rPr>
                        <a:t>https://t.co/vwAuSl0lFO https://t.co/CPtzpB1qXk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0.0013 %</a:t>
                      </a:r>
                    </a:p>
                  </a:txBody>
                  <a:tcPr/>
                </a:tc>
                <a:extLst>
                  <a:ext uri="{0D108BD9-81ED-4DB2-BD59-A6C34878D82A}">
                    <a16:rowId xmlns:a16="http://schemas.microsoft.com/office/drawing/2014/main" val="1318961543"/>
                  </a:ext>
                </a:extLst>
              </a:tr>
            </a:tbl>
          </a:graphicData>
        </a:graphic>
      </p:graphicFrame>
      <p:sp>
        <p:nvSpPr>
          <p:cNvPr id="4" name="Text Placeholder 3">
            <a:extLst>
              <a:ext uri="{FF2B5EF4-FFF2-40B4-BE49-F238E27FC236}">
                <a16:creationId xmlns:a16="http://schemas.microsoft.com/office/drawing/2014/main" id="{0947A832-9555-422A-8B92-BA2FEB1ADB24}"/>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13967978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8A3D3-651D-434E-8D0B-037CC4E9C9A6}"/>
              </a:ext>
            </a:extLst>
          </p:cNvPr>
          <p:cNvSpPr>
            <a:spLocks noGrp="1"/>
          </p:cNvSpPr>
          <p:nvPr>
            <p:ph type="title"/>
          </p:nvPr>
        </p:nvSpPr>
        <p:spPr/>
        <p:txBody>
          <a:bodyPr/>
          <a:lstStyle/>
          <a:p>
            <a:r>
              <a:rPr lang="en-US"/>
              <a:t>Twitter Own and Retweeted Tweets Table | ID - 5 of 21</a:t>
            </a:r>
          </a:p>
        </p:txBody>
      </p:sp>
      <p:graphicFrame>
        <p:nvGraphicFramePr>
          <p:cNvPr id="5" name="Table Placeholder 4">
            <a:extLst>
              <a:ext uri="{FF2B5EF4-FFF2-40B4-BE49-F238E27FC236}">
                <a16:creationId xmlns:a16="http://schemas.microsoft.com/office/drawing/2014/main" id="{14A47770-11E1-495E-B9D2-92D3635EECAB}"/>
              </a:ext>
            </a:extLst>
          </p:cNvPr>
          <p:cNvGraphicFramePr>
            <a:graphicFrameLocks noGrp="1"/>
          </p:cNvGraphicFramePr>
          <p:nvPr>
            <p:ph type="tbl" sz="quarter" idx="13"/>
            <p:extLst>
              <p:ext uri="{D42A27DB-BD31-4B8C-83A1-F6EECF244321}">
                <p14:modId xmlns:p14="http://schemas.microsoft.com/office/powerpoint/2010/main" val="9290084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689349278"/>
                    </a:ext>
                  </a:extLst>
                </a:gridCol>
                <a:gridCol w="411480">
                  <a:extLst>
                    <a:ext uri="{9D8B030D-6E8A-4147-A177-3AD203B41FA5}">
                      <a16:colId xmlns:a16="http://schemas.microsoft.com/office/drawing/2014/main" val="2398985195"/>
                    </a:ext>
                  </a:extLst>
                </a:gridCol>
                <a:gridCol w="905256">
                  <a:extLst>
                    <a:ext uri="{9D8B030D-6E8A-4147-A177-3AD203B41FA5}">
                      <a16:colId xmlns:a16="http://schemas.microsoft.com/office/drawing/2014/main" val="3686650146"/>
                    </a:ext>
                  </a:extLst>
                </a:gridCol>
                <a:gridCol w="905256">
                  <a:extLst>
                    <a:ext uri="{9D8B030D-6E8A-4147-A177-3AD203B41FA5}">
                      <a16:colId xmlns:a16="http://schemas.microsoft.com/office/drawing/2014/main" val="1091574236"/>
                    </a:ext>
                  </a:extLst>
                </a:gridCol>
                <a:gridCol w="905256">
                  <a:extLst>
                    <a:ext uri="{9D8B030D-6E8A-4147-A177-3AD203B41FA5}">
                      <a16:colId xmlns:a16="http://schemas.microsoft.com/office/drawing/2014/main" val="3197969561"/>
                    </a:ext>
                  </a:extLst>
                </a:gridCol>
                <a:gridCol w="905256">
                  <a:extLst>
                    <a:ext uri="{9D8B030D-6E8A-4147-A177-3AD203B41FA5}">
                      <a16:colId xmlns:a16="http://schemas.microsoft.com/office/drawing/2014/main" val="2802361519"/>
                    </a:ext>
                  </a:extLst>
                </a:gridCol>
                <a:gridCol w="905256">
                  <a:extLst>
                    <a:ext uri="{9D8B030D-6E8A-4147-A177-3AD203B41FA5}">
                      <a16:colId xmlns:a16="http://schemas.microsoft.com/office/drawing/2014/main" val="4238124707"/>
                    </a:ext>
                  </a:extLst>
                </a:gridCol>
                <a:gridCol w="905256">
                  <a:extLst>
                    <a:ext uri="{9D8B030D-6E8A-4147-A177-3AD203B41FA5}">
                      <a16:colId xmlns:a16="http://schemas.microsoft.com/office/drawing/2014/main" val="778319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5468588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23:45:10</a:t>
                      </a:r>
                      <a:r>
                        <a:rPr kumimoji="0" lang="en-US" sz="1000" b="0" i="0" u="none" strike="noStrike" kern="1200" cap="none" spc="0" normalizeH="0" baseline="0" noProof="0">
                          <a:ln>
                            <a:noFill/>
                          </a:ln>
                          <a:solidFill>
                            <a:prstClr val="black"/>
                          </a:solidFill>
                          <a:effectLst/>
                          <a:uLnTx/>
                          <a:uFillTx/>
                          <a:latin typeface="Calibri"/>
                          <a:ea typeface="+mn-ea"/>
                          <a:cs typeface="+mn-cs"/>
                        </a:rPr>
                        <a:t>
 My focus is on the country's common man, and you must have observed it from 2014 to 2024.
I endeavour to make their life easy. The people shouldn't have to struggle for basic needs.
- PM @narendramodi https://t.co/ZtoUhAcYoD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0.0013 %</a:t>
                      </a:r>
                    </a:p>
                  </a:txBody>
                  <a:tcPr/>
                </a:tc>
                <a:extLst>
                  <a:ext uri="{0D108BD9-81ED-4DB2-BD59-A6C34878D82A}">
                    <a16:rowId xmlns:a16="http://schemas.microsoft.com/office/drawing/2014/main" val="4156680243"/>
                  </a:ext>
                </a:extLst>
              </a:tr>
            </a:tbl>
          </a:graphicData>
        </a:graphic>
      </p:graphicFrame>
      <p:sp>
        <p:nvSpPr>
          <p:cNvPr id="4" name="Text Placeholder 3">
            <a:extLst>
              <a:ext uri="{FF2B5EF4-FFF2-40B4-BE49-F238E27FC236}">
                <a16:creationId xmlns:a16="http://schemas.microsoft.com/office/drawing/2014/main" id="{5F2B09DC-C6B7-4DCD-9BFC-3E5BDF371ECC}"/>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36211682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ED709-25E9-49A4-BD97-9218C9964F55}"/>
              </a:ext>
            </a:extLst>
          </p:cNvPr>
          <p:cNvSpPr>
            <a:spLocks noGrp="1"/>
          </p:cNvSpPr>
          <p:nvPr>
            <p:ph type="title"/>
          </p:nvPr>
        </p:nvSpPr>
        <p:spPr/>
        <p:txBody>
          <a:bodyPr/>
          <a:lstStyle/>
          <a:p>
            <a:r>
              <a:rPr lang="en-US"/>
              <a:t>Twitter Own and Retweeted Tweets Table | ID - 6 of 21</a:t>
            </a:r>
          </a:p>
        </p:txBody>
      </p:sp>
      <p:graphicFrame>
        <p:nvGraphicFramePr>
          <p:cNvPr id="5" name="Table Placeholder 4">
            <a:extLst>
              <a:ext uri="{FF2B5EF4-FFF2-40B4-BE49-F238E27FC236}">
                <a16:creationId xmlns:a16="http://schemas.microsoft.com/office/drawing/2014/main" id="{09B623BB-B51E-4479-8DA4-135D84A7D4A5}"/>
              </a:ext>
            </a:extLst>
          </p:cNvPr>
          <p:cNvGraphicFramePr>
            <a:graphicFrameLocks noGrp="1"/>
          </p:cNvGraphicFramePr>
          <p:nvPr>
            <p:ph type="tbl" sz="quarter" idx="13"/>
            <p:extLst>
              <p:ext uri="{D42A27DB-BD31-4B8C-83A1-F6EECF244321}">
                <p14:modId xmlns:p14="http://schemas.microsoft.com/office/powerpoint/2010/main" val="22370383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021876073"/>
                    </a:ext>
                  </a:extLst>
                </a:gridCol>
                <a:gridCol w="411480">
                  <a:extLst>
                    <a:ext uri="{9D8B030D-6E8A-4147-A177-3AD203B41FA5}">
                      <a16:colId xmlns:a16="http://schemas.microsoft.com/office/drawing/2014/main" val="3108177364"/>
                    </a:ext>
                  </a:extLst>
                </a:gridCol>
                <a:gridCol w="905256">
                  <a:extLst>
                    <a:ext uri="{9D8B030D-6E8A-4147-A177-3AD203B41FA5}">
                      <a16:colId xmlns:a16="http://schemas.microsoft.com/office/drawing/2014/main" val="911116688"/>
                    </a:ext>
                  </a:extLst>
                </a:gridCol>
                <a:gridCol w="905256">
                  <a:extLst>
                    <a:ext uri="{9D8B030D-6E8A-4147-A177-3AD203B41FA5}">
                      <a16:colId xmlns:a16="http://schemas.microsoft.com/office/drawing/2014/main" val="2414100758"/>
                    </a:ext>
                  </a:extLst>
                </a:gridCol>
                <a:gridCol w="905256">
                  <a:extLst>
                    <a:ext uri="{9D8B030D-6E8A-4147-A177-3AD203B41FA5}">
                      <a16:colId xmlns:a16="http://schemas.microsoft.com/office/drawing/2014/main" val="1048938206"/>
                    </a:ext>
                  </a:extLst>
                </a:gridCol>
                <a:gridCol w="905256">
                  <a:extLst>
                    <a:ext uri="{9D8B030D-6E8A-4147-A177-3AD203B41FA5}">
                      <a16:colId xmlns:a16="http://schemas.microsoft.com/office/drawing/2014/main" val="1799065334"/>
                    </a:ext>
                  </a:extLst>
                </a:gridCol>
                <a:gridCol w="905256">
                  <a:extLst>
                    <a:ext uri="{9D8B030D-6E8A-4147-A177-3AD203B41FA5}">
                      <a16:colId xmlns:a16="http://schemas.microsoft.com/office/drawing/2014/main" val="967977456"/>
                    </a:ext>
                  </a:extLst>
                </a:gridCol>
                <a:gridCol w="905256">
                  <a:extLst>
                    <a:ext uri="{9D8B030D-6E8A-4147-A177-3AD203B41FA5}">
                      <a16:colId xmlns:a16="http://schemas.microsoft.com/office/drawing/2014/main" val="3827772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294363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23:43:12</a:t>
                      </a:r>
                      <a:r>
                        <a:rPr kumimoji="0" lang="en-US" sz="1000" b="0" i="0" u="none" strike="noStrike" kern="1200" cap="none" spc="0" normalizeH="0" baseline="0" noProof="0">
                          <a:ln>
                            <a:noFill/>
                          </a:ln>
                          <a:solidFill>
                            <a:prstClr val="black"/>
                          </a:solidFill>
                          <a:effectLst/>
                          <a:uLnTx/>
                          <a:uFillTx/>
                          <a:latin typeface="Calibri"/>
                          <a:ea typeface="+mn-ea"/>
                          <a:cs typeface="+mn-cs"/>
                        </a:rPr>
                        <a:t>
 2014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चुनाव में मैं देश के लिए नया था, लेकिन मेरे प्रति आम जनता के बीच </a:t>
                      </a:r>
                      <a:r>
                        <a:rPr kumimoji="0" lang="en-US" sz="1000" b="0" i="0" u="none" strike="noStrike" kern="1200" cap="none" spc="0" normalizeH="0" baseline="0" noProof="0">
                          <a:ln>
                            <a:noFill/>
                          </a:ln>
                          <a:solidFill>
                            <a:prstClr val="black"/>
                          </a:solidFill>
                          <a:effectLst/>
                          <a:uLnTx/>
                          <a:uFillTx/>
                          <a:latin typeface="Calibri"/>
                          <a:ea typeface="+mn-ea"/>
                          <a:cs typeface="+mn-cs"/>
                        </a:rPr>
                        <a:t>Curiosity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थी। 
2019 के चुनाव में जनता को विश्वास था कि 2014 में हमने सही निर्णय किया। लोगों ने भले ही कुछ भी कहा हो, लेकिन ये विश्वास बहुत बड़ी ताकत बन गया।
2024 का चुनाव, मोदी नहीं लड़ रहा है, बीजेपी नहीं… </a:t>
                      </a:r>
                      <a:r>
                        <a:rPr kumimoji="0" lang="en-US" sz="1000" b="0" i="0" u="none" strike="noStrike" kern="1200" cap="none" spc="0" normalizeH="0" baseline="0" noProof="0">
                          <a:ln>
                            <a:noFill/>
                          </a:ln>
                          <a:solidFill>
                            <a:prstClr val="black"/>
                          </a:solidFill>
                          <a:effectLst/>
                          <a:uLnTx/>
                          <a:uFillTx/>
                          <a:latin typeface="Calibri"/>
                          <a:ea typeface="+mn-ea"/>
                          <a:cs typeface="+mn-cs"/>
                        </a:rPr>
                        <a:t>https://t.co/c0Nhxis6ic https://t.co/bDG9QPlUMl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0.0016 %</a:t>
                      </a:r>
                    </a:p>
                  </a:txBody>
                  <a:tcPr/>
                </a:tc>
                <a:extLst>
                  <a:ext uri="{0D108BD9-81ED-4DB2-BD59-A6C34878D82A}">
                    <a16:rowId xmlns:a16="http://schemas.microsoft.com/office/drawing/2014/main" val="849943759"/>
                  </a:ext>
                </a:extLst>
              </a:tr>
            </a:tbl>
          </a:graphicData>
        </a:graphic>
      </p:graphicFrame>
      <p:sp>
        <p:nvSpPr>
          <p:cNvPr id="4" name="Text Placeholder 3">
            <a:extLst>
              <a:ext uri="{FF2B5EF4-FFF2-40B4-BE49-F238E27FC236}">
                <a16:creationId xmlns:a16="http://schemas.microsoft.com/office/drawing/2014/main" id="{DEF4F17B-2326-4281-B2FA-6B933E8088E4}"/>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12499752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46D3B3-6C37-4B74-A0A8-807CE79C1B5F}"/>
              </a:ext>
            </a:extLst>
          </p:cNvPr>
          <p:cNvSpPr>
            <a:spLocks noGrp="1"/>
          </p:cNvSpPr>
          <p:nvPr>
            <p:ph type="title"/>
          </p:nvPr>
        </p:nvSpPr>
        <p:spPr/>
        <p:txBody>
          <a:bodyPr/>
          <a:lstStyle/>
          <a:p>
            <a:r>
              <a:rPr lang="en-US"/>
              <a:t>Twitter Own and Retweeted Tweets Table | ID - 7 of 21</a:t>
            </a:r>
          </a:p>
        </p:txBody>
      </p:sp>
      <p:graphicFrame>
        <p:nvGraphicFramePr>
          <p:cNvPr id="5" name="Table Placeholder 4">
            <a:extLst>
              <a:ext uri="{FF2B5EF4-FFF2-40B4-BE49-F238E27FC236}">
                <a16:creationId xmlns:a16="http://schemas.microsoft.com/office/drawing/2014/main" id="{4B533686-D10C-4C62-A820-D5AA4D94301C}"/>
              </a:ext>
            </a:extLst>
          </p:cNvPr>
          <p:cNvGraphicFramePr>
            <a:graphicFrameLocks noGrp="1"/>
          </p:cNvGraphicFramePr>
          <p:nvPr>
            <p:ph type="tbl" sz="quarter" idx="13"/>
            <p:extLst>
              <p:ext uri="{D42A27DB-BD31-4B8C-83A1-F6EECF244321}">
                <p14:modId xmlns:p14="http://schemas.microsoft.com/office/powerpoint/2010/main" val="7596598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45426559"/>
                    </a:ext>
                  </a:extLst>
                </a:gridCol>
                <a:gridCol w="411480">
                  <a:extLst>
                    <a:ext uri="{9D8B030D-6E8A-4147-A177-3AD203B41FA5}">
                      <a16:colId xmlns:a16="http://schemas.microsoft.com/office/drawing/2014/main" val="1844679978"/>
                    </a:ext>
                  </a:extLst>
                </a:gridCol>
                <a:gridCol w="905256">
                  <a:extLst>
                    <a:ext uri="{9D8B030D-6E8A-4147-A177-3AD203B41FA5}">
                      <a16:colId xmlns:a16="http://schemas.microsoft.com/office/drawing/2014/main" val="3724137132"/>
                    </a:ext>
                  </a:extLst>
                </a:gridCol>
                <a:gridCol w="905256">
                  <a:extLst>
                    <a:ext uri="{9D8B030D-6E8A-4147-A177-3AD203B41FA5}">
                      <a16:colId xmlns:a16="http://schemas.microsoft.com/office/drawing/2014/main" val="2440318490"/>
                    </a:ext>
                  </a:extLst>
                </a:gridCol>
                <a:gridCol w="905256">
                  <a:extLst>
                    <a:ext uri="{9D8B030D-6E8A-4147-A177-3AD203B41FA5}">
                      <a16:colId xmlns:a16="http://schemas.microsoft.com/office/drawing/2014/main" val="3487086731"/>
                    </a:ext>
                  </a:extLst>
                </a:gridCol>
                <a:gridCol w="905256">
                  <a:extLst>
                    <a:ext uri="{9D8B030D-6E8A-4147-A177-3AD203B41FA5}">
                      <a16:colId xmlns:a16="http://schemas.microsoft.com/office/drawing/2014/main" val="3213611935"/>
                    </a:ext>
                  </a:extLst>
                </a:gridCol>
                <a:gridCol w="905256">
                  <a:extLst>
                    <a:ext uri="{9D8B030D-6E8A-4147-A177-3AD203B41FA5}">
                      <a16:colId xmlns:a16="http://schemas.microsoft.com/office/drawing/2014/main" val="1246634321"/>
                    </a:ext>
                  </a:extLst>
                </a:gridCol>
                <a:gridCol w="905256">
                  <a:extLst>
                    <a:ext uri="{9D8B030D-6E8A-4147-A177-3AD203B41FA5}">
                      <a16:colId xmlns:a16="http://schemas.microsoft.com/office/drawing/2014/main" val="2237220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905281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@DrSJaishankar - 2024-05-22 23:35:38</a:t>
                      </a:r>
                      <a:r>
                        <a:rPr kumimoji="0" lang="en-US" sz="1000" b="0" i="0" u="none" strike="noStrike" kern="1200" cap="none" spc="0" normalizeH="0" baseline="0" noProof="0">
                          <a:ln>
                            <a:noFill/>
                          </a:ln>
                          <a:solidFill>
                            <a:prstClr val="black"/>
                          </a:solidFill>
                          <a:effectLst/>
                          <a:uLnTx/>
                          <a:uFillTx/>
                          <a:latin typeface="Calibri"/>
                          <a:ea typeface="+mn-ea"/>
                          <a:cs typeface="+mn-cs"/>
                        </a:rPr>
                        <a:t>
 RT @narendramodi: Do watch my interview to @bstvlive where I speak on numerous issues. 
https://t.co/COoib1pqNV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02:12:23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001568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23:34:17</a:t>
                      </a:r>
                      <a:r>
                        <a:rPr kumimoji="0" lang="en-US" sz="1000" b="0" i="0" u="none" strike="noStrike" kern="1200" cap="none" spc="0" normalizeH="0" baseline="0" noProof="0">
                          <a:ln>
                            <a:noFill/>
                          </a:ln>
                          <a:solidFill>
                            <a:prstClr val="black"/>
                          </a:solidFill>
                          <a:effectLst/>
                          <a:uLnTx/>
                          <a:uFillTx/>
                          <a:latin typeface="Calibri"/>
                          <a:ea typeface="+mn-ea"/>
                          <a:cs typeface="+mn-cs"/>
                        </a:rPr>
                        <a:t>
 Watch PM Shri @narendramodi's interview to Bharat Samachar. https://t.co/BPuQuOSLgG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0.0029 %</a:t>
                      </a:r>
                    </a:p>
                  </a:txBody>
                  <a:tcPr/>
                </a:tc>
                <a:extLst>
                  <a:ext uri="{0D108BD9-81ED-4DB2-BD59-A6C34878D82A}">
                    <a16:rowId xmlns:a16="http://schemas.microsoft.com/office/drawing/2014/main" val="41407664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@narendramodi - 2024-05-22 23:33:26</a:t>
                      </a:r>
                      <a:r>
                        <a:rPr kumimoji="0" lang="en-US" sz="1000" b="0" i="0" u="none" strike="noStrike" kern="1200" cap="none" spc="0" normalizeH="0" baseline="0" noProof="0">
                          <a:ln>
                            <a:noFill/>
                          </a:ln>
                          <a:solidFill>
                            <a:prstClr val="black"/>
                          </a:solidFill>
                          <a:effectLst/>
                          <a:uLnTx/>
                          <a:uFillTx/>
                          <a:latin typeface="Calibri"/>
                          <a:ea typeface="+mn-ea"/>
                          <a:cs typeface="+mn-cs"/>
                        </a:rPr>
                        <a:t>
 Do watch my interview to @bstvlive where I speak on numerous issues. 
https://t.co/COoib1pqNV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04:27:46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5870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0.0083 %</a:t>
                      </a:r>
                    </a:p>
                  </a:txBody>
                  <a:tcPr/>
                </a:tc>
                <a:extLst>
                  <a:ext uri="{0D108BD9-81ED-4DB2-BD59-A6C34878D82A}">
                    <a16:rowId xmlns:a16="http://schemas.microsoft.com/office/drawing/2014/main" val="431888173"/>
                  </a:ext>
                </a:extLst>
              </a:tr>
            </a:tbl>
          </a:graphicData>
        </a:graphic>
      </p:graphicFrame>
      <p:sp>
        <p:nvSpPr>
          <p:cNvPr id="4" name="Text Placeholder 3">
            <a:extLst>
              <a:ext uri="{FF2B5EF4-FFF2-40B4-BE49-F238E27FC236}">
                <a16:creationId xmlns:a16="http://schemas.microsoft.com/office/drawing/2014/main" id="{E5DA7CB6-78B0-4864-95A9-5B2C0C927022}"/>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2639452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60904-9CB6-4963-84B8-3DBAF3330456}"/>
              </a:ext>
            </a:extLst>
          </p:cNvPr>
          <p:cNvSpPr>
            <a:spLocks noGrp="1"/>
          </p:cNvSpPr>
          <p:nvPr>
            <p:ph type="title"/>
          </p:nvPr>
        </p:nvSpPr>
        <p:spPr/>
        <p:txBody>
          <a:bodyPr/>
          <a:lstStyle/>
          <a:p>
            <a:r>
              <a:rPr lang="en-US"/>
              <a:t>Twitter Own and Retweeted Tweets Table | ID - 8 of 21</a:t>
            </a:r>
          </a:p>
        </p:txBody>
      </p:sp>
      <p:graphicFrame>
        <p:nvGraphicFramePr>
          <p:cNvPr id="5" name="Table Placeholder 4">
            <a:extLst>
              <a:ext uri="{FF2B5EF4-FFF2-40B4-BE49-F238E27FC236}">
                <a16:creationId xmlns:a16="http://schemas.microsoft.com/office/drawing/2014/main" id="{3898A769-2D2F-4B46-8506-F6C5C65C6CEF}"/>
              </a:ext>
            </a:extLst>
          </p:cNvPr>
          <p:cNvGraphicFramePr>
            <a:graphicFrameLocks noGrp="1"/>
          </p:cNvGraphicFramePr>
          <p:nvPr>
            <p:ph type="tbl" sz="quarter" idx="13"/>
            <p:extLst>
              <p:ext uri="{D42A27DB-BD31-4B8C-83A1-F6EECF244321}">
                <p14:modId xmlns:p14="http://schemas.microsoft.com/office/powerpoint/2010/main" val="637237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007752615"/>
                    </a:ext>
                  </a:extLst>
                </a:gridCol>
                <a:gridCol w="411480">
                  <a:extLst>
                    <a:ext uri="{9D8B030D-6E8A-4147-A177-3AD203B41FA5}">
                      <a16:colId xmlns:a16="http://schemas.microsoft.com/office/drawing/2014/main" val="1877261602"/>
                    </a:ext>
                  </a:extLst>
                </a:gridCol>
                <a:gridCol w="905256">
                  <a:extLst>
                    <a:ext uri="{9D8B030D-6E8A-4147-A177-3AD203B41FA5}">
                      <a16:colId xmlns:a16="http://schemas.microsoft.com/office/drawing/2014/main" val="1719360326"/>
                    </a:ext>
                  </a:extLst>
                </a:gridCol>
                <a:gridCol w="905256">
                  <a:extLst>
                    <a:ext uri="{9D8B030D-6E8A-4147-A177-3AD203B41FA5}">
                      <a16:colId xmlns:a16="http://schemas.microsoft.com/office/drawing/2014/main" val="1251490039"/>
                    </a:ext>
                  </a:extLst>
                </a:gridCol>
                <a:gridCol w="905256">
                  <a:extLst>
                    <a:ext uri="{9D8B030D-6E8A-4147-A177-3AD203B41FA5}">
                      <a16:colId xmlns:a16="http://schemas.microsoft.com/office/drawing/2014/main" val="2842069918"/>
                    </a:ext>
                  </a:extLst>
                </a:gridCol>
                <a:gridCol w="905256">
                  <a:extLst>
                    <a:ext uri="{9D8B030D-6E8A-4147-A177-3AD203B41FA5}">
                      <a16:colId xmlns:a16="http://schemas.microsoft.com/office/drawing/2014/main" val="1221356024"/>
                    </a:ext>
                  </a:extLst>
                </a:gridCol>
                <a:gridCol w="905256">
                  <a:extLst>
                    <a:ext uri="{9D8B030D-6E8A-4147-A177-3AD203B41FA5}">
                      <a16:colId xmlns:a16="http://schemas.microsoft.com/office/drawing/2014/main" val="1754393122"/>
                    </a:ext>
                  </a:extLst>
                </a:gridCol>
                <a:gridCol w="905256">
                  <a:extLst>
                    <a:ext uri="{9D8B030D-6E8A-4147-A177-3AD203B41FA5}">
                      <a16:colId xmlns:a16="http://schemas.microsoft.com/office/drawing/2014/main" val="404847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7873078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23:23:39</a:t>
                      </a:r>
                      <a:r>
                        <a:rPr kumimoji="0" lang="en-US" sz="1000" b="0" i="0" u="none" strike="noStrike" kern="1200" cap="none" spc="0" normalizeH="0" baseline="0" noProof="0">
                          <a:ln>
                            <a:noFill/>
                          </a:ln>
                          <a:solidFill>
                            <a:prstClr val="black"/>
                          </a:solidFill>
                          <a:effectLst/>
                          <a:uLnTx/>
                          <a:uFillTx/>
                          <a:latin typeface="Calibri"/>
                          <a:ea typeface="+mn-ea"/>
                          <a:cs typeface="+mn-cs"/>
                        </a:rPr>
                        <a:t>
 Only the BJP government can provide the scale and speed that a vast country like India requires.
Glimpses from PM Modi's massive public rally in Dwarka, Delhi. https://t.co/JXyTjKaMNm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0.0044 %</a:t>
                      </a:r>
                    </a:p>
                  </a:txBody>
                  <a:tcPr/>
                </a:tc>
                <a:extLst>
                  <a:ext uri="{0D108BD9-81ED-4DB2-BD59-A6C34878D82A}">
                    <a16:rowId xmlns:a16="http://schemas.microsoft.com/office/drawing/2014/main" val="1318159268"/>
                  </a:ext>
                </a:extLst>
              </a:tr>
            </a:tbl>
          </a:graphicData>
        </a:graphic>
      </p:graphicFrame>
      <p:sp>
        <p:nvSpPr>
          <p:cNvPr id="4" name="Text Placeholder 3">
            <a:extLst>
              <a:ext uri="{FF2B5EF4-FFF2-40B4-BE49-F238E27FC236}">
                <a16:creationId xmlns:a16="http://schemas.microsoft.com/office/drawing/2014/main" id="{695376F3-070C-4733-85BE-55CEE35F5990}"/>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32023615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CB09D3-122D-44D1-9DAF-D32228039D81}"/>
              </a:ext>
            </a:extLst>
          </p:cNvPr>
          <p:cNvSpPr>
            <a:spLocks noGrp="1"/>
          </p:cNvSpPr>
          <p:nvPr>
            <p:ph type="title"/>
          </p:nvPr>
        </p:nvSpPr>
        <p:spPr/>
        <p:txBody>
          <a:bodyPr/>
          <a:lstStyle/>
          <a:p>
            <a:r>
              <a:rPr lang="en-US"/>
              <a:t>Twitter Own and Retweeted Tweets Table | ID - 9 of 21</a:t>
            </a:r>
          </a:p>
        </p:txBody>
      </p:sp>
      <p:graphicFrame>
        <p:nvGraphicFramePr>
          <p:cNvPr id="5" name="Table Placeholder 4">
            <a:extLst>
              <a:ext uri="{FF2B5EF4-FFF2-40B4-BE49-F238E27FC236}">
                <a16:creationId xmlns:a16="http://schemas.microsoft.com/office/drawing/2014/main" id="{F767CC8D-E805-4942-9AA7-1FEA6373A20A}"/>
              </a:ext>
            </a:extLst>
          </p:cNvPr>
          <p:cNvGraphicFramePr>
            <a:graphicFrameLocks noGrp="1"/>
          </p:cNvGraphicFramePr>
          <p:nvPr>
            <p:ph type="tbl" sz="quarter" idx="13"/>
            <p:extLst>
              <p:ext uri="{D42A27DB-BD31-4B8C-83A1-F6EECF244321}">
                <p14:modId xmlns:p14="http://schemas.microsoft.com/office/powerpoint/2010/main" val="2209413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96068221"/>
                    </a:ext>
                  </a:extLst>
                </a:gridCol>
                <a:gridCol w="411480">
                  <a:extLst>
                    <a:ext uri="{9D8B030D-6E8A-4147-A177-3AD203B41FA5}">
                      <a16:colId xmlns:a16="http://schemas.microsoft.com/office/drawing/2014/main" val="308961997"/>
                    </a:ext>
                  </a:extLst>
                </a:gridCol>
                <a:gridCol w="905256">
                  <a:extLst>
                    <a:ext uri="{9D8B030D-6E8A-4147-A177-3AD203B41FA5}">
                      <a16:colId xmlns:a16="http://schemas.microsoft.com/office/drawing/2014/main" val="35148061"/>
                    </a:ext>
                  </a:extLst>
                </a:gridCol>
                <a:gridCol w="905256">
                  <a:extLst>
                    <a:ext uri="{9D8B030D-6E8A-4147-A177-3AD203B41FA5}">
                      <a16:colId xmlns:a16="http://schemas.microsoft.com/office/drawing/2014/main" val="4262129476"/>
                    </a:ext>
                  </a:extLst>
                </a:gridCol>
                <a:gridCol w="905256">
                  <a:extLst>
                    <a:ext uri="{9D8B030D-6E8A-4147-A177-3AD203B41FA5}">
                      <a16:colId xmlns:a16="http://schemas.microsoft.com/office/drawing/2014/main" val="2723375359"/>
                    </a:ext>
                  </a:extLst>
                </a:gridCol>
                <a:gridCol w="905256">
                  <a:extLst>
                    <a:ext uri="{9D8B030D-6E8A-4147-A177-3AD203B41FA5}">
                      <a16:colId xmlns:a16="http://schemas.microsoft.com/office/drawing/2014/main" val="519715434"/>
                    </a:ext>
                  </a:extLst>
                </a:gridCol>
                <a:gridCol w="905256">
                  <a:extLst>
                    <a:ext uri="{9D8B030D-6E8A-4147-A177-3AD203B41FA5}">
                      <a16:colId xmlns:a16="http://schemas.microsoft.com/office/drawing/2014/main" val="489478316"/>
                    </a:ext>
                  </a:extLst>
                </a:gridCol>
                <a:gridCol w="905256">
                  <a:extLst>
                    <a:ext uri="{9D8B030D-6E8A-4147-A177-3AD203B41FA5}">
                      <a16:colId xmlns:a16="http://schemas.microsoft.com/office/drawing/2014/main" val="10558082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837353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22:51:06</a:t>
                      </a:r>
                      <a:r>
                        <a:rPr kumimoji="0" lang="en-US" sz="1000" b="0" i="0" u="none" strike="noStrike" kern="1200" cap="none" spc="0" normalizeH="0" baseline="0" noProof="0">
                          <a:ln>
                            <a:noFill/>
                          </a:ln>
                          <a:solidFill>
                            <a:prstClr val="black"/>
                          </a:solidFill>
                          <a:effectLst/>
                          <a:uLnTx/>
                          <a:uFillTx/>
                          <a:latin typeface="Calibri"/>
                          <a:ea typeface="+mn-ea"/>
                          <a:cs typeface="+mn-cs"/>
                        </a:rPr>
                        <a:t>
 118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मुस्लिम जातियों को बिना किसी प्रक्रिया के ममता बनर्जी ने </a:t>
                      </a:r>
                      <a:r>
                        <a:rPr kumimoji="0" lang="en-US" sz="1000" b="0" i="0" u="none" strike="noStrike" kern="1200" cap="none" spc="0" normalizeH="0" baseline="0" noProof="0">
                          <a:ln>
                            <a:noFill/>
                          </a:ln>
                          <a:solidFill>
                            <a:prstClr val="black"/>
                          </a:solidFill>
                          <a:effectLst/>
                          <a:uLnTx/>
                          <a:uFillTx/>
                          <a:latin typeface="Calibri"/>
                          <a:ea typeface="+mn-ea"/>
                          <a:cs typeface="+mn-cs"/>
                        </a:rPr>
                        <a:t>OBC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रिजर्वेशन दे दिया। 
वोटबैंक के लिए ममता बनर्जी </a:t>
                      </a:r>
                      <a:r>
                        <a:rPr kumimoji="0" lang="en-US" sz="1000" b="0" i="0" u="none" strike="noStrike" kern="1200" cap="none" spc="0" normalizeH="0" baseline="0" noProof="0">
                          <a:ln>
                            <a:noFill/>
                          </a:ln>
                          <a:solidFill>
                            <a:prstClr val="black"/>
                          </a:solidFill>
                          <a:effectLst/>
                          <a:uLnTx/>
                          <a:uFillTx/>
                          <a:latin typeface="Calibri"/>
                          <a:ea typeface="+mn-ea"/>
                          <a:cs typeface="+mn-cs"/>
                        </a:rPr>
                        <a:t>OBC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आरक्षण पर डाका डाल रही हैं।
इस पर कोलकाता हाईकोर्ट ने जो फैसला दिया है, मैं उसका स्वागत करता हूं। 
- श्री @</a:t>
                      </a:r>
                      <a:r>
                        <a:rPr kumimoji="0" lang="en-US" sz="1000" b="0" i="0" u="none" strike="noStrike" kern="1200" cap="none" spc="0" normalizeH="0" baseline="0" noProof="0">
                          <a:ln>
                            <a:noFill/>
                          </a:ln>
                          <a:solidFill>
                            <a:prstClr val="black"/>
                          </a:solidFill>
                          <a:effectLst/>
                          <a:uLnTx/>
                          <a:uFillTx/>
                          <a:latin typeface="Calibri"/>
                          <a:ea typeface="+mn-ea"/>
                          <a:cs typeface="+mn-cs"/>
                        </a:rPr>
                        <a:t>AmitShah https://t.co/gcPAIBRg5X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0.0066 %</a:t>
                      </a:r>
                    </a:p>
                  </a:txBody>
                  <a:tcPr/>
                </a:tc>
                <a:extLst>
                  <a:ext uri="{0D108BD9-81ED-4DB2-BD59-A6C34878D82A}">
                    <a16:rowId xmlns:a16="http://schemas.microsoft.com/office/drawing/2014/main" val="1083074196"/>
                  </a:ext>
                </a:extLst>
              </a:tr>
            </a:tbl>
          </a:graphicData>
        </a:graphic>
      </p:graphicFrame>
      <p:sp>
        <p:nvSpPr>
          <p:cNvPr id="4" name="Text Placeholder 3">
            <a:extLst>
              <a:ext uri="{FF2B5EF4-FFF2-40B4-BE49-F238E27FC236}">
                <a16:creationId xmlns:a16="http://schemas.microsoft.com/office/drawing/2014/main" id="{BF524391-861C-4667-AB65-512CF65DAE2D}"/>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15082637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B2387-43A8-44F5-8320-369058500E9F}"/>
              </a:ext>
            </a:extLst>
          </p:cNvPr>
          <p:cNvSpPr>
            <a:spLocks noGrp="1"/>
          </p:cNvSpPr>
          <p:nvPr>
            <p:ph type="title"/>
          </p:nvPr>
        </p:nvSpPr>
        <p:spPr/>
        <p:txBody>
          <a:bodyPr/>
          <a:lstStyle/>
          <a:p>
            <a:r>
              <a:rPr lang="en-US"/>
              <a:t>Twitter Own and Retweeted Tweets Table | ID - 10 of 21</a:t>
            </a:r>
          </a:p>
        </p:txBody>
      </p:sp>
      <p:graphicFrame>
        <p:nvGraphicFramePr>
          <p:cNvPr id="5" name="Table Placeholder 4">
            <a:extLst>
              <a:ext uri="{FF2B5EF4-FFF2-40B4-BE49-F238E27FC236}">
                <a16:creationId xmlns:a16="http://schemas.microsoft.com/office/drawing/2014/main" id="{CC73C261-CF43-41AF-B930-EED640B2007A}"/>
              </a:ext>
            </a:extLst>
          </p:cNvPr>
          <p:cNvGraphicFramePr>
            <a:graphicFrameLocks noGrp="1"/>
          </p:cNvGraphicFramePr>
          <p:nvPr>
            <p:ph type="tbl" sz="quarter" idx="13"/>
            <p:extLst>
              <p:ext uri="{D42A27DB-BD31-4B8C-83A1-F6EECF244321}">
                <p14:modId xmlns:p14="http://schemas.microsoft.com/office/powerpoint/2010/main" val="39605981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53738698"/>
                    </a:ext>
                  </a:extLst>
                </a:gridCol>
                <a:gridCol w="411480">
                  <a:extLst>
                    <a:ext uri="{9D8B030D-6E8A-4147-A177-3AD203B41FA5}">
                      <a16:colId xmlns:a16="http://schemas.microsoft.com/office/drawing/2014/main" val="57767151"/>
                    </a:ext>
                  </a:extLst>
                </a:gridCol>
                <a:gridCol w="905256">
                  <a:extLst>
                    <a:ext uri="{9D8B030D-6E8A-4147-A177-3AD203B41FA5}">
                      <a16:colId xmlns:a16="http://schemas.microsoft.com/office/drawing/2014/main" val="4252318278"/>
                    </a:ext>
                  </a:extLst>
                </a:gridCol>
                <a:gridCol w="905256">
                  <a:extLst>
                    <a:ext uri="{9D8B030D-6E8A-4147-A177-3AD203B41FA5}">
                      <a16:colId xmlns:a16="http://schemas.microsoft.com/office/drawing/2014/main" val="449401859"/>
                    </a:ext>
                  </a:extLst>
                </a:gridCol>
                <a:gridCol w="905256">
                  <a:extLst>
                    <a:ext uri="{9D8B030D-6E8A-4147-A177-3AD203B41FA5}">
                      <a16:colId xmlns:a16="http://schemas.microsoft.com/office/drawing/2014/main" val="741127947"/>
                    </a:ext>
                  </a:extLst>
                </a:gridCol>
                <a:gridCol w="905256">
                  <a:extLst>
                    <a:ext uri="{9D8B030D-6E8A-4147-A177-3AD203B41FA5}">
                      <a16:colId xmlns:a16="http://schemas.microsoft.com/office/drawing/2014/main" val="3676736868"/>
                    </a:ext>
                  </a:extLst>
                </a:gridCol>
                <a:gridCol w="905256">
                  <a:extLst>
                    <a:ext uri="{9D8B030D-6E8A-4147-A177-3AD203B41FA5}">
                      <a16:colId xmlns:a16="http://schemas.microsoft.com/office/drawing/2014/main" val="1901710749"/>
                    </a:ext>
                  </a:extLst>
                </a:gridCol>
                <a:gridCol w="905256">
                  <a:extLst>
                    <a:ext uri="{9D8B030D-6E8A-4147-A177-3AD203B41FA5}">
                      <a16:colId xmlns:a16="http://schemas.microsoft.com/office/drawing/2014/main" val="23749459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818297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22:44:03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आज ही कोलकाता हाईकोर्ट ने इंडी अलायंस को एक बहुत बड़ा तमाचा मारा है।
कोर्ट ने 2010 के बाद से जारी सारे </a:t>
                      </a:r>
                      <a:r>
                        <a:rPr kumimoji="0" lang="en-US" sz="1000" b="0" i="0" u="none" strike="noStrike" kern="1200" cap="none" spc="0" normalizeH="0" baseline="0" noProof="0">
                          <a:ln>
                            <a:noFill/>
                          </a:ln>
                          <a:solidFill>
                            <a:prstClr val="black"/>
                          </a:solidFill>
                          <a:effectLst/>
                          <a:uLnTx/>
                          <a:uFillTx/>
                          <a:latin typeface="Calibri"/>
                          <a:ea typeface="+mn-ea"/>
                          <a:cs typeface="+mn-cs"/>
                        </a:rPr>
                        <a:t>OBC certificates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कैंसिल कर दिए हैं।
ये इसलिए किया गया, क्योंकि पश्चिम बंगाल की सरकार ने वोटबैंक के लिए अनाप-सनाप मुसलमानों को </a:t>
                      </a:r>
                      <a:r>
                        <a:rPr kumimoji="0" lang="en-US" sz="1000" b="0" i="0" u="none" strike="noStrike" kern="1200" cap="none" spc="0" normalizeH="0" baseline="0" noProof="0">
                          <a:ln>
                            <a:noFill/>
                          </a:ln>
                          <a:solidFill>
                            <a:prstClr val="black"/>
                          </a:solidFill>
                          <a:effectLst/>
                          <a:uLnTx/>
                          <a:uFillTx/>
                          <a:latin typeface="Calibri"/>
                          <a:ea typeface="+mn-ea"/>
                          <a:cs typeface="+mn-cs"/>
                        </a:rPr>
                        <a:t>OBC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बनाने के </a:t>
                      </a:r>
                      <a:r>
                        <a:rPr kumimoji="0" lang="en-US" sz="1000" b="0" i="0" u="none" strike="noStrike" kern="1200" cap="none" spc="0" normalizeH="0" baseline="0" noProof="0">
                          <a:ln>
                            <a:noFill/>
                          </a:ln>
                          <a:solidFill>
                            <a:prstClr val="black"/>
                          </a:solidFill>
                          <a:effectLst/>
                          <a:uLnTx/>
                          <a:uFillTx/>
                          <a:latin typeface="Calibri"/>
                          <a:ea typeface="+mn-ea"/>
                          <a:cs typeface="+mn-cs"/>
                        </a:rPr>
                        <a:t>certificate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दे दिए थे।
- पीएम श्री… </a:t>
                      </a:r>
                      <a:r>
                        <a:rPr kumimoji="0" lang="en-US" sz="1000" b="0" i="0" u="none" strike="noStrike" kern="1200" cap="none" spc="0" normalizeH="0" baseline="0" noProof="0">
                          <a:ln>
                            <a:noFill/>
                          </a:ln>
                          <a:solidFill>
                            <a:prstClr val="black"/>
                          </a:solidFill>
                          <a:effectLst/>
                          <a:uLnTx/>
                          <a:uFillTx/>
                          <a:latin typeface="Calibri"/>
                          <a:ea typeface="+mn-ea"/>
                          <a:cs typeface="+mn-cs"/>
                        </a:rPr>
                        <a:t>https://t.co/3KKybX3egZ https://t.co/aGxrfs9VCm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0.0050 %</a:t>
                      </a:r>
                    </a:p>
                  </a:txBody>
                  <a:tcPr/>
                </a:tc>
                <a:extLst>
                  <a:ext uri="{0D108BD9-81ED-4DB2-BD59-A6C34878D82A}">
                    <a16:rowId xmlns:a16="http://schemas.microsoft.com/office/drawing/2014/main" val="1368589838"/>
                  </a:ext>
                </a:extLst>
              </a:tr>
            </a:tbl>
          </a:graphicData>
        </a:graphic>
      </p:graphicFrame>
      <p:sp>
        <p:nvSpPr>
          <p:cNvPr id="4" name="Text Placeholder 3">
            <a:extLst>
              <a:ext uri="{FF2B5EF4-FFF2-40B4-BE49-F238E27FC236}">
                <a16:creationId xmlns:a16="http://schemas.microsoft.com/office/drawing/2014/main" id="{FDB1F0D2-94A5-448A-B7E6-FA47C84E8E78}"/>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32137585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1A95E7-31FA-4772-9FB3-53E026D3EA03}"/>
              </a:ext>
            </a:extLst>
          </p:cNvPr>
          <p:cNvSpPr>
            <a:spLocks noGrp="1"/>
          </p:cNvSpPr>
          <p:nvPr>
            <p:ph type="title"/>
          </p:nvPr>
        </p:nvSpPr>
        <p:spPr/>
        <p:txBody>
          <a:bodyPr/>
          <a:lstStyle/>
          <a:p>
            <a:r>
              <a:rPr lang="en-US"/>
              <a:t>Twitter Own and Retweeted Tweets Table | ID - 11 of 21</a:t>
            </a:r>
          </a:p>
        </p:txBody>
      </p:sp>
      <p:graphicFrame>
        <p:nvGraphicFramePr>
          <p:cNvPr id="5" name="Table Placeholder 4">
            <a:extLst>
              <a:ext uri="{FF2B5EF4-FFF2-40B4-BE49-F238E27FC236}">
                <a16:creationId xmlns:a16="http://schemas.microsoft.com/office/drawing/2014/main" id="{73471625-9DC7-4E5B-AFE9-96375A06C008}"/>
              </a:ext>
            </a:extLst>
          </p:cNvPr>
          <p:cNvGraphicFramePr>
            <a:graphicFrameLocks noGrp="1"/>
          </p:cNvGraphicFramePr>
          <p:nvPr>
            <p:ph type="tbl" sz="quarter" idx="13"/>
            <p:extLst>
              <p:ext uri="{D42A27DB-BD31-4B8C-83A1-F6EECF244321}">
                <p14:modId xmlns:p14="http://schemas.microsoft.com/office/powerpoint/2010/main" val="40223022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838630837"/>
                    </a:ext>
                  </a:extLst>
                </a:gridCol>
                <a:gridCol w="411480">
                  <a:extLst>
                    <a:ext uri="{9D8B030D-6E8A-4147-A177-3AD203B41FA5}">
                      <a16:colId xmlns:a16="http://schemas.microsoft.com/office/drawing/2014/main" val="1013433723"/>
                    </a:ext>
                  </a:extLst>
                </a:gridCol>
                <a:gridCol w="905256">
                  <a:extLst>
                    <a:ext uri="{9D8B030D-6E8A-4147-A177-3AD203B41FA5}">
                      <a16:colId xmlns:a16="http://schemas.microsoft.com/office/drawing/2014/main" val="3969578778"/>
                    </a:ext>
                  </a:extLst>
                </a:gridCol>
                <a:gridCol w="905256">
                  <a:extLst>
                    <a:ext uri="{9D8B030D-6E8A-4147-A177-3AD203B41FA5}">
                      <a16:colId xmlns:a16="http://schemas.microsoft.com/office/drawing/2014/main" val="1216286729"/>
                    </a:ext>
                  </a:extLst>
                </a:gridCol>
                <a:gridCol w="905256">
                  <a:extLst>
                    <a:ext uri="{9D8B030D-6E8A-4147-A177-3AD203B41FA5}">
                      <a16:colId xmlns:a16="http://schemas.microsoft.com/office/drawing/2014/main" val="1311072218"/>
                    </a:ext>
                  </a:extLst>
                </a:gridCol>
                <a:gridCol w="905256">
                  <a:extLst>
                    <a:ext uri="{9D8B030D-6E8A-4147-A177-3AD203B41FA5}">
                      <a16:colId xmlns:a16="http://schemas.microsoft.com/office/drawing/2014/main" val="3571944232"/>
                    </a:ext>
                  </a:extLst>
                </a:gridCol>
                <a:gridCol w="905256">
                  <a:extLst>
                    <a:ext uri="{9D8B030D-6E8A-4147-A177-3AD203B41FA5}">
                      <a16:colId xmlns:a16="http://schemas.microsoft.com/office/drawing/2014/main" val="2836904806"/>
                    </a:ext>
                  </a:extLst>
                </a:gridCol>
                <a:gridCol w="905256">
                  <a:extLst>
                    <a:ext uri="{9D8B030D-6E8A-4147-A177-3AD203B41FA5}">
                      <a16:colId xmlns:a16="http://schemas.microsoft.com/office/drawing/2014/main" val="11162835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2772292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22:43:19</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कांग्रेस के शहजादे ने आज मान लिया है कि उनकी दादी, उनके पिताजी और उनकी माताजी के समय जो सिस्टम बना, वो दलितों और पिछड़ों का घोर विरोधी रहा है।
- पीएम श्री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पूरा वीडियो देखें: 
</a:t>
                      </a:r>
                      <a:r>
                        <a:rPr kumimoji="0" lang="en-US" sz="1000" b="0" i="0" u="none" strike="noStrike" kern="1200" cap="none" spc="0" normalizeH="0" baseline="0" noProof="0">
                          <a:ln>
                            <a:noFill/>
                          </a:ln>
                          <a:solidFill>
                            <a:prstClr val="black"/>
                          </a:solidFill>
                          <a:effectLst/>
                          <a:uLnTx/>
                          <a:uFillTx/>
                          <a:latin typeface="Calibri"/>
                          <a:ea typeface="+mn-ea"/>
                          <a:cs typeface="+mn-cs"/>
                        </a:rPr>
                        <a:t>https://t.co/WgVhXyaZdu https://t.co/BwDcSmZcp4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0.0022 %</a:t>
                      </a:r>
                    </a:p>
                  </a:txBody>
                  <a:tcPr/>
                </a:tc>
                <a:extLst>
                  <a:ext uri="{0D108BD9-81ED-4DB2-BD59-A6C34878D82A}">
                    <a16:rowId xmlns:a16="http://schemas.microsoft.com/office/drawing/2014/main" val="1456469390"/>
                  </a:ext>
                </a:extLst>
              </a:tr>
            </a:tbl>
          </a:graphicData>
        </a:graphic>
      </p:graphicFrame>
      <p:sp>
        <p:nvSpPr>
          <p:cNvPr id="4" name="Text Placeholder 3">
            <a:extLst>
              <a:ext uri="{FF2B5EF4-FFF2-40B4-BE49-F238E27FC236}">
                <a16:creationId xmlns:a16="http://schemas.microsoft.com/office/drawing/2014/main" id="{93D3507C-DB29-4982-A076-28CC529CFE97}"/>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3260399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CECEE3-37C0-4EB5-8295-79A46E182465}"/>
              </a:ext>
            </a:extLst>
          </p:cNvPr>
          <p:cNvSpPr>
            <a:spLocks noGrp="1"/>
          </p:cNvSpPr>
          <p:nvPr>
            <p:ph type="title"/>
          </p:nvPr>
        </p:nvSpPr>
        <p:spPr/>
        <p:txBody>
          <a:bodyPr/>
          <a:lstStyle/>
          <a:p>
            <a:r>
              <a:rPr lang="en-US"/>
              <a:t>Twitter Own and Retweeted Tweets Table | ID - 12 of 21</a:t>
            </a:r>
          </a:p>
        </p:txBody>
      </p:sp>
      <p:graphicFrame>
        <p:nvGraphicFramePr>
          <p:cNvPr id="5" name="Table Placeholder 4">
            <a:extLst>
              <a:ext uri="{FF2B5EF4-FFF2-40B4-BE49-F238E27FC236}">
                <a16:creationId xmlns:a16="http://schemas.microsoft.com/office/drawing/2014/main" id="{84C14457-47B9-4571-A052-7EA140937977}"/>
              </a:ext>
            </a:extLst>
          </p:cNvPr>
          <p:cNvGraphicFramePr>
            <a:graphicFrameLocks noGrp="1"/>
          </p:cNvGraphicFramePr>
          <p:nvPr>
            <p:ph type="tbl" sz="quarter" idx="13"/>
            <p:extLst>
              <p:ext uri="{D42A27DB-BD31-4B8C-83A1-F6EECF244321}">
                <p14:modId xmlns:p14="http://schemas.microsoft.com/office/powerpoint/2010/main" val="2421475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105064779"/>
                    </a:ext>
                  </a:extLst>
                </a:gridCol>
                <a:gridCol w="411480">
                  <a:extLst>
                    <a:ext uri="{9D8B030D-6E8A-4147-A177-3AD203B41FA5}">
                      <a16:colId xmlns:a16="http://schemas.microsoft.com/office/drawing/2014/main" val="462466123"/>
                    </a:ext>
                  </a:extLst>
                </a:gridCol>
                <a:gridCol w="905256">
                  <a:extLst>
                    <a:ext uri="{9D8B030D-6E8A-4147-A177-3AD203B41FA5}">
                      <a16:colId xmlns:a16="http://schemas.microsoft.com/office/drawing/2014/main" val="4260779658"/>
                    </a:ext>
                  </a:extLst>
                </a:gridCol>
                <a:gridCol w="905256">
                  <a:extLst>
                    <a:ext uri="{9D8B030D-6E8A-4147-A177-3AD203B41FA5}">
                      <a16:colId xmlns:a16="http://schemas.microsoft.com/office/drawing/2014/main" val="3042637054"/>
                    </a:ext>
                  </a:extLst>
                </a:gridCol>
                <a:gridCol w="905256">
                  <a:extLst>
                    <a:ext uri="{9D8B030D-6E8A-4147-A177-3AD203B41FA5}">
                      <a16:colId xmlns:a16="http://schemas.microsoft.com/office/drawing/2014/main" val="3642946932"/>
                    </a:ext>
                  </a:extLst>
                </a:gridCol>
                <a:gridCol w="905256">
                  <a:extLst>
                    <a:ext uri="{9D8B030D-6E8A-4147-A177-3AD203B41FA5}">
                      <a16:colId xmlns:a16="http://schemas.microsoft.com/office/drawing/2014/main" val="1031914347"/>
                    </a:ext>
                  </a:extLst>
                </a:gridCol>
                <a:gridCol w="905256">
                  <a:extLst>
                    <a:ext uri="{9D8B030D-6E8A-4147-A177-3AD203B41FA5}">
                      <a16:colId xmlns:a16="http://schemas.microsoft.com/office/drawing/2014/main" val="1111694577"/>
                    </a:ext>
                  </a:extLst>
                </a:gridCol>
                <a:gridCol w="905256">
                  <a:extLst>
                    <a:ext uri="{9D8B030D-6E8A-4147-A177-3AD203B41FA5}">
                      <a16:colId xmlns:a16="http://schemas.microsoft.com/office/drawing/2014/main" val="307308202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757405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22:41:04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बीजेपी का मॉडल है- </a:t>
                      </a:r>
                      <a:r>
                        <a:rPr kumimoji="0" lang="en-US" sz="1000" b="0" i="0" u="none" strike="noStrike" kern="1200" cap="none" spc="0" normalizeH="0" baseline="0" noProof="0">
                          <a:ln>
                            <a:noFill/>
                          </a:ln>
                          <a:solidFill>
                            <a:prstClr val="black"/>
                          </a:solidFill>
                          <a:effectLst/>
                          <a:uLnTx/>
                          <a:uFillTx/>
                          <a:latin typeface="Calibri"/>
                          <a:ea typeface="+mn-ea"/>
                          <a:cs typeface="+mn-cs"/>
                        </a:rPr>
                        <a:t>Nation First.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कांग्रेस और इंडी अलायंस का मॉडल है- </a:t>
                      </a:r>
                      <a:r>
                        <a:rPr kumimoji="0" lang="en-US" sz="1000" b="0" i="0" u="none" strike="noStrike" kern="1200" cap="none" spc="0" normalizeH="0" baseline="0" noProof="0">
                          <a:ln>
                            <a:noFill/>
                          </a:ln>
                          <a:solidFill>
                            <a:prstClr val="black"/>
                          </a:solidFill>
                          <a:effectLst/>
                          <a:uLnTx/>
                          <a:uFillTx/>
                          <a:latin typeface="Calibri"/>
                          <a:ea typeface="+mn-ea"/>
                          <a:cs typeface="+mn-cs"/>
                        </a:rPr>
                        <a:t>Family First.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सुनिए, पीएम श्री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ने और क्या कहा... 
पूरा वीडियो देखें:
</a:t>
                      </a:r>
                      <a:r>
                        <a:rPr kumimoji="0" lang="en-US" sz="1000" b="0" i="0" u="none" strike="noStrike" kern="1200" cap="none" spc="0" normalizeH="0" baseline="0" noProof="0">
                          <a:ln>
                            <a:noFill/>
                          </a:ln>
                          <a:solidFill>
                            <a:prstClr val="black"/>
                          </a:solidFill>
                          <a:effectLst/>
                          <a:uLnTx/>
                          <a:uFillTx/>
                          <a:latin typeface="Calibri"/>
                          <a:ea typeface="+mn-ea"/>
                          <a:cs typeface="+mn-cs"/>
                        </a:rPr>
                        <a:t>https://t.co/WgVhXyaZdu https://t.co/fuLcrNoFt7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0.0017 %</a:t>
                      </a:r>
                    </a:p>
                  </a:txBody>
                  <a:tcPr/>
                </a:tc>
                <a:extLst>
                  <a:ext uri="{0D108BD9-81ED-4DB2-BD59-A6C34878D82A}">
                    <a16:rowId xmlns:a16="http://schemas.microsoft.com/office/drawing/2014/main" val="1223731843"/>
                  </a:ext>
                </a:extLst>
              </a:tr>
            </a:tbl>
          </a:graphicData>
        </a:graphic>
      </p:graphicFrame>
      <p:sp>
        <p:nvSpPr>
          <p:cNvPr id="4" name="Text Placeholder 3">
            <a:extLst>
              <a:ext uri="{FF2B5EF4-FFF2-40B4-BE49-F238E27FC236}">
                <a16:creationId xmlns:a16="http://schemas.microsoft.com/office/drawing/2014/main" id="{F829A567-7730-463F-913D-E77AE8093CED}"/>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14515539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6B5C8-8A88-4009-BEB5-3B8AF57F54D8}"/>
              </a:ext>
            </a:extLst>
          </p:cNvPr>
          <p:cNvSpPr>
            <a:spLocks noGrp="1"/>
          </p:cNvSpPr>
          <p:nvPr>
            <p:ph type="title"/>
          </p:nvPr>
        </p:nvSpPr>
        <p:spPr/>
        <p:txBody>
          <a:bodyPr/>
          <a:lstStyle/>
          <a:p>
            <a:r>
              <a:rPr lang="en-US"/>
              <a:t>Twitter Own and Retweeted Tweets Table | ID - 13 of 21</a:t>
            </a:r>
          </a:p>
        </p:txBody>
      </p:sp>
      <p:graphicFrame>
        <p:nvGraphicFramePr>
          <p:cNvPr id="5" name="Table Placeholder 4">
            <a:extLst>
              <a:ext uri="{FF2B5EF4-FFF2-40B4-BE49-F238E27FC236}">
                <a16:creationId xmlns:a16="http://schemas.microsoft.com/office/drawing/2014/main" id="{4AB6607C-E1AD-428E-9585-6A288A7ABE0D}"/>
              </a:ext>
            </a:extLst>
          </p:cNvPr>
          <p:cNvGraphicFramePr>
            <a:graphicFrameLocks noGrp="1"/>
          </p:cNvGraphicFramePr>
          <p:nvPr>
            <p:ph type="tbl" sz="quarter" idx="13"/>
            <p:extLst>
              <p:ext uri="{D42A27DB-BD31-4B8C-83A1-F6EECF244321}">
                <p14:modId xmlns:p14="http://schemas.microsoft.com/office/powerpoint/2010/main" val="3973308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59532311"/>
                    </a:ext>
                  </a:extLst>
                </a:gridCol>
                <a:gridCol w="411480">
                  <a:extLst>
                    <a:ext uri="{9D8B030D-6E8A-4147-A177-3AD203B41FA5}">
                      <a16:colId xmlns:a16="http://schemas.microsoft.com/office/drawing/2014/main" val="2780207625"/>
                    </a:ext>
                  </a:extLst>
                </a:gridCol>
                <a:gridCol w="905256">
                  <a:extLst>
                    <a:ext uri="{9D8B030D-6E8A-4147-A177-3AD203B41FA5}">
                      <a16:colId xmlns:a16="http://schemas.microsoft.com/office/drawing/2014/main" val="1612769270"/>
                    </a:ext>
                  </a:extLst>
                </a:gridCol>
                <a:gridCol w="905256">
                  <a:extLst>
                    <a:ext uri="{9D8B030D-6E8A-4147-A177-3AD203B41FA5}">
                      <a16:colId xmlns:a16="http://schemas.microsoft.com/office/drawing/2014/main" val="769640932"/>
                    </a:ext>
                  </a:extLst>
                </a:gridCol>
                <a:gridCol w="905256">
                  <a:extLst>
                    <a:ext uri="{9D8B030D-6E8A-4147-A177-3AD203B41FA5}">
                      <a16:colId xmlns:a16="http://schemas.microsoft.com/office/drawing/2014/main" val="3269535238"/>
                    </a:ext>
                  </a:extLst>
                </a:gridCol>
                <a:gridCol w="905256">
                  <a:extLst>
                    <a:ext uri="{9D8B030D-6E8A-4147-A177-3AD203B41FA5}">
                      <a16:colId xmlns:a16="http://schemas.microsoft.com/office/drawing/2014/main" val="4124594503"/>
                    </a:ext>
                  </a:extLst>
                </a:gridCol>
                <a:gridCol w="905256">
                  <a:extLst>
                    <a:ext uri="{9D8B030D-6E8A-4147-A177-3AD203B41FA5}">
                      <a16:colId xmlns:a16="http://schemas.microsoft.com/office/drawing/2014/main" val="2624079953"/>
                    </a:ext>
                  </a:extLst>
                </a:gridCol>
                <a:gridCol w="905256">
                  <a:extLst>
                    <a:ext uri="{9D8B030D-6E8A-4147-A177-3AD203B41FA5}">
                      <a16:colId xmlns:a16="http://schemas.microsoft.com/office/drawing/2014/main" val="23982734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6395598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22:40:01</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कांग्रेस ने जामिया मिलिया इस्लामिया यूनिवर्सिटी का </a:t>
                      </a:r>
                      <a:r>
                        <a:rPr kumimoji="0" lang="en-US" sz="1000" b="0" i="0" u="none" strike="noStrike" kern="1200" cap="none" spc="0" normalizeH="0" baseline="0" noProof="0">
                          <a:ln>
                            <a:noFill/>
                          </a:ln>
                          <a:solidFill>
                            <a:prstClr val="black"/>
                          </a:solidFill>
                          <a:effectLst/>
                          <a:uLnTx/>
                          <a:uFillTx/>
                          <a:latin typeface="Calibri"/>
                          <a:ea typeface="+mn-ea"/>
                          <a:cs typeface="+mn-cs"/>
                        </a:rPr>
                        <a:t>status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बदल कर </a:t>
                      </a:r>
                      <a:r>
                        <a:rPr kumimoji="0" lang="en-US" sz="1000" b="0" i="0" u="none" strike="noStrike" kern="1200" cap="none" spc="0" normalizeH="0" baseline="0" noProof="0">
                          <a:ln>
                            <a:noFill/>
                          </a:ln>
                          <a:solidFill>
                            <a:prstClr val="black"/>
                          </a:solidFill>
                          <a:effectLst/>
                          <a:uLnTx/>
                          <a:uFillTx/>
                          <a:latin typeface="Calibri"/>
                          <a:ea typeface="+mn-ea"/>
                          <a:cs typeface="+mn-cs"/>
                        </a:rPr>
                        <a:t>SC-ST-OBC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आरक्षण का लाभ छीनने का काम किया। 
2014 का चुनाव जीतने के लिए 2011 में कांग्रेस सरकार ने एक चाल चली और अचानक जामिया-मिलिया इस्लामिया यूनिवर्सिटी को </a:t>
                      </a:r>
                      <a:r>
                        <a:rPr kumimoji="0" lang="en-US" sz="1000" b="0" i="0" u="none" strike="noStrike" kern="1200" cap="none" spc="0" normalizeH="0" baseline="0" noProof="0">
                          <a:ln>
                            <a:noFill/>
                          </a:ln>
                          <a:solidFill>
                            <a:prstClr val="black"/>
                          </a:solidFill>
                          <a:effectLst/>
                          <a:uLnTx/>
                          <a:uFillTx/>
                          <a:latin typeface="Calibri"/>
                          <a:ea typeface="+mn-ea"/>
                          <a:cs typeface="+mn-cs"/>
                        </a:rPr>
                        <a:t>minority institution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घोषित कर दिया।
इससे इसमें 50… </a:t>
                      </a:r>
                      <a:r>
                        <a:rPr kumimoji="0" lang="en-US" sz="1000" b="0" i="0" u="none" strike="noStrike" kern="1200" cap="none" spc="0" normalizeH="0" baseline="0" noProof="0">
                          <a:ln>
                            <a:noFill/>
                          </a:ln>
                          <a:solidFill>
                            <a:prstClr val="black"/>
                          </a:solidFill>
                          <a:effectLst/>
                          <a:uLnTx/>
                          <a:uFillTx/>
                          <a:latin typeface="Calibri"/>
                          <a:ea typeface="+mn-ea"/>
                          <a:cs typeface="+mn-cs"/>
                        </a:rPr>
                        <a:t>https://t.co/Laj2oS8Tt0 https://t.co/ZZTBRtxkrB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0.0029 %</a:t>
                      </a:r>
                    </a:p>
                  </a:txBody>
                  <a:tcPr/>
                </a:tc>
                <a:extLst>
                  <a:ext uri="{0D108BD9-81ED-4DB2-BD59-A6C34878D82A}">
                    <a16:rowId xmlns:a16="http://schemas.microsoft.com/office/drawing/2014/main" val="2048208354"/>
                  </a:ext>
                </a:extLst>
              </a:tr>
            </a:tbl>
          </a:graphicData>
        </a:graphic>
      </p:graphicFrame>
      <p:sp>
        <p:nvSpPr>
          <p:cNvPr id="4" name="Text Placeholder 3">
            <a:extLst>
              <a:ext uri="{FF2B5EF4-FFF2-40B4-BE49-F238E27FC236}">
                <a16:creationId xmlns:a16="http://schemas.microsoft.com/office/drawing/2014/main" id="{E177D2B2-6E97-44BC-BE7B-064F04F1E04B}"/>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990175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396DE-2219-46A4-93B2-07D18F85147D}"/>
              </a:ext>
            </a:extLst>
          </p:cNvPr>
          <p:cNvSpPr>
            <a:spLocks noGrp="1"/>
          </p:cNvSpPr>
          <p:nvPr>
            <p:ph type="title"/>
          </p:nvPr>
        </p:nvSpPr>
        <p:spPr/>
        <p:txBody>
          <a:bodyPr/>
          <a:lstStyle/>
          <a:p>
            <a:r>
              <a:rPr lang="en-US"/>
              <a:t>Twitter Own and Retweeted Tweets Table | ID - 14 of 21</a:t>
            </a:r>
          </a:p>
        </p:txBody>
      </p:sp>
      <p:graphicFrame>
        <p:nvGraphicFramePr>
          <p:cNvPr id="5" name="Table Placeholder 4">
            <a:extLst>
              <a:ext uri="{FF2B5EF4-FFF2-40B4-BE49-F238E27FC236}">
                <a16:creationId xmlns:a16="http://schemas.microsoft.com/office/drawing/2014/main" id="{80A8C24E-FB7A-4A3A-A7C1-61DE5B7C53F5}"/>
              </a:ext>
            </a:extLst>
          </p:cNvPr>
          <p:cNvGraphicFramePr>
            <a:graphicFrameLocks noGrp="1"/>
          </p:cNvGraphicFramePr>
          <p:nvPr>
            <p:ph type="tbl" sz="quarter" idx="13"/>
            <p:extLst>
              <p:ext uri="{D42A27DB-BD31-4B8C-83A1-F6EECF244321}">
                <p14:modId xmlns:p14="http://schemas.microsoft.com/office/powerpoint/2010/main" val="1192554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632521176"/>
                    </a:ext>
                  </a:extLst>
                </a:gridCol>
                <a:gridCol w="411480">
                  <a:extLst>
                    <a:ext uri="{9D8B030D-6E8A-4147-A177-3AD203B41FA5}">
                      <a16:colId xmlns:a16="http://schemas.microsoft.com/office/drawing/2014/main" val="2894317088"/>
                    </a:ext>
                  </a:extLst>
                </a:gridCol>
                <a:gridCol w="905256">
                  <a:extLst>
                    <a:ext uri="{9D8B030D-6E8A-4147-A177-3AD203B41FA5}">
                      <a16:colId xmlns:a16="http://schemas.microsoft.com/office/drawing/2014/main" val="3875037625"/>
                    </a:ext>
                  </a:extLst>
                </a:gridCol>
                <a:gridCol w="905256">
                  <a:extLst>
                    <a:ext uri="{9D8B030D-6E8A-4147-A177-3AD203B41FA5}">
                      <a16:colId xmlns:a16="http://schemas.microsoft.com/office/drawing/2014/main" val="1043081241"/>
                    </a:ext>
                  </a:extLst>
                </a:gridCol>
                <a:gridCol w="905256">
                  <a:extLst>
                    <a:ext uri="{9D8B030D-6E8A-4147-A177-3AD203B41FA5}">
                      <a16:colId xmlns:a16="http://schemas.microsoft.com/office/drawing/2014/main" val="2027068402"/>
                    </a:ext>
                  </a:extLst>
                </a:gridCol>
                <a:gridCol w="905256">
                  <a:extLst>
                    <a:ext uri="{9D8B030D-6E8A-4147-A177-3AD203B41FA5}">
                      <a16:colId xmlns:a16="http://schemas.microsoft.com/office/drawing/2014/main" val="4141203859"/>
                    </a:ext>
                  </a:extLst>
                </a:gridCol>
                <a:gridCol w="905256">
                  <a:extLst>
                    <a:ext uri="{9D8B030D-6E8A-4147-A177-3AD203B41FA5}">
                      <a16:colId xmlns:a16="http://schemas.microsoft.com/office/drawing/2014/main" val="1790157488"/>
                    </a:ext>
                  </a:extLst>
                </a:gridCol>
                <a:gridCol w="905256">
                  <a:extLst>
                    <a:ext uri="{9D8B030D-6E8A-4147-A177-3AD203B41FA5}">
                      <a16:colId xmlns:a16="http://schemas.microsoft.com/office/drawing/2014/main" val="12427299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274324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22:39:27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तुष्टिकरण की सनक में इंडी गठबंधन हद पार कर गया है... 
ये लोग कहते हैं कि देश के संसाधनों पर पहला हक मुसलमानों का है। 
ये लोग लगातार सरकारी जमीनें वक्फ बोर्ड को दे रहे हैं और बदले में वोट मांग रहे हैं।  
- पीएम श्री @</a:t>
                      </a:r>
                      <a:r>
                        <a:rPr kumimoji="0" lang="en-US" sz="1000" b="0" i="0" u="none" strike="noStrike" kern="1200" cap="none" spc="0" normalizeH="0" baseline="0" noProof="0">
                          <a:ln>
                            <a:noFill/>
                          </a:ln>
                          <a:solidFill>
                            <a:prstClr val="black"/>
                          </a:solidFill>
                          <a:effectLst/>
                          <a:uLnTx/>
                          <a:uFillTx/>
                          <a:latin typeface="Calibri"/>
                          <a:ea typeface="+mn-ea"/>
                          <a:cs typeface="+mn-cs"/>
                        </a:rPr>
                        <a:t>narendramodi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पूरा वीडियो देखें:
</a:t>
                      </a:r>
                      <a:r>
                        <a:rPr kumimoji="0" lang="en-US" sz="1000" b="0" i="0" u="none" strike="noStrike" kern="1200" cap="none" spc="0" normalizeH="0" baseline="0" noProof="0">
                          <a:ln>
                            <a:noFill/>
                          </a:ln>
                          <a:solidFill>
                            <a:prstClr val="black"/>
                          </a:solidFill>
                          <a:effectLst/>
                          <a:uLnTx/>
                          <a:uFillTx/>
                          <a:latin typeface="Calibri"/>
                          <a:ea typeface="+mn-ea"/>
                          <a:cs typeface="+mn-cs"/>
                        </a:rPr>
                        <a:t>https://t.co/WgVhXyaZdu https://t.co/Fx4BlIdUad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0.0017 %</a:t>
                      </a:r>
                    </a:p>
                  </a:txBody>
                  <a:tcPr/>
                </a:tc>
                <a:extLst>
                  <a:ext uri="{0D108BD9-81ED-4DB2-BD59-A6C34878D82A}">
                    <a16:rowId xmlns:a16="http://schemas.microsoft.com/office/drawing/2014/main" val="1004461000"/>
                  </a:ext>
                </a:extLst>
              </a:tr>
            </a:tbl>
          </a:graphicData>
        </a:graphic>
      </p:graphicFrame>
      <p:sp>
        <p:nvSpPr>
          <p:cNvPr id="4" name="Text Placeholder 3">
            <a:extLst>
              <a:ext uri="{FF2B5EF4-FFF2-40B4-BE49-F238E27FC236}">
                <a16:creationId xmlns:a16="http://schemas.microsoft.com/office/drawing/2014/main" id="{C38A8AEF-666F-4DE1-9555-EFF861378D7C}"/>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164805555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B184E-8A55-4E09-986E-86C42E08CE90}"/>
              </a:ext>
            </a:extLst>
          </p:cNvPr>
          <p:cNvSpPr>
            <a:spLocks noGrp="1"/>
          </p:cNvSpPr>
          <p:nvPr>
            <p:ph type="title"/>
          </p:nvPr>
        </p:nvSpPr>
        <p:spPr/>
        <p:txBody>
          <a:bodyPr/>
          <a:lstStyle/>
          <a:p>
            <a:r>
              <a:rPr lang="en-US"/>
              <a:t>Twitter Own and Retweeted Tweets Table | ID - 15 of 21</a:t>
            </a:r>
          </a:p>
        </p:txBody>
      </p:sp>
      <p:graphicFrame>
        <p:nvGraphicFramePr>
          <p:cNvPr id="5" name="Table Placeholder 4">
            <a:extLst>
              <a:ext uri="{FF2B5EF4-FFF2-40B4-BE49-F238E27FC236}">
                <a16:creationId xmlns:a16="http://schemas.microsoft.com/office/drawing/2014/main" id="{6BBBFB3C-EB9E-47F9-AA8A-46889C908346}"/>
              </a:ext>
            </a:extLst>
          </p:cNvPr>
          <p:cNvGraphicFramePr>
            <a:graphicFrameLocks noGrp="1"/>
          </p:cNvGraphicFramePr>
          <p:nvPr>
            <p:ph type="tbl" sz="quarter" idx="13"/>
            <p:extLst>
              <p:ext uri="{D42A27DB-BD31-4B8C-83A1-F6EECF244321}">
                <p14:modId xmlns:p14="http://schemas.microsoft.com/office/powerpoint/2010/main" val="21131564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295545756"/>
                    </a:ext>
                  </a:extLst>
                </a:gridCol>
                <a:gridCol w="411480">
                  <a:extLst>
                    <a:ext uri="{9D8B030D-6E8A-4147-A177-3AD203B41FA5}">
                      <a16:colId xmlns:a16="http://schemas.microsoft.com/office/drawing/2014/main" val="1761289833"/>
                    </a:ext>
                  </a:extLst>
                </a:gridCol>
                <a:gridCol w="905256">
                  <a:extLst>
                    <a:ext uri="{9D8B030D-6E8A-4147-A177-3AD203B41FA5}">
                      <a16:colId xmlns:a16="http://schemas.microsoft.com/office/drawing/2014/main" val="3730755133"/>
                    </a:ext>
                  </a:extLst>
                </a:gridCol>
                <a:gridCol w="905256">
                  <a:extLst>
                    <a:ext uri="{9D8B030D-6E8A-4147-A177-3AD203B41FA5}">
                      <a16:colId xmlns:a16="http://schemas.microsoft.com/office/drawing/2014/main" val="991894329"/>
                    </a:ext>
                  </a:extLst>
                </a:gridCol>
                <a:gridCol w="905256">
                  <a:extLst>
                    <a:ext uri="{9D8B030D-6E8A-4147-A177-3AD203B41FA5}">
                      <a16:colId xmlns:a16="http://schemas.microsoft.com/office/drawing/2014/main" val="2521084931"/>
                    </a:ext>
                  </a:extLst>
                </a:gridCol>
                <a:gridCol w="905256">
                  <a:extLst>
                    <a:ext uri="{9D8B030D-6E8A-4147-A177-3AD203B41FA5}">
                      <a16:colId xmlns:a16="http://schemas.microsoft.com/office/drawing/2014/main" val="3705477919"/>
                    </a:ext>
                  </a:extLst>
                </a:gridCol>
                <a:gridCol w="905256">
                  <a:extLst>
                    <a:ext uri="{9D8B030D-6E8A-4147-A177-3AD203B41FA5}">
                      <a16:colId xmlns:a16="http://schemas.microsoft.com/office/drawing/2014/main" val="40158310"/>
                    </a:ext>
                  </a:extLst>
                </a:gridCol>
                <a:gridCol w="905256">
                  <a:extLst>
                    <a:ext uri="{9D8B030D-6E8A-4147-A177-3AD203B41FA5}">
                      <a16:colId xmlns:a16="http://schemas.microsoft.com/office/drawing/2014/main" val="69706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22989068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@rajnathsingh - 2024-05-22 22:39:06</a:t>
                      </a:r>
                      <a:r>
                        <a:rPr kumimoji="0" lang="en-US" sz="1000" b="0" i="0" u="none" strike="noStrike" kern="1200" cap="none" spc="0" normalizeH="0" baseline="0" noProof="0">
                          <a:ln>
                            <a:noFill/>
                          </a:ln>
                          <a:solidFill>
                            <a:prstClr val="black"/>
                          </a:solidFill>
                          <a:effectLst/>
                          <a:uLnTx/>
                          <a:uFillTx/>
                          <a:latin typeface="Calibri"/>
                          <a:ea typeface="+mn-ea"/>
                          <a:cs typeface="+mn-cs"/>
                        </a:rPr>
                        <a:t>
 Addressed public meetings in Karnal, Kurukshetra &amp;amp; Bhiwani in Haryana. 
The atmosphere today was euphoric. I’m confident that NDA will win all ten seats in Haryana and it will cross 400 seats under the leadership of PM Modi. 
https://t.co/mFzdCslAQV https://t.co/lLZTjBIsEN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09:33:50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0.0067 %</a:t>
                      </a:r>
                    </a:p>
                  </a:txBody>
                  <a:tcPr/>
                </a:tc>
                <a:extLst>
                  <a:ext uri="{0D108BD9-81ED-4DB2-BD59-A6C34878D82A}">
                    <a16:rowId xmlns:a16="http://schemas.microsoft.com/office/drawing/2014/main" val="37312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- 2024-05-22 22:37:26</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अग्निवीर योजना में युवाओं के साथ अन्याय हो रहा है। 
हम </a:t>
                      </a:r>
                      <a:r>
                        <a:rPr kumimoji="0" lang="en-US" sz="1000" b="0" i="0" u="none" strike="noStrike" kern="1200" cap="none" spc="0" normalizeH="0" baseline="0" noProof="0">
                          <a:ln>
                            <a:noFill/>
                          </a:ln>
                          <a:solidFill>
                            <a:prstClr val="black"/>
                          </a:solidFill>
                          <a:effectLst/>
                          <a:uLnTx/>
                          <a:uFillTx/>
                          <a:latin typeface="Calibri"/>
                          <a:ea typeface="+mn-ea"/>
                          <a:cs typeface="+mn-cs"/>
                        </a:rPr>
                        <a:t>INDIA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की सरकार बनते ही अग्निवीर योजना को खत्म कर देंगे। </a:t>
                      </a:r>
                      <a:r>
                        <a:rPr kumimoji="0" lang="en-US" sz="1000" b="0" i="0" u="none" strike="noStrike" kern="1200" cap="none" spc="0" normalizeH="0" baseline="0" noProof="0">
                          <a:ln>
                            <a:noFill/>
                          </a:ln>
                          <a:solidFill>
                            <a:prstClr val="black"/>
                          </a:solidFill>
                          <a:effectLst/>
                          <a:uLnTx/>
                          <a:uFillTx/>
                          <a:latin typeface="Calibri"/>
                          <a:ea typeface="+mn-ea"/>
                          <a:cs typeface="+mn-cs"/>
                        </a:rPr>
                        <a:t>https://t.co/Ln3JwxIpch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09:05:17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0.0322 %</a:t>
                      </a:r>
                    </a:p>
                  </a:txBody>
                  <a:tcPr/>
                </a:tc>
                <a:extLst>
                  <a:ext uri="{0D108BD9-81ED-4DB2-BD59-A6C34878D82A}">
                    <a16:rowId xmlns:a16="http://schemas.microsoft.com/office/drawing/2014/main" val="1237770482"/>
                  </a:ext>
                </a:extLst>
              </a:tr>
            </a:tbl>
          </a:graphicData>
        </a:graphic>
      </p:graphicFrame>
      <p:sp>
        <p:nvSpPr>
          <p:cNvPr id="4" name="Text Placeholder 3">
            <a:extLst>
              <a:ext uri="{FF2B5EF4-FFF2-40B4-BE49-F238E27FC236}">
                <a16:creationId xmlns:a16="http://schemas.microsoft.com/office/drawing/2014/main" id="{BAEE3C59-A2C6-49CE-A7D4-3BDD31ABDBF8}"/>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31346690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58F447-2454-4EE0-9E73-F1DBE723D674}"/>
              </a:ext>
            </a:extLst>
          </p:cNvPr>
          <p:cNvSpPr>
            <a:spLocks noGrp="1"/>
          </p:cNvSpPr>
          <p:nvPr>
            <p:ph type="title"/>
          </p:nvPr>
        </p:nvSpPr>
        <p:spPr/>
        <p:txBody>
          <a:bodyPr/>
          <a:lstStyle/>
          <a:p>
            <a:r>
              <a:rPr lang="en-US"/>
              <a:t>Twitter Own and Retweeted Tweets Table | ID - 16 of 21</a:t>
            </a:r>
          </a:p>
        </p:txBody>
      </p:sp>
      <p:graphicFrame>
        <p:nvGraphicFramePr>
          <p:cNvPr id="5" name="Table Placeholder 4">
            <a:extLst>
              <a:ext uri="{FF2B5EF4-FFF2-40B4-BE49-F238E27FC236}">
                <a16:creationId xmlns:a16="http://schemas.microsoft.com/office/drawing/2014/main" id="{C4C2EAA6-2F06-445D-A1E9-C8AAC7D9A86C}"/>
              </a:ext>
            </a:extLst>
          </p:cNvPr>
          <p:cNvGraphicFramePr>
            <a:graphicFrameLocks noGrp="1"/>
          </p:cNvGraphicFramePr>
          <p:nvPr>
            <p:ph type="tbl" sz="quarter" idx="13"/>
            <p:extLst>
              <p:ext uri="{D42A27DB-BD31-4B8C-83A1-F6EECF244321}">
                <p14:modId xmlns:p14="http://schemas.microsoft.com/office/powerpoint/2010/main" val="13404453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4129584383"/>
                    </a:ext>
                  </a:extLst>
                </a:gridCol>
                <a:gridCol w="411480">
                  <a:extLst>
                    <a:ext uri="{9D8B030D-6E8A-4147-A177-3AD203B41FA5}">
                      <a16:colId xmlns:a16="http://schemas.microsoft.com/office/drawing/2014/main" val="1412070586"/>
                    </a:ext>
                  </a:extLst>
                </a:gridCol>
                <a:gridCol w="905256">
                  <a:extLst>
                    <a:ext uri="{9D8B030D-6E8A-4147-A177-3AD203B41FA5}">
                      <a16:colId xmlns:a16="http://schemas.microsoft.com/office/drawing/2014/main" val="3256134541"/>
                    </a:ext>
                  </a:extLst>
                </a:gridCol>
                <a:gridCol w="905256">
                  <a:extLst>
                    <a:ext uri="{9D8B030D-6E8A-4147-A177-3AD203B41FA5}">
                      <a16:colId xmlns:a16="http://schemas.microsoft.com/office/drawing/2014/main" val="521197218"/>
                    </a:ext>
                  </a:extLst>
                </a:gridCol>
                <a:gridCol w="905256">
                  <a:extLst>
                    <a:ext uri="{9D8B030D-6E8A-4147-A177-3AD203B41FA5}">
                      <a16:colId xmlns:a16="http://schemas.microsoft.com/office/drawing/2014/main" val="4214406140"/>
                    </a:ext>
                  </a:extLst>
                </a:gridCol>
                <a:gridCol w="905256">
                  <a:extLst>
                    <a:ext uri="{9D8B030D-6E8A-4147-A177-3AD203B41FA5}">
                      <a16:colId xmlns:a16="http://schemas.microsoft.com/office/drawing/2014/main" val="2081929416"/>
                    </a:ext>
                  </a:extLst>
                </a:gridCol>
                <a:gridCol w="905256">
                  <a:extLst>
                    <a:ext uri="{9D8B030D-6E8A-4147-A177-3AD203B41FA5}">
                      <a16:colId xmlns:a16="http://schemas.microsoft.com/office/drawing/2014/main" val="3979027763"/>
                    </a:ext>
                  </a:extLst>
                </a:gridCol>
                <a:gridCol w="905256">
                  <a:extLst>
                    <a:ext uri="{9D8B030D-6E8A-4147-A177-3AD203B41FA5}">
                      <a16:colId xmlns:a16="http://schemas.microsoft.com/office/drawing/2014/main" val="19685213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65101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22:29:25</a:t>
                      </a:r>
                      <a:r>
                        <a:rPr kumimoji="0" lang="en-US" sz="1000" b="0" i="0" u="none" strike="noStrike" kern="1200" cap="none" spc="0" normalizeH="0" baseline="0" noProof="0">
                          <a:ln>
                            <a:noFill/>
                          </a:ln>
                          <a:solidFill>
                            <a:prstClr val="black"/>
                          </a:solidFill>
                          <a:effectLst/>
                          <a:uLnTx/>
                          <a:uFillTx/>
                          <a:latin typeface="Calibri"/>
                          <a:ea typeface="+mn-ea"/>
                          <a:cs typeface="+mn-cs"/>
                        </a:rPr>
                        <a:t>
 "Mamata Banerjee is damaging the reputation of humanitarian institutions to win elections."
Union Home Minister on West Bengal Govt's action against the Hindu religious institutions like Bharat Sevashram Sangha, Ramakrishna Mission, and ISCKON https://t.co/T5ARqTDShQ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0.0019 %</a:t>
                      </a:r>
                    </a:p>
                  </a:txBody>
                  <a:tcPr/>
                </a:tc>
                <a:extLst>
                  <a:ext uri="{0D108BD9-81ED-4DB2-BD59-A6C34878D82A}">
                    <a16:rowId xmlns:a16="http://schemas.microsoft.com/office/drawing/2014/main" val="5988864"/>
                  </a:ext>
                </a:extLst>
              </a:tr>
            </a:tbl>
          </a:graphicData>
        </a:graphic>
      </p:graphicFrame>
      <p:sp>
        <p:nvSpPr>
          <p:cNvPr id="4" name="Text Placeholder 3">
            <a:extLst>
              <a:ext uri="{FF2B5EF4-FFF2-40B4-BE49-F238E27FC236}">
                <a16:creationId xmlns:a16="http://schemas.microsoft.com/office/drawing/2014/main" id="{5299F771-900C-42C6-925A-79F153C5AA6E}"/>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21644686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01BDE9-F01E-42D6-A3A9-EF7D627E06F3}"/>
              </a:ext>
            </a:extLst>
          </p:cNvPr>
          <p:cNvSpPr>
            <a:spLocks noGrp="1"/>
          </p:cNvSpPr>
          <p:nvPr>
            <p:ph type="title"/>
          </p:nvPr>
        </p:nvSpPr>
        <p:spPr/>
        <p:txBody>
          <a:bodyPr/>
          <a:lstStyle/>
          <a:p>
            <a:r>
              <a:rPr lang="en-US"/>
              <a:t>Twitter Own and Retweeted Tweets Table | ID - 17 of 21</a:t>
            </a:r>
          </a:p>
        </p:txBody>
      </p:sp>
      <p:graphicFrame>
        <p:nvGraphicFramePr>
          <p:cNvPr id="5" name="Table Placeholder 4">
            <a:extLst>
              <a:ext uri="{FF2B5EF4-FFF2-40B4-BE49-F238E27FC236}">
                <a16:creationId xmlns:a16="http://schemas.microsoft.com/office/drawing/2014/main" id="{EA1F787D-0DB1-4B64-AB3A-AEC10EE32A18}"/>
              </a:ext>
            </a:extLst>
          </p:cNvPr>
          <p:cNvGraphicFramePr>
            <a:graphicFrameLocks noGrp="1"/>
          </p:cNvGraphicFramePr>
          <p:nvPr>
            <p:ph type="tbl" sz="quarter" idx="13"/>
            <p:extLst>
              <p:ext uri="{D42A27DB-BD31-4B8C-83A1-F6EECF244321}">
                <p14:modId xmlns:p14="http://schemas.microsoft.com/office/powerpoint/2010/main" val="30194209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89613724"/>
                    </a:ext>
                  </a:extLst>
                </a:gridCol>
                <a:gridCol w="411480">
                  <a:extLst>
                    <a:ext uri="{9D8B030D-6E8A-4147-A177-3AD203B41FA5}">
                      <a16:colId xmlns:a16="http://schemas.microsoft.com/office/drawing/2014/main" val="2192329714"/>
                    </a:ext>
                  </a:extLst>
                </a:gridCol>
                <a:gridCol w="905256">
                  <a:extLst>
                    <a:ext uri="{9D8B030D-6E8A-4147-A177-3AD203B41FA5}">
                      <a16:colId xmlns:a16="http://schemas.microsoft.com/office/drawing/2014/main" val="2986087619"/>
                    </a:ext>
                  </a:extLst>
                </a:gridCol>
                <a:gridCol w="905256">
                  <a:extLst>
                    <a:ext uri="{9D8B030D-6E8A-4147-A177-3AD203B41FA5}">
                      <a16:colId xmlns:a16="http://schemas.microsoft.com/office/drawing/2014/main" val="2034830736"/>
                    </a:ext>
                  </a:extLst>
                </a:gridCol>
                <a:gridCol w="905256">
                  <a:extLst>
                    <a:ext uri="{9D8B030D-6E8A-4147-A177-3AD203B41FA5}">
                      <a16:colId xmlns:a16="http://schemas.microsoft.com/office/drawing/2014/main" val="3588987611"/>
                    </a:ext>
                  </a:extLst>
                </a:gridCol>
                <a:gridCol w="905256">
                  <a:extLst>
                    <a:ext uri="{9D8B030D-6E8A-4147-A177-3AD203B41FA5}">
                      <a16:colId xmlns:a16="http://schemas.microsoft.com/office/drawing/2014/main" val="89778008"/>
                    </a:ext>
                  </a:extLst>
                </a:gridCol>
                <a:gridCol w="905256">
                  <a:extLst>
                    <a:ext uri="{9D8B030D-6E8A-4147-A177-3AD203B41FA5}">
                      <a16:colId xmlns:a16="http://schemas.microsoft.com/office/drawing/2014/main" val="484597393"/>
                    </a:ext>
                  </a:extLst>
                </a:gridCol>
                <a:gridCol w="905256">
                  <a:extLst>
                    <a:ext uri="{9D8B030D-6E8A-4147-A177-3AD203B41FA5}">
                      <a16:colId xmlns:a16="http://schemas.microsoft.com/office/drawing/2014/main" val="33369993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456077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22:27:34</a:t>
                      </a:r>
                      <a:r>
                        <a:rPr kumimoji="0" lang="en-US" sz="1000" b="0" i="0" u="none" strike="noStrike" kern="1200" cap="none" spc="0" normalizeH="0" baseline="0" noProof="0">
                          <a:ln>
                            <a:noFill/>
                          </a:ln>
                          <a:solidFill>
                            <a:prstClr val="black"/>
                          </a:solidFill>
                          <a:effectLst/>
                          <a:uLnTx/>
                          <a:uFillTx/>
                          <a:latin typeface="Calibri"/>
                          <a:ea typeface="+mn-ea"/>
                          <a:cs typeface="+mn-cs"/>
                        </a:rPr>
                        <a:t>
 Form the BJP Govt in Bengal and the goons of TMC will be punished for the atrocities inflicted on you.
Glimpses from Union Home Minister Shri @AmitShah's public rally in Ghatal, West Bengal. https://t.co/sea9WFlP8t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0.0026 %</a:t>
                      </a:r>
                    </a:p>
                  </a:txBody>
                  <a:tcPr/>
                </a:tc>
                <a:extLst>
                  <a:ext uri="{0D108BD9-81ED-4DB2-BD59-A6C34878D82A}">
                    <a16:rowId xmlns:a16="http://schemas.microsoft.com/office/drawing/2014/main" val="1625848087"/>
                  </a:ext>
                </a:extLst>
              </a:tr>
            </a:tbl>
          </a:graphicData>
        </a:graphic>
      </p:graphicFrame>
      <p:sp>
        <p:nvSpPr>
          <p:cNvPr id="4" name="Text Placeholder 3">
            <a:extLst>
              <a:ext uri="{FF2B5EF4-FFF2-40B4-BE49-F238E27FC236}">
                <a16:creationId xmlns:a16="http://schemas.microsoft.com/office/drawing/2014/main" id="{B7BD6B7D-CAFC-4FF1-B97D-AA11EB9DF594}"/>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34808542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DF211-6CDE-4BBC-8BA6-617D6F549B53}"/>
              </a:ext>
            </a:extLst>
          </p:cNvPr>
          <p:cNvSpPr>
            <a:spLocks noGrp="1"/>
          </p:cNvSpPr>
          <p:nvPr>
            <p:ph type="title"/>
          </p:nvPr>
        </p:nvSpPr>
        <p:spPr/>
        <p:txBody>
          <a:bodyPr/>
          <a:lstStyle/>
          <a:p>
            <a:r>
              <a:rPr lang="en-US"/>
              <a:t>Twitter Own and Retweeted Tweets Table | ID - 18 of 21</a:t>
            </a:r>
          </a:p>
        </p:txBody>
      </p:sp>
      <p:graphicFrame>
        <p:nvGraphicFramePr>
          <p:cNvPr id="5" name="Table Placeholder 4">
            <a:extLst>
              <a:ext uri="{FF2B5EF4-FFF2-40B4-BE49-F238E27FC236}">
                <a16:creationId xmlns:a16="http://schemas.microsoft.com/office/drawing/2014/main" id="{44CBE99F-C280-4C17-93C7-9651522CF498}"/>
              </a:ext>
            </a:extLst>
          </p:cNvPr>
          <p:cNvGraphicFramePr>
            <a:graphicFrameLocks noGrp="1"/>
          </p:cNvGraphicFramePr>
          <p:nvPr>
            <p:ph type="tbl" sz="quarter" idx="13"/>
            <p:extLst>
              <p:ext uri="{D42A27DB-BD31-4B8C-83A1-F6EECF244321}">
                <p14:modId xmlns:p14="http://schemas.microsoft.com/office/powerpoint/2010/main" val="4450737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743804056"/>
                    </a:ext>
                  </a:extLst>
                </a:gridCol>
                <a:gridCol w="411480">
                  <a:extLst>
                    <a:ext uri="{9D8B030D-6E8A-4147-A177-3AD203B41FA5}">
                      <a16:colId xmlns:a16="http://schemas.microsoft.com/office/drawing/2014/main" val="687688465"/>
                    </a:ext>
                  </a:extLst>
                </a:gridCol>
                <a:gridCol w="905256">
                  <a:extLst>
                    <a:ext uri="{9D8B030D-6E8A-4147-A177-3AD203B41FA5}">
                      <a16:colId xmlns:a16="http://schemas.microsoft.com/office/drawing/2014/main" val="3527455626"/>
                    </a:ext>
                  </a:extLst>
                </a:gridCol>
                <a:gridCol w="905256">
                  <a:extLst>
                    <a:ext uri="{9D8B030D-6E8A-4147-A177-3AD203B41FA5}">
                      <a16:colId xmlns:a16="http://schemas.microsoft.com/office/drawing/2014/main" val="989148512"/>
                    </a:ext>
                  </a:extLst>
                </a:gridCol>
                <a:gridCol w="905256">
                  <a:extLst>
                    <a:ext uri="{9D8B030D-6E8A-4147-A177-3AD203B41FA5}">
                      <a16:colId xmlns:a16="http://schemas.microsoft.com/office/drawing/2014/main" val="3960718312"/>
                    </a:ext>
                  </a:extLst>
                </a:gridCol>
                <a:gridCol w="905256">
                  <a:extLst>
                    <a:ext uri="{9D8B030D-6E8A-4147-A177-3AD203B41FA5}">
                      <a16:colId xmlns:a16="http://schemas.microsoft.com/office/drawing/2014/main" val="109220185"/>
                    </a:ext>
                  </a:extLst>
                </a:gridCol>
                <a:gridCol w="905256">
                  <a:extLst>
                    <a:ext uri="{9D8B030D-6E8A-4147-A177-3AD203B41FA5}">
                      <a16:colId xmlns:a16="http://schemas.microsoft.com/office/drawing/2014/main" val="2159464645"/>
                    </a:ext>
                  </a:extLst>
                </a:gridCol>
                <a:gridCol w="905256">
                  <a:extLst>
                    <a:ext uri="{9D8B030D-6E8A-4147-A177-3AD203B41FA5}">
                      <a16:colId xmlns:a16="http://schemas.microsoft.com/office/drawing/2014/main" val="10904682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62035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- 2024-05-22 22:22:33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नरेंद्र मोदी के लोग कहते हैं कि वो संविधान बदल देंगे।
मैं इतना ही कहूंगा कि आप लोग ये सपना मत देखिए, आपके बस की नहीं है।
संविधान को कोई कभी खत्म नहीं कर सकता।
: संविधान सम्मान सम्मेलन में @</a:t>
                      </a:r>
                      <a:r>
                        <a:rPr kumimoji="0" lang="en-US" sz="1000" b="0" i="0" u="none" strike="noStrike" kern="1200" cap="none" spc="0" normalizeH="0" baseline="0" noProof="0">
                          <a:ln>
                            <a:noFill/>
                          </a:ln>
                          <a:solidFill>
                            <a:prstClr val="black"/>
                          </a:solidFill>
                          <a:effectLst/>
                          <a:uLnTx/>
                          <a:uFillTx/>
                          <a:latin typeface="Calibri"/>
                          <a:ea typeface="+mn-ea"/>
                          <a:cs typeface="+mn-cs"/>
                        </a:rPr>
                        <a:t>RahulGandhi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जी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हरियाणा </a:t>
                      </a:r>
                      <a:r>
                        <a:rPr kumimoji="0" lang="en-US" sz="1000" b="0" i="0" u="none" strike="noStrike" kern="1200" cap="none" spc="0" normalizeH="0" baseline="0" noProof="0">
                          <a:ln>
                            <a:noFill/>
                          </a:ln>
                          <a:solidFill>
                            <a:prstClr val="black"/>
                          </a:solidFill>
                          <a:effectLst/>
                          <a:uLnTx/>
                          <a:uFillTx/>
                          <a:latin typeface="Calibri"/>
                          <a:ea typeface="+mn-ea"/>
                          <a:cs typeface="+mn-cs"/>
                        </a:rPr>
                        <a:t>https://t.co/eONT5pCNj0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09:05:17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0.0175 %</a:t>
                      </a:r>
                    </a:p>
                  </a:txBody>
                  <a:tcPr/>
                </a:tc>
                <a:extLst>
                  <a:ext uri="{0D108BD9-81ED-4DB2-BD59-A6C34878D82A}">
                    <a16:rowId xmlns:a16="http://schemas.microsoft.com/office/drawing/2014/main" val="926649600"/>
                  </a:ext>
                </a:extLst>
              </a:tr>
            </a:tbl>
          </a:graphicData>
        </a:graphic>
      </p:graphicFrame>
      <p:sp>
        <p:nvSpPr>
          <p:cNvPr id="4" name="Text Placeholder 3">
            <a:extLst>
              <a:ext uri="{FF2B5EF4-FFF2-40B4-BE49-F238E27FC236}">
                <a16:creationId xmlns:a16="http://schemas.microsoft.com/office/drawing/2014/main" id="{FD58D461-C314-42EA-AA3A-6C86CDC1B406}"/>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1613340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9B10CC-3F42-4A9B-97F9-1F917A458E02}"/>
              </a:ext>
            </a:extLst>
          </p:cNvPr>
          <p:cNvSpPr>
            <a:spLocks noGrp="1"/>
          </p:cNvSpPr>
          <p:nvPr>
            <p:ph type="title"/>
          </p:nvPr>
        </p:nvSpPr>
        <p:spPr/>
        <p:txBody>
          <a:bodyPr/>
          <a:lstStyle/>
          <a:p>
            <a:r>
              <a:rPr lang="en-US"/>
              <a:t>Twitter Own and Retweeted Tweets Table | ID - 19 of 21</a:t>
            </a:r>
          </a:p>
        </p:txBody>
      </p:sp>
      <p:graphicFrame>
        <p:nvGraphicFramePr>
          <p:cNvPr id="5" name="Table Placeholder 4">
            <a:extLst>
              <a:ext uri="{FF2B5EF4-FFF2-40B4-BE49-F238E27FC236}">
                <a16:creationId xmlns:a16="http://schemas.microsoft.com/office/drawing/2014/main" id="{1B67BF0D-AA36-4A76-8D92-1D165EBE52C2}"/>
              </a:ext>
            </a:extLst>
          </p:cNvPr>
          <p:cNvGraphicFramePr>
            <a:graphicFrameLocks noGrp="1"/>
          </p:cNvGraphicFramePr>
          <p:nvPr>
            <p:ph type="tbl" sz="quarter" idx="13"/>
            <p:extLst>
              <p:ext uri="{D42A27DB-BD31-4B8C-83A1-F6EECF244321}">
                <p14:modId xmlns:p14="http://schemas.microsoft.com/office/powerpoint/2010/main" val="26816023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091100101"/>
                    </a:ext>
                  </a:extLst>
                </a:gridCol>
                <a:gridCol w="411480">
                  <a:extLst>
                    <a:ext uri="{9D8B030D-6E8A-4147-A177-3AD203B41FA5}">
                      <a16:colId xmlns:a16="http://schemas.microsoft.com/office/drawing/2014/main" val="676290390"/>
                    </a:ext>
                  </a:extLst>
                </a:gridCol>
                <a:gridCol w="905256">
                  <a:extLst>
                    <a:ext uri="{9D8B030D-6E8A-4147-A177-3AD203B41FA5}">
                      <a16:colId xmlns:a16="http://schemas.microsoft.com/office/drawing/2014/main" val="4108423718"/>
                    </a:ext>
                  </a:extLst>
                </a:gridCol>
                <a:gridCol w="905256">
                  <a:extLst>
                    <a:ext uri="{9D8B030D-6E8A-4147-A177-3AD203B41FA5}">
                      <a16:colId xmlns:a16="http://schemas.microsoft.com/office/drawing/2014/main" val="4268816427"/>
                    </a:ext>
                  </a:extLst>
                </a:gridCol>
                <a:gridCol w="905256">
                  <a:extLst>
                    <a:ext uri="{9D8B030D-6E8A-4147-A177-3AD203B41FA5}">
                      <a16:colId xmlns:a16="http://schemas.microsoft.com/office/drawing/2014/main" val="2421033719"/>
                    </a:ext>
                  </a:extLst>
                </a:gridCol>
                <a:gridCol w="905256">
                  <a:extLst>
                    <a:ext uri="{9D8B030D-6E8A-4147-A177-3AD203B41FA5}">
                      <a16:colId xmlns:a16="http://schemas.microsoft.com/office/drawing/2014/main" val="513916515"/>
                    </a:ext>
                  </a:extLst>
                </a:gridCol>
                <a:gridCol w="905256">
                  <a:extLst>
                    <a:ext uri="{9D8B030D-6E8A-4147-A177-3AD203B41FA5}">
                      <a16:colId xmlns:a16="http://schemas.microsoft.com/office/drawing/2014/main" val="2438471705"/>
                    </a:ext>
                  </a:extLst>
                </a:gridCol>
                <a:gridCol w="905256">
                  <a:extLst>
                    <a:ext uri="{9D8B030D-6E8A-4147-A177-3AD203B41FA5}">
                      <a16:colId xmlns:a16="http://schemas.microsoft.com/office/drawing/2014/main" val="11986694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9020806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- 2024-05-22 22:22:33</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जल-जंगल-जमीन की रक्षा करने.. आ रही है कांग्रेस</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रांची, झारखंड </a:t>
                      </a:r>
                      <a:r>
                        <a:rPr kumimoji="0" lang="en-US" sz="1000" b="0" i="0" u="none" strike="noStrike" kern="1200" cap="none" spc="0" normalizeH="0" baseline="0" noProof="0">
                          <a:ln>
                            <a:noFill/>
                          </a:ln>
                          <a:solidFill>
                            <a:prstClr val="black"/>
                          </a:solidFill>
                          <a:effectLst/>
                          <a:uLnTx/>
                          <a:uFillTx/>
                          <a:latin typeface="Calibri"/>
                          <a:ea typeface="+mn-ea"/>
                          <a:cs typeface="+mn-cs"/>
                        </a:rPr>
                        <a:t>https://t.co/WUPjAFgSQq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09:05:17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0.0237 %</a:t>
                      </a:r>
                    </a:p>
                  </a:txBody>
                  <a:tcPr/>
                </a:tc>
                <a:extLst>
                  <a:ext uri="{0D108BD9-81ED-4DB2-BD59-A6C34878D82A}">
                    <a16:rowId xmlns:a16="http://schemas.microsoft.com/office/drawing/2014/main" val="33117284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- 2024-05-22 22:10:20</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संविधान ने हर नागरिक को सम्मान से जीने का अधिकार दिया है। 
हम हर कीमत पर संविधान की रक्षा करेंगे। 
जय लोकतंत्र </a:t>
                      </a:r>
                      <a:r>
                        <a:rPr kumimoji="0" lang="en-US" sz="1000" b="0" i="0" u="none" strike="noStrike" kern="1200" cap="none" spc="0" normalizeH="0" baseline="0" noProof="0">
                          <a:ln>
                            <a:noFill/>
                          </a:ln>
                          <a:solidFill>
                            <a:prstClr val="black"/>
                          </a:solidFill>
                          <a:effectLst/>
                          <a:uLnTx/>
                          <a:uFillTx/>
                          <a:latin typeface="Calibri"/>
                          <a:ea typeface="+mn-ea"/>
                          <a:cs typeface="+mn-cs"/>
                        </a:rPr>
                        <a:t>🇮🇳
📍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संविधान सम्मान सम्मेलन, हरियाणा </a:t>
                      </a:r>
                      <a:r>
                        <a:rPr kumimoji="0" lang="en-US" sz="1000" b="0" i="0" u="none" strike="noStrike" kern="1200" cap="none" spc="0" normalizeH="0" baseline="0" noProof="0">
                          <a:ln>
                            <a:noFill/>
                          </a:ln>
                          <a:solidFill>
                            <a:prstClr val="black"/>
                          </a:solidFill>
                          <a:effectLst/>
                          <a:uLnTx/>
                          <a:uFillTx/>
                          <a:latin typeface="Calibri"/>
                          <a:ea typeface="+mn-ea"/>
                          <a:cs typeface="+mn-cs"/>
                        </a:rPr>
                        <a:t>https://t.co/BRT3bide22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09:05:17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0.0134 %</a:t>
                      </a:r>
                    </a:p>
                  </a:txBody>
                  <a:tcPr/>
                </a:tc>
                <a:extLst>
                  <a:ext uri="{0D108BD9-81ED-4DB2-BD59-A6C34878D82A}">
                    <a16:rowId xmlns:a16="http://schemas.microsoft.com/office/drawing/2014/main" val="2843433442"/>
                  </a:ext>
                </a:extLst>
              </a:tr>
            </a:tbl>
          </a:graphicData>
        </a:graphic>
      </p:graphicFrame>
      <p:sp>
        <p:nvSpPr>
          <p:cNvPr id="4" name="Text Placeholder 3">
            <a:extLst>
              <a:ext uri="{FF2B5EF4-FFF2-40B4-BE49-F238E27FC236}">
                <a16:creationId xmlns:a16="http://schemas.microsoft.com/office/drawing/2014/main" id="{1DF46EC8-09FB-4642-8639-6A298E3F3752}"/>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66895131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115CB-D7C9-45D4-8618-38F49491DA87}"/>
              </a:ext>
            </a:extLst>
          </p:cNvPr>
          <p:cNvSpPr>
            <a:spLocks noGrp="1"/>
          </p:cNvSpPr>
          <p:nvPr>
            <p:ph type="title"/>
          </p:nvPr>
        </p:nvSpPr>
        <p:spPr/>
        <p:txBody>
          <a:bodyPr/>
          <a:lstStyle/>
          <a:p>
            <a:r>
              <a:rPr lang="en-US"/>
              <a:t>Twitter Own and Retweeted Tweets Table | ID - 20 of 21</a:t>
            </a:r>
          </a:p>
        </p:txBody>
      </p:sp>
      <p:graphicFrame>
        <p:nvGraphicFramePr>
          <p:cNvPr id="5" name="Table Placeholder 4">
            <a:extLst>
              <a:ext uri="{FF2B5EF4-FFF2-40B4-BE49-F238E27FC236}">
                <a16:creationId xmlns:a16="http://schemas.microsoft.com/office/drawing/2014/main" id="{20BEB9E5-680B-4AE3-AFF8-0A903BBB9DB1}"/>
              </a:ext>
            </a:extLst>
          </p:cNvPr>
          <p:cNvGraphicFramePr>
            <a:graphicFrameLocks noGrp="1"/>
          </p:cNvGraphicFramePr>
          <p:nvPr>
            <p:ph type="tbl" sz="quarter" idx="13"/>
            <p:extLst>
              <p:ext uri="{D42A27DB-BD31-4B8C-83A1-F6EECF244321}">
                <p14:modId xmlns:p14="http://schemas.microsoft.com/office/powerpoint/2010/main" val="1311595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3420111862"/>
                    </a:ext>
                  </a:extLst>
                </a:gridCol>
                <a:gridCol w="411480">
                  <a:extLst>
                    <a:ext uri="{9D8B030D-6E8A-4147-A177-3AD203B41FA5}">
                      <a16:colId xmlns:a16="http://schemas.microsoft.com/office/drawing/2014/main" val="1080320759"/>
                    </a:ext>
                  </a:extLst>
                </a:gridCol>
                <a:gridCol w="905256">
                  <a:extLst>
                    <a:ext uri="{9D8B030D-6E8A-4147-A177-3AD203B41FA5}">
                      <a16:colId xmlns:a16="http://schemas.microsoft.com/office/drawing/2014/main" val="2638371271"/>
                    </a:ext>
                  </a:extLst>
                </a:gridCol>
                <a:gridCol w="905256">
                  <a:extLst>
                    <a:ext uri="{9D8B030D-6E8A-4147-A177-3AD203B41FA5}">
                      <a16:colId xmlns:a16="http://schemas.microsoft.com/office/drawing/2014/main" val="1380184508"/>
                    </a:ext>
                  </a:extLst>
                </a:gridCol>
                <a:gridCol w="905256">
                  <a:extLst>
                    <a:ext uri="{9D8B030D-6E8A-4147-A177-3AD203B41FA5}">
                      <a16:colId xmlns:a16="http://schemas.microsoft.com/office/drawing/2014/main" val="1814043413"/>
                    </a:ext>
                  </a:extLst>
                </a:gridCol>
                <a:gridCol w="905256">
                  <a:extLst>
                    <a:ext uri="{9D8B030D-6E8A-4147-A177-3AD203B41FA5}">
                      <a16:colId xmlns:a16="http://schemas.microsoft.com/office/drawing/2014/main" val="2355719926"/>
                    </a:ext>
                  </a:extLst>
                </a:gridCol>
                <a:gridCol w="905256">
                  <a:extLst>
                    <a:ext uri="{9D8B030D-6E8A-4147-A177-3AD203B41FA5}">
                      <a16:colId xmlns:a16="http://schemas.microsoft.com/office/drawing/2014/main" val="3149750231"/>
                    </a:ext>
                  </a:extLst>
                </a:gridCol>
                <a:gridCol w="905256">
                  <a:extLst>
                    <a:ext uri="{9D8B030D-6E8A-4147-A177-3AD203B41FA5}">
                      <a16:colId xmlns:a16="http://schemas.microsoft.com/office/drawing/2014/main" val="17261138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3364318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@INCIndia - 2024-05-22 22:00:44</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नरेंद्र मोदी कहते हैं कि उन्होंने </a:t>
                      </a:r>
                      <a:r>
                        <a:rPr kumimoji="0" lang="en-US" sz="1000" b="0" i="0" u="none" strike="noStrike" kern="1200" cap="none" spc="0" normalizeH="0" baseline="0" noProof="0">
                          <a:ln>
                            <a:noFill/>
                          </a:ln>
                          <a:solidFill>
                            <a:prstClr val="black"/>
                          </a:solidFill>
                          <a:effectLst/>
                          <a:uLnTx/>
                          <a:uFillTx/>
                          <a:latin typeface="Calibri"/>
                          <a:ea typeface="+mn-ea"/>
                          <a:cs typeface="+mn-cs"/>
                        </a:rPr>
                        <a:t>OBC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और दलितों को सम्मान दिया है। 
दलितों, आदिवासियों, पिछड़ों को पावर शेयरिंग चाहिए।
जिस दिन पावर शेयरिंग मिल गई, सम्मान अपने आप मिल जाएगा। 
: संविधान सम्मान सम्मेलन में @</a:t>
                      </a:r>
                      <a:r>
                        <a:rPr kumimoji="0" lang="en-US" sz="1000" b="0" i="0" u="none" strike="noStrike" kern="1200" cap="none" spc="0" normalizeH="0" baseline="0" noProof="0">
                          <a:ln>
                            <a:noFill/>
                          </a:ln>
                          <a:solidFill>
                            <a:prstClr val="black"/>
                          </a:solidFill>
                          <a:effectLst/>
                          <a:uLnTx/>
                          <a:uFillTx/>
                          <a:latin typeface="Calibri"/>
                          <a:ea typeface="+mn-ea"/>
                          <a:cs typeface="+mn-cs"/>
                        </a:rPr>
                        <a:t>RahulGandhi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जी
</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हरियाणा </a:t>
                      </a:r>
                      <a:r>
                        <a:rPr kumimoji="0" lang="en-US" sz="1000" b="0" i="0" u="none" strike="noStrike" kern="1200" cap="none" spc="0" normalizeH="0" baseline="0" noProof="0">
                          <a:ln>
                            <a:noFill/>
                          </a:ln>
                          <a:solidFill>
                            <a:prstClr val="black"/>
                          </a:solidFill>
                          <a:effectLst/>
                          <a:uLnTx/>
                          <a:uFillTx/>
                          <a:latin typeface="Calibri"/>
                          <a:ea typeface="+mn-ea"/>
                          <a:cs typeface="+mn-cs"/>
                        </a:rPr>
                        <a:t>https://t.co/gnSO5hsgop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09:05:17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0.0131 %</a:t>
                      </a:r>
                    </a:p>
                  </a:txBody>
                  <a:tcPr/>
                </a:tc>
                <a:extLst>
                  <a:ext uri="{0D108BD9-81ED-4DB2-BD59-A6C34878D82A}">
                    <a16:rowId xmlns:a16="http://schemas.microsoft.com/office/drawing/2014/main" val="2133245995"/>
                  </a:ext>
                </a:extLst>
              </a:tr>
            </a:tbl>
          </a:graphicData>
        </a:graphic>
      </p:graphicFrame>
      <p:sp>
        <p:nvSpPr>
          <p:cNvPr id="4" name="Text Placeholder 3">
            <a:extLst>
              <a:ext uri="{FF2B5EF4-FFF2-40B4-BE49-F238E27FC236}">
                <a16:creationId xmlns:a16="http://schemas.microsoft.com/office/drawing/2014/main" id="{D6553F02-EEDF-42B1-A980-7DF056C18DAE}"/>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327912312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F5627-6016-4227-A896-83ED95718B96}"/>
              </a:ext>
            </a:extLst>
          </p:cNvPr>
          <p:cNvSpPr>
            <a:spLocks noGrp="1"/>
          </p:cNvSpPr>
          <p:nvPr>
            <p:ph type="title"/>
          </p:nvPr>
        </p:nvSpPr>
        <p:spPr/>
        <p:txBody>
          <a:bodyPr/>
          <a:lstStyle/>
          <a:p>
            <a:r>
              <a:rPr lang="en-US"/>
              <a:t>Twitter Own and Retweeted Tweets Table | ID - 21 of 21</a:t>
            </a:r>
          </a:p>
        </p:txBody>
      </p:sp>
      <p:graphicFrame>
        <p:nvGraphicFramePr>
          <p:cNvPr id="5" name="Table Placeholder 4">
            <a:extLst>
              <a:ext uri="{FF2B5EF4-FFF2-40B4-BE49-F238E27FC236}">
                <a16:creationId xmlns:a16="http://schemas.microsoft.com/office/drawing/2014/main" id="{8C881A6A-7827-412F-B97E-EFBDDDDDB98E}"/>
              </a:ext>
            </a:extLst>
          </p:cNvPr>
          <p:cNvGraphicFramePr>
            <a:graphicFrameLocks noGrp="1"/>
          </p:cNvGraphicFramePr>
          <p:nvPr>
            <p:ph type="tbl" sz="quarter" idx="13"/>
            <p:extLst>
              <p:ext uri="{D42A27DB-BD31-4B8C-83A1-F6EECF244321}">
                <p14:modId xmlns:p14="http://schemas.microsoft.com/office/powerpoint/2010/main" val="37441355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8">
                  <a:extLst>
                    <a:ext uri="{9D8B030D-6E8A-4147-A177-3AD203B41FA5}">
                      <a16:colId xmlns:a16="http://schemas.microsoft.com/office/drawing/2014/main" val="2559737039"/>
                    </a:ext>
                  </a:extLst>
                </a:gridCol>
                <a:gridCol w="411480">
                  <a:extLst>
                    <a:ext uri="{9D8B030D-6E8A-4147-A177-3AD203B41FA5}">
                      <a16:colId xmlns:a16="http://schemas.microsoft.com/office/drawing/2014/main" val="3934467610"/>
                    </a:ext>
                  </a:extLst>
                </a:gridCol>
                <a:gridCol w="905256">
                  <a:extLst>
                    <a:ext uri="{9D8B030D-6E8A-4147-A177-3AD203B41FA5}">
                      <a16:colId xmlns:a16="http://schemas.microsoft.com/office/drawing/2014/main" val="548561873"/>
                    </a:ext>
                  </a:extLst>
                </a:gridCol>
                <a:gridCol w="905256">
                  <a:extLst>
                    <a:ext uri="{9D8B030D-6E8A-4147-A177-3AD203B41FA5}">
                      <a16:colId xmlns:a16="http://schemas.microsoft.com/office/drawing/2014/main" val="3200803604"/>
                    </a:ext>
                  </a:extLst>
                </a:gridCol>
                <a:gridCol w="905256">
                  <a:extLst>
                    <a:ext uri="{9D8B030D-6E8A-4147-A177-3AD203B41FA5}">
                      <a16:colId xmlns:a16="http://schemas.microsoft.com/office/drawing/2014/main" val="2753601742"/>
                    </a:ext>
                  </a:extLst>
                </a:gridCol>
                <a:gridCol w="905256">
                  <a:extLst>
                    <a:ext uri="{9D8B030D-6E8A-4147-A177-3AD203B41FA5}">
                      <a16:colId xmlns:a16="http://schemas.microsoft.com/office/drawing/2014/main" val="1375849420"/>
                    </a:ext>
                  </a:extLst>
                </a:gridCol>
                <a:gridCol w="905256">
                  <a:extLst>
                    <a:ext uri="{9D8B030D-6E8A-4147-A177-3AD203B41FA5}">
                      <a16:colId xmlns:a16="http://schemas.microsoft.com/office/drawing/2014/main" val="315729167"/>
                    </a:ext>
                  </a:extLst>
                </a:gridCol>
                <a:gridCol w="905256">
                  <a:extLst>
                    <a:ext uri="{9D8B030D-6E8A-4147-A177-3AD203B41FA5}">
                      <a16:colId xmlns:a16="http://schemas.microsoft.com/office/drawing/2014/main" val="10745196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a:t>
                      </a:r>
                    </a:p>
                  </a:txBody>
                  <a:tcPr/>
                </a:tc>
                <a:extLst>
                  <a:ext uri="{0D108BD9-81ED-4DB2-BD59-A6C34878D82A}">
                    <a16:rowId xmlns:a16="http://schemas.microsoft.com/office/drawing/2014/main" val="11392276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@BJP4India - 2024-05-22 21:58:47</a:t>
                      </a:r>
                      <a:r>
                        <a:rPr kumimoji="0" lang="en-US" sz="1000" b="0" i="0" u="none" strike="noStrike" kern="1200" cap="none" spc="0" normalizeH="0" baseline="0" noProof="0">
                          <a:ln>
                            <a:noFill/>
                          </a:ln>
                          <a:solidFill>
                            <a:prstClr val="black"/>
                          </a:solidFill>
                          <a:effectLst/>
                          <a:uLnTx/>
                          <a:uFillTx/>
                          <a:latin typeface="Calibri"/>
                          <a:ea typeface="+mn-ea"/>
                          <a:cs typeface="+mn-cs"/>
                        </a:rPr>
                        <a:t>
 </a:t>
                      </a:r>
                      <a:r>
                        <a:rPr kumimoji="0" lang="hi-IN" sz="1000" b="0" i="0" u="none" strike="noStrike" kern="1200" cap="none" spc="0" normalizeH="0" baseline="0" noProof="0">
                          <a:ln>
                            <a:noFill/>
                          </a:ln>
                          <a:solidFill>
                            <a:prstClr val="black"/>
                          </a:solidFill>
                          <a:effectLst/>
                          <a:uLnTx/>
                          <a:uFillTx/>
                          <a:latin typeface="Calibri"/>
                          <a:ea typeface="+mn-ea"/>
                          <a:cs typeface="Mangal" panose="02040503050203030202" pitchFamily="18" charset="0"/>
                        </a:rPr>
                        <a:t>न ही अपनी मेहनत के हक में हिस्सा देंगे न ही पंजे को वोट करेंगे... 
आपकी जेब में हाथ डालने वालों से खबरदार, 
चुनें, देशहित में फैसले लेने वाली मोदी सरकार। 
 #</a:t>
                      </a:r>
                      <a:r>
                        <a:rPr kumimoji="0" lang="en-US" sz="1000" b="0" i="0" u="none" strike="noStrike" kern="1200" cap="none" spc="0" normalizeH="0" baseline="0" noProof="0">
                          <a:ln>
                            <a:noFill/>
                          </a:ln>
                          <a:solidFill>
                            <a:prstClr val="black"/>
                          </a:solidFill>
                          <a:effectLst/>
                          <a:uLnTx/>
                          <a:uFillTx/>
                          <a:latin typeface="Calibri"/>
                          <a:ea typeface="+mn-ea"/>
                          <a:cs typeface="+mn-cs"/>
                        </a:rPr>
                        <a:t>MeraVoteMeraAdhikar https://t.co/cllxymZYoY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05/23/2024 04:47:29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0.0025 %</a:t>
                      </a:r>
                    </a:p>
                  </a:txBody>
                  <a:tcPr/>
                </a:tc>
                <a:extLst>
                  <a:ext uri="{0D108BD9-81ED-4DB2-BD59-A6C34878D82A}">
                    <a16:rowId xmlns:a16="http://schemas.microsoft.com/office/drawing/2014/main" val="508091133"/>
                  </a:ext>
                </a:extLst>
              </a:tr>
            </a:tbl>
          </a:graphicData>
        </a:graphic>
      </p:graphicFrame>
      <p:sp>
        <p:nvSpPr>
          <p:cNvPr id="4" name="Text Placeholder 3">
            <a:extLst>
              <a:ext uri="{FF2B5EF4-FFF2-40B4-BE49-F238E27FC236}">
                <a16:creationId xmlns:a16="http://schemas.microsoft.com/office/drawing/2014/main" id="{86448DE2-83EE-40C5-BEA9-5AF5E969B4B1}"/>
              </a:ext>
            </a:extLst>
          </p:cNvPr>
          <p:cNvSpPr>
            <a:spLocks noGrp="1"/>
          </p:cNvSpPr>
          <p:nvPr>
            <p:ph type="body" sz="quarter" idx="14"/>
          </p:nvPr>
        </p:nvSpPr>
        <p:spPr/>
        <p:txBody>
          <a:bodyPr/>
          <a:lstStyle/>
          <a:p>
            <a:r>
              <a:rPr lang="en-US"/>
              <a:t>05/16/2024 - 05/22/2024</a:t>
            </a:r>
          </a:p>
        </p:txBody>
      </p:sp>
    </p:spTree>
    <p:extLst>
      <p:ext uri="{BB962C8B-B14F-4D97-AF65-F5344CB8AC3E}">
        <p14:creationId xmlns:p14="http://schemas.microsoft.com/office/powerpoint/2010/main" val="28211477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2283</Words>
  <Application>Microsoft Office PowerPoint</Application>
  <PresentationFormat>On-screen Show (4:3)</PresentationFormat>
  <Paragraphs>410</Paragraphs>
  <Slides>21</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21</vt:i4>
      </vt:variant>
    </vt:vector>
  </HeadingPairs>
  <TitlesOfParts>
    <vt:vector size="24" baseType="lpstr">
      <vt:lpstr>Calibri</vt:lpstr>
      <vt:lpstr>Arial</vt:lpstr>
      <vt:lpstr>quintly_template</vt:lpstr>
      <vt:lpstr>Twitter Own and Retweeted Tweets Table | ID - 1 of 21</vt:lpstr>
      <vt:lpstr>Twitter Own and Retweeted Tweets Table | ID - 2 of 21</vt:lpstr>
      <vt:lpstr>Twitter Own and Retweeted Tweets Table | ID - 3 of 21</vt:lpstr>
      <vt:lpstr>Twitter Own and Retweeted Tweets Table | ID - 4 of 21</vt:lpstr>
      <vt:lpstr>Twitter Own and Retweeted Tweets Table | ID - 5 of 21</vt:lpstr>
      <vt:lpstr>Twitter Own and Retweeted Tweets Table | ID - 6 of 21</vt:lpstr>
      <vt:lpstr>Twitter Own and Retweeted Tweets Table | ID - 7 of 21</vt:lpstr>
      <vt:lpstr>Twitter Own and Retweeted Tweets Table | ID - 8 of 21</vt:lpstr>
      <vt:lpstr>Twitter Own and Retweeted Tweets Table | ID - 9 of 21</vt:lpstr>
      <vt:lpstr>Twitter Own and Retweeted Tweets Table | ID - 10 of 21</vt:lpstr>
      <vt:lpstr>Twitter Own and Retweeted Tweets Table | ID - 11 of 21</vt:lpstr>
      <vt:lpstr>Twitter Own and Retweeted Tweets Table | ID - 12 of 21</vt:lpstr>
      <vt:lpstr>Twitter Own and Retweeted Tweets Table | ID - 13 of 21</vt:lpstr>
      <vt:lpstr>Twitter Own and Retweeted Tweets Table | ID - 14 of 21</vt:lpstr>
      <vt:lpstr>Twitter Own and Retweeted Tweets Table | ID - 15 of 21</vt:lpstr>
      <vt:lpstr>Twitter Own and Retweeted Tweets Table | ID - 16 of 21</vt:lpstr>
      <vt:lpstr>Twitter Own and Retweeted Tweets Table | ID - 17 of 21</vt:lpstr>
      <vt:lpstr>Twitter Own and Retweeted Tweets Table | ID - 18 of 21</vt:lpstr>
      <vt:lpstr>Twitter Own and Retweeted Tweets Table | ID - 19 of 21</vt:lpstr>
      <vt:lpstr>Twitter Own and Retweeted Tweets Table | ID - 20 of 21</vt:lpstr>
      <vt:lpstr>Twitter Own and Retweeted Tweets Table | ID - 21 of 21</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Twitter Own and Retweeted Tweets Table | ID - 1 of 21</dc:title>
  <dc:creator>Frederik Born</dc:creator>
  <cp:lastModifiedBy>Frederik Born</cp:lastModifiedBy>
  <cp:revision>1</cp:revision>
  <dcterms:created xsi:type="dcterms:W3CDTF">2024-05-23T02:37:37Z</dcterms:created>
  <dcterms:modified xsi:type="dcterms:W3CDTF">2024-05-23T02:40:43Z</dcterms:modified>
</cp:coreProperties>
</file>