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C58DA-E4D0-43C5-9DB4-B44D61058349}"/>
              </a:ext>
            </a:extLst>
          </p:cNvPr>
          <p:cNvSpPr>
            <a:spLocks noGrp="1"/>
          </p:cNvSpPr>
          <p:nvPr>
            <p:ph type="title"/>
          </p:nvPr>
        </p:nvSpPr>
        <p:spPr/>
        <p:txBody>
          <a:bodyPr/>
          <a:lstStyle/>
          <a:p>
            <a:r>
              <a:rPr lang="en-US"/>
              <a:t>Twitter Own and Retweeted Tweets Table | ID - 1 of 14</a:t>
            </a:r>
          </a:p>
        </p:txBody>
      </p:sp>
      <p:graphicFrame>
        <p:nvGraphicFramePr>
          <p:cNvPr id="5" name="Table Placeholder 4">
            <a:extLst>
              <a:ext uri="{FF2B5EF4-FFF2-40B4-BE49-F238E27FC236}">
                <a16:creationId xmlns:a16="http://schemas.microsoft.com/office/drawing/2014/main" id="{4DBF2231-16B1-4AF4-9AF7-A8CE6648BC06}"/>
              </a:ext>
            </a:extLst>
          </p:cNvPr>
          <p:cNvGraphicFramePr>
            <a:graphicFrameLocks noGrp="1"/>
          </p:cNvGraphicFramePr>
          <p:nvPr>
            <p:ph type="tbl" sz="quarter" idx="13"/>
            <p:extLst>
              <p:ext uri="{D42A27DB-BD31-4B8C-83A1-F6EECF244321}">
                <p14:modId xmlns:p14="http://schemas.microsoft.com/office/powerpoint/2010/main" val="1116365660"/>
              </p:ext>
            </p:extLst>
          </p:nvPr>
        </p:nvGraphicFramePr>
        <p:xfrm>
          <a:off x="457200" y="1731963"/>
          <a:ext cx="7735824" cy="10718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96899629"/>
                    </a:ext>
                  </a:extLst>
                </a:gridCol>
                <a:gridCol w="411480">
                  <a:extLst>
                    <a:ext uri="{9D8B030D-6E8A-4147-A177-3AD203B41FA5}">
                      <a16:colId xmlns:a16="http://schemas.microsoft.com/office/drawing/2014/main" val="889299653"/>
                    </a:ext>
                  </a:extLst>
                </a:gridCol>
                <a:gridCol w="905256">
                  <a:extLst>
                    <a:ext uri="{9D8B030D-6E8A-4147-A177-3AD203B41FA5}">
                      <a16:colId xmlns:a16="http://schemas.microsoft.com/office/drawing/2014/main" val="1945085329"/>
                    </a:ext>
                  </a:extLst>
                </a:gridCol>
                <a:gridCol w="905256">
                  <a:extLst>
                    <a:ext uri="{9D8B030D-6E8A-4147-A177-3AD203B41FA5}">
                      <a16:colId xmlns:a16="http://schemas.microsoft.com/office/drawing/2014/main" val="3557928115"/>
                    </a:ext>
                  </a:extLst>
                </a:gridCol>
                <a:gridCol w="905256">
                  <a:extLst>
                    <a:ext uri="{9D8B030D-6E8A-4147-A177-3AD203B41FA5}">
                      <a16:colId xmlns:a16="http://schemas.microsoft.com/office/drawing/2014/main" val="3713131477"/>
                    </a:ext>
                  </a:extLst>
                </a:gridCol>
                <a:gridCol w="905256">
                  <a:extLst>
                    <a:ext uri="{9D8B030D-6E8A-4147-A177-3AD203B41FA5}">
                      <a16:colId xmlns:a16="http://schemas.microsoft.com/office/drawing/2014/main" val="1584766940"/>
                    </a:ext>
                  </a:extLst>
                </a:gridCol>
                <a:gridCol w="905256">
                  <a:extLst>
                    <a:ext uri="{9D8B030D-6E8A-4147-A177-3AD203B41FA5}">
                      <a16:colId xmlns:a16="http://schemas.microsoft.com/office/drawing/2014/main" val="3907424713"/>
                    </a:ext>
                  </a:extLst>
                </a:gridCol>
                <a:gridCol w="905256">
                  <a:extLst>
                    <a:ext uri="{9D8B030D-6E8A-4147-A177-3AD203B41FA5}">
                      <a16:colId xmlns:a16="http://schemas.microsoft.com/office/drawing/2014/main" val="1533221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5744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23:52:43</a:t>
                      </a:r>
                      <a:r>
                        <a:rPr kumimoji="0" lang="en-US" sz="1000" b="0" i="0" u="none" strike="noStrike" kern="1200" cap="none" spc="0" normalizeH="0" baseline="0" noProof="0">
                          <a:ln>
                            <a:noFill/>
                          </a:ln>
                          <a:solidFill>
                            <a:prstClr val="black"/>
                          </a:solidFill>
                          <a:effectLst/>
                          <a:uLnTx/>
                          <a:uFillTx/>
                          <a:latin typeface="Calibri"/>
                          <a:ea typeface="+mn-ea"/>
                          <a:cs typeface="+mn-cs"/>
                        </a:rPr>
                        <a:t>
 Union Home and Cooperation Minister Shri @AmitShah's interview with Republic Bharat will air on March 7, 2024.
Watch live:
📺https://t.co/ZFyEVlesOi
📺https://t.co/vpP0MIos7C
📺https://t.co/lcXkSnOnsV
📺https://t.co/4XQ2GzrhRl https://t.co/OWn2fjLw00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0.0018 %</a:t>
                      </a:r>
                    </a:p>
                  </a:txBody>
                  <a:tcPr/>
                </a:tc>
                <a:extLst>
                  <a:ext uri="{0D108BD9-81ED-4DB2-BD59-A6C34878D82A}">
                    <a16:rowId xmlns:a16="http://schemas.microsoft.com/office/drawing/2014/main" val="1968649283"/>
                  </a:ext>
                </a:extLst>
              </a:tr>
            </a:tbl>
          </a:graphicData>
        </a:graphic>
      </p:graphicFrame>
      <p:sp>
        <p:nvSpPr>
          <p:cNvPr id="4" name="Text Placeholder 3">
            <a:extLst>
              <a:ext uri="{FF2B5EF4-FFF2-40B4-BE49-F238E27FC236}">
                <a16:creationId xmlns:a16="http://schemas.microsoft.com/office/drawing/2014/main" id="{F53913F0-962C-43DC-933C-6883ABD42522}"/>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32871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EFBC-19D4-41D8-8DEE-08A49785E7BA}"/>
              </a:ext>
            </a:extLst>
          </p:cNvPr>
          <p:cNvSpPr>
            <a:spLocks noGrp="1"/>
          </p:cNvSpPr>
          <p:nvPr>
            <p:ph type="title"/>
          </p:nvPr>
        </p:nvSpPr>
        <p:spPr/>
        <p:txBody>
          <a:bodyPr/>
          <a:lstStyle/>
          <a:p>
            <a:r>
              <a:rPr lang="en-US"/>
              <a:t>Twitter Own and Retweeted Tweets Table | ID - 2 of 14</a:t>
            </a:r>
          </a:p>
        </p:txBody>
      </p:sp>
      <p:graphicFrame>
        <p:nvGraphicFramePr>
          <p:cNvPr id="5" name="Table Placeholder 4">
            <a:extLst>
              <a:ext uri="{FF2B5EF4-FFF2-40B4-BE49-F238E27FC236}">
                <a16:creationId xmlns:a16="http://schemas.microsoft.com/office/drawing/2014/main" id="{A3BFC5ED-1CDF-4866-9582-7106C33A04E0}"/>
              </a:ext>
            </a:extLst>
          </p:cNvPr>
          <p:cNvGraphicFramePr>
            <a:graphicFrameLocks noGrp="1"/>
          </p:cNvGraphicFramePr>
          <p:nvPr>
            <p:ph type="tbl" sz="quarter" idx="13"/>
            <p:extLst>
              <p:ext uri="{D42A27DB-BD31-4B8C-83A1-F6EECF244321}">
                <p14:modId xmlns:p14="http://schemas.microsoft.com/office/powerpoint/2010/main" val="107136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43626121"/>
                    </a:ext>
                  </a:extLst>
                </a:gridCol>
                <a:gridCol w="411480">
                  <a:extLst>
                    <a:ext uri="{9D8B030D-6E8A-4147-A177-3AD203B41FA5}">
                      <a16:colId xmlns:a16="http://schemas.microsoft.com/office/drawing/2014/main" val="208424478"/>
                    </a:ext>
                  </a:extLst>
                </a:gridCol>
                <a:gridCol w="905256">
                  <a:extLst>
                    <a:ext uri="{9D8B030D-6E8A-4147-A177-3AD203B41FA5}">
                      <a16:colId xmlns:a16="http://schemas.microsoft.com/office/drawing/2014/main" val="3869253264"/>
                    </a:ext>
                  </a:extLst>
                </a:gridCol>
                <a:gridCol w="905256">
                  <a:extLst>
                    <a:ext uri="{9D8B030D-6E8A-4147-A177-3AD203B41FA5}">
                      <a16:colId xmlns:a16="http://schemas.microsoft.com/office/drawing/2014/main" val="696598167"/>
                    </a:ext>
                  </a:extLst>
                </a:gridCol>
                <a:gridCol w="905256">
                  <a:extLst>
                    <a:ext uri="{9D8B030D-6E8A-4147-A177-3AD203B41FA5}">
                      <a16:colId xmlns:a16="http://schemas.microsoft.com/office/drawing/2014/main" val="2976064980"/>
                    </a:ext>
                  </a:extLst>
                </a:gridCol>
                <a:gridCol w="905256">
                  <a:extLst>
                    <a:ext uri="{9D8B030D-6E8A-4147-A177-3AD203B41FA5}">
                      <a16:colId xmlns:a16="http://schemas.microsoft.com/office/drawing/2014/main" val="4285762564"/>
                    </a:ext>
                  </a:extLst>
                </a:gridCol>
                <a:gridCol w="905256">
                  <a:extLst>
                    <a:ext uri="{9D8B030D-6E8A-4147-A177-3AD203B41FA5}">
                      <a16:colId xmlns:a16="http://schemas.microsoft.com/office/drawing/2014/main" val="3273062098"/>
                    </a:ext>
                  </a:extLst>
                </a:gridCol>
                <a:gridCol w="905256">
                  <a:extLst>
                    <a:ext uri="{9D8B030D-6E8A-4147-A177-3AD203B41FA5}">
                      <a16:colId xmlns:a16="http://schemas.microsoft.com/office/drawing/2014/main" val="2563439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3761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23:31:26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भाजपा राष्ट्रीय अध्यक्ष श्री @</a:t>
                      </a:r>
                      <a:r>
                        <a:rPr kumimoji="0" lang="en-US" sz="1000" b="0" i="0" u="none" strike="noStrike" kern="1200" cap="none" spc="0" normalizeH="0" baseline="0" noProof="0">
                          <a:ln>
                            <a:noFill/>
                          </a:ln>
                          <a:solidFill>
                            <a:prstClr val="black"/>
                          </a:solidFill>
                          <a:effectLst/>
                          <a:uLnTx/>
                          <a:uFillTx/>
                          <a:latin typeface="Calibri"/>
                          <a:ea typeface="+mn-ea"/>
                          <a:cs typeface="+mn-cs"/>
                        </a:rPr>
                        <a:t>JPNadda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आगरा, उत्तर प्रदेश में भाजपा अनुसूचित मोर्चा द्वारा आयोजित 'अनुसूचित जाति महासम्मेलन' को संबोधित करेंगे।
लाइव देखें: 
</a:t>
                      </a:r>
                      <a:r>
                        <a:rPr kumimoji="0" lang="en-US" sz="1000" b="0" i="0" u="none" strike="noStrike" kern="1200" cap="none" spc="0" normalizeH="0" baseline="0" noProof="0">
                          <a:ln>
                            <a:noFill/>
                          </a:ln>
                          <a:solidFill>
                            <a:prstClr val="black"/>
                          </a:solidFill>
                          <a:effectLst/>
                          <a:uLnTx/>
                          <a:uFillTx/>
                          <a:latin typeface="Calibri"/>
                          <a:ea typeface="+mn-ea"/>
                          <a:cs typeface="+mn-cs"/>
                        </a:rPr>
                        <a:t>📺https://t.co/ZFyEVlesOi
📺https://t.co/vpP0MIos7C
📺https://t.co/lcXkSnOnsV
📺https://t.co/4XQ2GzrhRl https://t.co/uFdGTFl5wX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0.0021 %</a:t>
                      </a:r>
                    </a:p>
                  </a:txBody>
                  <a:tcPr/>
                </a:tc>
                <a:extLst>
                  <a:ext uri="{0D108BD9-81ED-4DB2-BD59-A6C34878D82A}">
                    <a16:rowId xmlns:a16="http://schemas.microsoft.com/office/drawing/2014/main" val="3981618321"/>
                  </a:ext>
                </a:extLst>
              </a:tr>
            </a:tbl>
          </a:graphicData>
        </a:graphic>
      </p:graphicFrame>
      <p:sp>
        <p:nvSpPr>
          <p:cNvPr id="4" name="Text Placeholder 3">
            <a:extLst>
              <a:ext uri="{FF2B5EF4-FFF2-40B4-BE49-F238E27FC236}">
                <a16:creationId xmlns:a16="http://schemas.microsoft.com/office/drawing/2014/main" id="{827FD999-0398-4590-B505-C671D2C6D284}"/>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3734826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00343-799C-45B6-BCDF-EA53A2758375}"/>
              </a:ext>
            </a:extLst>
          </p:cNvPr>
          <p:cNvSpPr>
            <a:spLocks noGrp="1"/>
          </p:cNvSpPr>
          <p:nvPr>
            <p:ph type="title"/>
          </p:nvPr>
        </p:nvSpPr>
        <p:spPr/>
        <p:txBody>
          <a:bodyPr/>
          <a:lstStyle/>
          <a:p>
            <a:r>
              <a:rPr lang="en-US"/>
              <a:t>Twitter Own and Retweeted Tweets Table | ID - 3 of 14</a:t>
            </a:r>
          </a:p>
        </p:txBody>
      </p:sp>
      <p:graphicFrame>
        <p:nvGraphicFramePr>
          <p:cNvPr id="5" name="Table Placeholder 4">
            <a:extLst>
              <a:ext uri="{FF2B5EF4-FFF2-40B4-BE49-F238E27FC236}">
                <a16:creationId xmlns:a16="http://schemas.microsoft.com/office/drawing/2014/main" id="{565B277C-F3F2-4D80-B6B2-C87D29C8550F}"/>
              </a:ext>
            </a:extLst>
          </p:cNvPr>
          <p:cNvGraphicFramePr>
            <a:graphicFrameLocks noGrp="1"/>
          </p:cNvGraphicFramePr>
          <p:nvPr>
            <p:ph type="tbl" sz="quarter" idx="13"/>
            <p:extLst>
              <p:ext uri="{D42A27DB-BD31-4B8C-83A1-F6EECF244321}">
                <p14:modId xmlns:p14="http://schemas.microsoft.com/office/powerpoint/2010/main" val="289122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89764415"/>
                    </a:ext>
                  </a:extLst>
                </a:gridCol>
                <a:gridCol w="411480">
                  <a:extLst>
                    <a:ext uri="{9D8B030D-6E8A-4147-A177-3AD203B41FA5}">
                      <a16:colId xmlns:a16="http://schemas.microsoft.com/office/drawing/2014/main" val="474432799"/>
                    </a:ext>
                  </a:extLst>
                </a:gridCol>
                <a:gridCol w="905256">
                  <a:extLst>
                    <a:ext uri="{9D8B030D-6E8A-4147-A177-3AD203B41FA5}">
                      <a16:colId xmlns:a16="http://schemas.microsoft.com/office/drawing/2014/main" val="972847879"/>
                    </a:ext>
                  </a:extLst>
                </a:gridCol>
                <a:gridCol w="905256">
                  <a:extLst>
                    <a:ext uri="{9D8B030D-6E8A-4147-A177-3AD203B41FA5}">
                      <a16:colId xmlns:a16="http://schemas.microsoft.com/office/drawing/2014/main" val="900721295"/>
                    </a:ext>
                  </a:extLst>
                </a:gridCol>
                <a:gridCol w="905256">
                  <a:extLst>
                    <a:ext uri="{9D8B030D-6E8A-4147-A177-3AD203B41FA5}">
                      <a16:colId xmlns:a16="http://schemas.microsoft.com/office/drawing/2014/main" val="3189642910"/>
                    </a:ext>
                  </a:extLst>
                </a:gridCol>
                <a:gridCol w="905256">
                  <a:extLst>
                    <a:ext uri="{9D8B030D-6E8A-4147-A177-3AD203B41FA5}">
                      <a16:colId xmlns:a16="http://schemas.microsoft.com/office/drawing/2014/main" val="1229132093"/>
                    </a:ext>
                  </a:extLst>
                </a:gridCol>
                <a:gridCol w="905256">
                  <a:extLst>
                    <a:ext uri="{9D8B030D-6E8A-4147-A177-3AD203B41FA5}">
                      <a16:colId xmlns:a16="http://schemas.microsoft.com/office/drawing/2014/main" val="2808313131"/>
                    </a:ext>
                  </a:extLst>
                </a:gridCol>
                <a:gridCol w="905256">
                  <a:extLst>
                    <a:ext uri="{9D8B030D-6E8A-4147-A177-3AD203B41FA5}">
                      <a16:colId xmlns:a16="http://schemas.microsoft.com/office/drawing/2014/main" val="2011175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7720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- 2024-03-06 23:25:00</a:t>
                      </a:r>
                      <a:r>
                        <a:rPr kumimoji="0" lang="en-US" sz="1000" b="0" i="0" u="none" strike="noStrike" kern="1200" cap="none" spc="0" normalizeH="0" baseline="0" noProof="0">
                          <a:ln>
                            <a:noFill/>
                          </a:ln>
                          <a:solidFill>
                            <a:prstClr val="black"/>
                          </a:solidFill>
                          <a:effectLst/>
                          <a:uLnTx/>
                          <a:uFillTx/>
                          <a:latin typeface="Calibri"/>
                          <a:ea typeface="+mn-ea"/>
                          <a:cs typeface="+mn-cs"/>
                        </a:rPr>
                        <a:t>
 RT @RahulGandhi: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पुदुचेरी में 9 वर्षीय बच्ची के साथ हुई दरिंदगी ने सभी को झकझोर कर रख दिया है।
आखिर देश में बेटियों के साथ अपराध की घटनाएं लगातार बढ़ती क्यों चली जा रही हैं?
2022 में ही महिलाओं के साथ 4.5 लाख आपराधिक घटनायें हुईं, जिसमें 31 हजार मामले सिर्फ रेप के थे।
उत्तराखण्ड में सड़क पर… </a:t>
                      </a:r>
                      <a:r>
                        <a:rPr kumimoji="0" lang="en-US" sz="1000" b="0" i="0" u="none" strike="noStrike" kern="1200" cap="none" spc="0" normalizeH="0" baseline="0" noProof="0">
                          <a:ln>
                            <a:noFill/>
                          </a:ln>
                          <a:solidFill>
                            <a:prstClr val="black"/>
                          </a:solidFill>
                          <a:effectLst/>
                          <a:uLnTx/>
                          <a:uFillTx/>
                          <a:latin typeface="Calibri"/>
                          <a:ea typeface="+mn-ea"/>
                          <a:cs typeface="+mn-cs"/>
                        </a:rPr>
                        <a:t>https://t.co/4E5FPxCEua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2473316"/>
                  </a:ext>
                </a:extLst>
              </a:tr>
            </a:tbl>
          </a:graphicData>
        </a:graphic>
      </p:graphicFrame>
      <p:sp>
        <p:nvSpPr>
          <p:cNvPr id="4" name="Text Placeholder 3">
            <a:extLst>
              <a:ext uri="{FF2B5EF4-FFF2-40B4-BE49-F238E27FC236}">
                <a16:creationId xmlns:a16="http://schemas.microsoft.com/office/drawing/2014/main" id="{405D6C77-7CB2-4033-B36B-36E851EFF7CD}"/>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1812756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AB61-29FC-4AD7-9581-9897916C5132}"/>
              </a:ext>
            </a:extLst>
          </p:cNvPr>
          <p:cNvSpPr>
            <a:spLocks noGrp="1"/>
          </p:cNvSpPr>
          <p:nvPr>
            <p:ph type="title"/>
          </p:nvPr>
        </p:nvSpPr>
        <p:spPr/>
        <p:txBody>
          <a:bodyPr/>
          <a:lstStyle/>
          <a:p>
            <a:r>
              <a:rPr lang="en-US"/>
              <a:t>Twitter Own and Retweeted Tweets Table | ID - 4 of 14</a:t>
            </a:r>
          </a:p>
        </p:txBody>
      </p:sp>
      <p:graphicFrame>
        <p:nvGraphicFramePr>
          <p:cNvPr id="5" name="Table Placeholder 4">
            <a:extLst>
              <a:ext uri="{FF2B5EF4-FFF2-40B4-BE49-F238E27FC236}">
                <a16:creationId xmlns:a16="http://schemas.microsoft.com/office/drawing/2014/main" id="{28892AAA-681D-44FD-8A3D-B9356C8CE88F}"/>
              </a:ext>
            </a:extLst>
          </p:cNvPr>
          <p:cNvGraphicFramePr>
            <a:graphicFrameLocks noGrp="1"/>
          </p:cNvGraphicFramePr>
          <p:nvPr>
            <p:ph type="tbl" sz="quarter" idx="13"/>
            <p:extLst>
              <p:ext uri="{D42A27DB-BD31-4B8C-83A1-F6EECF244321}">
                <p14:modId xmlns:p14="http://schemas.microsoft.com/office/powerpoint/2010/main" val="1922733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49320406"/>
                    </a:ext>
                  </a:extLst>
                </a:gridCol>
                <a:gridCol w="411480">
                  <a:extLst>
                    <a:ext uri="{9D8B030D-6E8A-4147-A177-3AD203B41FA5}">
                      <a16:colId xmlns:a16="http://schemas.microsoft.com/office/drawing/2014/main" val="3287788264"/>
                    </a:ext>
                  </a:extLst>
                </a:gridCol>
                <a:gridCol w="905256">
                  <a:extLst>
                    <a:ext uri="{9D8B030D-6E8A-4147-A177-3AD203B41FA5}">
                      <a16:colId xmlns:a16="http://schemas.microsoft.com/office/drawing/2014/main" val="4195915144"/>
                    </a:ext>
                  </a:extLst>
                </a:gridCol>
                <a:gridCol w="905256">
                  <a:extLst>
                    <a:ext uri="{9D8B030D-6E8A-4147-A177-3AD203B41FA5}">
                      <a16:colId xmlns:a16="http://schemas.microsoft.com/office/drawing/2014/main" val="2654391170"/>
                    </a:ext>
                  </a:extLst>
                </a:gridCol>
                <a:gridCol w="905256">
                  <a:extLst>
                    <a:ext uri="{9D8B030D-6E8A-4147-A177-3AD203B41FA5}">
                      <a16:colId xmlns:a16="http://schemas.microsoft.com/office/drawing/2014/main" val="3393534160"/>
                    </a:ext>
                  </a:extLst>
                </a:gridCol>
                <a:gridCol w="905256">
                  <a:extLst>
                    <a:ext uri="{9D8B030D-6E8A-4147-A177-3AD203B41FA5}">
                      <a16:colId xmlns:a16="http://schemas.microsoft.com/office/drawing/2014/main" val="4066739076"/>
                    </a:ext>
                  </a:extLst>
                </a:gridCol>
                <a:gridCol w="905256">
                  <a:extLst>
                    <a:ext uri="{9D8B030D-6E8A-4147-A177-3AD203B41FA5}">
                      <a16:colId xmlns:a16="http://schemas.microsoft.com/office/drawing/2014/main" val="1601027384"/>
                    </a:ext>
                  </a:extLst>
                </a:gridCol>
                <a:gridCol w="905256">
                  <a:extLst>
                    <a:ext uri="{9D8B030D-6E8A-4147-A177-3AD203B41FA5}">
                      <a16:colId xmlns:a16="http://schemas.microsoft.com/office/drawing/2014/main" val="650543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0610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- 2024-03-06 23:24:33</a:t>
                      </a:r>
                      <a:r>
                        <a:rPr kumimoji="0" lang="en-US" sz="1000" b="0" i="0" u="none" strike="noStrike" kern="1200" cap="none" spc="0" normalizeH="0" baseline="0" noProof="0">
                          <a:ln>
                            <a:noFill/>
                          </a:ln>
                          <a:solidFill>
                            <a:prstClr val="black"/>
                          </a:solidFill>
                          <a:effectLst/>
                          <a:uLnTx/>
                          <a:uFillTx/>
                          <a:latin typeface="Calibri"/>
                          <a:ea typeface="+mn-ea"/>
                          <a:cs typeface="+mn-cs"/>
                        </a:rPr>
                        <a:t>
 RT @kharge: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मोदी सरकार जातिगत जनगणना क्यों नहीं करा रही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https://t.co/DoRud1Za8Z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314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- 2024-03-06 23:24:24</a:t>
                      </a:r>
                      <a:r>
                        <a:rPr kumimoji="0" lang="en-US" sz="1000" b="0" i="0" u="none" strike="noStrike" kern="1200" cap="none" spc="0" normalizeH="0" baseline="0" noProof="0">
                          <a:ln>
                            <a:noFill/>
                          </a:ln>
                          <a:solidFill>
                            <a:prstClr val="black"/>
                          </a:solidFill>
                          <a:effectLst/>
                          <a:uLnTx/>
                          <a:uFillTx/>
                          <a:latin typeface="Calibri"/>
                          <a:ea typeface="+mn-ea"/>
                          <a:cs typeface="+mn-cs"/>
                        </a:rPr>
                        <a:t>
 RT @kharge: From Green Revolution &amp;amp; White Revolution to Building PSUs, from Telecom &amp;amp; IT Revolution to Liberalisation, from Inclusive Governance to Rights Based paradigm — Indian National Congress has always been committed to the welfare and development of India. 
Our Draft Manifesto based… https://t.co/waMvSFeeVD https://t.co/ioM1gaygnm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7679898"/>
                  </a:ext>
                </a:extLst>
              </a:tr>
            </a:tbl>
          </a:graphicData>
        </a:graphic>
      </p:graphicFrame>
      <p:sp>
        <p:nvSpPr>
          <p:cNvPr id="4" name="Text Placeholder 3">
            <a:extLst>
              <a:ext uri="{FF2B5EF4-FFF2-40B4-BE49-F238E27FC236}">
                <a16:creationId xmlns:a16="http://schemas.microsoft.com/office/drawing/2014/main" id="{DED77058-DF7D-4F31-96BB-41C3FE0E9F98}"/>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1679334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DBB18-C0B5-4C15-8F8E-78EF627653F5}"/>
              </a:ext>
            </a:extLst>
          </p:cNvPr>
          <p:cNvSpPr>
            <a:spLocks noGrp="1"/>
          </p:cNvSpPr>
          <p:nvPr>
            <p:ph type="title"/>
          </p:nvPr>
        </p:nvSpPr>
        <p:spPr/>
        <p:txBody>
          <a:bodyPr/>
          <a:lstStyle/>
          <a:p>
            <a:r>
              <a:rPr lang="en-US"/>
              <a:t>Twitter Own and Retweeted Tweets Table | ID - 5 of 14</a:t>
            </a:r>
          </a:p>
        </p:txBody>
      </p:sp>
      <p:graphicFrame>
        <p:nvGraphicFramePr>
          <p:cNvPr id="5" name="Table Placeholder 4">
            <a:extLst>
              <a:ext uri="{FF2B5EF4-FFF2-40B4-BE49-F238E27FC236}">
                <a16:creationId xmlns:a16="http://schemas.microsoft.com/office/drawing/2014/main" id="{0CAEABDE-5D04-47E8-AA52-949A67B7E342}"/>
              </a:ext>
            </a:extLst>
          </p:cNvPr>
          <p:cNvGraphicFramePr>
            <a:graphicFrameLocks noGrp="1"/>
          </p:cNvGraphicFramePr>
          <p:nvPr>
            <p:ph type="tbl" sz="quarter" idx="13"/>
            <p:extLst>
              <p:ext uri="{D42A27DB-BD31-4B8C-83A1-F6EECF244321}">
                <p14:modId xmlns:p14="http://schemas.microsoft.com/office/powerpoint/2010/main" val="3040110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0295932"/>
                    </a:ext>
                  </a:extLst>
                </a:gridCol>
                <a:gridCol w="411480">
                  <a:extLst>
                    <a:ext uri="{9D8B030D-6E8A-4147-A177-3AD203B41FA5}">
                      <a16:colId xmlns:a16="http://schemas.microsoft.com/office/drawing/2014/main" val="3734575643"/>
                    </a:ext>
                  </a:extLst>
                </a:gridCol>
                <a:gridCol w="905256">
                  <a:extLst>
                    <a:ext uri="{9D8B030D-6E8A-4147-A177-3AD203B41FA5}">
                      <a16:colId xmlns:a16="http://schemas.microsoft.com/office/drawing/2014/main" val="3350014066"/>
                    </a:ext>
                  </a:extLst>
                </a:gridCol>
                <a:gridCol w="905256">
                  <a:extLst>
                    <a:ext uri="{9D8B030D-6E8A-4147-A177-3AD203B41FA5}">
                      <a16:colId xmlns:a16="http://schemas.microsoft.com/office/drawing/2014/main" val="1796197090"/>
                    </a:ext>
                  </a:extLst>
                </a:gridCol>
                <a:gridCol w="905256">
                  <a:extLst>
                    <a:ext uri="{9D8B030D-6E8A-4147-A177-3AD203B41FA5}">
                      <a16:colId xmlns:a16="http://schemas.microsoft.com/office/drawing/2014/main" val="2113676278"/>
                    </a:ext>
                  </a:extLst>
                </a:gridCol>
                <a:gridCol w="905256">
                  <a:extLst>
                    <a:ext uri="{9D8B030D-6E8A-4147-A177-3AD203B41FA5}">
                      <a16:colId xmlns:a16="http://schemas.microsoft.com/office/drawing/2014/main" val="1266721192"/>
                    </a:ext>
                  </a:extLst>
                </a:gridCol>
                <a:gridCol w="905256">
                  <a:extLst>
                    <a:ext uri="{9D8B030D-6E8A-4147-A177-3AD203B41FA5}">
                      <a16:colId xmlns:a16="http://schemas.microsoft.com/office/drawing/2014/main" val="1755641449"/>
                    </a:ext>
                  </a:extLst>
                </a:gridCol>
                <a:gridCol w="905256">
                  <a:extLst>
                    <a:ext uri="{9D8B030D-6E8A-4147-A177-3AD203B41FA5}">
                      <a16:colId xmlns:a16="http://schemas.microsoft.com/office/drawing/2014/main" val="159579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9615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- 2024-03-06 23:24:10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आज भारतीय राष्ट्रीय कांग्रेस की मैनिफेस्टो कमेटी द्वारा कांग्रेस अध्यक्ष श्री @</a:t>
                      </a:r>
                      <a:r>
                        <a:rPr kumimoji="0" lang="en-US" sz="1000" b="0" i="0" u="none" strike="noStrike" kern="1200" cap="none" spc="0" normalizeH="0" baseline="0" noProof="0">
                          <a:ln>
                            <a:noFill/>
                          </a:ln>
                          <a:solidFill>
                            <a:prstClr val="black"/>
                          </a:solidFill>
                          <a:effectLst/>
                          <a:uLnTx/>
                          <a:uFillTx/>
                          <a:latin typeface="Calibri"/>
                          <a:ea typeface="+mn-ea"/>
                          <a:cs typeface="+mn-cs"/>
                        </a:rPr>
                        <a:t>kharge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लोकसभा चुनाव, 2024 के लिए मैनिफेस्टो का ड्रॉफ्ट सौंपा गया।
हमारा यह मैनिफेस्टो, 'न्याय' के लक्ष्य पर आधारित है। हम समाज के हर वर्ग को साथ लेकर आगे बढ़ेंगे। 
जय हिंद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जय कांग्रेस </a:t>
                      </a:r>
                      <a:r>
                        <a:rPr kumimoji="0" lang="en-US" sz="1000" b="0" i="0" u="none" strike="noStrike" kern="1200" cap="none" spc="0" normalizeH="0" baseline="0" noProof="0">
                          <a:ln>
                            <a:noFill/>
                          </a:ln>
                          <a:solidFill>
                            <a:prstClr val="black"/>
                          </a:solidFill>
                          <a:effectLst/>
                          <a:uLnTx/>
                          <a:uFillTx/>
                          <a:latin typeface="Calibri"/>
                          <a:ea typeface="+mn-ea"/>
                          <a:cs typeface="+mn-cs"/>
                        </a:rPr>
                        <a:t>✋🏼 https://t.co/v1USG5PWg4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0.0469 %</a:t>
                      </a:r>
                    </a:p>
                  </a:txBody>
                  <a:tcPr/>
                </a:tc>
                <a:extLst>
                  <a:ext uri="{0D108BD9-81ED-4DB2-BD59-A6C34878D82A}">
                    <a16:rowId xmlns:a16="http://schemas.microsoft.com/office/drawing/2014/main" val="3952654665"/>
                  </a:ext>
                </a:extLst>
              </a:tr>
            </a:tbl>
          </a:graphicData>
        </a:graphic>
      </p:graphicFrame>
      <p:sp>
        <p:nvSpPr>
          <p:cNvPr id="4" name="Text Placeholder 3">
            <a:extLst>
              <a:ext uri="{FF2B5EF4-FFF2-40B4-BE49-F238E27FC236}">
                <a16:creationId xmlns:a16="http://schemas.microsoft.com/office/drawing/2014/main" id="{8CDD1A7C-7B1E-4DC4-97B5-036FF8A05377}"/>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3451781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A66E-BA0A-451D-A01F-A523BBE7D8A2}"/>
              </a:ext>
            </a:extLst>
          </p:cNvPr>
          <p:cNvSpPr>
            <a:spLocks noGrp="1"/>
          </p:cNvSpPr>
          <p:nvPr>
            <p:ph type="title"/>
          </p:nvPr>
        </p:nvSpPr>
        <p:spPr/>
        <p:txBody>
          <a:bodyPr/>
          <a:lstStyle/>
          <a:p>
            <a:r>
              <a:rPr lang="en-US"/>
              <a:t>Twitter Own and Retweeted Tweets Table | ID - 6 of 14</a:t>
            </a:r>
          </a:p>
        </p:txBody>
      </p:sp>
      <p:graphicFrame>
        <p:nvGraphicFramePr>
          <p:cNvPr id="5" name="Table Placeholder 4">
            <a:extLst>
              <a:ext uri="{FF2B5EF4-FFF2-40B4-BE49-F238E27FC236}">
                <a16:creationId xmlns:a16="http://schemas.microsoft.com/office/drawing/2014/main" id="{B5034368-D635-484B-87D2-FC6101CD753E}"/>
              </a:ext>
            </a:extLst>
          </p:cNvPr>
          <p:cNvGraphicFramePr>
            <a:graphicFrameLocks noGrp="1"/>
          </p:cNvGraphicFramePr>
          <p:nvPr>
            <p:ph type="tbl" sz="quarter" idx="13"/>
            <p:extLst>
              <p:ext uri="{D42A27DB-BD31-4B8C-83A1-F6EECF244321}">
                <p14:modId xmlns:p14="http://schemas.microsoft.com/office/powerpoint/2010/main" val="47498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19830720"/>
                    </a:ext>
                  </a:extLst>
                </a:gridCol>
                <a:gridCol w="411480">
                  <a:extLst>
                    <a:ext uri="{9D8B030D-6E8A-4147-A177-3AD203B41FA5}">
                      <a16:colId xmlns:a16="http://schemas.microsoft.com/office/drawing/2014/main" val="3425087434"/>
                    </a:ext>
                  </a:extLst>
                </a:gridCol>
                <a:gridCol w="905256">
                  <a:extLst>
                    <a:ext uri="{9D8B030D-6E8A-4147-A177-3AD203B41FA5}">
                      <a16:colId xmlns:a16="http://schemas.microsoft.com/office/drawing/2014/main" val="156016649"/>
                    </a:ext>
                  </a:extLst>
                </a:gridCol>
                <a:gridCol w="905256">
                  <a:extLst>
                    <a:ext uri="{9D8B030D-6E8A-4147-A177-3AD203B41FA5}">
                      <a16:colId xmlns:a16="http://schemas.microsoft.com/office/drawing/2014/main" val="3365334076"/>
                    </a:ext>
                  </a:extLst>
                </a:gridCol>
                <a:gridCol w="905256">
                  <a:extLst>
                    <a:ext uri="{9D8B030D-6E8A-4147-A177-3AD203B41FA5}">
                      <a16:colId xmlns:a16="http://schemas.microsoft.com/office/drawing/2014/main" val="3298907104"/>
                    </a:ext>
                  </a:extLst>
                </a:gridCol>
                <a:gridCol w="905256">
                  <a:extLst>
                    <a:ext uri="{9D8B030D-6E8A-4147-A177-3AD203B41FA5}">
                      <a16:colId xmlns:a16="http://schemas.microsoft.com/office/drawing/2014/main" val="164888714"/>
                    </a:ext>
                  </a:extLst>
                </a:gridCol>
                <a:gridCol w="905256">
                  <a:extLst>
                    <a:ext uri="{9D8B030D-6E8A-4147-A177-3AD203B41FA5}">
                      <a16:colId xmlns:a16="http://schemas.microsoft.com/office/drawing/2014/main" val="4162370737"/>
                    </a:ext>
                  </a:extLst>
                </a:gridCol>
                <a:gridCol w="905256">
                  <a:extLst>
                    <a:ext uri="{9D8B030D-6E8A-4147-A177-3AD203B41FA5}">
                      <a16:colId xmlns:a16="http://schemas.microsoft.com/office/drawing/2014/main" val="2500349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8646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23:11:08</a:t>
                      </a:r>
                      <a:r>
                        <a:rPr kumimoji="0" lang="en-US" sz="1000" b="0" i="0" u="none" strike="noStrike" kern="1200" cap="none" spc="0" normalizeH="0" baseline="0" noProof="0">
                          <a:ln>
                            <a:noFill/>
                          </a:ln>
                          <a:solidFill>
                            <a:prstClr val="black"/>
                          </a:solidFill>
                          <a:effectLst/>
                          <a:uLnTx/>
                          <a:uFillTx/>
                          <a:latin typeface="Calibri"/>
                          <a:ea typeface="+mn-ea"/>
                          <a:cs typeface="+mn-cs"/>
                        </a:rPr>
                        <a:t>
 Championing waters! 🇮🇳
Special glimpses of Prime Minister Shri @narendramodi taking a ride in Bharat's first underwater metro, inaugurated in Kolkata! https://t.co/0AvkjhPxTG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0.0117 %</a:t>
                      </a:r>
                    </a:p>
                  </a:txBody>
                  <a:tcPr/>
                </a:tc>
                <a:extLst>
                  <a:ext uri="{0D108BD9-81ED-4DB2-BD59-A6C34878D82A}">
                    <a16:rowId xmlns:a16="http://schemas.microsoft.com/office/drawing/2014/main" val="224945989"/>
                  </a:ext>
                </a:extLst>
              </a:tr>
            </a:tbl>
          </a:graphicData>
        </a:graphic>
      </p:graphicFrame>
      <p:sp>
        <p:nvSpPr>
          <p:cNvPr id="4" name="Text Placeholder 3">
            <a:extLst>
              <a:ext uri="{FF2B5EF4-FFF2-40B4-BE49-F238E27FC236}">
                <a16:creationId xmlns:a16="http://schemas.microsoft.com/office/drawing/2014/main" id="{E0664DEB-BFC8-4EA2-8BB4-358FB1C587C0}"/>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1475441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63E8E-5AB8-4CF5-8D0A-8D67CBA73C04}"/>
              </a:ext>
            </a:extLst>
          </p:cNvPr>
          <p:cNvSpPr>
            <a:spLocks noGrp="1"/>
          </p:cNvSpPr>
          <p:nvPr>
            <p:ph type="title"/>
          </p:nvPr>
        </p:nvSpPr>
        <p:spPr/>
        <p:txBody>
          <a:bodyPr/>
          <a:lstStyle/>
          <a:p>
            <a:r>
              <a:rPr lang="en-US"/>
              <a:t>Twitter Own and Retweeted Tweets Table | ID - 7 of 14</a:t>
            </a:r>
          </a:p>
        </p:txBody>
      </p:sp>
      <p:graphicFrame>
        <p:nvGraphicFramePr>
          <p:cNvPr id="5" name="Table Placeholder 4">
            <a:extLst>
              <a:ext uri="{FF2B5EF4-FFF2-40B4-BE49-F238E27FC236}">
                <a16:creationId xmlns:a16="http://schemas.microsoft.com/office/drawing/2014/main" id="{243C35D2-1DC7-437D-B9C9-B5C3F369CA0D}"/>
              </a:ext>
            </a:extLst>
          </p:cNvPr>
          <p:cNvGraphicFramePr>
            <a:graphicFrameLocks noGrp="1"/>
          </p:cNvGraphicFramePr>
          <p:nvPr>
            <p:ph type="tbl" sz="quarter" idx="13"/>
            <p:extLst>
              <p:ext uri="{D42A27DB-BD31-4B8C-83A1-F6EECF244321}">
                <p14:modId xmlns:p14="http://schemas.microsoft.com/office/powerpoint/2010/main" val="78195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46488498"/>
                    </a:ext>
                  </a:extLst>
                </a:gridCol>
                <a:gridCol w="411480">
                  <a:extLst>
                    <a:ext uri="{9D8B030D-6E8A-4147-A177-3AD203B41FA5}">
                      <a16:colId xmlns:a16="http://schemas.microsoft.com/office/drawing/2014/main" val="1643930438"/>
                    </a:ext>
                  </a:extLst>
                </a:gridCol>
                <a:gridCol w="905256">
                  <a:extLst>
                    <a:ext uri="{9D8B030D-6E8A-4147-A177-3AD203B41FA5}">
                      <a16:colId xmlns:a16="http://schemas.microsoft.com/office/drawing/2014/main" val="1966579286"/>
                    </a:ext>
                  </a:extLst>
                </a:gridCol>
                <a:gridCol w="905256">
                  <a:extLst>
                    <a:ext uri="{9D8B030D-6E8A-4147-A177-3AD203B41FA5}">
                      <a16:colId xmlns:a16="http://schemas.microsoft.com/office/drawing/2014/main" val="1527838229"/>
                    </a:ext>
                  </a:extLst>
                </a:gridCol>
                <a:gridCol w="905256">
                  <a:extLst>
                    <a:ext uri="{9D8B030D-6E8A-4147-A177-3AD203B41FA5}">
                      <a16:colId xmlns:a16="http://schemas.microsoft.com/office/drawing/2014/main" val="1342366670"/>
                    </a:ext>
                  </a:extLst>
                </a:gridCol>
                <a:gridCol w="905256">
                  <a:extLst>
                    <a:ext uri="{9D8B030D-6E8A-4147-A177-3AD203B41FA5}">
                      <a16:colId xmlns:a16="http://schemas.microsoft.com/office/drawing/2014/main" val="1290389701"/>
                    </a:ext>
                  </a:extLst>
                </a:gridCol>
                <a:gridCol w="905256">
                  <a:extLst>
                    <a:ext uri="{9D8B030D-6E8A-4147-A177-3AD203B41FA5}">
                      <a16:colId xmlns:a16="http://schemas.microsoft.com/office/drawing/2014/main" val="3352450290"/>
                    </a:ext>
                  </a:extLst>
                </a:gridCol>
                <a:gridCol w="905256">
                  <a:extLst>
                    <a:ext uri="{9D8B030D-6E8A-4147-A177-3AD203B41FA5}">
                      <a16:colId xmlns:a16="http://schemas.microsoft.com/office/drawing/2014/main" val="3070506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6247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22:52:26</a:t>
                      </a:r>
                      <a:r>
                        <a:rPr kumimoji="0" lang="en-US" sz="1000" b="0" i="0" u="none" strike="noStrike" kern="1200" cap="none" spc="0" normalizeH="0" baseline="0" noProof="0">
                          <a:ln>
                            <a:noFill/>
                          </a:ln>
                          <a:solidFill>
                            <a:prstClr val="black"/>
                          </a:solidFill>
                          <a:effectLst/>
                          <a:uLnTx/>
                          <a:uFillTx/>
                          <a:latin typeface="Calibri"/>
                          <a:ea typeface="+mn-ea"/>
                          <a:cs typeface="+mn-cs"/>
                        </a:rPr>
                        <a:t>
 The underwater metro project which PM Modi inaugurated in Kolkata is worth Rs 5,000 crore.
Under Modi Government, India's urban mobility has strengthened a lot.
Before 2014, only 5 cities in the country had metro services, whereas during the last 10 years, metro services became… https://t.co/CszwnU0iab https://t.co/fNQ1NAn9hA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0.0049 %</a:t>
                      </a:r>
                    </a:p>
                  </a:txBody>
                  <a:tcPr/>
                </a:tc>
                <a:extLst>
                  <a:ext uri="{0D108BD9-81ED-4DB2-BD59-A6C34878D82A}">
                    <a16:rowId xmlns:a16="http://schemas.microsoft.com/office/drawing/2014/main" val="2988943930"/>
                  </a:ext>
                </a:extLst>
              </a:tr>
            </a:tbl>
          </a:graphicData>
        </a:graphic>
      </p:graphicFrame>
      <p:sp>
        <p:nvSpPr>
          <p:cNvPr id="4" name="Text Placeholder 3">
            <a:extLst>
              <a:ext uri="{FF2B5EF4-FFF2-40B4-BE49-F238E27FC236}">
                <a16:creationId xmlns:a16="http://schemas.microsoft.com/office/drawing/2014/main" id="{0AF567C1-A067-42BF-9D6D-430CB3649D83}"/>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2439652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EE87-48DA-4196-97B4-3E36B6899109}"/>
              </a:ext>
            </a:extLst>
          </p:cNvPr>
          <p:cNvSpPr>
            <a:spLocks noGrp="1"/>
          </p:cNvSpPr>
          <p:nvPr>
            <p:ph type="title"/>
          </p:nvPr>
        </p:nvSpPr>
        <p:spPr/>
        <p:txBody>
          <a:bodyPr/>
          <a:lstStyle/>
          <a:p>
            <a:r>
              <a:rPr lang="en-US"/>
              <a:t>Twitter Own and Retweeted Tweets Table | ID - 8 of 14</a:t>
            </a:r>
          </a:p>
        </p:txBody>
      </p:sp>
      <p:graphicFrame>
        <p:nvGraphicFramePr>
          <p:cNvPr id="5" name="Table Placeholder 4">
            <a:extLst>
              <a:ext uri="{FF2B5EF4-FFF2-40B4-BE49-F238E27FC236}">
                <a16:creationId xmlns:a16="http://schemas.microsoft.com/office/drawing/2014/main" id="{2F028183-077F-4686-9FF5-8A4F982ED5D6}"/>
              </a:ext>
            </a:extLst>
          </p:cNvPr>
          <p:cNvGraphicFramePr>
            <a:graphicFrameLocks noGrp="1"/>
          </p:cNvGraphicFramePr>
          <p:nvPr>
            <p:ph type="tbl" sz="quarter" idx="13"/>
            <p:extLst>
              <p:ext uri="{D42A27DB-BD31-4B8C-83A1-F6EECF244321}">
                <p14:modId xmlns:p14="http://schemas.microsoft.com/office/powerpoint/2010/main" val="95579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15938823"/>
                    </a:ext>
                  </a:extLst>
                </a:gridCol>
                <a:gridCol w="411480">
                  <a:extLst>
                    <a:ext uri="{9D8B030D-6E8A-4147-A177-3AD203B41FA5}">
                      <a16:colId xmlns:a16="http://schemas.microsoft.com/office/drawing/2014/main" val="3316060147"/>
                    </a:ext>
                  </a:extLst>
                </a:gridCol>
                <a:gridCol w="905256">
                  <a:extLst>
                    <a:ext uri="{9D8B030D-6E8A-4147-A177-3AD203B41FA5}">
                      <a16:colId xmlns:a16="http://schemas.microsoft.com/office/drawing/2014/main" val="163750533"/>
                    </a:ext>
                  </a:extLst>
                </a:gridCol>
                <a:gridCol w="905256">
                  <a:extLst>
                    <a:ext uri="{9D8B030D-6E8A-4147-A177-3AD203B41FA5}">
                      <a16:colId xmlns:a16="http://schemas.microsoft.com/office/drawing/2014/main" val="4145025106"/>
                    </a:ext>
                  </a:extLst>
                </a:gridCol>
                <a:gridCol w="905256">
                  <a:extLst>
                    <a:ext uri="{9D8B030D-6E8A-4147-A177-3AD203B41FA5}">
                      <a16:colId xmlns:a16="http://schemas.microsoft.com/office/drawing/2014/main" val="2025648085"/>
                    </a:ext>
                  </a:extLst>
                </a:gridCol>
                <a:gridCol w="905256">
                  <a:extLst>
                    <a:ext uri="{9D8B030D-6E8A-4147-A177-3AD203B41FA5}">
                      <a16:colId xmlns:a16="http://schemas.microsoft.com/office/drawing/2014/main" val="2723112321"/>
                    </a:ext>
                  </a:extLst>
                </a:gridCol>
                <a:gridCol w="905256">
                  <a:extLst>
                    <a:ext uri="{9D8B030D-6E8A-4147-A177-3AD203B41FA5}">
                      <a16:colId xmlns:a16="http://schemas.microsoft.com/office/drawing/2014/main" val="1488327001"/>
                    </a:ext>
                  </a:extLst>
                </a:gridCol>
                <a:gridCol w="905256">
                  <a:extLst>
                    <a:ext uri="{9D8B030D-6E8A-4147-A177-3AD203B41FA5}">
                      <a16:colId xmlns:a16="http://schemas.microsoft.com/office/drawing/2014/main" val="17634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7333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- 2024-03-06 22:50:58</a:t>
                      </a:r>
                      <a:r>
                        <a:rPr kumimoji="0" lang="en-US" sz="1000" b="0" i="0" u="none" strike="noStrike" kern="1200" cap="none" spc="0" normalizeH="0" baseline="0" noProof="0">
                          <a:ln>
                            <a:noFill/>
                          </a:ln>
                          <a:solidFill>
                            <a:prstClr val="black"/>
                          </a:solidFill>
                          <a:effectLst/>
                          <a:uLnTx/>
                          <a:uFillTx/>
                          <a:latin typeface="Calibri"/>
                          <a:ea typeface="+mn-ea"/>
                          <a:cs typeface="+mn-cs"/>
                        </a:rPr>
                        <a:t>
 A boost for Kolkata’s infrastructure!
Here are highlights from the interaction earlier today during the metro journey. https://t.co/OU6FahtN3w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0.0302 %</a:t>
                      </a:r>
                    </a:p>
                  </a:txBody>
                  <a:tcPr/>
                </a:tc>
                <a:extLst>
                  <a:ext uri="{0D108BD9-81ED-4DB2-BD59-A6C34878D82A}">
                    <a16:rowId xmlns:a16="http://schemas.microsoft.com/office/drawing/2014/main" val="228158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- 2024-03-06 22:49:53</a:t>
                      </a:r>
                      <a:r>
                        <a:rPr kumimoji="0" lang="en-US" sz="1000" b="0" i="0" u="none" strike="noStrike" kern="1200" cap="none" spc="0" normalizeH="0" baseline="0" noProof="0">
                          <a:ln>
                            <a:noFill/>
                          </a:ln>
                          <a:solidFill>
                            <a:prstClr val="black"/>
                          </a:solidFill>
                          <a:effectLst/>
                          <a:uLnTx/>
                          <a:uFillTx/>
                          <a:latin typeface="Calibri"/>
                          <a:ea typeface="+mn-ea"/>
                          <a:cs typeface="+mn-cs"/>
                        </a:rPr>
                        <a:t>
 I will be in Srinagar tomorrow, 7th March to take part in the ‘Viksit Bharat Viksit Jammu Kashmir’ programme. Various development works will also be dedicated to the nation. Notable among them are works worth over Rs. 5000 crore relating to boosting the agro-economy. Various… https://t.co/qZDDvrLI1J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0.0278 %</a:t>
                      </a:r>
                    </a:p>
                  </a:txBody>
                  <a:tcPr/>
                </a:tc>
                <a:extLst>
                  <a:ext uri="{0D108BD9-81ED-4DB2-BD59-A6C34878D82A}">
                    <a16:rowId xmlns:a16="http://schemas.microsoft.com/office/drawing/2014/main" val="2078079506"/>
                  </a:ext>
                </a:extLst>
              </a:tr>
            </a:tbl>
          </a:graphicData>
        </a:graphic>
      </p:graphicFrame>
      <p:sp>
        <p:nvSpPr>
          <p:cNvPr id="4" name="Text Placeholder 3">
            <a:extLst>
              <a:ext uri="{FF2B5EF4-FFF2-40B4-BE49-F238E27FC236}">
                <a16:creationId xmlns:a16="http://schemas.microsoft.com/office/drawing/2014/main" id="{570A8ACE-1F33-4FA5-A7FD-520C29E26F16}"/>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4020546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EC7C0-41DB-4044-A329-283D1FEF5385}"/>
              </a:ext>
            </a:extLst>
          </p:cNvPr>
          <p:cNvSpPr>
            <a:spLocks noGrp="1"/>
          </p:cNvSpPr>
          <p:nvPr>
            <p:ph type="title"/>
          </p:nvPr>
        </p:nvSpPr>
        <p:spPr/>
        <p:txBody>
          <a:bodyPr/>
          <a:lstStyle/>
          <a:p>
            <a:r>
              <a:rPr lang="en-US"/>
              <a:t>Twitter Own and Retweeted Tweets Table | ID - 9 of 14</a:t>
            </a:r>
          </a:p>
        </p:txBody>
      </p:sp>
      <p:graphicFrame>
        <p:nvGraphicFramePr>
          <p:cNvPr id="5" name="Table Placeholder 4">
            <a:extLst>
              <a:ext uri="{FF2B5EF4-FFF2-40B4-BE49-F238E27FC236}">
                <a16:creationId xmlns:a16="http://schemas.microsoft.com/office/drawing/2014/main" id="{9C6A4DE6-E572-4833-B170-67745F0A0868}"/>
              </a:ext>
            </a:extLst>
          </p:cNvPr>
          <p:cNvGraphicFramePr>
            <a:graphicFrameLocks noGrp="1"/>
          </p:cNvGraphicFramePr>
          <p:nvPr>
            <p:ph type="tbl" sz="quarter" idx="13"/>
            <p:extLst>
              <p:ext uri="{D42A27DB-BD31-4B8C-83A1-F6EECF244321}">
                <p14:modId xmlns:p14="http://schemas.microsoft.com/office/powerpoint/2010/main" val="405698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66373428"/>
                    </a:ext>
                  </a:extLst>
                </a:gridCol>
                <a:gridCol w="411480">
                  <a:extLst>
                    <a:ext uri="{9D8B030D-6E8A-4147-A177-3AD203B41FA5}">
                      <a16:colId xmlns:a16="http://schemas.microsoft.com/office/drawing/2014/main" val="3224292029"/>
                    </a:ext>
                  </a:extLst>
                </a:gridCol>
                <a:gridCol w="905256">
                  <a:extLst>
                    <a:ext uri="{9D8B030D-6E8A-4147-A177-3AD203B41FA5}">
                      <a16:colId xmlns:a16="http://schemas.microsoft.com/office/drawing/2014/main" val="213394653"/>
                    </a:ext>
                  </a:extLst>
                </a:gridCol>
                <a:gridCol w="905256">
                  <a:extLst>
                    <a:ext uri="{9D8B030D-6E8A-4147-A177-3AD203B41FA5}">
                      <a16:colId xmlns:a16="http://schemas.microsoft.com/office/drawing/2014/main" val="1032377189"/>
                    </a:ext>
                  </a:extLst>
                </a:gridCol>
                <a:gridCol w="905256">
                  <a:extLst>
                    <a:ext uri="{9D8B030D-6E8A-4147-A177-3AD203B41FA5}">
                      <a16:colId xmlns:a16="http://schemas.microsoft.com/office/drawing/2014/main" val="2309431689"/>
                    </a:ext>
                  </a:extLst>
                </a:gridCol>
                <a:gridCol w="905256">
                  <a:extLst>
                    <a:ext uri="{9D8B030D-6E8A-4147-A177-3AD203B41FA5}">
                      <a16:colId xmlns:a16="http://schemas.microsoft.com/office/drawing/2014/main" val="1819790712"/>
                    </a:ext>
                  </a:extLst>
                </a:gridCol>
                <a:gridCol w="905256">
                  <a:extLst>
                    <a:ext uri="{9D8B030D-6E8A-4147-A177-3AD203B41FA5}">
                      <a16:colId xmlns:a16="http://schemas.microsoft.com/office/drawing/2014/main" val="3019285638"/>
                    </a:ext>
                  </a:extLst>
                </a:gridCol>
                <a:gridCol w="905256">
                  <a:extLst>
                    <a:ext uri="{9D8B030D-6E8A-4147-A177-3AD203B41FA5}">
                      <a16:colId xmlns:a16="http://schemas.microsoft.com/office/drawing/2014/main" val="1948437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8447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- 2024-03-06 22:48:46</a:t>
                      </a:r>
                      <a:r>
                        <a:rPr kumimoji="0" lang="en-US" sz="1000" b="0" i="0" u="none" strike="noStrike" kern="1200" cap="none" spc="0" normalizeH="0" baseline="0" noProof="0">
                          <a:ln>
                            <a:noFill/>
                          </a:ln>
                          <a:solidFill>
                            <a:prstClr val="black"/>
                          </a:solidFill>
                          <a:effectLst/>
                          <a:uLnTx/>
                          <a:uFillTx/>
                          <a:latin typeface="Calibri"/>
                          <a:ea typeface="+mn-ea"/>
                          <a:cs typeface="+mn-cs"/>
                        </a:rPr>
                        <a:t>
 NDA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400 पार जाना इसलिए जरूरी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https://t.co/fhpAXRI9Zm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0.0171 %</a:t>
                      </a:r>
                    </a:p>
                  </a:txBody>
                  <a:tcPr/>
                </a:tc>
                <a:extLst>
                  <a:ext uri="{0D108BD9-81ED-4DB2-BD59-A6C34878D82A}">
                    <a16:rowId xmlns:a16="http://schemas.microsoft.com/office/drawing/2014/main" val="74502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- 2024-03-06 22:47:42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बिहार के मेरे भाई-बहन भी देख रहे हैं कि चुनाव में अपनी हार तय देख इंडी गठबंधन वाले कैसे प्रभु श्री राम के भी अपमान पर उतर आए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https://t.co/CZik1r7n5L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0.0080 %</a:t>
                      </a:r>
                    </a:p>
                  </a:txBody>
                  <a:tcPr/>
                </a:tc>
                <a:extLst>
                  <a:ext uri="{0D108BD9-81ED-4DB2-BD59-A6C34878D82A}">
                    <a16:rowId xmlns:a16="http://schemas.microsoft.com/office/drawing/2014/main" val="95566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- 2024-03-06 22:46:36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बिहार के परिवारवादियों ने यहां के मेरे किसान भाई-बहनों के साथ कैसा अन्याय किया, इसका एक बड़ा उदाहरण… </a:t>
                      </a:r>
                      <a:r>
                        <a:rPr kumimoji="0" lang="en-US" sz="1000" b="0" i="0" u="none" strike="noStrike" kern="1200" cap="none" spc="0" normalizeH="0" baseline="0" noProof="0">
                          <a:ln>
                            <a:noFill/>
                          </a:ln>
                          <a:solidFill>
                            <a:prstClr val="black"/>
                          </a:solidFill>
                          <a:effectLst/>
                          <a:uLnTx/>
                          <a:uFillTx/>
                          <a:latin typeface="Calibri"/>
                          <a:ea typeface="+mn-ea"/>
                          <a:cs typeface="+mn-cs"/>
                        </a:rPr>
                        <a:t>https://t.co/kqaI68ooNc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0.0061 %</a:t>
                      </a:r>
                    </a:p>
                  </a:txBody>
                  <a:tcPr/>
                </a:tc>
                <a:extLst>
                  <a:ext uri="{0D108BD9-81ED-4DB2-BD59-A6C34878D82A}">
                    <a16:rowId xmlns:a16="http://schemas.microsoft.com/office/drawing/2014/main" val="3777610583"/>
                  </a:ext>
                </a:extLst>
              </a:tr>
            </a:tbl>
          </a:graphicData>
        </a:graphic>
      </p:graphicFrame>
      <p:sp>
        <p:nvSpPr>
          <p:cNvPr id="4" name="Text Placeholder 3">
            <a:extLst>
              <a:ext uri="{FF2B5EF4-FFF2-40B4-BE49-F238E27FC236}">
                <a16:creationId xmlns:a16="http://schemas.microsoft.com/office/drawing/2014/main" id="{A829123B-E6FE-4556-A3B5-E08C6B73AE33}"/>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1650967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0EF8-8069-4618-9E49-C7D968A005E8}"/>
              </a:ext>
            </a:extLst>
          </p:cNvPr>
          <p:cNvSpPr>
            <a:spLocks noGrp="1"/>
          </p:cNvSpPr>
          <p:nvPr>
            <p:ph type="title"/>
          </p:nvPr>
        </p:nvSpPr>
        <p:spPr/>
        <p:txBody>
          <a:bodyPr/>
          <a:lstStyle/>
          <a:p>
            <a:r>
              <a:rPr lang="en-US"/>
              <a:t>Twitter Own and Retweeted Tweets Table | ID - 10 of 14</a:t>
            </a:r>
          </a:p>
        </p:txBody>
      </p:sp>
      <p:graphicFrame>
        <p:nvGraphicFramePr>
          <p:cNvPr id="5" name="Table Placeholder 4">
            <a:extLst>
              <a:ext uri="{FF2B5EF4-FFF2-40B4-BE49-F238E27FC236}">
                <a16:creationId xmlns:a16="http://schemas.microsoft.com/office/drawing/2014/main" id="{95F307B7-77BB-43C9-965D-6FF61F0D73D5}"/>
              </a:ext>
            </a:extLst>
          </p:cNvPr>
          <p:cNvGraphicFramePr>
            <a:graphicFrameLocks noGrp="1"/>
          </p:cNvGraphicFramePr>
          <p:nvPr>
            <p:ph type="tbl" sz="quarter" idx="13"/>
            <p:extLst>
              <p:ext uri="{D42A27DB-BD31-4B8C-83A1-F6EECF244321}">
                <p14:modId xmlns:p14="http://schemas.microsoft.com/office/powerpoint/2010/main" val="3261261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6207250"/>
                    </a:ext>
                  </a:extLst>
                </a:gridCol>
                <a:gridCol w="411480">
                  <a:extLst>
                    <a:ext uri="{9D8B030D-6E8A-4147-A177-3AD203B41FA5}">
                      <a16:colId xmlns:a16="http://schemas.microsoft.com/office/drawing/2014/main" val="4070705695"/>
                    </a:ext>
                  </a:extLst>
                </a:gridCol>
                <a:gridCol w="905256">
                  <a:extLst>
                    <a:ext uri="{9D8B030D-6E8A-4147-A177-3AD203B41FA5}">
                      <a16:colId xmlns:a16="http://schemas.microsoft.com/office/drawing/2014/main" val="197376015"/>
                    </a:ext>
                  </a:extLst>
                </a:gridCol>
                <a:gridCol w="905256">
                  <a:extLst>
                    <a:ext uri="{9D8B030D-6E8A-4147-A177-3AD203B41FA5}">
                      <a16:colId xmlns:a16="http://schemas.microsoft.com/office/drawing/2014/main" val="1856101469"/>
                    </a:ext>
                  </a:extLst>
                </a:gridCol>
                <a:gridCol w="905256">
                  <a:extLst>
                    <a:ext uri="{9D8B030D-6E8A-4147-A177-3AD203B41FA5}">
                      <a16:colId xmlns:a16="http://schemas.microsoft.com/office/drawing/2014/main" val="4011122252"/>
                    </a:ext>
                  </a:extLst>
                </a:gridCol>
                <a:gridCol w="905256">
                  <a:extLst>
                    <a:ext uri="{9D8B030D-6E8A-4147-A177-3AD203B41FA5}">
                      <a16:colId xmlns:a16="http://schemas.microsoft.com/office/drawing/2014/main" val="66927700"/>
                    </a:ext>
                  </a:extLst>
                </a:gridCol>
                <a:gridCol w="905256">
                  <a:extLst>
                    <a:ext uri="{9D8B030D-6E8A-4147-A177-3AD203B41FA5}">
                      <a16:colId xmlns:a16="http://schemas.microsoft.com/office/drawing/2014/main" val="977849948"/>
                    </a:ext>
                  </a:extLst>
                </a:gridCol>
                <a:gridCol w="905256">
                  <a:extLst>
                    <a:ext uri="{9D8B030D-6E8A-4147-A177-3AD203B41FA5}">
                      <a16:colId xmlns:a16="http://schemas.microsoft.com/office/drawing/2014/main" val="1642763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4834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- 2024-03-06 22:45:36</a:t>
                      </a:r>
                      <a:r>
                        <a:rPr kumimoji="0" lang="en-US" sz="1000" b="0" i="0" u="none" strike="noStrike" kern="1200" cap="none" spc="0" normalizeH="0" baseline="0" noProof="0">
                          <a:ln>
                            <a:noFill/>
                          </a:ln>
                          <a:solidFill>
                            <a:prstClr val="black"/>
                          </a:solidFill>
                          <a:effectLst/>
                          <a:uLnTx/>
                          <a:uFillTx/>
                          <a:latin typeface="Calibri"/>
                          <a:ea typeface="+mn-ea"/>
                          <a:cs typeface="+mn-cs"/>
                        </a:rPr>
                        <a:t>
 NDA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सरकार हर घर को सूर्यघर बनाना चाहती है, लेकिन इंडी गठबंधन अभी भी लालटेन की लौ के ही भरोसे है। 
फर्क साफ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https://t.co/hds17DW4wE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0.0093 %</a:t>
                      </a:r>
                    </a:p>
                  </a:txBody>
                  <a:tcPr/>
                </a:tc>
                <a:extLst>
                  <a:ext uri="{0D108BD9-81ED-4DB2-BD59-A6C34878D82A}">
                    <a16:rowId xmlns:a16="http://schemas.microsoft.com/office/drawing/2014/main" val="253523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- 2024-03-06 22:45:00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न्याय योद्धा </a:t>
                      </a:r>
                      <a:r>
                        <a:rPr kumimoji="0" lang="en-US" sz="1000" b="0" i="0" u="none" strike="noStrike" kern="1200" cap="none" spc="0" normalizeH="0" baseline="0" noProof="0">
                          <a:ln>
                            <a:noFill/>
                          </a:ln>
                          <a:solidFill>
                            <a:prstClr val="black"/>
                          </a:solidFill>
                          <a:effectLst/>
                          <a:uLnTx/>
                          <a:uFillTx/>
                          <a:latin typeface="Calibri"/>
                          <a:ea typeface="+mn-ea"/>
                          <a:cs typeface="+mn-cs"/>
                        </a:rPr>
                        <a:t>🔥 https://t.co/zG3KgdHE3i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extLst>
                  <a:ext uri="{0D108BD9-81ED-4DB2-BD59-A6C34878D82A}">
                    <a16:rowId xmlns:a16="http://schemas.microsoft.com/office/drawing/2014/main" val="771627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- 2024-03-06 22:44:02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ये डबल इंजन की सरकार है, जो बिहार के मेरे परिवारजनों को जंगलराज से मुक्ति दिलाकर विकास के पथ पर आगे ले जा रही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https://t.co/Tu1t6g32bq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0.0068 %</a:t>
                      </a:r>
                    </a:p>
                  </a:txBody>
                  <a:tcPr/>
                </a:tc>
                <a:extLst>
                  <a:ext uri="{0D108BD9-81ED-4DB2-BD59-A6C34878D82A}">
                    <a16:rowId xmlns:a16="http://schemas.microsoft.com/office/drawing/2014/main" val="4043131978"/>
                  </a:ext>
                </a:extLst>
              </a:tr>
            </a:tbl>
          </a:graphicData>
        </a:graphic>
      </p:graphicFrame>
      <p:sp>
        <p:nvSpPr>
          <p:cNvPr id="4" name="Text Placeholder 3">
            <a:extLst>
              <a:ext uri="{FF2B5EF4-FFF2-40B4-BE49-F238E27FC236}">
                <a16:creationId xmlns:a16="http://schemas.microsoft.com/office/drawing/2014/main" id="{636AC819-40FA-4004-BBC8-468E34A1E49C}"/>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3941439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9F574-7E19-4229-AC6D-3D67395FBA30}"/>
              </a:ext>
            </a:extLst>
          </p:cNvPr>
          <p:cNvSpPr>
            <a:spLocks noGrp="1"/>
          </p:cNvSpPr>
          <p:nvPr>
            <p:ph type="title"/>
          </p:nvPr>
        </p:nvSpPr>
        <p:spPr/>
        <p:txBody>
          <a:bodyPr/>
          <a:lstStyle/>
          <a:p>
            <a:r>
              <a:rPr lang="en-US"/>
              <a:t>Twitter Own and Retweeted Tweets Table | ID - 11 of 14</a:t>
            </a:r>
          </a:p>
        </p:txBody>
      </p:sp>
      <p:graphicFrame>
        <p:nvGraphicFramePr>
          <p:cNvPr id="5" name="Table Placeholder 4">
            <a:extLst>
              <a:ext uri="{FF2B5EF4-FFF2-40B4-BE49-F238E27FC236}">
                <a16:creationId xmlns:a16="http://schemas.microsoft.com/office/drawing/2014/main" id="{6C83207E-65E1-42D5-94C3-859973D01E50}"/>
              </a:ext>
            </a:extLst>
          </p:cNvPr>
          <p:cNvGraphicFramePr>
            <a:graphicFrameLocks noGrp="1"/>
          </p:cNvGraphicFramePr>
          <p:nvPr>
            <p:ph type="tbl" sz="quarter" idx="13"/>
            <p:extLst>
              <p:ext uri="{D42A27DB-BD31-4B8C-83A1-F6EECF244321}">
                <p14:modId xmlns:p14="http://schemas.microsoft.com/office/powerpoint/2010/main" val="4079162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67276822"/>
                    </a:ext>
                  </a:extLst>
                </a:gridCol>
                <a:gridCol w="411480">
                  <a:extLst>
                    <a:ext uri="{9D8B030D-6E8A-4147-A177-3AD203B41FA5}">
                      <a16:colId xmlns:a16="http://schemas.microsoft.com/office/drawing/2014/main" val="3145405974"/>
                    </a:ext>
                  </a:extLst>
                </a:gridCol>
                <a:gridCol w="905256">
                  <a:extLst>
                    <a:ext uri="{9D8B030D-6E8A-4147-A177-3AD203B41FA5}">
                      <a16:colId xmlns:a16="http://schemas.microsoft.com/office/drawing/2014/main" val="2360380459"/>
                    </a:ext>
                  </a:extLst>
                </a:gridCol>
                <a:gridCol w="905256">
                  <a:extLst>
                    <a:ext uri="{9D8B030D-6E8A-4147-A177-3AD203B41FA5}">
                      <a16:colId xmlns:a16="http://schemas.microsoft.com/office/drawing/2014/main" val="4062786541"/>
                    </a:ext>
                  </a:extLst>
                </a:gridCol>
                <a:gridCol w="905256">
                  <a:extLst>
                    <a:ext uri="{9D8B030D-6E8A-4147-A177-3AD203B41FA5}">
                      <a16:colId xmlns:a16="http://schemas.microsoft.com/office/drawing/2014/main" val="1951842060"/>
                    </a:ext>
                  </a:extLst>
                </a:gridCol>
                <a:gridCol w="905256">
                  <a:extLst>
                    <a:ext uri="{9D8B030D-6E8A-4147-A177-3AD203B41FA5}">
                      <a16:colId xmlns:a16="http://schemas.microsoft.com/office/drawing/2014/main" val="3830328615"/>
                    </a:ext>
                  </a:extLst>
                </a:gridCol>
                <a:gridCol w="905256">
                  <a:extLst>
                    <a:ext uri="{9D8B030D-6E8A-4147-A177-3AD203B41FA5}">
                      <a16:colId xmlns:a16="http://schemas.microsoft.com/office/drawing/2014/main" val="2366504652"/>
                    </a:ext>
                  </a:extLst>
                </a:gridCol>
                <a:gridCol w="905256">
                  <a:extLst>
                    <a:ext uri="{9D8B030D-6E8A-4147-A177-3AD203B41FA5}">
                      <a16:colId xmlns:a16="http://schemas.microsoft.com/office/drawing/2014/main" val="4139659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6302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22:29:47</a:t>
                      </a:r>
                      <a:r>
                        <a:rPr kumimoji="0" lang="en-US" sz="1000" b="0" i="0" u="none" strike="noStrike" kern="1200" cap="none" spc="0" normalizeH="0" baseline="0" noProof="0">
                          <a:ln>
                            <a:noFill/>
                          </a:ln>
                          <a:solidFill>
                            <a:prstClr val="black"/>
                          </a:solidFill>
                          <a:effectLst/>
                          <a:uLnTx/>
                          <a:uFillTx/>
                          <a:latin typeface="Calibri"/>
                          <a:ea typeface="+mn-ea"/>
                          <a:cs typeface="+mn-cs"/>
                        </a:rPr>
                        <a:t>
 INDI Alliance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समय कश्मीर में कर्फ्यू और उदासी का माहौल रहता था, जबकि मोदी सरकार के दौरान राज्य में जनता बेखौफ है और थियेटर भी हाउसफुल हो रहे हैं।
#</a:t>
                      </a:r>
                      <a:r>
                        <a:rPr kumimoji="0" lang="en-US" sz="1000" b="0" i="0" u="none" strike="noStrike" kern="1200" cap="none" spc="0" normalizeH="0" baseline="0" noProof="0">
                          <a:ln>
                            <a:noFill/>
                          </a:ln>
                          <a:solidFill>
                            <a:prstClr val="black"/>
                          </a:solidFill>
                          <a:effectLst/>
                          <a:uLnTx/>
                          <a:uFillTx/>
                          <a:latin typeface="Calibri"/>
                          <a:ea typeface="+mn-ea"/>
                          <a:cs typeface="+mn-cs"/>
                        </a:rPr>
                        <a:t>SalaamModiJi https://t.co/CXnIncLmie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0.0046 %</a:t>
                      </a:r>
                    </a:p>
                  </a:txBody>
                  <a:tcPr/>
                </a:tc>
                <a:extLst>
                  <a:ext uri="{0D108BD9-81ED-4DB2-BD59-A6C34878D82A}">
                    <a16:rowId xmlns:a16="http://schemas.microsoft.com/office/drawing/2014/main" val="383631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22:29:19</a:t>
                      </a:r>
                      <a:r>
                        <a:rPr kumimoji="0" lang="en-US" sz="1000" b="0" i="0" u="none" strike="noStrike" kern="1200" cap="none" spc="0" normalizeH="0" baseline="0" noProof="0">
                          <a:ln>
                            <a:noFill/>
                          </a:ln>
                          <a:solidFill>
                            <a:prstClr val="black"/>
                          </a:solidFill>
                          <a:effectLst/>
                          <a:uLnTx/>
                          <a:uFillTx/>
                          <a:latin typeface="Calibri"/>
                          <a:ea typeface="+mn-ea"/>
                          <a:cs typeface="+mn-cs"/>
                        </a:rPr>
                        <a:t>
 INDI Alliance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समय कश्मीर में अधिकारों से वंचित थी नारी, जबकि मोदी जी के कार्यकाल में वहां नारी बनी सम्पत्ति की पूरी अधिकारी।
#</a:t>
                      </a:r>
                      <a:r>
                        <a:rPr kumimoji="0" lang="en-US" sz="1000" b="0" i="0" u="none" strike="noStrike" kern="1200" cap="none" spc="0" normalizeH="0" baseline="0" noProof="0">
                          <a:ln>
                            <a:noFill/>
                          </a:ln>
                          <a:solidFill>
                            <a:prstClr val="black"/>
                          </a:solidFill>
                          <a:effectLst/>
                          <a:uLnTx/>
                          <a:uFillTx/>
                          <a:latin typeface="Calibri"/>
                          <a:ea typeface="+mn-ea"/>
                          <a:cs typeface="+mn-cs"/>
                        </a:rPr>
                        <a:t>SalaamModiJi https://t.co/g21ZpYSeGy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0.0029 %</a:t>
                      </a:r>
                    </a:p>
                  </a:txBody>
                  <a:tcPr/>
                </a:tc>
                <a:extLst>
                  <a:ext uri="{0D108BD9-81ED-4DB2-BD59-A6C34878D82A}">
                    <a16:rowId xmlns:a16="http://schemas.microsoft.com/office/drawing/2014/main" val="2146336467"/>
                  </a:ext>
                </a:extLst>
              </a:tr>
            </a:tbl>
          </a:graphicData>
        </a:graphic>
      </p:graphicFrame>
      <p:sp>
        <p:nvSpPr>
          <p:cNvPr id="4" name="Text Placeholder 3">
            <a:extLst>
              <a:ext uri="{FF2B5EF4-FFF2-40B4-BE49-F238E27FC236}">
                <a16:creationId xmlns:a16="http://schemas.microsoft.com/office/drawing/2014/main" id="{1A66DA99-F7D8-4321-94CC-A11FE6BCBD5B}"/>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3356399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FB9BB-E873-4451-BEBB-F3254A2022B7}"/>
              </a:ext>
            </a:extLst>
          </p:cNvPr>
          <p:cNvSpPr>
            <a:spLocks noGrp="1"/>
          </p:cNvSpPr>
          <p:nvPr>
            <p:ph type="title"/>
          </p:nvPr>
        </p:nvSpPr>
        <p:spPr/>
        <p:txBody>
          <a:bodyPr/>
          <a:lstStyle/>
          <a:p>
            <a:r>
              <a:rPr lang="en-US"/>
              <a:t>Twitter Own and Retweeted Tweets Table | ID - 12 of 14</a:t>
            </a:r>
          </a:p>
        </p:txBody>
      </p:sp>
      <p:graphicFrame>
        <p:nvGraphicFramePr>
          <p:cNvPr id="5" name="Table Placeholder 4">
            <a:extLst>
              <a:ext uri="{FF2B5EF4-FFF2-40B4-BE49-F238E27FC236}">
                <a16:creationId xmlns:a16="http://schemas.microsoft.com/office/drawing/2014/main" id="{44B0C206-7100-4A2C-9672-FFD274EEF683}"/>
              </a:ext>
            </a:extLst>
          </p:cNvPr>
          <p:cNvGraphicFramePr>
            <a:graphicFrameLocks noGrp="1"/>
          </p:cNvGraphicFramePr>
          <p:nvPr>
            <p:ph type="tbl" sz="quarter" idx="13"/>
            <p:extLst>
              <p:ext uri="{D42A27DB-BD31-4B8C-83A1-F6EECF244321}">
                <p14:modId xmlns:p14="http://schemas.microsoft.com/office/powerpoint/2010/main" val="4035973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3160740"/>
                    </a:ext>
                  </a:extLst>
                </a:gridCol>
                <a:gridCol w="411480">
                  <a:extLst>
                    <a:ext uri="{9D8B030D-6E8A-4147-A177-3AD203B41FA5}">
                      <a16:colId xmlns:a16="http://schemas.microsoft.com/office/drawing/2014/main" val="2379754324"/>
                    </a:ext>
                  </a:extLst>
                </a:gridCol>
                <a:gridCol w="905256">
                  <a:extLst>
                    <a:ext uri="{9D8B030D-6E8A-4147-A177-3AD203B41FA5}">
                      <a16:colId xmlns:a16="http://schemas.microsoft.com/office/drawing/2014/main" val="2271951677"/>
                    </a:ext>
                  </a:extLst>
                </a:gridCol>
                <a:gridCol w="905256">
                  <a:extLst>
                    <a:ext uri="{9D8B030D-6E8A-4147-A177-3AD203B41FA5}">
                      <a16:colId xmlns:a16="http://schemas.microsoft.com/office/drawing/2014/main" val="1105471666"/>
                    </a:ext>
                  </a:extLst>
                </a:gridCol>
                <a:gridCol w="905256">
                  <a:extLst>
                    <a:ext uri="{9D8B030D-6E8A-4147-A177-3AD203B41FA5}">
                      <a16:colId xmlns:a16="http://schemas.microsoft.com/office/drawing/2014/main" val="1618207538"/>
                    </a:ext>
                  </a:extLst>
                </a:gridCol>
                <a:gridCol w="905256">
                  <a:extLst>
                    <a:ext uri="{9D8B030D-6E8A-4147-A177-3AD203B41FA5}">
                      <a16:colId xmlns:a16="http://schemas.microsoft.com/office/drawing/2014/main" val="963702861"/>
                    </a:ext>
                  </a:extLst>
                </a:gridCol>
                <a:gridCol w="905256">
                  <a:extLst>
                    <a:ext uri="{9D8B030D-6E8A-4147-A177-3AD203B41FA5}">
                      <a16:colId xmlns:a16="http://schemas.microsoft.com/office/drawing/2014/main" val="3927228219"/>
                    </a:ext>
                  </a:extLst>
                </a:gridCol>
                <a:gridCol w="905256">
                  <a:extLst>
                    <a:ext uri="{9D8B030D-6E8A-4147-A177-3AD203B41FA5}">
                      <a16:colId xmlns:a16="http://schemas.microsoft.com/office/drawing/2014/main" val="259780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1783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22:28:44</a:t>
                      </a:r>
                      <a:r>
                        <a:rPr kumimoji="0" lang="en-US" sz="1000" b="0" i="0" u="none" strike="noStrike" kern="1200" cap="none" spc="0" normalizeH="0" baseline="0" noProof="0">
                          <a:ln>
                            <a:noFill/>
                          </a:ln>
                          <a:solidFill>
                            <a:prstClr val="black"/>
                          </a:solidFill>
                          <a:effectLst/>
                          <a:uLnTx/>
                          <a:uFillTx/>
                          <a:latin typeface="Calibri"/>
                          <a:ea typeface="+mn-ea"/>
                          <a:cs typeface="+mn-cs"/>
                        </a:rPr>
                        <a:t>
 INDI Alliance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समय कश्मीर की अर्थव्यवस्था बन गई थी रोगी, जबकि मोदी जी के शासनकाल में कश्मीरी बने ग्लोबल उद्यमी।
#</a:t>
                      </a:r>
                      <a:r>
                        <a:rPr kumimoji="0" lang="en-US" sz="1000" b="0" i="0" u="none" strike="noStrike" kern="1200" cap="none" spc="0" normalizeH="0" baseline="0" noProof="0">
                          <a:ln>
                            <a:noFill/>
                          </a:ln>
                          <a:solidFill>
                            <a:prstClr val="black"/>
                          </a:solidFill>
                          <a:effectLst/>
                          <a:uLnTx/>
                          <a:uFillTx/>
                          <a:latin typeface="Calibri"/>
                          <a:ea typeface="+mn-ea"/>
                          <a:cs typeface="+mn-cs"/>
                        </a:rPr>
                        <a:t>SalaamModiJi https://t.co/ZPzABlUjW5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0.0041 %</a:t>
                      </a:r>
                    </a:p>
                  </a:txBody>
                  <a:tcPr/>
                </a:tc>
                <a:extLst>
                  <a:ext uri="{0D108BD9-81ED-4DB2-BD59-A6C34878D82A}">
                    <a16:rowId xmlns:a16="http://schemas.microsoft.com/office/drawing/2014/main" val="371013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22:28:17</a:t>
                      </a:r>
                      <a:r>
                        <a:rPr kumimoji="0" lang="en-US" sz="1000" b="0" i="0" u="none" strike="noStrike" kern="1200" cap="none" spc="0" normalizeH="0" baseline="0" noProof="0">
                          <a:ln>
                            <a:noFill/>
                          </a:ln>
                          <a:solidFill>
                            <a:prstClr val="black"/>
                          </a:solidFill>
                          <a:effectLst/>
                          <a:uLnTx/>
                          <a:uFillTx/>
                          <a:latin typeface="Calibri"/>
                          <a:ea typeface="+mn-ea"/>
                          <a:cs typeface="+mn-cs"/>
                        </a:rPr>
                        <a:t>
 INDI Alliance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 कश्मीरियों से किया सौतेला व्यवहार, जबकि मोदी जी के शासन में कश्मीरी बने हर अधिकार के हकदार।
#</a:t>
                      </a:r>
                      <a:r>
                        <a:rPr kumimoji="0" lang="en-US" sz="1000" b="0" i="0" u="none" strike="noStrike" kern="1200" cap="none" spc="0" normalizeH="0" baseline="0" noProof="0">
                          <a:ln>
                            <a:noFill/>
                          </a:ln>
                          <a:solidFill>
                            <a:prstClr val="black"/>
                          </a:solidFill>
                          <a:effectLst/>
                          <a:uLnTx/>
                          <a:uFillTx/>
                          <a:latin typeface="Calibri"/>
                          <a:ea typeface="+mn-ea"/>
                          <a:cs typeface="+mn-cs"/>
                        </a:rPr>
                        <a:t>SalaamModiJi https://t.co/vqNv5vkLLg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0.0033 %</a:t>
                      </a:r>
                    </a:p>
                  </a:txBody>
                  <a:tcPr/>
                </a:tc>
                <a:extLst>
                  <a:ext uri="{0D108BD9-81ED-4DB2-BD59-A6C34878D82A}">
                    <a16:rowId xmlns:a16="http://schemas.microsoft.com/office/drawing/2014/main" val="696796791"/>
                  </a:ext>
                </a:extLst>
              </a:tr>
            </a:tbl>
          </a:graphicData>
        </a:graphic>
      </p:graphicFrame>
      <p:sp>
        <p:nvSpPr>
          <p:cNvPr id="4" name="Text Placeholder 3">
            <a:extLst>
              <a:ext uri="{FF2B5EF4-FFF2-40B4-BE49-F238E27FC236}">
                <a16:creationId xmlns:a16="http://schemas.microsoft.com/office/drawing/2014/main" id="{BA632E04-3CA5-4FC2-8D95-2489BC75FE11}"/>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4131245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C065-B240-4522-861A-4DD4B5101AFF}"/>
              </a:ext>
            </a:extLst>
          </p:cNvPr>
          <p:cNvSpPr>
            <a:spLocks noGrp="1"/>
          </p:cNvSpPr>
          <p:nvPr>
            <p:ph type="title"/>
          </p:nvPr>
        </p:nvSpPr>
        <p:spPr/>
        <p:txBody>
          <a:bodyPr/>
          <a:lstStyle/>
          <a:p>
            <a:r>
              <a:rPr lang="en-US"/>
              <a:t>Twitter Own and Retweeted Tweets Table | ID - 13 of 14</a:t>
            </a:r>
          </a:p>
        </p:txBody>
      </p:sp>
      <p:graphicFrame>
        <p:nvGraphicFramePr>
          <p:cNvPr id="5" name="Table Placeholder 4">
            <a:extLst>
              <a:ext uri="{FF2B5EF4-FFF2-40B4-BE49-F238E27FC236}">
                <a16:creationId xmlns:a16="http://schemas.microsoft.com/office/drawing/2014/main" id="{E39AB3A2-A413-4948-9BC5-B518AA0E9E82}"/>
              </a:ext>
            </a:extLst>
          </p:cNvPr>
          <p:cNvGraphicFramePr>
            <a:graphicFrameLocks noGrp="1"/>
          </p:cNvGraphicFramePr>
          <p:nvPr>
            <p:ph type="tbl" sz="quarter" idx="13"/>
            <p:extLst>
              <p:ext uri="{D42A27DB-BD31-4B8C-83A1-F6EECF244321}">
                <p14:modId xmlns:p14="http://schemas.microsoft.com/office/powerpoint/2010/main" val="1679047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35342373"/>
                    </a:ext>
                  </a:extLst>
                </a:gridCol>
                <a:gridCol w="411480">
                  <a:extLst>
                    <a:ext uri="{9D8B030D-6E8A-4147-A177-3AD203B41FA5}">
                      <a16:colId xmlns:a16="http://schemas.microsoft.com/office/drawing/2014/main" val="1235175972"/>
                    </a:ext>
                  </a:extLst>
                </a:gridCol>
                <a:gridCol w="905256">
                  <a:extLst>
                    <a:ext uri="{9D8B030D-6E8A-4147-A177-3AD203B41FA5}">
                      <a16:colId xmlns:a16="http://schemas.microsoft.com/office/drawing/2014/main" val="2259364981"/>
                    </a:ext>
                  </a:extLst>
                </a:gridCol>
                <a:gridCol w="905256">
                  <a:extLst>
                    <a:ext uri="{9D8B030D-6E8A-4147-A177-3AD203B41FA5}">
                      <a16:colId xmlns:a16="http://schemas.microsoft.com/office/drawing/2014/main" val="244698764"/>
                    </a:ext>
                  </a:extLst>
                </a:gridCol>
                <a:gridCol w="905256">
                  <a:extLst>
                    <a:ext uri="{9D8B030D-6E8A-4147-A177-3AD203B41FA5}">
                      <a16:colId xmlns:a16="http://schemas.microsoft.com/office/drawing/2014/main" val="3631377946"/>
                    </a:ext>
                  </a:extLst>
                </a:gridCol>
                <a:gridCol w="905256">
                  <a:extLst>
                    <a:ext uri="{9D8B030D-6E8A-4147-A177-3AD203B41FA5}">
                      <a16:colId xmlns:a16="http://schemas.microsoft.com/office/drawing/2014/main" val="824767437"/>
                    </a:ext>
                  </a:extLst>
                </a:gridCol>
                <a:gridCol w="905256">
                  <a:extLst>
                    <a:ext uri="{9D8B030D-6E8A-4147-A177-3AD203B41FA5}">
                      <a16:colId xmlns:a16="http://schemas.microsoft.com/office/drawing/2014/main" val="2159298339"/>
                    </a:ext>
                  </a:extLst>
                </a:gridCol>
                <a:gridCol w="905256">
                  <a:extLst>
                    <a:ext uri="{9D8B030D-6E8A-4147-A177-3AD203B41FA5}">
                      <a16:colId xmlns:a16="http://schemas.microsoft.com/office/drawing/2014/main" val="219231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0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22:26:26</a:t>
                      </a:r>
                      <a:r>
                        <a:rPr kumimoji="0" lang="en-US" sz="1000" b="0" i="0" u="none" strike="noStrike" kern="1200" cap="none" spc="0" normalizeH="0" baseline="0" noProof="0">
                          <a:ln>
                            <a:noFill/>
                          </a:ln>
                          <a:solidFill>
                            <a:prstClr val="black"/>
                          </a:solidFill>
                          <a:effectLst/>
                          <a:uLnTx/>
                          <a:uFillTx/>
                          <a:latin typeface="Calibri"/>
                          <a:ea typeface="+mn-ea"/>
                          <a:cs typeface="+mn-cs"/>
                        </a:rPr>
                        <a:t>
 INDI Alliance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 कश्मीर को अलगाव में झुलसाया, जबकि मोदी जी कश्मीर को देश की मुख्यधारा में लाए।
#</a:t>
                      </a:r>
                      <a:r>
                        <a:rPr kumimoji="0" lang="en-US" sz="1000" b="0" i="0" u="none" strike="noStrike" kern="1200" cap="none" spc="0" normalizeH="0" baseline="0" noProof="0">
                          <a:ln>
                            <a:noFill/>
                          </a:ln>
                          <a:solidFill>
                            <a:prstClr val="black"/>
                          </a:solidFill>
                          <a:effectLst/>
                          <a:uLnTx/>
                          <a:uFillTx/>
                          <a:latin typeface="Calibri"/>
                          <a:ea typeface="+mn-ea"/>
                          <a:cs typeface="+mn-cs"/>
                        </a:rPr>
                        <a:t>SalaamModiJi https://t.co/oNU7wxpUDZ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0.0030 %</a:t>
                      </a:r>
                    </a:p>
                  </a:txBody>
                  <a:tcPr/>
                </a:tc>
                <a:extLst>
                  <a:ext uri="{0D108BD9-81ED-4DB2-BD59-A6C34878D82A}">
                    <a16:rowId xmlns:a16="http://schemas.microsoft.com/office/drawing/2014/main" val="293266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- 2024-03-06 22:20:00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किसान न्याय </a:t>
                      </a:r>
                      <a:r>
                        <a:rPr kumimoji="0" lang="en-US" sz="1000" b="0" i="0" u="none" strike="noStrike" kern="1200" cap="none" spc="0" normalizeH="0" baseline="0" noProof="0">
                          <a:ln>
                            <a:noFill/>
                          </a:ln>
                          <a:solidFill>
                            <a:prstClr val="black"/>
                          </a:solidFill>
                          <a:effectLst/>
                          <a:uLnTx/>
                          <a:uFillTx/>
                          <a:latin typeface="Calibri"/>
                          <a:ea typeface="+mn-ea"/>
                          <a:cs typeface="+mn-cs"/>
                        </a:rPr>
                        <a:t>🌾 https://t.co/5FWEw9thot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0.0100 %</a:t>
                      </a:r>
                    </a:p>
                  </a:txBody>
                  <a:tcPr/>
                </a:tc>
                <a:extLst>
                  <a:ext uri="{0D108BD9-81ED-4DB2-BD59-A6C34878D82A}">
                    <a16:rowId xmlns:a16="http://schemas.microsoft.com/office/drawing/2014/main" val="61104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@rajnathsingh - 2024-03-06 22:17:38</a:t>
                      </a:r>
                      <a:r>
                        <a:rPr kumimoji="0" lang="en-US" sz="1000" b="0" i="0" u="none" strike="noStrike" kern="1200" cap="none" spc="0" normalizeH="0" baseline="0" noProof="0">
                          <a:ln>
                            <a:noFill/>
                          </a:ln>
                          <a:solidFill>
                            <a:prstClr val="black"/>
                          </a:solidFill>
                          <a:effectLst/>
                          <a:uLnTx/>
                          <a:uFillTx/>
                          <a:latin typeface="Calibri"/>
                          <a:ea typeface="+mn-ea"/>
                          <a:cs typeface="+mn-cs"/>
                        </a:rPr>
                        <a:t>
 RT @narendramodi: These glimpses will tell you what West Bengal is thinking…it’s BJP all the way! https://t.co/Tp6vdiroke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10907482"/>
                  </a:ext>
                </a:extLst>
              </a:tr>
            </a:tbl>
          </a:graphicData>
        </a:graphic>
      </p:graphicFrame>
      <p:sp>
        <p:nvSpPr>
          <p:cNvPr id="4" name="Text Placeholder 3">
            <a:extLst>
              <a:ext uri="{FF2B5EF4-FFF2-40B4-BE49-F238E27FC236}">
                <a16:creationId xmlns:a16="http://schemas.microsoft.com/office/drawing/2014/main" id="{79F07A46-1DA8-4EB6-A3C7-6428856FE2C4}"/>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1840471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8B2E2-1B24-4660-B531-702547E26015}"/>
              </a:ext>
            </a:extLst>
          </p:cNvPr>
          <p:cNvSpPr>
            <a:spLocks noGrp="1"/>
          </p:cNvSpPr>
          <p:nvPr>
            <p:ph type="title"/>
          </p:nvPr>
        </p:nvSpPr>
        <p:spPr/>
        <p:txBody>
          <a:bodyPr/>
          <a:lstStyle/>
          <a:p>
            <a:r>
              <a:rPr lang="en-US"/>
              <a:t>Twitter Own and Retweeted Tweets Table | ID - 14 of 14</a:t>
            </a:r>
          </a:p>
        </p:txBody>
      </p:sp>
      <p:graphicFrame>
        <p:nvGraphicFramePr>
          <p:cNvPr id="5" name="Table Placeholder 4">
            <a:extLst>
              <a:ext uri="{FF2B5EF4-FFF2-40B4-BE49-F238E27FC236}">
                <a16:creationId xmlns:a16="http://schemas.microsoft.com/office/drawing/2014/main" id="{9B457A3A-037C-4C2B-9FCA-00823E2A074E}"/>
              </a:ext>
            </a:extLst>
          </p:cNvPr>
          <p:cNvGraphicFramePr>
            <a:graphicFrameLocks noGrp="1"/>
          </p:cNvGraphicFramePr>
          <p:nvPr>
            <p:ph type="tbl" sz="quarter" idx="13"/>
            <p:extLst>
              <p:ext uri="{D42A27DB-BD31-4B8C-83A1-F6EECF244321}">
                <p14:modId xmlns:p14="http://schemas.microsoft.com/office/powerpoint/2010/main" val="76839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76970272"/>
                    </a:ext>
                  </a:extLst>
                </a:gridCol>
                <a:gridCol w="411480">
                  <a:extLst>
                    <a:ext uri="{9D8B030D-6E8A-4147-A177-3AD203B41FA5}">
                      <a16:colId xmlns:a16="http://schemas.microsoft.com/office/drawing/2014/main" val="3014443445"/>
                    </a:ext>
                  </a:extLst>
                </a:gridCol>
                <a:gridCol w="905256">
                  <a:extLst>
                    <a:ext uri="{9D8B030D-6E8A-4147-A177-3AD203B41FA5}">
                      <a16:colId xmlns:a16="http://schemas.microsoft.com/office/drawing/2014/main" val="1459817587"/>
                    </a:ext>
                  </a:extLst>
                </a:gridCol>
                <a:gridCol w="905256">
                  <a:extLst>
                    <a:ext uri="{9D8B030D-6E8A-4147-A177-3AD203B41FA5}">
                      <a16:colId xmlns:a16="http://schemas.microsoft.com/office/drawing/2014/main" val="703374964"/>
                    </a:ext>
                  </a:extLst>
                </a:gridCol>
                <a:gridCol w="905256">
                  <a:extLst>
                    <a:ext uri="{9D8B030D-6E8A-4147-A177-3AD203B41FA5}">
                      <a16:colId xmlns:a16="http://schemas.microsoft.com/office/drawing/2014/main" val="921616718"/>
                    </a:ext>
                  </a:extLst>
                </a:gridCol>
                <a:gridCol w="905256">
                  <a:extLst>
                    <a:ext uri="{9D8B030D-6E8A-4147-A177-3AD203B41FA5}">
                      <a16:colId xmlns:a16="http://schemas.microsoft.com/office/drawing/2014/main" val="2570017017"/>
                    </a:ext>
                  </a:extLst>
                </a:gridCol>
                <a:gridCol w="905256">
                  <a:extLst>
                    <a:ext uri="{9D8B030D-6E8A-4147-A177-3AD203B41FA5}">
                      <a16:colId xmlns:a16="http://schemas.microsoft.com/office/drawing/2014/main" val="2578605321"/>
                    </a:ext>
                  </a:extLst>
                </a:gridCol>
                <a:gridCol w="905256">
                  <a:extLst>
                    <a:ext uri="{9D8B030D-6E8A-4147-A177-3AD203B41FA5}">
                      <a16:colId xmlns:a16="http://schemas.microsoft.com/office/drawing/2014/main" val="160576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4924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@rajnathsingh - 2024-03-06 22:17:31</a:t>
                      </a:r>
                      <a:r>
                        <a:rPr kumimoji="0" lang="en-US" sz="1000" b="0" i="0" u="none" strike="noStrike" kern="1200" cap="none" spc="0" normalizeH="0" baseline="0" noProof="0">
                          <a:ln>
                            <a:noFill/>
                          </a:ln>
                          <a:solidFill>
                            <a:prstClr val="black"/>
                          </a:solidFill>
                          <a:effectLst/>
                          <a:uLnTx/>
                          <a:uFillTx/>
                          <a:latin typeface="Calibri"/>
                          <a:ea typeface="+mn-ea"/>
                          <a:cs typeface="+mn-cs"/>
                        </a:rPr>
                        <a:t>
 RT @narendramodi: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डबल इंजन की सरकार में बिहार अपने पुराने गौरव को हासिल करने की राह पर तेजी से अग्रसर है। बेतिया में विकसित भारत, विकसित बिहार कार्यक्रम को संबोधित कर रहा हूं।
</a:t>
                      </a:r>
                      <a:r>
                        <a:rPr kumimoji="0" lang="en-US" sz="1000" b="0" i="0" u="none" strike="noStrike" kern="1200" cap="none" spc="0" normalizeH="0" baseline="0" noProof="0">
                          <a:ln>
                            <a:noFill/>
                          </a:ln>
                          <a:solidFill>
                            <a:prstClr val="black"/>
                          </a:solidFill>
                          <a:effectLst/>
                          <a:uLnTx/>
                          <a:uFillTx/>
                          <a:latin typeface="Calibri"/>
                          <a:ea typeface="+mn-ea"/>
                          <a:cs typeface="+mn-cs"/>
                        </a:rPr>
                        <a:t>https://t.co/ldWRkdX65d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906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- 2024-03-06 22:03:00</a:t>
                      </a:r>
                      <a:r>
                        <a:rPr kumimoji="0" lang="en-US" sz="1000" b="0" i="0" u="none" strike="noStrike" kern="1200" cap="none" spc="0" normalizeH="0" baseline="0" noProof="0">
                          <a:ln>
                            <a:noFill/>
                          </a:ln>
                          <a:solidFill>
                            <a:prstClr val="black"/>
                          </a:solidFill>
                          <a:effectLst/>
                          <a:uLnTx/>
                          <a:uFillTx/>
                          <a:latin typeface="Calibri"/>
                          <a:ea typeface="+mn-ea"/>
                          <a:cs typeface="+mn-cs"/>
                        </a:rPr>
                        <a:t>
 Building '𝐕𝐢𝐤𝐬𝐢𝐭 𝐁𝐞𝐧𝐠𝐚𝐥' for a '𝐕𝐢𝐤𝐬𝐢𝐭 𝐁𝐡𝐚𝐫𝐚𝐭'! 🇮🇳 https://t.co/9zHEvj7KdO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09:57:14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0.0059 %</a:t>
                      </a:r>
                    </a:p>
                  </a:txBody>
                  <a:tcPr/>
                </a:tc>
                <a:extLst>
                  <a:ext uri="{0D108BD9-81ED-4DB2-BD59-A6C34878D82A}">
                    <a16:rowId xmlns:a16="http://schemas.microsoft.com/office/drawing/2014/main" val="4106003411"/>
                  </a:ext>
                </a:extLst>
              </a:tr>
            </a:tbl>
          </a:graphicData>
        </a:graphic>
      </p:graphicFrame>
      <p:sp>
        <p:nvSpPr>
          <p:cNvPr id="4" name="Text Placeholder 3">
            <a:extLst>
              <a:ext uri="{FF2B5EF4-FFF2-40B4-BE49-F238E27FC236}">
                <a16:creationId xmlns:a16="http://schemas.microsoft.com/office/drawing/2014/main" id="{9C3AC1FB-DC9D-4E3E-B1F7-EBD230B38555}"/>
              </a:ext>
            </a:extLst>
          </p:cNvPr>
          <p:cNvSpPr>
            <a:spLocks noGrp="1"/>
          </p:cNvSpPr>
          <p:nvPr>
            <p:ph type="body" sz="quarter" idx="14"/>
          </p:nvPr>
        </p:nvSpPr>
        <p:spPr/>
        <p:txBody>
          <a:bodyPr/>
          <a:lstStyle/>
          <a:p>
            <a:r>
              <a:rPr lang="en-US"/>
              <a:t>02/29/2024 - 03/06/2024</a:t>
            </a:r>
          </a:p>
        </p:txBody>
      </p:sp>
    </p:spTree>
    <p:extLst>
      <p:ext uri="{BB962C8B-B14F-4D97-AF65-F5344CB8AC3E}">
        <p14:creationId xmlns:p14="http://schemas.microsoft.com/office/powerpoint/2010/main" val="7288069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1780</Words>
  <Application>Microsoft Office PowerPoint</Application>
  <PresentationFormat>On-screen Show (4:3)</PresentationFormat>
  <Paragraphs>340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Twitter Own and Retweeted Tweets Table | ID - 1 of 14</vt:lpstr>
      <vt:lpstr>Twitter Own and Retweeted Tweets Table | ID - 2 of 14</vt:lpstr>
      <vt:lpstr>Twitter Own and Retweeted Tweets Table | ID - 3 of 14</vt:lpstr>
      <vt:lpstr>Twitter Own and Retweeted Tweets Table | ID - 4 of 14</vt:lpstr>
      <vt:lpstr>Twitter Own and Retweeted Tweets Table | ID - 5 of 14</vt:lpstr>
      <vt:lpstr>Twitter Own and Retweeted Tweets Table | ID - 6 of 14</vt:lpstr>
      <vt:lpstr>Twitter Own and Retweeted Tweets Table | ID - 7 of 14</vt:lpstr>
      <vt:lpstr>Twitter Own and Retweeted Tweets Table | ID - 8 of 14</vt:lpstr>
      <vt:lpstr>Twitter Own and Retweeted Tweets Table | ID - 9 of 14</vt:lpstr>
      <vt:lpstr>Twitter Own and Retweeted Tweets Table | ID - 10 of 14</vt:lpstr>
      <vt:lpstr>Twitter Own and Retweeted Tweets Table | ID - 11 of 14</vt:lpstr>
      <vt:lpstr>Twitter Own and Retweeted Tweets Table | ID - 12 of 14</vt:lpstr>
      <vt:lpstr>Twitter Own and Retweeted Tweets Table | ID - 13 of 14</vt:lpstr>
      <vt:lpstr>Twitter Own and Retweeted Tweets Table | ID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ID - 1 of 14</dc:title>
  <dc:creator>Frederik Born</dc:creator>
  <cp:lastModifiedBy>Frederik Born</cp:lastModifiedBy>
  <cp:revision>1</cp:revision>
  <dcterms:created xsi:type="dcterms:W3CDTF">2024-03-07T02:56:26Z</dcterms:created>
  <dcterms:modified xsi:type="dcterms:W3CDTF">2024-03-07T02:59:16Z</dcterms:modified>
</cp:coreProperties>
</file>