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B726D-459E-43D4-B086-79D8192AD46B}"/>
              </a:ext>
            </a:extLst>
          </p:cNvPr>
          <p:cNvSpPr>
            <a:spLocks noGrp="1"/>
          </p:cNvSpPr>
          <p:nvPr>
            <p:ph type="title"/>
          </p:nvPr>
        </p:nvSpPr>
        <p:spPr/>
        <p:txBody>
          <a:bodyPr/>
          <a:lstStyle/>
          <a:p>
            <a:r>
              <a:rPr lang="en-US"/>
              <a:t>Facebook Own Posts Table | 外媒 - 1 of 9</a:t>
            </a:r>
          </a:p>
        </p:txBody>
      </p:sp>
      <p:graphicFrame>
        <p:nvGraphicFramePr>
          <p:cNvPr id="5" name="Table Placeholder 4">
            <a:extLst>
              <a:ext uri="{FF2B5EF4-FFF2-40B4-BE49-F238E27FC236}">
                <a16:creationId xmlns:a16="http://schemas.microsoft.com/office/drawing/2014/main" id="{C0C73624-258C-443A-9D61-7B3CB9AE54D4}"/>
              </a:ext>
            </a:extLst>
          </p:cNvPr>
          <p:cNvGraphicFramePr>
            <a:graphicFrameLocks noGrp="1"/>
          </p:cNvGraphicFramePr>
          <p:nvPr>
            <p:ph type="tbl" sz="quarter" idx="13"/>
            <p:extLst>
              <p:ext uri="{D42A27DB-BD31-4B8C-83A1-F6EECF244321}">
                <p14:modId xmlns:p14="http://schemas.microsoft.com/office/powerpoint/2010/main" val="1902007145"/>
              </p:ext>
            </p:extLst>
          </p:nvPr>
        </p:nvGraphicFramePr>
        <p:xfrm>
          <a:off x="457200" y="1731963"/>
          <a:ext cx="7653526" cy="3388360"/>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061993985"/>
                    </a:ext>
                  </a:extLst>
                </a:gridCol>
                <a:gridCol w="1069847">
                  <a:extLst>
                    <a:ext uri="{9D8B030D-6E8A-4147-A177-3AD203B41FA5}">
                      <a16:colId xmlns:a16="http://schemas.microsoft.com/office/drawing/2014/main" val="2265786746"/>
                    </a:ext>
                  </a:extLst>
                </a:gridCol>
                <a:gridCol w="493776">
                  <a:extLst>
                    <a:ext uri="{9D8B030D-6E8A-4147-A177-3AD203B41FA5}">
                      <a16:colId xmlns:a16="http://schemas.microsoft.com/office/drawing/2014/main" val="1100731272"/>
                    </a:ext>
                  </a:extLst>
                </a:gridCol>
                <a:gridCol w="493776">
                  <a:extLst>
                    <a:ext uri="{9D8B030D-6E8A-4147-A177-3AD203B41FA5}">
                      <a16:colId xmlns:a16="http://schemas.microsoft.com/office/drawing/2014/main" val="2399572464"/>
                    </a:ext>
                  </a:extLst>
                </a:gridCol>
                <a:gridCol w="493776">
                  <a:extLst>
                    <a:ext uri="{9D8B030D-6E8A-4147-A177-3AD203B41FA5}">
                      <a16:colId xmlns:a16="http://schemas.microsoft.com/office/drawing/2014/main" val="2294407235"/>
                    </a:ext>
                  </a:extLst>
                </a:gridCol>
                <a:gridCol w="493776">
                  <a:extLst>
                    <a:ext uri="{9D8B030D-6E8A-4147-A177-3AD203B41FA5}">
                      <a16:colId xmlns:a16="http://schemas.microsoft.com/office/drawing/2014/main" val="875907799"/>
                    </a:ext>
                  </a:extLst>
                </a:gridCol>
                <a:gridCol w="493776">
                  <a:extLst>
                    <a:ext uri="{9D8B030D-6E8A-4147-A177-3AD203B41FA5}">
                      <a16:colId xmlns:a16="http://schemas.microsoft.com/office/drawing/2014/main" val="4273232574"/>
                    </a:ext>
                  </a:extLst>
                </a:gridCol>
                <a:gridCol w="493776">
                  <a:extLst>
                    <a:ext uri="{9D8B030D-6E8A-4147-A177-3AD203B41FA5}">
                      <a16:colId xmlns:a16="http://schemas.microsoft.com/office/drawing/2014/main" val="1546564347"/>
                    </a:ext>
                  </a:extLst>
                </a:gridCol>
                <a:gridCol w="493776">
                  <a:extLst>
                    <a:ext uri="{9D8B030D-6E8A-4147-A177-3AD203B41FA5}">
                      <a16:colId xmlns:a16="http://schemas.microsoft.com/office/drawing/2014/main" val="3506266319"/>
                    </a:ext>
                  </a:extLst>
                </a:gridCol>
                <a:gridCol w="493776">
                  <a:extLst>
                    <a:ext uri="{9D8B030D-6E8A-4147-A177-3AD203B41FA5}">
                      <a16:colId xmlns:a16="http://schemas.microsoft.com/office/drawing/2014/main" val="2848096110"/>
                    </a:ext>
                  </a:extLst>
                </a:gridCol>
                <a:gridCol w="493776">
                  <a:extLst>
                    <a:ext uri="{9D8B030D-6E8A-4147-A177-3AD203B41FA5}">
                      <a16:colId xmlns:a16="http://schemas.microsoft.com/office/drawing/2014/main" val="3044330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3860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Globe and Mail - 2023-09-15 23:59:11</a:t>
                      </a:r>
                      <a:r>
                        <a:rPr kumimoji="0" lang="en-US" sz="1000" b="0" i="0" u="none" strike="noStrike" kern="1200" cap="none" spc="0" normalizeH="0" baseline="0" noProof="0">
                          <a:ln>
                            <a:noFill/>
                          </a:ln>
                          <a:solidFill>
                            <a:prstClr val="black"/>
                          </a:solidFill>
                          <a:effectLst/>
                          <a:uLnTx/>
                          <a:uFillTx/>
                          <a:latin typeface="Calibri"/>
                          <a:ea typeface="+mn-ea"/>
                          <a:cs typeface="+mn-cs"/>
                        </a:rPr>
                        <a:t>
 The industry group’s Home Price Index edged up 0.4% on the month and was also up 0.4% annually, while the national average selling price was up 2.1% on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54824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AP - 2023-09-15 23:55:46</a:t>
                      </a:r>
                      <a:r>
                        <a:rPr kumimoji="0" lang="en-US" sz="1000" b="0" i="0" u="none" strike="noStrike" kern="1200" cap="none" spc="0" normalizeH="0" baseline="0" noProof="0">
                          <a:ln>
                            <a:noFill/>
                          </a:ln>
                          <a:solidFill>
                            <a:prstClr val="black"/>
                          </a:solidFill>
                          <a:effectLst/>
                          <a:uLnTx/>
                          <a:uFillTx/>
                          <a:latin typeface="Calibri"/>
                          <a:ea typeface="+mn-ea"/>
                          <a:cs typeface="+mn-cs"/>
                        </a:rPr>
                        <a:t>
 One American and two Russian space crew members have blasted off aboard a Russian spacecraft in Kazakhstan on a mission to the International Space Station where they'll spend six months to a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7587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Telegraph - 2023-09-15 23:55:16</a:t>
                      </a:r>
                      <a:r>
                        <a:rPr kumimoji="0" lang="en-US" sz="1000" b="0" i="0" u="none" strike="noStrike" kern="1200" cap="none" spc="0" normalizeH="0" baseline="0" noProof="0">
                          <a:ln>
                            <a:noFill/>
                          </a:ln>
                          <a:solidFill>
                            <a:prstClr val="black"/>
                          </a:solidFill>
                          <a:effectLst/>
                          <a:uLnTx/>
                          <a:uFillTx/>
                          <a:latin typeface="Calibri"/>
                          <a:ea typeface="+mn-ea"/>
                          <a:cs typeface="+mn-cs"/>
                        </a:rPr>
                        <a:t>
 Victims of Rev Canon Mike Pilavachi are calling for him to be stripped of his MBE, describing the Soul Survivor vicar as a “wolf in sheep’s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109051555"/>
                  </a:ext>
                </a:extLst>
              </a:tr>
            </a:tbl>
          </a:graphicData>
        </a:graphic>
      </p:graphicFrame>
      <p:sp>
        <p:nvSpPr>
          <p:cNvPr id="4" name="Text Placeholder 3">
            <a:extLst>
              <a:ext uri="{FF2B5EF4-FFF2-40B4-BE49-F238E27FC236}">
                <a16:creationId xmlns:a16="http://schemas.microsoft.com/office/drawing/2014/main" id="{E9C792C4-68D7-41B2-8C53-527795120B4C}"/>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3153503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F78BC-0B8B-49F4-8CC2-FF7A79A79BBA}"/>
              </a:ext>
            </a:extLst>
          </p:cNvPr>
          <p:cNvSpPr>
            <a:spLocks noGrp="1"/>
          </p:cNvSpPr>
          <p:nvPr>
            <p:ph type="title"/>
          </p:nvPr>
        </p:nvSpPr>
        <p:spPr/>
        <p:txBody>
          <a:bodyPr/>
          <a:lstStyle/>
          <a:p>
            <a:r>
              <a:rPr lang="en-US"/>
              <a:t>Facebook Own Posts Table | 外媒 - 2 of 9</a:t>
            </a:r>
          </a:p>
        </p:txBody>
      </p:sp>
      <p:graphicFrame>
        <p:nvGraphicFramePr>
          <p:cNvPr id="5" name="Table Placeholder 4">
            <a:extLst>
              <a:ext uri="{FF2B5EF4-FFF2-40B4-BE49-F238E27FC236}">
                <a16:creationId xmlns:a16="http://schemas.microsoft.com/office/drawing/2014/main" id="{8EA110FD-DDD9-4C62-BE96-A83D48F470B7}"/>
              </a:ext>
            </a:extLst>
          </p:cNvPr>
          <p:cNvGraphicFramePr>
            <a:graphicFrameLocks noGrp="1"/>
          </p:cNvGraphicFramePr>
          <p:nvPr>
            <p:ph type="tbl" sz="quarter" idx="13"/>
            <p:extLst>
              <p:ext uri="{D42A27DB-BD31-4B8C-83A1-F6EECF244321}">
                <p14:modId xmlns:p14="http://schemas.microsoft.com/office/powerpoint/2010/main" val="64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215431891"/>
                    </a:ext>
                  </a:extLst>
                </a:gridCol>
                <a:gridCol w="1069847">
                  <a:extLst>
                    <a:ext uri="{9D8B030D-6E8A-4147-A177-3AD203B41FA5}">
                      <a16:colId xmlns:a16="http://schemas.microsoft.com/office/drawing/2014/main" val="1682078837"/>
                    </a:ext>
                  </a:extLst>
                </a:gridCol>
                <a:gridCol w="493776">
                  <a:extLst>
                    <a:ext uri="{9D8B030D-6E8A-4147-A177-3AD203B41FA5}">
                      <a16:colId xmlns:a16="http://schemas.microsoft.com/office/drawing/2014/main" val="2622801140"/>
                    </a:ext>
                  </a:extLst>
                </a:gridCol>
                <a:gridCol w="493776">
                  <a:extLst>
                    <a:ext uri="{9D8B030D-6E8A-4147-A177-3AD203B41FA5}">
                      <a16:colId xmlns:a16="http://schemas.microsoft.com/office/drawing/2014/main" val="915576832"/>
                    </a:ext>
                  </a:extLst>
                </a:gridCol>
                <a:gridCol w="493776">
                  <a:extLst>
                    <a:ext uri="{9D8B030D-6E8A-4147-A177-3AD203B41FA5}">
                      <a16:colId xmlns:a16="http://schemas.microsoft.com/office/drawing/2014/main" val="3518838252"/>
                    </a:ext>
                  </a:extLst>
                </a:gridCol>
                <a:gridCol w="493776">
                  <a:extLst>
                    <a:ext uri="{9D8B030D-6E8A-4147-A177-3AD203B41FA5}">
                      <a16:colId xmlns:a16="http://schemas.microsoft.com/office/drawing/2014/main" val="1117662429"/>
                    </a:ext>
                  </a:extLst>
                </a:gridCol>
                <a:gridCol w="493776">
                  <a:extLst>
                    <a:ext uri="{9D8B030D-6E8A-4147-A177-3AD203B41FA5}">
                      <a16:colId xmlns:a16="http://schemas.microsoft.com/office/drawing/2014/main" val="624348338"/>
                    </a:ext>
                  </a:extLst>
                </a:gridCol>
                <a:gridCol w="493776">
                  <a:extLst>
                    <a:ext uri="{9D8B030D-6E8A-4147-A177-3AD203B41FA5}">
                      <a16:colId xmlns:a16="http://schemas.microsoft.com/office/drawing/2014/main" val="2223673141"/>
                    </a:ext>
                  </a:extLst>
                </a:gridCol>
                <a:gridCol w="493776">
                  <a:extLst>
                    <a:ext uri="{9D8B030D-6E8A-4147-A177-3AD203B41FA5}">
                      <a16:colId xmlns:a16="http://schemas.microsoft.com/office/drawing/2014/main" val="2008115881"/>
                    </a:ext>
                  </a:extLst>
                </a:gridCol>
                <a:gridCol w="493776">
                  <a:extLst>
                    <a:ext uri="{9D8B030D-6E8A-4147-A177-3AD203B41FA5}">
                      <a16:colId xmlns:a16="http://schemas.microsoft.com/office/drawing/2014/main" val="3900839429"/>
                    </a:ext>
                  </a:extLst>
                </a:gridCol>
                <a:gridCol w="493776">
                  <a:extLst>
                    <a:ext uri="{9D8B030D-6E8A-4147-A177-3AD203B41FA5}">
                      <a16:colId xmlns:a16="http://schemas.microsoft.com/office/drawing/2014/main" val="273268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93666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Reuters - 2023-09-15 23:55:02</a:t>
                      </a:r>
                      <a:r>
                        <a:rPr kumimoji="0" lang="en-US" sz="1000" b="0" i="0" u="none" strike="noStrike" kern="1200" cap="none" spc="0" normalizeH="0" baseline="0" noProof="0">
                          <a:ln>
                            <a:noFill/>
                          </a:ln>
                          <a:solidFill>
                            <a:prstClr val="black"/>
                          </a:solidFill>
                          <a:effectLst/>
                          <a:uLnTx/>
                          <a:uFillTx/>
                          <a:latin typeface="Calibri"/>
                          <a:ea typeface="+mn-ea"/>
                          <a:cs typeface="+mn-cs"/>
                        </a:rPr>
                        <a:t>
 Investors looking to bet against the soaring shares of newly-listed Arm Holdings may have to wait at least a day before the stock becomes available for shorting, analysts said.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78156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NST Online - 2023-09-15 23:54:58</a:t>
                      </a:r>
                      <a:r>
                        <a:rPr kumimoji="0" lang="en-US" sz="1000" b="0" i="0" u="none" strike="noStrike" kern="1200" cap="none" spc="0" normalizeH="0" baseline="0" noProof="0">
                          <a:ln>
                            <a:noFill/>
                          </a:ln>
                          <a:solidFill>
                            <a:prstClr val="black"/>
                          </a:solidFill>
                          <a:effectLst/>
                          <a:uLnTx/>
                          <a:uFillTx/>
                          <a:latin typeface="Calibri"/>
                          <a:ea typeface="+mn-ea"/>
                          <a:cs typeface="+mn-cs"/>
                        </a:rPr>
                        <a:t>
 #NSTopinion The #formation of #Malaysia in 1963, following the #independence of the Federation of #Malaya in 1957, offered Britain a safe, sustainable and honourable exit from rather profitable but awkward colonial possessions. #MalaysiaDay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36452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Straits Times - 2023-09-15 23:53:27</a:t>
                      </a:r>
                      <a:r>
                        <a:rPr kumimoji="0" lang="en-US" sz="1000" b="0" i="0" u="none" strike="noStrike" kern="1200" cap="none" spc="0" normalizeH="0" baseline="0" noProof="0">
                          <a:ln>
                            <a:noFill/>
                          </a:ln>
                          <a:solidFill>
                            <a:prstClr val="black"/>
                          </a:solidFill>
                          <a:effectLst/>
                          <a:uLnTx/>
                          <a:uFillTx/>
                          <a:latin typeface="Calibri"/>
                          <a:ea typeface="+mn-ea"/>
                          <a:cs typeface="+mn-cs"/>
                        </a:rPr>
                        <a:t>
 And it's begun, we're flagging off the Singapore Grand Prix weekend 🏁 Here are some highlights from Day 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74223494"/>
                  </a:ext>
                </a:extLst>
              </a:tr>
            </a:tbl>
          </a:graphicData>
        </a:graphic>
      </p:graphicFrame>
      <p:sp>
        <p:nvSpPr>
          <p:cNvPr id="4" name="Text Placeholder 3">
            <a:extLst>
              <a:ext uri="{FF2B5EF4-FFF2-40B4-BE49-F238E27FC236}">
                <a16:creationId xmlns:a16="http://schemas.microsoft.com/office/drawing/2014/main" id="{D9DF7E14-6CC7-4AE0-AC65-1AF719B3B2E2}"/>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81596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6EB1-30F8-4467-8723-6310B45291AA}"/>
              </a:ext>
            </a:extLst>
          </p:cNvPr>
          <p:cNvSpPr>
            <a:spLocks noGrp="1"/>
          </p:cNvSpPr>
          <p:nvPr>
            <p:ph type="title"/>
          </p:nvPr>
        </p:nvSpPr>
        <p:spPr/>
        <p:txBody>
          <a:bodyPr/>
          <a:lstStyle/>
          <a:p>
            <a:r>
              <a:rPr lang="en-US"/>
              <a:t>Facebook Own Posts Table | 外媒 - 3 of 9</a:t>
            </a:r>
          </a:p>
        </p:txBody>
      </p:sp>
      <p:graphicFrame>
        <p:nvGraphicFramePr>
          <p:cNvPr id="5" name="Table Placeholder 4">
            <a:extLst>
              <a:ext uri="{FF2B5EF4-FFF2-40B4-BE49-F238E27FC236}">
                <a16:creationId xmlns:a16="http://schemas.microsoft.com/office/drawing/2014/main" id="{BF1E3305-65E0-4A8C-A593-B9F8EFB8D64E}"/>
              </a:ext>
            </a:extLst>
          </p:cNvPr>
          <p:cNvGraphicFramePr>
            <a:graphicFrameLocks noGrp="1"/>
          </p:cNvGraphicFramePr>
          <p:nvPr>
            <p:ph type="tbl" sz="quarter" idx="13"/>
            <p:extLst>
              <p:ext uri="{D42A27DB-BD31-4B8C-83A1-F6EECF244321}">
                <p14:modId xmlns:p14="http://schemas.microsoft.com/office/powerpoint/2010/main" val="286510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405683105"/>
                    </a:ext>
                  </a:extLst>
                </a:gridCol>
                <a:gridCol w="1069847">
                  <a:extLst>
                    <a:ext uri="{9D8B030D-6E8A-4147-A177-3AD203B41FA5}">
                      <a16:colId xmlns:a16="http://schemas.microsoft.com/office/drawing/2014/main" val="3964373787"/>
                    </a:ext>
                  </a:extLst>
                </a:gridCol>
                <a:gridCol w="493776">
                  <a:extLst>
                    <a:ext uri="{9D8B030D-6E8A-4147-A177-3AD203B41FA5}">
                      <a16:colId xmlns:a16="http://schemas.microsoft.com/office/drawing/2014/main" val="3966726887"/>
                    </a:ext>
                  </a:extLst>
                </a:gridCol>
                <a:gridCol w="493776">
                  <a:extLst>
                    <a:ext uri="{9D8B030D-6E8A-4147-A177-3AD203B41FA5}">
                      <a16:colId xmlns:a16="http://schemas.microsoft.com/office/drawing/2014/main" val="2444136417"/>
                    </a:ext>
                  </a:extLst>
                </a:gridCol>
                <a:gridCol w="493776">
                  <a:extLst>
                    <a:ext uri="{9D8B030D-6E8A-4147-A177-3AD203B41FA5}">
                      <a16:colId xmlns:a16="http://schemas.microsoft.com/office/drawing/2014/main" val="577924374"/>
                    </a:ext>
                  </a:extLst>
                </a:gridCol>
                <a:gridCol w="493776">
                  <a:extLst>
                    <a:ext uri="{9D8B030D-6E8A-4147-A177-3AD203B41FA5}">
                      <a16:colId xmlns:a16="http://schemas.microsoft.com/office/drawing/2014/main" val="2783187083"/>
                    </a:ext>
                  </a:extLst>
                </a:gridCol>
                <a:gridCol w="493776">
                  <a:extLst>
                    <a:ext uri="{9D8B030D-6E8A-4147-A177-3AD203B41FA5}">
                      <a16:colId xmlns:a16="http://schemas.microsoft.com/office/drawing/2014/main" val="604125355"/>
                    </a:ext>
                  </a:extLst>
                </a:gridCol>
                <a:gridCol w="493776">
                  <a:extLst>
                    <a:ext uri="{9D8B030D-6E8A-4147-A177-3AD203B41FA5}">
                      <a16:colId xmlns:a16="http://schemas.microsoft.com/office/drawing/2014/main" val="1461036541"/>
                    </a:ext>
                  </a:extLst>
                </a:gridCol>
                <a:gridCol w="493776">
                  <a:extLst>
                    <a:ext uri="{9D8B030D-6E8A-4147-A177-3AD203B41FA5}">
                      <a16:colId xmlns:a16="http://schemas.microsoft.com/office/drawing/2014/main" val="998022991"/>
                    </a:ext>
                  </a:extLst>
                </a:gridCol>
                <a:gridCol w="493776">
                  <a:extLst>
                    <a:ext uri="{9D8B030D-6E8A-4147-A177-3AD203B41FA5}">
                      <a16:colId xmlns:a16="http://schemas.microsoft.com/office/drawing/2014/main" val="3173399452"/>
                    </a:ext>
                  </a:extLst>
                </a:gridCol>
                <a:gridCol w="493776">
                  <a:extLst>
                    <a:ext uri="{9D8B030D-6E8A-4147-A177-3AD203B41FA5}">
                      <a16:colId xmlns:a16="http://schemas.microsoft.com/office/drawing/2014/main" val="2480078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25796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Bloomberg - 2023-09-15 23:52:45</a:t>
                      </a:r>
                      <a:r>
                        <a:rPr kumimoji="0" lang="en-US" sz="1000" b="0" i="0" u="none" strike="noStrike" kern="1200" cap="none" spc="0" normalizeH="0" baseline="0" noProof="0">
                          <a:ln>
                            <a:noFill/>
                          </a:ln>
                          <a:solidFill>
                            <a:prstClr val="black"/>
                          </a:solidFill>
                          <a:effectLst/>
                          <a:uLnTx/>
                          <a:uFillTx/>
                          <a:latin typeface="Calibri"/>
                          <a:ea typeface="+mn-ea"/>
                          <a:cs typeface="+mn-cs"/>
                        </a:rPr>
                        <a:t>
 Train strikes will hit the ruling UK Conservative Party’s annual conference early next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95591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Bloomberg - 2023-09-15 23:52:45</a:t>
                      </a:r>
                      <a:r>
                        <a:rPr kumimoji="0" lang="en-US" sz="1000" b="0" i="0" u="none" strike="noStrike" kern="1200" cap="none" spc="0" normalizeH="0" baseline="0" noProof="0">
                          <a:ln>
                            <a:noFill/>
                          </a:ln>
                          <a:solidFill>
                            <a:prstClr val="black"/>
                          </a:solidFill>
                          <a:effectLst/>
                          <a:uLnTx/>
                          <a:uFillTx/>
                          <a:latin typeface="Calibri"/>
                          <a:ea typeface="+mn-ea"/>
                          <a:cs typeface="+mn-cs"/>
                        </a:rPr>
                        <a:t>
 Europe should be prepared to protect its own interests with respect to China though there is no intention to unleash a trade war, French Finance Minister Bruno Le Maire says.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230890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Guardian - 2023-09-15 23:50:59</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249188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Reuters - 2023-09-15 23:48:43</a:t>
                      </a:r>
                      <a:r>
                        <a:rPr kumimoji="0" lang="en-US" sz="1000" b="0" i="0" u="none" strike="noStrike" kern="1200" cap="none" spc="0" normalizeH="0" baseline="0" noProof="0">
                          <a:ln>
                            <a:noFill/>
                          </a:ln>
                          <a:solidFill>
                            <a:prstClr val="black"/>
                          </a:solidFill>
                          <a:effectLst/>
                          <a:uLnTx/>
                          <a:uFillTx/>
                          <a:latin typeface="Calibri"/>
                          <a:ea typeface="+mn-ea"/>
                          <a:cs typeface="+mn-cs"/>
                        </a:rPr>
                        <a:t>
 Rescue workers from Turkey have been searching for survivors in East Libya after Derna's flooding, sometimes wading through water waist deep.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564449953"/>
                  </a:ext>
                </a:extLst>
              </a:tr>
            </a:tbl>
          </a:graphicData>
        </a:graphic>
      </p:graphicFrame>
      <p:sp>
        <p:nvSpPr>
          <p:cNvPr id="4" name="Text Placeholder 3">
            <a:extLst>
              <a:ext uri="{FF2B5EF4-FFF2-40B4-BE49-F238E27FC236}">
                <a16:creationId xmlns:a16="http://schemas.microsoft.com/office/drawing/2014/main" id="{5C24119F-EB74-4AC7-BF35-A37B8A264FA9}"/>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3629949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4B60E-92EE-4D07-9204-96EB7AEFCEDC}"/>
              </a:ext>
            </a:extLst>
          </p:cNvPr>
          <p:cNvSpPr>
            <a:spLocks noGrp="1"/>
          </p:cNvSpPr>
          <p:nvPr>
            <p:ph type="title"/>
          </p:nvPr>
        </p:nvSpPr>
        <p:spPr/>
        <p:txBody>
          <a:bodyPr/>
          <a:lstStyle/>
          <a:p>
            <a:r>
              <a:rPr lang="en-US"/>
              <a:t>Facebook Own Posts Table | 外媒 - 4 of 9</a:t>
            </a:r>
          </a:p>
        </p:txBody>
      </p:sp>
      <p:graphicFrame>
        <p:nvGraphicFramePr>
          <p:cNvPr id="5" name="Table Placeholder 4">
            <a:extLst>
              <a:ext uri="{FF2B5EF4-FFF2-40B4-BE49-F238E27FC236}">
                <a16:creationId xmlns:a16="http://schemas.microsoft.com/office/drawing/2014/main" id="{7C4C1FEE-C525-439E-AE81-13641FEAE87B}"/>
              </a:ext>
            </a:extLst>
          </p:cNvPr>
          <p:cNvGraphicFramePr>
            <a:graphicFrameLocks noGrp="1"/>
          </p:cNvGraphicFramePr>
          <p:nvPr>
            <p:ph type="tbl" sz="quarter" idx="13"/>
            <p:extLst>
              <p:ext uri="{D42A27DB-BD31-4B8C-83A1-F6EECF244321}">
                <p14:modId xmlns:p14="http://schemas.microsoft.com/office/powerpoint/2010/main" val="9393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071707763"/>
                    </a:ext>
                  </a:extLst>
                </a:gridCol>
                <a:gridCol w="1069847">
                  <a:extLst>
                    <a:ext uri="{9D8B030D-6E8A-4147-A177-3AD203B41FA5}">
                      <a16:colId xmlns:a16="http://schemas.microsoft.com/office/drawing/2014/main" val="693847063"/>
                    </a:ext>
                  </a:extLst>
                </a:gridCol>
                <a:gridCol w="493776">
                  <a:extLst>
                    <a:ext uri="{9D8B030D-6E8A-4147-A177-3AD203B41FA5}">
                      <a16:colId xmlns:a16="http://schemas.microsoft.com/office/drawing/2014/main" val="122530158"/>
                    </a:ext>
                  </a:extLst>
                </a:gridCol>
                <a:gridCol w="493776">
                  <a:extLst>
                    <a:ext uri="{9D8B030D-6E8A-4147-A177-3AD203B41FA5}">
                      <a16:colId xmlns:a16="http://schemas.microsoft.com/office/drawing/2014/main" val="3454370205"/>
                    </a:ext>
                  </a:extLst>
                </a:gridCol>
                <a:gridCol w="493776">
                  <a:extLst>
                    <a:ext uri="{9D8B030D-6E8A-4147-A177-3AD203B41FA5}">
                      <a16:colId xmlns:a16="http://schemas.microsoft.com/office/drawing/2014/main" val="3140806351"/>
                    </a:ext>
                  </a:extLst>
                </a:gridCol>
                <a:gridCol w="493776">
                  <a:extLst>
                    <a:ext uri="{9D8B030D-6E8A-4147-A177-3AD203B41FA5}">
                      <a16:colId xmlns:a16="http://schemas.microsoft.com/office/drawing/2014/main" val="1376864479"/>
                    </a:ext>
                  </a:extLst>
                </a:gridCol>
                <a:gridCol w="493776">
                  <a:extLst>
                    <a:ext uri="{9D8B030D-6E8A-4147-A177-3AD203B41FA5}">
                      <a16:colId xmlns:a16="http://schemas.microsoft.com/office/drawing/2014/main" val="1995183223"/>
                    </a:ext>
                  </a:extLst>
                </a:gridCol>
                <a:gridCol w="493776">
                  <a:extLst>
                    <a:ext uri="{9D8B030D-6E8A-4147-A177-3AD203B41FA5}">
                      <a16:colId xmlns:a16="http://schemas.microsoft.com/office/drawing/2014/main" val="448784586"/>
                    </a:ext>
                  </a:extLst>
                </a:gridCol>
                <a:gridCol w="493776">
                  <a:extLst>
                    <a:ext uri="{9D8B030D-6E8A-4147-A177-3AD203B41FA5}">
                      <a16:colId xmlns:a16="http://schemas.microsoft.com/office/drawing/2014/main" val="874117883"/>
                    </a:ext>
                  </a:extLst>
                </a:gridCol>
                <a:gridCol w="493776">
                  <a:extLst>
                    <a:ext uri="{9D8B030D-6E8A-4147-A177-3AD203B41FA5}">
                      <a16:colId xmlns:a16="http://schemas.microsoft.com/office/drawing/2014/main" val="4171451338"/>
                    </a:ext>
                  </a:extLst>
                </a:gridCol>
                <a:gridCol w="493776">
                  <a:extLst>
                    <a:ext uri="{9D8B030D-6E8A-4147-A177-3AD203B41FA5}">
                      <a16:colId xmlns:a16="http://schemas.microsoft.com/office/drawing/2014/main" val="186855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27922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New York Times - 2023-09-15 23:47:34</a:t>
                      </a:r>
                      <a:r>
                        <a:rPr kumimoji="0" lang="en-US" sz="1000" b="0" i="0" u="none" strike="noStrike" kern="1200" cap="none" spc="0" normalizeH="0" baseline="0" noProof="0">
                          <a:ln>
                            <a:noFill/>
                          </a:ln>
                          <a:solidFill>
                            <a:prstClr val="black"/>
                          </a:solidFill>
                          <a:effectLst/>
                          <a:uLnTx/>
                          <a:uFillTx/>
                          <a:latin typeface="Calibri"/>
                          <a:ea typeface="+mn-ea"/>
                          <a:cs typeface="+mn-cs"/>
                        </a:rPr>
                        <a:t>
 Breaking News: Fernando Botero, the Colombian artist renowned for his magical-realist depictions of voluptuous figures, is dead at 91. He portrayed middle-class life and bordellos, clerics and peasants, bulging baskets of fruit and the effects of violence. https://nyti.ms/3RpUcRW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34758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Telegraph - 2023-09-15 23:47:02</a:t>
                      </a:r>
                      <a:r>
                        <a:rPr kumimoji="0" lang="en-US" sz="1000" b="0" i="0" u="none" strike="noStrike" kern="1200" cap="none" spc="0" normalizeH="0" baseline="0" noProof="0">
                          <a:ln>
                            <a:noFill/>
                          </a:ln>
                          <a:solidFill>
                            <a:prstClr val="black"/>
                          </a:solidFill>
                          <a:effectLst/>
                          <a:uLnTx/>
                          <a:uFillTx/>
                          <a:latin typeface="Calibri"/>
                          <a:ea typeface="+mn-ea"/>
                          <a:cs typeface="+mn-cs"/>
                        </a:rPr>
                        <a:t>
 Swedish climate activist Greta Thunberg was charged with disobeying a police order on Friday, less than two months after she was convicted and fined for the same offence.
Read more here ⤵️
https://www.telegraph.co.uk/world-news/2023/09/15/greta-thunberg-charged-blocking-sweden-oil-port/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327211917"/>
                  </a:ext>
                </a:extLst>
              </a:tr>
            </a:tbl>
          </a:graphicData>
        </a:graphic>
      </p:graphicFrame>
      <p:sp>
        <p:nvSpPr>
          <p:cNvPr id="4" name="Text Placeholder 3">
            <a:extLst>
              <a:ext uri="{FF2B5EF4-FFF2-40B4-BE49-F238E27FC236}">
                <a16:creationId xmlns:a16="http://schemas.microsoft.com/office/drawing/2014/main" id="{9E3A3439-5688-49DE-94FD-63AF2B5D2045}"/>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501458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C28F3-FD47-4A70-BDAF-826C5D6DD271}"/>
              </a:ext>
            </a:extLst>
          </p:cNvPr>
          <p:cNvSpPr>
            <a:spLocks noGrp="1"/>
          </p:cNvSpPr>
          <p:nvPr>
            <p:ph type="title"/>
          </p:nvPr>
        </p:nvSpPr>
        <p:spPr/>
        <p:txBody>
          <a:bodyPr/>
          <a:lstStyle/>
          <a:p>
            <a:r>
              <a:rPr lang="en-US"/>
              <a:t>Facebook Own Posts Table | 外媒 - 5 of 9</a:t>
            </a:r>
          </a:p>
        </p:txBody>
      </p:sp>
      <p:graphicFrame>
        <p:nvGraphicFramePr>
          <p:cNvPr id="5" name="Table Placeholder 4">
            <a:extLst>
              <a:ext uri="{FF2B5EF4-FFF2-40B4-BE49-F238E27FC236}">
                <a16:creationId xmlns:a16="http://schemas.microsoft.com/office/drawing/2014/main" id="{F9313B66-649F-41AB-BA81-7AD96C01F980}"/>
              </a:ext>
            </a:extLst>
          </p:cNvPr>
          <p:cNvGraphicFramePr>
            <a:graphicFrameLocks noGrp="1"/>
          </p:cNvGraphicFramePr>
          <p:nvPr>
            <p:ph type="tbl" sz="quarter" idx="13"/>
            <p:extLst>
              <p:ext uri="{D42A27DB-BD31-4B8C-83A1-F6EECF244321}">
                <p14:modId xmlns:p14="http://schemas.microsoft.com/office/powerpoint/2010/main" val="170346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18716622"/>
                    </a:ext>
                  </a:extLst>
                </a:gridCol>
                <a:gridCol w="1069847">
                  <a:extLst>
                    <a:ext uri="{9D8B030D-6E8A-4147-A177-3AD203B41FA5}">
                      <a16:colId xmlns:a16="http://schemas.microsoft.com/office/drawing/2014/main" val="1089783282"/>
                    </a:ext>
                  </a:extLst>
                </a:gridCol>
                <a:gridCol w="493776">
                  <a:extLst>
                    <a:ext uri="{9D8B030D-6E8A-4147-A177-3AD203B41FA5}">
                      <a16:colId xmlns:a16="http://schemas.microsoft.com/office/drawing/2014/main" val="759816833"/>
                    </a:ext>
                  </a:extLst>
                </a:gridCol>
                <a:gridCol w="493776">
                  <a:extLst>
                    <a:ext uri="{9D8B030D-6E8A-4147-A177-3AD203B41FA5}">
                      <a16:colId xmlns:a16="http://schemas.microsoft.com/office/drawing/2014/main" val="3508667985"/>
                    </a:ext>
                  </a:extLst>
                </a:gridCol>
                <a:gridCol w="493776">
                  <a:extLst>
                    <a:ext uri="{9D8B030D-6E8A-4147-A177-3AD203B41FA5}">
                      <a16:colId xmlns:a16="http://schemas.microsoft.com/office/drawing/2014/main" val="401886846"/>
                    </a:ext>
                  </a:extLst>
                </a:gridCol>
                <a:gridCol w="493776">
                  <a:extLst>
                    <a:ext uri="{9D8B030D-6E8A-4147-A177-3AD203B41FA5}">
                      <a16:colId xmlns:a16="http://schemas.microsoft.com/office/drawing/2014/main" val="386386438"/>
                    </a:ext>
                  </a:extLst>
                </a:gridCol>
                <a:gridCol w="493776">
                  <a:extLst>
                    <a:ext uri="{9D8B030D-6E8A-4147-A177-3AD203B41FA5}">
                      <a16:colId xmlns:a16="http://schemas.microsoft.com/office/drawing/2014/main" val="3703127079"/>
                    </a:ext>
                  </a:extLst>
                </a:gridCol>
                <a:gridCol w="493776">
                  <a:extLst>
                    <a:ext uri="{9D8B030D-6E8A-4147-A177-3AD203B41FA5}">
                      <a16:colId xmlns:a16="http://schemas.microsoft.com/office/drawing/2014/main" val="2274865914"/>
                    </a:ext>
                  </a:extLst>
                </a:gridCol>
                <a:gridCol w="493776">
                  <a:extLst>
                    <a:ext uri="{9D8B030D-6E8A-4147-A177-3AD203B41FA5}">
                      <a16:colId xmlns:a16="http://schemas.microsoft.com/office/drawing/2014/main" val="4217432573"/>
                    </a:ext>
                  </a:extLst>
                </a:gridCol>
                <a:gridCol w="493776">
                  <a:extLst>
                    <a:ext uri="{9D8B030D-6E8A-4147-A177-3AD203B41FA5}">
                      <a16:colId xmlns:a16="http://schemas.microsoft.com/office/drawing/2014/main" val="827387782"/>
                    </a:ext>
                  </a:extLst>
                </a:gridCol>
                <a:gridCol w="493776">
                  <a:extLst>
                    <a:ext uri="{9D8B030D-6E8A-4147-A177-3AD203B41FA5}">
                      <a16:colId xmlns:a16="http://schemas.microsoft.com/office/drawing/2014/main" val="2585055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82745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NBC News - 2023-09-15 23:46:44</a:t>
                      </a:r>
                      <a:r>
                        <a:rPr kumimoji="0" lang="en-US" sz="1000" b="0" i="0" u="none" strike="noStrike" kern="1200" cap="none" spc="0" normalizeH="0" baseline="0" noProof="0">
                          <a:ln>
                            <a:noFill/>
                          </a:ln>
                          <a:solidFill>
                            <a:prstClr val="black"/>
                          </a:solidFill>
                          <a:effectLst/>
                          <a:uLnTx/>
                          <a:uFillTx/>
                          <a:latin typeface="Calibri"/>
                          <a:ea typeface="+mn-ea"/>
                          <a:cs typeface="+mn-cs"/>
                        </a:rPr>
                        <a:t>
 Members of the United Auto Workers union walked off the job at midnight Thursday after failing to reach agreements on a new contract with Ford, General Motors and Chrysler maker Stellantis.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01476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NBC News - 2023-09-15 23:46:10</a:t>
                      </a:r>
                      <a:r>
                        <a:rPr kumimoji="0" lang="en-US" sz="1000" b="0" i="0" u="none" strike="noStrike" kern="1200" cap="none" spc="0" normalizeH="0" baseline="0" noProof="0">
                          <a:ln>
                            <a:noFill/>
                          </a:ln>
                          <a:solidFill>
                            <a:prstClr val="black"/>
                          </a:solidFill>
                          <a:effectLst/>
                          <a:uLnTx/>
                          <a:uFillTx/>
                          <a:latin typeface="Calibri"/>
                          <a:ea typeface="+mn-ea"/>
                          <a:cs typeface="+mn-cs"/>
                        </a:rPr>
                        <a:t>
 Surveillance video captured during the 'Beetlejuice' musical in Denver on Sunday appears to show Rep. Lauren Boebert vaping inside the theater, which contradicts her aide's claim that the smoke was emitted from fog machines.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42683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Newsweek - 2023-09-15 23:45:52</a:t>
                      </a:r>
                      <a:r>
                        <a:rPr kumimoji="0" lang="en-US" sz="1000" b="0" i="0" u="none" strike="noStrike" kern="1200" cap="none" spc="0" normalizeH="0" baseline="0" noProof="0">
                          <a:ln>
                            <a:noFill/>
                          </a:ln>
                          <a:solidFill>
                            <a:prstClr val="black"/>
                          </a:solidFill>
                          <a:effectLst/>
                          <a:uLnTx/>
                          <a:uFillTx/>
                          <a:latin typeface="Calibri"/>
                          <a:ea typeface="+mn-ea"/>
                          <a:cs typeface="+mn-cs"/>
                        </a:rPr>
                        <a:t>
 "I not only didn't get to rest and relax on my flight back but also got flack for kids that aren't mine." (via Newsweek -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130578924"/>
                  </a:ext>
                </a:extLst>
              </a:tr>
            </a:tbl>
          </a:graphicData>
        </a:graphic>
      </p:graphicFrame>
      <p:sp>
        <p:nvSpPr>
          <p:cNvPr id="4" name="Text Placeholder 3">
            <a:extLst>
              <a:ext uri="{FF2B5EF4-FFF2-40B4-BE49-F238E27FC236}">
                <a16:creationId xmlns:a16="http://schemas.microsoft.com/office/drawing/2014/main" id="{939CD461-767B-4B73-B388-E33C172F434F}"/>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3859494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6D436-8534-48E7-8C2F-4315380289A0}"/>
              </a:ext>
            </a:extLst>
          </p:cNvPr>
          <p:cNvSpPr>
            <a:spLocks noGrp="1"/>
          </p:cNvSpPr>
          <p:nvPr>
            <p:ph type="title"/>
          </p:nvPr>
        </p:nvSpPr>
        <p:spPr/>
        <p:txBody>
          <a:bodyPr/>
          <a:lstStyle/>
          <a:p>
            <a:r>
              <a:rPr lang="en-US"/>
              <a:t>Facebook Own Posts Table | 外媒 - 6 of 9</a:t>
            </a:r>
          </a:p>
        </p:txBody>
      </p:sp>
      <p:graphicFrame>
        <p:nvGraphicFramePr>
          <p:cNvPr id="5" name="Table Placeholder 4">
            <a:extLst>
              <a:ext uri="{FF2B5EF4-FFF2-40B4-BE49-F238E27FC236}">
                <a16:creationId xmlns:a16="http://schemas.microsoft.com/office/drawing/2014/main" id="{E1C845B7-9C01-4A37-B8B7-60DD4DD41DE6}"/>
              </a:ext>
            </a:extLst>
          </p:cNvPr>
          <p:cNvGraphicFramePr>
            <a:graphicFrameLocks noGrp="1"/>
          </p:cNvGraphicFramePr>
          <p:nvPr>
            <p:ph type="tbl" sz="quarter" idx="13"/>
            <p:extLst>
              <p:ext uri="{D42A27DB-BD31-4B8C-83A1-F6EECF244321}">
                <p14:modId xmlns:p14="http://schemas.microsoft.com/office/powerpoint/2010/main" val="158181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752168916"/>
                    </a:ext>
                  </a:extLst>
                </a:gridCol>
                <a:gridCol w="1069847">
                  <a:extLst>
                    <a:ext uri="{9D8B030D-6E8A-4147-A177-3AD203B41FA5}">
                      <a16:colId xmlns:a16="http://schemas.microsoft.com/office/drawing/2014/main" val="3174234221"/>
                    </a:ext>
                  </a:extLst>
                </a:gridCol>
                <a:gridCol w="493776">
                  <a:extLst>
                    <a:ext uri="{9D8B030D-6E8A-4147-A177-3AD203B41FA5}">
                      <a16:colId xmlns:a16="http://schemas.microsoft.com/office/drawing/2014/main" val="3337746626"/>
                    </a:ext>
                  </a:extLst>
                </a:gridCol>
                <a:gridCol w="493776">
                  <a:extLst>
                    <a:ext uri="{9D8B030D-6E8A-4147-A177-3AD203B41FA5}">
                      <a16:colId xmlns:a16="http://schemas.microsoft.com/office/drawing/2014/main" val="3918484191"/>
                    </a:ext>
                  </a:extLst>
                </a:gridCol>
                <a:gridCol w="493776">
                  <a:extLst>
                    <a:ext uri="{9D8B030D-6E8A-4147-A177-3AD203B41FA5}">
                      <a16:colId xmlns:a16="http://schemas.microsoft.com/office/drawing/2014/main" val="1062835749"/>
                    </a:ext>
                  </a:extLst>
                </a:gridCol>
                <a:gridCol w="493776">
                  <a:extLst>
                    <a:ext uri="{9D8B030D-6E8A-4147-A177-3AD203B41FA5}">
                      <a16:colId xmlns:a16="http://schemas.microsoft.com/office/drawing/2014/main" val="3975173911"/>
                    </a:ext>
                  </a:extLst>
                </a:gridCol>
                <a:gridCol w="493776">
                  <a:extLst>
                    <a:ext uri="{9D8B030D-6E8A-4147-A177-3AD203B41FA5}">
                      <a16:colId xmlns:a16="http://schemas.microsoft.com/office/drawing/2014/main" val="581302365"/>
                    </a:ext>
                  </a:extLst>
                </a:gridCol>
                <a:gridCol w="493776">
                  <a:extLst>
                    <a:ext uri="{9D8B030D-6E8A-4147-A177-3AD203B41FA5}">
                      <a16:colId xmlns:a16="http://schemas.microsoft.com/office/drawing/2014/main" val="2610057504"/>
                    </a:ext>
                  </a:extLst>
                </a:gridCol>
                <a:gridCol w="493776">
                  <a:extLst>
                    <a:ext uri="{9D8B030D-6E8A-4147-A177-3AD203B41FA5}">
                      <a16:colId xmlns:a16="http://schemas.microsoft.com/office/drawing/2014/main" val="3068491784"/>
                    </a:ext>
                  </a:extLst>
                </a:gridCol>
                <a:gridCol w="493776">
                  <a:extLst>
                    <a:ext uri="{9D8B030D-6E8A-4147-A177-3AD203B41FA5}">
                      <a16:colId xmlns:a16="http://schemas.microsoft.com/office/drawing/2014/main" val="1063506903"/>
                    </a:ext>
                  </a:extLst>
                </a:gridCol>
                <a:gridCol w="493776">
                  <a:extLst>
                    <a:ext uri="{9D8B030D-6E8A-4147-A177-3AD203B41FA5}">
                      <a16:colId xmlns:a16="http://schemas.microsoft.com/office/drawing/2014/main" val="1763659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13466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AP - 2023-09-15 23:45:17</a:t>
                      </a:r>
                      <a:r>
                        <a:rPr kumimoji="0" lang="en-US" sz="1000" b="0" i="0" u="none" strike="noStrike" kern="1200" cap="none" spc="0" normalizeH="0" baseline="0" noProof="0">
                          <a:ln>
                            <a:noFill/>
                          </a:ln>
                          <a:solidFill>
                            <a:prstClr val="black"/>
                          </a:solidFill>
                          <a:effectLst/>
                          <a:uLnTx/>
                          <a:uFillTx/>
                          <a:latin typeface="Calibri"/>
                          <a:ea typeface="+mn-ea"/>
                          <a:cs typeface="+mn-cs"/>
                        </a:rPr>
                        <a:t>
 An Egyptian village is mourning dozens of its men, some as young as 17, killed in the horrific floodwaters that tore through the city of Derna in neighboring Libya.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89413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Forbes - 2023-09-15 23:45:09</a:t>
                      </a:r>
                      <a:r>
                        <a:rPr kumimoji="0" lang="en-US" sz="1000" b="0" i="0" u="none" strike="noStrike" kern="1200" cap="none" spc="0" normalizeH="0" baseline="0" noProof="0">
                          <a:ln>
                            <a:noFill/>
                          </a:ln>
                          <a:solidFill>
                            <a:prstClr val="black"/>
                          </a:solidFill>
                          <a:effectLst/>
                          <a:uLnTx/>
                          <a:uFillTx/>
                          <a:latin typeface="Calibri"/>
                          <a:ea typeface="+mn-ea"/>
                          <a:cs typeface="+mn-cs"/>
                        </a:rPr>
                        <a:t>
 Grocery delivery start-up Instacart dramatically upped its initial public offering range Friday, a day after the largest IPO in nearly two years, British chip designer Arm, delivered an explosive first trading session.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09770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Globe and Mail - 2023-09-15 23:45:06</a:t>
                      </a:r>
                      <a:r>
                        <a:rPr kumimoji="0" lang="en-US" sz="1000" b="0" i="0" u="none" strike="noStrike" kern="1200" cap="none" spc="0" normalizeH="0" baseline="0" noProof="0">
                          <a:ln>
                            <a:noFill/>
                          </a:ln>
                          <a:solidFill>
                            <a:prstClr val="black"/>
                          </a:solidFill>
                          <a:effectLst/>
                          <a:uLnTx/>
                          <a:uFillTx/>
                          <a:latin typeface="Calibri"/>
                          <a:ea typeface="+mn-ea"/>
                          <a:cs typeface="+mn-cs"/>
                        </a:rPr>
                        <a:t>
 Nikola, which makes battery electric and fuel cell electric Class 8 trucks, has been facing issues, including two fires within a week in September involving its vehicles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183091801"/>
                  </a:ext>
                </a:extLst>
              </a:tr>
            </a:tbl>
          </a:graphicData>
        </a:graphic>
      </p:graphicFrame>
      <p:sp>
        <p:nvSpPr>
          <p:cNvPr id="4" name="Text Placeholder 3">
            <a:extLst>
              <a:ext uri="{FF2B5EF4-FFF2-40B4-BE49-F238E27FC236}">
                <a16:creationId xmlns:a16="http://schemas.microsoft.com/office/drawing/2014/main" id="{FFF891BF-FCAA-4854-A6D0-EC3FB9EC0DB5}"/>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3881065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175A8-1813-4C90-830A-B53B25996B39}"/>
              </a:ext>
            </a:extLst>
          </p:cNvPr>
          <p:cNvSpPr>
            <a:spLocks noGrp="1"/>
          </p:cNvSpPr>
          <p:nvPr>
            <p:ph type="title"/>
          </p:nvPr>
        </p:nvSpPr>
        <p:spPr/>
        <p:txBody>
          <a:bodyPr/>
          <a:lstStyle/>
          <a:p>
            <a:r>
              <a:rPr lang="en-US"/>
              <a:t>Facebook Own Posts Table | 外媒 - 7 of 9</a:t>
            </a:r>
          </a:p>
        </p:txBody>
      </p:sp>
      <p:graphicFrame>
        <p:nvGraphicFramePr>
          <p:cNvPr id="5" name="Table Placeholder 4">
            <a:extLst>
              <a:ext uri="{FF2B5EF4-FFF2-40B4-BE49-F238E27FC236}">
                <a16:creationId xmlns:a16="http://schemas.microsoft.com/office/drawing/2014/main" id="{CD59D8F1-C12B-48EE-AF98-E91069036DB8}"/>
              </a:ext>
            </a:extLst>
          </p:cNvPr>
          <p:cNvGraphicFramePr>
            <a:graphicFrameLocks noGrp="1"/>
          </p:cNvGraphicFramePr>
          <p:nvPr>
            <p:ph type="tbl" sz="quarter" idx="13"/>
            <p:extLst>
              <p:ext uri="{D42A27DB-BD31-4B8C-83A1-F6EECF244321}">
                <p14:modId xmlns:p14="http://schemas.microsoft.com/office/powerpoint/2010/main" val="104538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87754201"/>
                    </a:ext>
                  </a:extLst>
                </a:gridCol>
                <a:gridCol w="1069847">
                  <a:extLst>
                    <a:ext uri="{9D8B030D-6E8A-4147-A177-3AD203B41FA5}">
                      <a16:colId xmlns:a16="http://schemas.microsoft.com/office/drawing/2014/main" val="1440297175"/>
                    </a:ext>
                  </a:extLst>
                </a:gridCol>
                <a:gridCol w="493776">
                  <a:extLst>
                    <a:ext uri="{9D8B030D-6E8A-4147-A177-3AD203B41FA5}">
                      <a16:colId xmlns:a16="http://schemas.microsoft.com/office/drawing/2014/main" val="2675377937"/>
                    </a:ext>
                  </a:extLst>
                </a:gridCol>
                <a:gridCol w="493776">
                  <a:extLst>
                    <a:ext uri="{9D8B030D-6E8A-4147-A177-3AD203B41FA5}">
                      <a16:colId xmlns:a16="http://schemas.microsoft.com/office/drawing/2014/main" val="2498735130"/>
                    </a:ext>
                  </a:extLst>
                </a:gridCol>
                <a:gridCol w="493776">
                  <a:extLst>
                    <a:ext uri="{9D8B030D-6E8A-4147-A177-3AD203B41FA5}">
                      <a16:colId xmlns:a16="http://schemas.microsoft.com/office/drawing/2014/main" val="354452794"/>
                    </a:ext>
                  </a:extLst>
                </a:gridCol>
                <a:gridCol w="493776">
                  <a:extLst>
                    <a:ext uri="{9D8B030D-6E8A-4147-A177-3AD203B41FA5}">
                      <a16:colId xmlns:a16="http://schemas.microsoft.com/office/drawing/2014/main" val="898826623"/>
                    </a:ext>
                  </a:extLst>
                </a:gridCol>
                <a:gridCol w="493776">
                  <a:extLst>
                    <a:ext uri="{9D8B030D-6E8A-4147-A177-3AD203B41FA5}">
                      <a16:colId xmlns:a16="http://schemas.microsoft.com/office/drawing/2014/main" val="772003310"/>
                    </a:ext>
                  </a:extLst>
                </a:gridCol>
                <a:gridCol w="493776">
                  <a:extLst>
                    <a:ext uri="{9D8B030D-6E8A-4147-A177-3AD203B41FA5}">
                      <a16:colId xmlns:a16="http://schemas.microsoft.com/office/drawing/2014/main" val="512189178"/>
                    </a:ext>
                  </a:extLst>
                </a:gridCol>
                <a:gridCol w="493776">
                  <a:extLst>
                    <a:ext uri="{9D8B030D-6E8A-4147-A177-3AD203B41FA5}">
                      <a16:colId xmlns:a16="http://schemas.microsoft.com/office/drawing/2014/main" val="1333543004"/>
                    </a:ext>
                  </a:extLst>
                </a:gridCol>
                <a:gridCol w="493776">
                  <a:extLst>
                    <a:ext uri="{9D8B030D-6E8A-4147-A177-3AD203B41FA5}">
                      <a16:colId xmlns:a16="http://schemas.microsoft.com/office/drawing/2014/main" val="4286126265"/>
                    </a:ext>
                  </a:extLst>
                </a:gridCol>
                <a:gridCol w="493776">
                  <a:extLst>
                    <a:ext uri="{9D8B030D-6E8A-4147-A177-3AD203B41FA5}">
                      <a16:colId xmlns:a16="http://schemas.microsoft.com/office/drawing/2014/main" val="422921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25857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Washington Post - 2023-09-15 23:45:00</a:t>
                      </a:r>
                      <a:r>
                        <a:rPr kumimoji="0" lang="en-US" sz="1000" b="0" i="0" u="none" strike="noStrike" kern="1200" cap="none" spc="0" normalizeH="0" baseline="0" noProof="0">
                          <a:ln>
                            <a:noFill/>
                          </a:ln>
                          <a:solidFill>
                            <a:prstClr val="black"/>
                          </a:solidFill>
                          <a:effectLst/>
                          <a:uLnTx/>
                          <a:uFillTx/>
                          <a:latin typeface="Calibri"/>
                          <a:ea typeface="+mn-ea"/>
                          <a:cs typeface="+mn-cs"/>
                        </a:rPr>
                        <a:t>
 Princess Diana’s black sheep sweater, made by Warm and Wonderful and worn in 1981, is now “the most valuable sweater ever sold at auction,” Sotheby’s said.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04:43:21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38320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BBC News - 2023-09-15 23:44:33</a:t>
                      </a:r>
                      <a:r>
                        <a:rPr kumimoji="0" lang="en-US" sz="1000" b="0" i="0" u="none" strike="noStrike" kern="1200" cap="none" spc="0" normalizeH="0" baseline="0" noProof="0">
                          <a:ln>
                            <a:noFill/>
                          </a:ln>
                          <a:solidFill>
                            <a:prstClr val="black"/>
                          </a:solidFill>
                          <a:effectLst/>
                          <a:uLnTx/>
                          <a:uFillTx/>
                          <a:latin typeface="Calibri"/>
                          <a:ea typeface="+mn-ea"/>
                          <a:cs typeface="+mn-cs"/>
                        </a:rPr>
                        <a:t>
 A charity secured £3.3m to transform the building into a facility for disabled children in the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24677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NST Online - 2023-09-15 23:43:20</a:t>
                      </a:r>
                      <a:r>
                        <a:rPr kumimoji="0" lang="en-US" sz="1000" b="0" i="0" u="none" strike="noStrike" kern="1200" cap="none" spc="0" normalizeH="0" baseline="0" noProof="0">
                          <a:ln>
                            <a:noFill/>
                          </a:ln>
                          <a:solidFill>
                            <a:prstClr val="black"/>
                          </a:solidFill>
                          <a:effectLst/>
                          <a:uLnTx/>
                          <a:uFillTx/>
                          <a:latin typeface="Calibri"/>
                          <a:ea typeface="+mn-ea"/>
                          <a:cs typeface="+mn-cs"/>
                        </a:rPr>
                        <a:t>
 #NSTnation The Malaysian Palm Oil Board (#MPOB) will take action in accordance with its legislation if a #palmoil #mill is found to be the cause of #pollution in #SungaiPukin, Rompin, Pahang.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172696583"/>
                  </a:ext>
                </a:extLst>
              </a:tr>
            </a:tbl>
          </a:graphicData>
        </a:graphic>
      </p:graphicFrame>
      <p:sp>
        <p:nvSpPr>
          <p:cNvPr id="4" name="Text Placeholder 3">
            <a:extLst>
              <a:ext uri="{FF2B5EF4-FFF2-40B4-BE49-F238E27FC236}">
                <a16:creationId xmlns:a16="http://schemas.microsoft.com/office/drawing/2014/main" id="{2A3ABA2A-0A98-41F8-9DC7-577B5E34F3CB}"/>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1157219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B62B-D94D-4142-BACF-BCB8AAEDCF2B}"/>
              </a:ext>
            </a:extLst>
          </p:cNvPr>
          <p:cNvSpPr>
            <a:spLocks noGrp="1"/>
          </p:cNvSpPr>
          <p:nvPr>
            <p:ph type="title"/>
          </p:nvPr>
        </p:nvSpPr>
        <p:spPr/>
        <p:txBody>
          <a:bodyPr/>
          <a:lstStyle/>
          <a:p>
            <a:r>
              <a:rPr lang="en-US"/>
              <a:t>Facebook Own Posts Table | 外媒 - 8 of 9</a:t>
            </a:r>
          </a:p>
        </p:txBody>
      </p:sp>
      <p:graphicFrame>
        <p:nvGraphicFramePr>
          <p:cNvPr id="5" name="Table Placeholder 4">
            <a:extLst>
              <a:ext uri="{FF2B5EF4-FFF2-40B4-BE49-F238E27FC236}">
                <a16:creationId xmlns:a16="http://schemas.microsoft.com/office/drawing/2014/main" id="{7E196263-88F3-4083-BB96-B71BDA6FF559}"/>
              </a:ext>
            </a:extLst>
          </p:cNvPr>
          <p:cNvGraphicFramePr>
            <a:graphicFrameLocks noGrp="1"/>
          </p:cNvGraphicFramePr>
          <p:nvPr>
            <p:ph type="tbl" sz="quarter" idx="13"/>
            <p:extLst>
              <p:ext uri="{D42A27DB-BD31-4B8C-83A1-F6EECF244321}">
                <p14:modId xmlns:p14="http://schemas.microsoft.com/office/powerpoint/2010/main" val="53788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074220777"/>
                    </a:ext>
                  </a:extLst>
                </a:gridCol>
                <a:gridCol w="1069847">
                  <a:extLst>
                    <a:ext uri="{9D8B030D-6E8A-4147-A177-3AD203B41FA5}">
                      <a16:colId xmlns:a16="http://schemas.microsoft.com/office/drawing/2014/main" val="938567263"/>
                    </a:ext>
                  </a:extLst>
                </a:gridCol>
                <a:gridCol w="493776">
                  <a:extLst>
                    <a:ext uri="{9D8B030D-6E8A-4147-A177-3AD203B41FA5}">
                      <a16:colId xmlns:a16="http://schemas.microsoft.com/office/drawing/2014/main" val="2048808936"/>
                    </a:ext>
                  </a:extLst>
                </a:gridCol>
                <a:gridCol w="493776">
                  <a:extLst>
                    <a:ext uri="{9D8B030D-6E8A-4147-A177-3AD203B41FA5}">
                      <a16:colId xmlns:a16="http://schemas.microsoft.com/office/drawing/2014/main" val="804067306"/>
                    </a:ext>
                  </a:extLst>
                </a:gridCol>
                <a:gridCol w="493776">
                  <a:extLst>
                    <a:ext uri="{9D8B030D-6E8A-4147-A177-3AD203B41FA5}">
                      <a16:colId xmlns:a16="http://schemas.microsoft.com/office/drawing/2014/main" val="936964957"/>
                    </a:ext>
                  </a:extLst>
                </a:gridCol>
                <a:gridCol w="493776">
                  <a:extLst>
                    <a:ext uri="{9D8B030D-6E8A-4147-A177-3AD203B41FA5}">
                      <a16:colId xmlns:a16="http://schemas.microsoft.com/office/drawing/2014/main" val="2081455463"/>
                    </a:ext>
                  </a:extLst>
                </a:gridCol>
                <a:gridCol w="493776">
                  <a:extLst>
                    <a:ext uri="{9D8B030D-6E8A-4147-A177-3AD203B41FA5}">
                      <a16:colId xmlns:a16="http://schemas.microsoft.com/office/drawing/2014/main" val="3531636585"/>
                    </a:ext>
                  </a:extLst>
                </a:gridCol>
                <a:gridCol w="493776">
                  <a:extLst>
                    <a:ext uri="{9D8B030D-6E8A-4147-A177-3AD203B41FA5}">
                      <a16:colId xmlns:a16="http://schemas.microsoft.com/office/drawing/2014/main" val="2211835306"/>
                    </a:ext>
                  </a:extLst>
                </a:gridCol>
                <a:gridCol w="493776">
                  <a:extLst>
                    <a:ext uri="{9D8B030D-6E8A-4147-A177-3AD203B41FA5}">
                      <a16:colId xmlns:a16="http://schemas.microsoft.com/office/drawing/2014/main" val="3663824607"/>
                    </a:ext>
                  </a:extLst>
                </a:gridCol>
                <a:gridCol w="493776">
                  <a:extLst>
                    <a:ext uri="{9D8B030D-6E8A-4147-A177-3AD203B41FA5}">
                      <a16:colId xmlns:a16="http://schemas.microsoft.com/office/drawing/2014/main" val="3271653043"/>
                    </a:ext>
                  </a:extLst>
                </a:gridCol>
                <a:gridCol w="493776">
                  <a:extLst>
                    <a:ext uri="{9D8B030D-6E8A-4147-A177-3AD203B41FA5}">
                      <a16:colId xmlns:a16="http://schemas.microsoft.com/office/drawing/2014/main" val="1640887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11433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Economist - 2023-09-15 23:42:34</a:t>
                      </a:r>
                      <a:r>
                        <a:rPr kumimoji="0" lang="en-US" sz="1000" b="0" i="0" u="none" strike="noStrike" kern="1200" cap="none" spc="0" normalizeH="0" baseline="0" noProof="0">
                          <a:ln>
                            <a:noFill/>
                          </a:ln>
                          <a:solidFill>
                            <a:prstClr val="black"/>
                          </a:solidFill>
                          <a:effectLst/>
                          <a:uLnTx/>
                          <a:uFillTx/>
                          <a:latin typeface="Calibri"/>
                          <a:ea typeface="+mn-ea"/>
                          <a:cs typeface="+mn-cs"/>
                        </a:rPr>
                        <a:t>
 Middle managers are often presumed to be lazy. In fact, they are suffering from a common problem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29350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NST Online - 2023-09-15 23:42:22</a:t>
                      </a:r>
                      <a:r>
                        <a:rPr kumimoji="0" lang="en-US" sz="1000" b="0" i="0" u="none" strike="noStrike" kern="1200" cap="none" spc="0" normalizeH="0" baseline="0" noProof="0">
                          <a:ln>
                            <a:noFill/>
                          </a:ln>
                          <a:solidFill>
                            <a:prstClr val="black"/>
                          </a:solidFill>
                          <a:effectLst/>
                          <a:uLnTx/>
                          <a:uFillTx/>
                          <a:latin typeface="Calibri"/>
                          <a:ea typeface="+mn-ea"/>
                          <a:cs typeface="+mn-cs"/>
                        </a:rPr>
                        <a:t>
 #NSTnation The #AirForce will conduct the 2023 COPE TAUFAN exercise with the Pacific Air Force (PACAF) from September 16 to 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207828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NST Online - 2023-09-15 23:41:48</a:t>
                      </a:r>
                      <a:r>
                        <a:rPr kumimoji="0" lang="en-US" sz="1000" b="0" i="0" u="none" strike="noStrike" kern="1200" cap="none" spc="0" normalizeH="0" baseline="0" noProof="0">
                          <a:ln>
                            <a:noFill/>
                          </a:ln>
                          <a:solidFill>
                            <a:prstClr val="black"/>
                          </a:solidFill>
                          <a:effectLst/>
                          <a:uLnTx/>
                          <a:uFillTx/>
                          <a:latin typeface="Calibri"/>
                          <a:ea typeface="+mn-ea"/>
                          <a:cs typeface="+mn-cs"/>
                        </a:rPr>
                        <a:t>
 #NSTnation Police have busted a #cigarette and #liquor #smuggling syndicate following the arrest of 10 men and seizure of over RM36 million worth of contraband in three raids in #Kajang on September 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735399519"/>
                  </a:ext>
                </a:extLst>
              </a:tr>
            </a:tbl>
          </a:graphicData>
        </a:graphic>
      </p:graphicFrame>
      <p:sp>
        <p:nvSpPr>
          <p:cNvPr id="4" name="Text Placeholder 3">
            <a:extLst>
              <a:ext uri="{FF2B5EF4-FFF2-40B4-BE49-F238E27FC236}">
                <a16:creationId xmlns:a16="http://schemas.microsoft.com/office/drawing/2014/main" id="{5103223A-73B9-4FAE-85C8-8E9535009889}"/>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3321501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2F67-5D54-4D20-8B1D-2819543D0D1F}"/>
              </a:ext>
            </a:extLst>
          </p:cNvPr>
          <p:cNvSpPr>
            <a:spLocks noGrp="1"/>
          </p:cNvSpPr>
          <p:nvPr>
            <p:ph type="title"/>
          </p:nvPr>
        </p:nvSpPr>
        <p:spPr/>
        <p:txBody>
          <a:bodyPr/>
          <a:lstStyle/>
          <a:p>
            <a:r>
              <a:rPr lang="en-US"/>
              <a:t>Facebook Own Posts Table | 外媒 - 9 of 9</a:t>
            </a:r>
          </a:p>
        </p:txBody>
      </p:sp>
      <p:graphicFrame>
        <p:nvGraphicFramePr>
          <p:cNvPr id="5" name="Table Placeholder 4">
            <a:extLst>
              <a:ext uri="{FF2B5EF4-FFF2-40B4-BE49-F238E27FC236}">
                <a16:creationId xmlns:a16="http://schemas.microsoft.com/office/drawing/2014/main" id="{8B00BDEB-2867-4995-B1E8-E90B69626EB1}"/>
              </a:ext>
            </a:extLst>
          </p:cNvPr>
          <p:cNvGraphicFramePr>
            <a:graphicFrameLocks noGrp="1"/>
          </p:cNvGraphicFramePr>
          <p:nvPr>
            <p:ph type="tbl" sz="quarter" idx="13"/>
            <p:extLst>
              <p:ext uri="{D42A27DB-BD31-4B8C-83A1-F6EECF244321}">
                <p14:modId xmlns:p14="http://schemas.microsoft.com/office/powerpoint/2010/main" val="189480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45027155"/>
                    </a:ext>
                  </a:extLst>
                </a:gridCol>
                <a:gridCol w="1069847">
                  <a:extLst>
                    <a:ext uri="{9D8B030D-6E8A-4147-A177-3AD203B41FA5}">
                      <a16:colId xmlns:a16="http://schemas.microsoft.com/office/drawing/2014/main" val="1676186954"/>
                    </a:ext>
                  </a:extLst>
                </a:gridCol>
                <a:gridCol w="493776">
                  <a:extLst>
                    <a:ext uri="{9D8B030D-6E8A-4147-A177-3AD203B41FA5}">
                      <a16:colId xmlns:a16="http://schemas.microsoft.com/office/drawing/2014/main" val="3240742099"/>
                    </a:ext>
                  </a:extLst>
                </a:gridCol>
                <a:gridCol w="493776">
                  <a:extLst>
                    <a:ext uri="{9D8B030D-6E8A-4147-A177-3AD203B41FA5}">
                      <a16:colId xmlns:a16="http://schemas.microsoft.com/office/drawing/2014/main" val="623109607"/>
                    </a:ext>
                  </a:extLst>
                </a:gridCol>
                <a:gridCol w="493776">
                  <a:extLst>
                    <a:ext uri="{9D8B030D-6E8A-4147-A177-3AD203B41FA5}">
                      <a16:colId xmlns:a16="http://schemas.microsoft.com/office/drawing/2014/main" val="1027265326"/>
                    </a:ext>
                  </a:extLst>
                </a:gridCol>
                <a:gridCol w="493776">
                  <a:extLst>
                    <a:ext uri="{9D8B030D-6E8A-4147-A177-3AD203B41FA5}">
                      <a16:colId xmlns:a16="http://schemas.microsoft.com/office/drawing/2014/main" val="200469960"/>
                    </a:ext>
                  </a:extLst>
                </a:gridCol>
                <a:gridCol w="493776">
                  <a:extLst>
                    <a:ext uri="{9D8B030D-6E8A-4147-A177-3AD203B41FA5}">
                      <a16:colId xmlns:a16="http://schemas.microsoft.com/office/drawing/2014/main" val="489507133"/>
                    </a:ext>
                  </a:extLst>
                </a:gridCol>
                <a:gridCol w="493776">
                  <a:extLst>
                    <a:ext uri="{9D8B030D-6E8A-4147-A177-3AD203B41FA5}">
                      <a16:colId xmlns:a16="http://schemas.microsoft.com/office/drawing/2014/main" val="1553744167"/>
                    </a:ext>
                  </a:extLst>
                </a:gridCol>
                <a:gridCol w="493776">
                  <a:extLst>
                    <a:ext uri="{9D8B030D-6E8A-4147-A177-3AD203B41FA5}">
                      <a16:colId xmlns:a16="http://schemas.microsoft.com/office/drawing/2014/main" val="1141283601"/>
                    </a:ext>
                  </a:extLst>
                </a:gridCol>
                <a:gridCol w="493776">
                  <a:extLst>
                    <a:ext uri="{9D8B030D-6E8A-4147-A177-3AD203B41FA5}">
                      <a16:colId xmlns:a16="http://schemas.microsoft.com/office/drawing/2014/main" val="3103681151"/>
                    </a:ext>
                  </a:extLst>
                </a:gridCol>
                <a:gridCol w="493776">
                  <a:extLst>
                    <a:ext uri="{9D8B030D-6E8A-4147-A177-3AD203B41FA5}">
                      <a16:colId xmlns:a16="http://schemas.microsoft.com/office/drawing/2014/main" val="3857907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72646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Reuters - 2023-09-15 23:41:33</a:t>
                      </a:r>
                      <a:r>
                        <a:rPr kumimoji="0" lang="en-US" sz="1000" b="0" i="0" u="none" strike="noStrike" kern="1200" cap="none" spc="0" normalizeH="0" baseline="0" noProof="0">
                          <a:ln>
                            <a:noFill/>
                          </a:ln>
                          <a:solidFill>
                            <a:prstClr val="black"/>
                          </a:solidFill>
                          <a:effectLst/>
                          <a:uLnTx/>
                          <a:uFillTx/>
                          <a:latin typeface="Calibri"/>
                          <a:ea typeface="+mn-ea"/>
                          <a:cs typeface="+mn-cs"/>
                        </a:rPr>
                        <a:t>
 Bayer's new CEO plans to cut management jobs to speed up decision-making as a first step to overhaul the embattled German industrial group, which is facing investor pressure to break up, three people familiar with the matter said.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04:10:36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5379708"/>
                  </a:ext>
                </a:extLst>
              </a:tr>
            </a:tbl>
          </a:graphicData>
        </a:graphic>
      </p:graphicFrame>
      <p:sp>
        <p:nvSpPr>
          <p:cNvPr id="4" name="Text Placeholder 3">
            <a:extLst>
              <a:ext uri="{FF2B5EF4-FFF2-40B4-BE49-F238E27FC236}">
                <a16:creationId xmlns:a16="http://schemas.microsoft.com/office/drawing/2014/main" id="{768350A9-0A5D-4FE5-957E-1CB5563CE50A}"/>
              </a:ext>
            </a:extLst>
          </p:cNvPr>
          <p:cNvSpPr>
            <a:spLocks noGrp="1"/>
          </p:cNvSpPr>
          <p:nvPr>
            <p:ph type="body" sz="quarter" idx="14"/>
          </p:nvPr>
        </p:nvSpPr>
        <p:spPr/>
        <p:txBody>
          <a:bodyPr/>
          <a:lstStyle/>
          <a:p>
            <a:r>
              <a:rPr lang="en-US"/>
              <a:t>09/01/2023 - 09/15/2023</a:t>
            </a:r>
          </a:p>
        </p:txBody>
      </p:sp>
    </p:spTree>
    <p:extLst>
      <p:ext uri="{BB962C8B-B14F-4D97-AF65-F5344CB8AC3E}">
        <p14:creationId xmlns:p14="http://schemas.microsoft.com/office/powerpoint/2010/main" val="39540362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1579</Words>
  <Application>Microsoft Office PowerPoint</Application>
  <PresentationFormat>On-screen Show (4:3)</PresentationFormat>
  <Paragraphs>392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Own Posts Table | 外媒 - 1 of 9</vt:lpstr>
      <vt:lpstr>Facebook Own Posts Table | 外媒 - 2 of 9</vt:lpstr>
      <vt:lpstr>Facebook Own Posts Table | 外媒 - 3 of 9</vt:lpstr>
      <vt:lpstr>Facebook Own Posts Table | 外媒 - 4 of 9</vt:lpstr>
      <vt:lpstr>Facebook Own Posts Table | 外媒 - 5 of 9</vt:lpstr>
      <vt:lpstr>Facebook Own Posts Table | 外媒 - 6 of 9</vt:lpstr>
      <vt:lpstr>Facebook Own Posts Table | 外媒 - 7 of 9</vt:lpstr>
      <vt:lpstr>Facebook Own Posts Table | 外媒 - 8 of 9</vt:lpstr>
      <vt:lpstr>Facebook Own Posts Table | 外媒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外媒 - 1 of 9</dc:title>
  <dc:creator>Frederik Born</dc:creator>
  <cp:lastModifiedBy>Frederik Born</cp:lastModifiedBy>
  <cp:revision>1</cp:revision>
  <dcterms:created xsi:type="dcterms:W3CDTF">2023-09-18T02:08:40Z</dcterms:created>
  <dcterms:modified xsi:type="dcterms:W3CDTF">2023-09-18T02:11:13Z</dcterms:modified>
</cp:coreProperties>
</file>