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5B2B-5326-45A1-936F-E031FF0C2D4A}"/>
              </a:ext>
            </a:extLst>
          </p:cNvPr>
          <p:cNvSpPr>
            <a:spLocks noGrp="1"/>
          </p:cNvSpPr>
          <p:nvPr>
            <p:ph type="title"/>
          </p:nvPr>
        </p:nvSpPr>
        <p:spPr/>
        <p:txBody>
          <a:bodyPr/>
          <a:lstStyle/>
          <a:p>
            <a:r>
              <a:rPr lang="en-US"/>
              <a:t>Twitter Own and Retweeted Tweets Table | ID - 1 of 14</a:t>
            </a:r>
          </a:p>
        </p:txBody>
      </p:sp>
      <p:graphicFrame>
        <p:nvGraphicFramePr>
          <p:cNvPr id="5" name="Table Placeholder 4">
            <a:extLst>
              <a:ext uri="{FF2B5EF4-FFF2-40B4-BE49-F238E27FC236}">
                <a16:creationId xmlns:a16="http://schemas.microsoft.com/office/drawing/2014/main" id="{9DBBED7B-E5D4-4788-B51A-943A1883AD9F}"/>
              </a:ext>
            </a:extLst>
          </p:cNvPr>
          <p:cNvGraphicFramePr>
            <a:graphicFrameLocks noGrp="1"/>
          </p:cNvGraphicFramePr>
          <p:nvPr>
            <p:ph type="tbl" sz="quarter" idx="13"/>
            <p:extLst>
              <p:ext uri="{D42A27DB-BD31-4B8C-83A1-F6EECF244321}">
                <p14:modId xmlns:p14="http://schemas.microsoft.com/office/powerpoint/2010/main" val="4078440317"/>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95068313"/>
                    </a:ext>
                  </a:extLst>
                </a:gridCol>
                <a:gridCol w="411480">
                  <a:extLst>
                    <a:ext uri="{9D8B030D-6E8A-4147-A177-3AD203B41FA5}">
                      <a16:colId xmlns:a16="http://schemas.microsoft.com/office/drawing/2014/main" val="701525289"/>
                    </a:ext>
                  </a:extLst>
                </a:gridCol>
                <a:gridCol w="905256">
                  <a:extLst>
                    <a:ext uri="{9D8B030D-6E8A-4147-A177-3AD203B41FA5}">
                      <a16:colId xmlns:a16="http://schemas.microsoft.com/office/drawing/2014/main" val="685396853"/>
                    </a:ext>
                  </a:extLst>
                </a:gridCol>
                <a:gridCol w="905256">
                  <a:extLst>
                    <a:ext uri="{9D8B030D-6E8A-4147-A177-3AD203B41FA5}">
                      <a16:colId xmlns:a16="http://schemas.microsoft.com/office/drawing/2014/main" val="187965811"/>
                    </a:ext>
                  </a:extLst>
                </a:gridCol>
                <a:gridCol w="905256">
                  <a:extLst>
                    <a:ext uri="{9D8B030D-6E8A-4147-A177-3AD203B41FA5}">
                      <a16:colId xmlns:a16="http://schemas.microsoft.com/office/drawing/2014/main" val="3561656938"/>
                    </a:ext>
                  </a:extLst>
                </a:gridCol>
                <a:gridCol w="905256">
                  <a:extLst>
                    <a:ext uri="{9D8B030D-6E8A-4147-A177-3AD203B41FA5}">
                      <a16:colId xmlns:a16="http://schemas.microsoft.com/office/drawing/2014/main" val="2567073001"/>
                    </a:ext>
                  </a:extLst>
                </a:gridCol>
                <a:gridCol w="905256">
                  <a:extLst>
                    <a:ext uri="{9D8B030D-6E8A-4147-A177-3AD203B41FA5}">
                      <a16:colId xmlns:a16="http://schemas.microsoft.com/office/drawing/2014/main" val="206397692"/>
                    </a:ext>
                  </a:extLst>
                </a:gridCol>
                <a:gridCol w="905256">
                  <a:extLst>
                    <a:ext uri="{9D8B030D-6E8A-4147-A177-3AD203B41FA5}">
                      <a16:colId xmlns:a16="http://schemas.microsoft.com/office/drawing/2014/main" val="355402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7391499"/>
                  </a:ext>
                </a:extLst>
              </a:tr>
            </a:tbl>
          </a:graphicData>
        </a:graphic>
      </p:graphicFrame>
      <p:sp>
        <p:nvSpPr>
          <p:cNvPr id="4" name="Text Placeholder 3">
            <a:extLst>
              <a:ext uri="{FF2B5EF4-FFF2-40B4-BE49-F238E27FC236}">
                <a16:creationId xmlns:a16="http://schemas.microsoft.com/office/drawing/2014/main" id="{EB39CCB7-2788-408B-81B0-3FFF3744ACC2}"/>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2015540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8D1D8-05DE-4A1E-94E2-BCBC88F50301}"/>
              </a:ext>
            </a:extLst>
          </p:cNvPr>
          <p:cNvSpPr>
            <a:spLocks noGrp="1"/>
          </p:cNvSpPr>
          <p:nvPr>
            <p:ph type="title"/>
          </p:nvPr>
        </p:nvSpPr>
        <p:spPr/>
        <p:txBody>
          <a:bodyPr/>
          <a:lstStyle/>
          <a:p>
            <a:r>
              <a:rPr lang="en-US"/>
              <a:t>Twitter Own and Retweeted Tweets Table | ID - 2 of 14</a:t>
            </a:r>
          </a:p>
        </p:txBody>
      </p:sp>
      <p:graphicFrame>
        <p:nvGraphicFramePr>
          <p:cNvPr id="5" name="Table Placeholder 4">
            <a:extLst>
              <a:ext uri="{FF2B5EF4-FFF2-40B4-BE49-F238E27FC236}">
                <a16:creationId xmlns:a16="http://schemas.microsoft.com/office/drawing/2014/main" id="{373FF274-ACDE-4E7C-B072-2A89FDECB58A}"/>
              </a:ext>
            </a:extLst>
          </p:cNvPr>
          <p:cNvGraphicFramePr>
            <a:graphicFrameLocks noGrp="1"/>
          </p:cNvGraphicFramePr>
          <p:nvPr>
            <p:ph type="tbl" sz="quarter" idx="13"/>
            <p:extLst>
              <p:ext uri="{D42A27DB-BD31-4B8C-83A1-F6EECF244321}">
                <p14:modId xmlns:p14="http://schemas.microsoft.com/office/powerpoint/2010/main" val="1771228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00632196"/>
                    </a:ext>
                  </a:extLst>
                </a:gridCol>
                <a:gridCol w="411480">
                  <a:extLst>
                    <a:ext uri="{9D8B030D-6E8A-4147-A177-3AD203B41FA5}">
                      <a16:colId xmlns:a16="http://schemas.microsoft.com/office/drawing/2014/main" val="3222896570"/>
                    </a:ext>
                  </a:extLst>
                </a:gridCol>
                <a:gridCol w="905256">
                  <a:extLst>
                    <a:ext uri="{9D8B030D-6E8A-4147-A177-3AD203B41FA5}">
                      <a16:colId xmlns:a16="http://schemas.microsoft.com/office/drawing/2014/main" val="2165339139"/>
                    </a:ext>
                  </a:extLst>
                </a:gridCol>
                <a:gridCol w="905256">
                  <a:extLst>
                    <a:ext uri="{9D8B030D-6E8A-4147-A177-3AD203B41FA5}">
                      <a16:colId xmlns:a16="http://schemas.microsoft.com/office/drawing/2014/main" val="3569811810"/>
                    </a:ext>
                  </a:extLst>
                </a:gridCol>
                <a:gridCol w="905256">
                  <a:extLst>
                    <a:ext uri="{9D8B030D-6E8A-4147-A177-3AD203B41FA5}">
                      <a16:colId xmlns:a16="http://schemas.microsoft.com/office/drawing/2014/main" val="1213160187"/>
                    </a:ext>
                  </a:extLst>
                </a:gridCol>
                <a:gridCol w="905256">
                  <a:extLst>
                    <a:ext uri="{9D8B030D-6E8A-4147-A177-3AD203B41FA5}">
                      <a16:colId xmlns:a16="http://schemas.microsoft.com/office/drawing/2014/main" val="2879588003"/>
                    </a:ext>
                  </a:extLst>
                </a:gridCol>
                <a:gridCol w="905256">
                  <a:extLst>
                    <a:ext uri="{9D8B030D-6E8A-4147-A177-3AD203B41FA5}">
                      <a16:colId xmlns:a16="http://schemas.microsoft.com/office/drawing/2014/main" val="3733345741"/>
                    </a:ext>
                  </a:extLst>
                </a:gridCol>
                <a:gridCol w="905256">
                  <a:extLst>
                    <a:ext uri="{9D8B030D-6E8A-4147-A177-3AD203B41FA5}">
                      <a16:colId xmlns:a16="http://schemas.microsoft.com/office/drawing/2014/main" val="275155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2524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14:03:11</a:t>
                      </a:r>
                      <a:r>
                        <a:rPr kumimoji="0" lang="en-US" sz="1000" b="0" i="0" u="none" strike="noStrike" kern="1200" cap="none" spc="0" normalizeH="0" baseline="0" noProof="0">
                          <a:ln>
                            <a:noFill/>
                          </a:ln>
                          <a:solidFill>
                            <a:prstClr val="black"/>
                          </a:solidFill>
                          <a:effectLst/>
                          <a:uLnTx/>
                          <a:uFillTx/>
                          <a:latin typeface="Calibri"/>
                          <a:ea typeface="+mn-ea"/>
                          <a:cs typeface="+mn-cs"/>
                        </a:rPr>
                        <a:t>
 RT @kharge: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लूट और जुमलों ने देश को किया अस्वस्थ, 
मोदी जी के हर शब्द में केवल झूठ ही कंठस्थ !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दावा किया कि बनायें हैं </a:t>
                      </a:r>
                      <a:r>
                        <a:rPr kumimoji="0" lang="en-US" sz="1000" b="0" i="0" u="none" strike="noStrike" kern="1200" cap="none" spc="0" normalizeH="0" baseline="0" noProof="0">
                          <a:ln>
                            <a:noFill/>
                          </a:ln>
                          <a:solidFill>
                            <a:prstClr val="black"/>
                          </a:solidFill>
                          <a:effectLst/>
                          <a:uLnTx/>
                          <a:uFillTx/>
                          <a:latin typeface="Calibri"/>
                          <a:ea typeface="+mn-ea"/>
                          <a:cs typeface="+mn-cs"/>
                        </a:rPr>
                        <a:t>AIIMS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कई सारे,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सच्चाई है कि डॉक्टर-स्टाफ़ की भारी कमी से जूझे </a:t>
                      </a:r>
                      <a:r>
                        <a:rPr kumimoji="0" lang="en-US" sz="1000" b="0" i="0" u="none" strike="noStrike" kern="1200" cap="none" spc="0" normalizeH="0" baseline="0" noProof="0">
                          <a:ln>
                            <a:noFill/>
                          </a:ln>
                          <a:solidFill>
                            <a:prstClr val="black"/>
                          </a:solidFill>
                          <a:effectLst/>
                          <a:uLnTx/>
                          <a:uFillTx/>
                          <a:latin typeface="Calibri"/>
                          <a:ea typeface="+mn-ea"/>
                          <a:cs typeface="+mn-cs"/>
                        </a:rPr>
                        <a:t>AIIMS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हमारे !
मोदी जी, 
कोरोना महामारी में उदासीनता से लेकर, आयुष्मान भारत में घपलेबाजी तक … 
आपकी… </a:t>
                      </a:r>
                      <a:r>
                        <a:rPr kumimoji="0" lang="en-US" sz="1000" b="0" i="0" u="none" strike="noStrike" kern="1200" cap="none" spc="0" normalizeH="0" baseline="0" noProof="0">
                          <a:ln>
                            <a:noFill/>
                          </a:ln>
                          <a:solidFill>
                            <a:prstClr val="black"/>
                          </a:solidFill>
                          <a:effectLst/>
                          <a:uLnTx/>
                          <a:uFillTx/>
                          <a:latin typeface="Calibri"/>
                          <a:ea typeface="+mn-ea"/>
                          <a:cs typeface="+mn-cs"/>
                        </a:rPr>
                        <a:t>https://t.co/ue6wVbjpaL https://t.co/TsMxREIwW2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261941"/>
                  </a:ext>
                </a:extLst>
              </a:tr>
            </a:tbl>
          </a:graphicData>
        </a:graphic>
      </p:graphicFrame>
      <p:sp>
        <p:nvSpPr>
          <p:cNvPr id="4" name="Text Placeholder 3">
            <a:extLst>
              <a:ext uri="{FF2B5EF4-FFF2-40B4-BE49-F238E27FC236}">
                <a16:creationId xmlns:a16="http://schemas.microsoft.com/office/drawing/2014/main" id="{D8D5BC1C-79DF-4630-915D-01935B8A234B}"/>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364694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869B0-BD4F-4FC8-9277-C8E5E833E503}"/>
              </a:ext>
            </a:extLst>
          </p:cNvPr>
          <p:cNvSpPr>
            <a:spLocks noGrp="1"/>
          </p:cNvSpPr>
          <p:nvPr>
            <p:ph type="title"/>
          </p:nvPr>
        </p:nvSpPr>
        <p:spPr/>
        <p:txBody>
          <a:bodyPr/>
          <a:lstStyle/>
          <a:p>
            <a:r>
              <a:rPr lang="en-US"/>
              <a:t>Twitter Own and Retweeted Tweets Table | ID - 3 of 14</a:t>
            </a:r>
          </a:p>
        </p:txBody>
      </p:sp>
      <p:graphicFrame>
        <p:nvGraphicFramePr>
          <p:cNvPr id="5" name="Table Placeholder 4">
            <a:extLst>
              <a:ext uri="{FF2B5EF4-FFF2-40B4-BE49-F238E27FC236}">
                <a16:creationId xmlns:a16="http://schemas.microsoft.com/office/drawing/2014/main" id="{43810A12-A92E-4A40-990D-2AF87F2427A1}"/>
              </a:ext>
            </a:extLst>
          </p:cNvPr>
          <p:cNvGraphicFramePr>
            <a:graphicFrameLocks noGrp="1"/>
          </p:cNvGraphicFramePr>
          <p:nvPr>
            <p:ph type="tbl" sz="quarter" idx="13"/>
            <p:extLst>
              <p:ext uri="{D42A27DB-BD31-4B8C-83A1-F6EECF244321}">
                <p14:modId xmlns:p14="http://schemas.microsoft.com/office/powerpoint/2010/main" val="411847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67007693"/>
                    </a:ext>
                  </a:extLst>
                </a:gridCol>
                <a:gridCol w="411480">
                  <a:extLst>
                    <a:ext uri="{9D8B030D-6E8A-4147-A177-3AD203B41FA5}">
                      <a16:colId xmlns:a16="http://schemas.microsoft.com/office/drawing/2014/main" val="2784070269"/>
                    </a:ext>
                  </a:extLst>
                </a:gridCol>
                <a:gridCol w="905256">
                  <a:extLst>
                    <a:ext uri="{9D8B030D-6E8A-4147-A177-3AD203B41FA5}">
                      <a16:colId xmlns:a16="http://schemas.microsoft.com/office/drawing/2014/main" val="1960901746"/>
                    </a:ext>
                  </a:extLst>
                </a:gridCol>
                <a:gridCol w="905256">
                  <a:extLst>
                    <a:ext uri="{9D8B030D-6E8A-4147-A177-3AD203B41FA5}">
                      <a16:colId xmlns:a16="http://schemas.microsoft.com/office/drawing/2014/main" val="4043127495"/>
                    </a:ext>
                  </a:extLst>
                </a:gridCol>
                <a:gridCol w="905256">
                  <a:extLst>
                    <a:ext uri="{9D8B030D-6E8A-4147-A177-3AD203B41FA5}">
                      <a16:colId xmlns:a16="http://schemas.microsoft.com/office/drawing/2014/main" val="2375368707"/>
                    </a:ext>
                  </a:extLst>
                </a:gridCol>
                <a:gridCol w="905256">
                  <a:extLst>
                    <a:ext uri="{9D8B030D-6E8A-4147-A177-3AD203B41FA5}">
                      <a16:colId xmlns:a16="http://schemas.microsoft.com/office/drawing/2014/main" val="588439657"/>
                    </a:ext>
                  </a:extLst>
                </a:gridCol>
                <a:gridCol w="905256">
                  <a:extLst>
                    <a:ext uri="{9D8B030D-6E8A-4147-A177-3AD203B41FA5}">
                      <a16:colId xmlns:a16="http://schemas.microsoft.com/office/drawing/2014/main" val="3927421593"/>
                    </a:ext>
                  </a:extLst>
                </a:gridCol>
                <a:gridCol w="905256">
                  <a:extLst>
                    <a:ext uri="{9D8B030D-6E8A-4147-A177-3AD203B41FA5}">
                      <a16:colId xmlns:a16="http://schemas.microsoft.com/office/drawing/2014/main" val="143311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625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13:57:18</a:t>
                      </a:r>
                      <a:r>
                        <a:rPr kumimoji="0" lang="en-US" sz="1000" b="0" i="0" u="none" strike="noStrike" kern="1200" cap="none" spc="0" normalizeH="0" baseline="0" noProof="0">
                          <a:ln>
                            <a:noFill/>
                          </a:ln>
                          <a:solidFill>
                            <a:prstClr val="black"/>
                          </a:solidFill>
                          <a:effectLst/>
                          <a:uLnTx/>
                          <a:uFillTx/>
                          <a:latin typeface="Calibri"/>
                          <a:ea typeface="+mn-ea"/>
                          <a:cs typeface="+mn-cs"/>
                        </a:rPr>
                        <a:t>
 Shri @RahulGandhi inaugurates the HT Connection at the Dr. Ambedkar District Memorial Cancer Centre.
📍 Wayanad https://t.co/lwWuUsxuoD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0.0063 %</a:t>
                      </a:r>
                    </a:p>
                  </a:txBody>
                  <a:tcPr/>
                </a:tc>
                <a:extLst>
                  <a:ext uri="{0D108BD9-81ED-4DB2-BD59-A6C34878D82A}">
                    <a16:rowId xmlns:a16="http://schemas.microsoft.com/office/drawing/2014/main" val="352660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@rajnathsingh - 2023-08-13 13:56:53</a:t>
                      </a:r>
                      <a:r>
                        <a:rPr kumimoji="0" lang="en-US" sz="1000" b="0" i="0" u="none" strike="noStrike" kern="1200" cap="none" spc="0" normalizeH="0" baseline="0" noProof="0">
                          <a:ln>
                            <a:noFill/>
                          </a:ln>
                          <a:solidFill>
                            <a:prstClr val="black"/>
                          </a:solidFill>
                          <a:effectLst/>
                          <a:uLnTx/>
                          <a:uFillTx/>
                          <a:latin typeface="Calibri"/>
                          <a:ea typeface="+mn-ea"/>
                          <a:cs typeface="+mn-cs"/>
                        </a:rPr>
                        <a:t>
 RT @narendramodi: In the spirit of the #HarGharTiranga movement, let us change the DP of our social media accounts and extend support to this unique effort which will deepen the bond between our beloved country and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89632013"/>
                  </a:ext>
                </a:extLst>
              </a:tr>
            </a:tbl>
          </a:graphicData>
        </a:graphic>
      </p:graphicFrame>
      <p:sp>
        <p:nvSpPr>
          <p:cNvPr id="4" name="Text Placeholder 3">
            <a:extLst>
              <a:ext uri="{FF2B5EF4-FFF2-40B4-BE49-F238E27FC236}">
                <a16:creationId xmlns:a16="http://schemas.microsoft.com/office/drawing/2014/main" id="{79EE9259-0E2C-4725-942C-765F06A122B0}"/>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4010397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F30-DEA7-4AB5-8E15-E4BF4607803F}"/>
              </a:ext>
            </a:extLst>
          </p:cNvPr>
          <p:cNvSpPr>
            <a:spLocks noGrp="1"/>
          </p:cNvSpPr>
          <p:nvPr>
            <p:ph type="title"/>
          </p:nvPr>
        </p:nvSpPr>
        <p:spPr/>
        <p:txBody>
          <a:bodyPr/>
          <a:lstStyle/>
          <a:p>
            <a:r>
              <a:rPr lang="en-US"/>
              <a:t>Twitter Own and Retweeted Tweets Table | ID - 4 of 14</a:t>
            </a:r>
          </a:p>
        </p:txBody>
      </p:sp>
      <p:graphicFrame>
        <p:nvGraphicFramePr>
          <p:cNvPr id="5" name="Table Placeholder 4">
            <a:extLst>
              <a:ext uri="{FF2B5EF4-FFF2-40B4-BE49-F238E27FC236}">
                <a16:creationId xmlns:a16="http://schemas.microsoft.com/office/drawing/2014/main" id="{C6B8A0E0-5841-4D0E-813C-4503EDFC51AE}"/>
              </a:ext>
            </a:extLst>
          </p:cNvPr>
          <p:cNvGraphicFramePr>
            <a:graphicFrameLocks noGrp="1"/>
          </p:cNvGraphicFramePr>
          <p:nvPr>
            <p:ph type="tbl" sz="quarter" idx="13"/>
            <p:extLst>
              <p:ext uri="{D42A27DB-BD31-4B8C-83A1-F6EECF244321}">
                <p14:modId xmlns:p14="http://schemas.microsoft.com/office/powerpoint/2010/main" val="389529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61849518"/>
                    </a:ext>
                  </a:extLst>
                </a:gridCol>
                <a:gridCol w="411480">
                  <a:extLst>
                    <a:ext uri="{9D8B030D-6E8A-4147-A177-3AD203B41FA5}">
                      <a16:colId xmlns:a16="http://schemas.microsoft.com/office/drawing/2014/main" val="4272237807"/>
                    </a:ext>
                  </a:extLst>
                </a:gridCol>
                <a:gridCol w="905256">
                  <a:extLst>
                    <a:ext uri="{9D8B030D-6E8A-4147-A177-3AD203B41FA5}">
                      <a16:colId xmlns:a16="http://schemas.microsoft.com/office/drawing/2014/main" val="3708086004"/>
                    </a:ext>
                  </a:extLst>
                </a:gridCol>
                <a:gridCol w="905256">
                  <a:extLst>
                    <a:ext uri="{9D8B030D-6E8A-4147-A177-3AD203B41FA5}">
                      <a16:colId xmlns:a16="http://schemas.microsoft.com/office/drawing/2014/main" val="2536290794"/>
                    </a:ext>
                  </a:extLst>
                </a:gridCol>
                <a:gridCol w="905256">
                  <a:extLst>
                    <a:ext uri="{9D8B030D-6E8A-4147-A177-3AD203B41FA5}">
                      <a16:colId xmlns:a16="http://schemas.microsoft.com/office/drawing/2014/main" val="1109460190"/>
                    </a:ext>
                  </a:extLst>
                </a:gridCol>
                <a:gridCol w="905256">
                  <a:extLst>
                    <a:ext uri="{9D8B030D-6E8A-4147-A177-3AD203B41FA5}">
                      <a16:colId xmlns:a16="http://schemas.microsoft.com/office/drawing/2014/main" val="897577464"/>
                    </a:ext>
                  </a:extLst>
                </a:gridCol>
                <a:gridCol w="905256">
                  <a:extLst>
                    <a:ext uri="{9D8B030D-6E8A-4147-A177-3AD203B41FA5}">
                      <a16:colId xmlns:a16="http://schemas.microsoft.com/office/drawing/2014/main" val="2490691117"/>
                    </a:ext>
                  </a:extLst>
                </a:gridCol>
                <a:gridCol w="905256">
                  <a:extLst>
                    <a:ext uri="{9D8B030D-6E8A-4147-A177-3AD203B41FA5}">
                      <a16:colId xmlns:a16="http://schemas.microsoft.com/office/drawing/2014/main" val="3089051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462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13:49:23</a:t>
                      </a:r>
                      <a:r>
                        <a:rPr kumimoji="0" lang="en-US" sz="1000" b="0" i="0" u="none" strike="noStrike" kern="1200" cap="none" spc="0" normalizeH="0" baseline="0" noProof="0">
                          <a:ln>
                            <a:noFill/>
                          </a:ln>
                          <a:solidFill>
                            <a:prstClr val="black"/>
                          </a:solidFill>
                          <a:effectLst/>
                          <a:uLnTx/>
                          <a:uFillTx/>
                          <a:latin typeface="Calibri"/>
                          <a:ea typeface="+mn-ea"/>
                          <a:cs typeface="+mn-cs"/>
                        </a:rPr>
                        <a:t>
 LIVE: Shri @RahulGandhi inaugurates HT Connection at Dr Ambedkar District Memorial Cancer Centre in Nalloornad village, Wayanad. https://t.co/0lv6tky9gw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0.0041 %</a:t>
                      </a:r>
                    </a:p>
                  </a:txBody>
                  <a:tcPr/>
                </a:tc>
                <a:extLst>
                  <a:ext uri="{0D108BD9-81ED-4DB2-BD59-A6C34878D82A}">
                    <a16:rowId xmlns:a16="http://schemas.microsoft.com/office/drawing/2014/main" val="298287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13:47:09</a:t>
                      </a:r>
                      <a:r>
                        <a:rPr kumimoji="0" lang="en-US" sz="1000" b="0" i="0" u="none" strike="noStrike" kern="1200" cap="none" spc="0" normalizeH="0" baseline="0" noProof="0">
                          <a:ln>
                            <a:noFill/>
                          </a:ln>
                          <a:solidFill>
                            <a:prstClr val="black"/>
                          </a:solidFill>
                          <a:effectLst/>
                          <a:uLnTx/>
                          <a:uFillTx/>
                          <a:latin typeface="Calibri"/>
                          <a:ea typeface="+mn-ea"/>
                          <a:cs typeface="+mn-cs"/>
                        </a:rPr>
                        <a:t>
 Shri @RahulGandhi meets Anjana Sreejith, who recently won a bronze medal at the Asian Youth and Junior Weightlifting Championship, and personally congratulated her on her achievement. https://t.co/W6NJPkPOTe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0.0071 %</a:t>
                      </a:r>
                    </a:p>
                  </a:txBody>
                  <a:tcPr/>
                </a:tc>
                <a:extLst>
                  <a:ext uri="{0D108BD9-81ED-4DB2-BD59-A6C34878D82A}">
                    <a16:rowId xmlns:a16="http://schemas.microsoft.com/office/drawing/2014/main" val="2569542489"/>
                  </a:ext>
                </a:extLst>
              </a:tr>
            </a:tbl>
          </a:graphicData>
        </a:graphic>
      </p:graphicFrame>
      <p:sp>
        <p:nvSpPr>
          <p:cNvPr id="4" name="Text Placeholder 3">
            <a:extLst>
              <a:ext uri="{FF2B5EF4-FFF2-40B4-BE49-F238E27FC236}">
                <a16:creationId xmlns:a16="http://schemas.microsoft.com/office/drawing/2014/main" id="{5A0ADABA-D0CB-496E-BD1C-B2B079DD0958}"/>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95648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78C15-AFDF-4861-A05B-8CA2A8CC1534}"/>
              </a:ext>
            </a:extLst>
          </p:cNvPr>
          <p:cNvSpPr>
            <a:spLocks noGrp="1"/>
          </p:cNvSpPr>
          <p:nvPr>
            <p:ph type="title"/>
          </p:nvPr>
        </p:nvSpPr>
        <p:spPr/>
        <p:txBody>
          <a:bodyPr/>
          <a:lstStyle/>
          <a:p>
            <a:r>
              <a:rPr lang="en-US"/>
              <a:t>Twitter Own and Retweeted Tweets Table | ID - 5 of 14</a:t>
            </a:r>
          </a:p>
        </p:txBody>
      </p:sp>
      <p:graphicFrame>
        <p:nvGraphicFramePr>
          <p:cNvPr id="5" name="Table Placeholder 4">
            <a:extLst>
              <a:ext uri="{FF2B5EF4-FFF2-40B4-BE49-F238E27FC236}">
                <a16:creationId xmlns:a16="http://schemas.microsoft.com/office/drawing/2014/main" id="{E7CB9B55-7E15-42D2-9032-B31C7AF7BB37}"/>
              </a:ext>
            </a:extLst>
          </p:cNvPr>
          <p:cNvGraphicFramePr>
            <a:graphicFrameLocks noGrp="1"/>
          </p:cNvGraphicFramePr>
          <p:nvPr>
            <p:ph type="tbl" sz="quarter" idx="13"/>
            <p:extLst>
              <p:ext uri="{D42A27DB-BD31-4B8C-83A1-F6EECF244321}">
                <p14:modId xmlns:p14="http://schemas.microsoft.com/office/powerpoint/2010/main" val="339779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61337498"/>
                    </a:ext>
                  </a:extLst>
                </a:gridCol>
                <a:gridCol w="411480">
                  <a:extLst>
                    <a:ext uri="{9D8B030D-6E8A-4147-A177-3AD203B41FA5}">
                      <a16:colId xmlns:a16="http://schemas.microsoft.com/office/drawing/2014/main" val="393380742"/>
                    </a:ext>
                  </a:extLst>
                </a:gridCol>
                <a:gridCol w="905256">
                  <a:extLst>
                    <a:ext uri="{9D8B030D-6E8A-4147-A177-3AD203B41FA5}">
                      <a16:colId xmlns:a16="http://schemas.microsoft.com/office/drawing/2014/main" val="3592262280"/>
                    </a:ext>
                  </a:extLst>
                </a:gridCol>
                <a:gridCol w="905256">
                  <a:extLst>
                    <a:ext uri="{9D8B030D-6E8A-4147-A177-3AD203B41FA5}">
                      <a16:colId xmlns:a16="http://schemas.microsoft.com/office/drawing/2014/main" val="770261152"/>
                    </a:ext>
                  </a:extLst>
                </a:gridCol>
                <a:gridCol w="905256">
                  <a:extLst>
                    <a:ext uri="{9D8B030D-6E8A-4147-A177-3AD203B41FA5}">
                      <a16:colId xmlns:a16="http://schemas.microsoft.com/office/drawing/2014/main" val="3087774705"/>
                    </a:ext>
                  </a:extLst>
                </a:gridCol>
                <a:gridCol w="905256">
                  <a:extLst>
                    <a:ext uri="{9D8B030D-6E8A-4147-A177-3AD203B41FA5}">
                      <a16:colId xmlns:a16="http://schemas.microsoft.com/office/drawing/2014/main" val="2725692371"/>
                    </a:ext>
                  </a:extLst>
                </a:gridCol>
                <a:gridCol w="905256">
                  <a:extLst>
                    <a:ext uri="{9D8B030D-6E8A-4147-A177-3AD203B41FA5}">
                      <a16:colId xmlns:a16="http://schemas.microsoft.com/office/drawing/2014/main" val="1320955436"/>
                    </a:ext>
                  </a:extLst>
                </a:gridCol>
                <a:gridCol w="905256">
                  <a:extLst>
                    <a:ext uri="{9D8B030D-6E8A-4147-A177-3AD203B41FA5}">
                      <a16:colId xmlns:a16="http://schemas.microsoft.com/office/drawing/2014/main" val="1153962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5432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13:35:44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भारत की आवाज को सुनने के लिए हमें नफरत और अहंकार को मिटाना होगा। </a:t>
                      </a:r>
                      <a:r>
                        <a:rPr kumimoji="0" lang="en-US" sz="1000" b="0" i="0" u="none" strike="noStrike" kern="1200" cap="none" spc="0" normalizeH="0" baseline="0" noProof="0">
                          <a:ln>
                            <a:noFill/>
                          </a:ln>
                          <a:solidFill>
                            <a:prstClr val="black"/>
                          </a:solidFill>
                          <a:effectLst/>
                          <a:uLnTx/>
                          <a:uFillTx/>
                          <a:latin typeface="Calibri"/>
                          <a:ea typeface="+mn-ea"/>
                          <a:cs typeface="+mn-cs"/>
                        </a:rPr>
                        <a:t>https://t.co/h81ILW58NC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0.0124 %</a:t>
                      </a:r>
                    </a:p>
                  </a:txBody>
                  <a:tcPr/>
                </a:tc>
                <a:extLst>
                  <a:ext uri="{0D108BD9-81ED-4DB2-BD59-A6C34878D82A}">
                    <a16:rowId xmlns:a16="http://schemas.microsoft.com/office/drawing/2014/main" val="323347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- 2023-08-13 13:25:20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भाजपा राष्ट्रीय अध्यक्ष श्री @</a:t>
                      </a:r>
                      <a:r>
                        <a:rPr kumimoji="0" lang="en-US" sz="1000" b="0" i="0" u="none" strike="noStrike" kern="1200" cap="none" spc="0" normalizeH="0" baseline="0" noProof="0">
                          <a:ln>
                            <a:noFill/>
                          </a:ln>
                          <a:solidFill>
                            <a:prstClr val="black"/>
                          </a:solidFill>
                          <a:effectLst/>
                          <a:uLnTx/>
                          <a:uFillTx/>
                          <a:latin typeface="Calibri"/>
                          <a:ea typeface="+mn-ea"/>
                          <a:cs typeface="+mn-cs"/>
                        </a:rPr>
                        <a:t>JPNadda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 आज कोलकाता के दक्षिणेश्वर काली मंदिर में पूजा-अर्चना की और प्रधानमंत्री श्री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नेतृत्व में देश को भौतिक और आध्यात्मिक रूप से विकसित राष्ट्र बनाने की कामना की। </a:t>
                      </a:r>
                      <a:r>
                        <a:rPr kumimoji="0" lang="en-US" sz="1000" b="0" i="0" u="none" strike="noStrike" kern="1200" cap="none" spc="0" normalizeH="0" baseline="0" noProof="0">
                          <a:ln>
                            <a:noFill/>
                          </a:ln>
                          <a:solidFill>
                            <a:prstClr val="black"/>
                          </a:solidFill>
                          <a:effectLst/>
                          <a:uLnTx/>
                          <a:uFillTx/>
                          <a:latin typeface="Calibri"/>
                          <a:ea typeface="+mn-ea"/>
                          <a:cs typeface="+mn-cs"/>
                        </a:rPr>
                        <a:t>https://t.co/PcwqoH9Syy https://t.co/oMnQ031BBG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0.0028 %</a:t>
                      </a:r>
                    </a:p>
                  </a:txBody>
                  <a:tcPr/>
                </a:tc>
                <a:extLst>
                  <a:ext uri="{0D108BD9-81ED-4DB2-BD59-A6C34878D82A}">
                    <a16:rowId xmlns:a16="http://schemas.microsoft.com/office/drawing/2014/main" val="509298918"/>
                  </a:ext>
                </a:extLst>
              </a:tr>
            </a:tbl>
          </a:graphicData>
        </a:graphic>
      </p:graphicFrame>
      <p:sp>
        <p:nvSpPr>
          <p:cNvPr id="4" name="Text Placeholder 3">
            <a:extLst>
              <a:ext uri="{FF2B5EF4-FFF2-40B4-BE49-F238E27FC236}">
                <a16:creationId xmlns:a16="http://schemas.microsoft.com/office/drawing/2014/main" id="{817A9989-7B4C-470F-9026-6C8D33D00829}"/>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4282394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D8E7E-0D1A-4068-8F3B-B37C49703EB2}"/>
              </a:ext>
            </a:extLst>
          </p:cNvPr>
          <p:cNvSpPr>
            <a:spLocks noGrp="1"/>
          </p:cNvSpPr>
          <p:nvPr>
            <p:ph type="title"/>
          </p:nvPr>
        </p:nvSpPr>
        <p:spPr/>
        <p:txBody>
          <a:bodyPr/>
          <a:lstStyle/>
          <a:p>
            <a:r>
              <a:rPr lang="en-US"/>
              <a:t>Twitter Own and Retweeted Tweets Table | ID - 6 of 14</a:t>
            </a:r>
          </a:p>
        </p:txBody>
      </p:sp>
      <p:graphicFrame>
        <p:nvGraphicFramePr>
          <p:cNvPr id="5" name="Table Placeholder 4">
            <a:extLst>
              <a:ext uri="{FF2B5EF4-FFF2-40B4-BE49-F238E27FC236}">
                <a16:creationId xmlns:a16="http://schemas.microsoft.com/office/drawing/2014/main" id="{55AD4CD1-E0E5-45B0-BECD-5A36323A750A}"/>
              </a:ext>
            </a:extLst>
          </p:cNvPr>
          <p:cNvGraphicFramePr>
            <a:graphicFrameLocks noGrp="1"/>
          </p:cNvGraphicFramePr>
          <p:nvPr>
            <p:ph type="tbl" sz="quarter" idx="13"/>
            <p:extLst>
              <p:ext uri="{D42A27DB-BD31-4B8C-83A1-F6EECF244321}">
                <p14:modId xmlns:p14="http://schemas.microsoft.com/office/powerpoint/2010/main" val="299322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19295362"/>
                    </a:ext>
                  </a:extLst>
                </a:gridCol>
                <a:gridCol w="411480">
                  <a:extLst>
                    <a:ext uri="{9D8B030D-6E8A-4147-A177-3AD203B41FA5}">
                      <a16:colId xmlns:a16="http://schemas.microsoft.com/office/drawing/2014/main" val="4206499589"/>
                    </a:ext>
                  </a:extLst>
                </a:gridCol>
                <a:gridCol w="905256">
                  <a:extLst>
                    <a:ext uri="{9D8B030D-6E8A-4147-A177-3AD203B41FA5}">
                      <a16:colId xmlns:a16="http://schemas.microsoft.com/office/drawing/2014/main" val="2678581016"/>
                    </a:ext>
                  </a:extLst>
                </a:gridCol>
                <a:gridCol w="905256">
                  <a:extLst>
                    <a:ext uri="{9D8B030D-6E8A-4147-A177-3AD203B41FA5}">
                      <a16:colId xmlns:a16="http://schemas.microsoft.com/office/drawing/2014/main" val="1787297457"/>
                    </a:ext>
                  </a:extLst>
                </a:gridCol>
                <a:gridCol w="905256">
                  <a:extLst>
                    <a:ext uri="{9D8B030D-6E8A-4147-A177-3AD203B41FA5}">
                      <a16:colId xmlns:a16="http://schemas.microsoft.com/office/drawing/2014/main" val="4265477106"/>
                    </a:ext>
                  </a:extLst>
                </a:gridCol>
                <a:gridCol w="905256">
                  <a:extLst>
                    <a:ext uri="{9D8B030D-6E8A-4147-A177-3AD203B41FA5}">
                      <a16:colId xmlns:a16="http://schemas.microsoft.com/office/drawing/2014/main" val="3175913046"/>
                    </a:ext>
                  </a:extLst>
                </a:gridCol>
                <a:gridCol w="905256">
                  <a:extLst>
                    <a:ext uri="{9D8B030D-6E8A-4147-A177-3AD203B41FA5}">
                      <a16:colId xmlns:a16="http://schemas.microsoft.com/office/drawing/2014/main" val="3138516563"/>
                    </a:ext>
                  </a:extLst>
                </a:gridCol>
                <a:gridCol w="905256">
                  <a:extLst>
                    <a:ext uri="{9D8B030D-6E8A-4147-A177-3AD203B41FA5}">
                      <a16:colId xmlns:a16="http://schemas.microsoft.com/office/drawing/2014/main" val="621062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7017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12:40:00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हिमाचल में सोलर प्रोजेक्ट लगाने पर 40% सब्सिडी
कांग्रेस का प्रयास, निरंतर हो विकास </a:t>
                      </a:r>
                      <a:r>
                        <a:rPr kumimoji="0" lang="en-US" sz="1000" b="0" i="0" u="none" strike="noStrike" kern="1200" cap="none" spc="0" normalizeH="0" baseline="0" noProof="0">
                          <a:ln>
                            <a:noFill/>
                          </a:ln>
                          <a:solidFill>
                            <a:prstClr val="black"/>
                          </a:solidFill>
                          <a:effectLst/>
                          <a:uLnTx/>
                          <a:uFillTx/>
                          <a:latin typeface="Calibri"/>
                          <a:ea typeface="+mn-ea"/>
                          <a:cs typeface="+mn-cs"/>
                        </a:rPr>
                        <a:t>https://t.co/nAwerimqfH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0.0074 %</a:t>
                      </a:r>
                    </a:p>
                  </a:txBody>
                  <a:tcPr/>
                </a:tc>
                <a:extLst>
                  <a:ext uri="{0D108BD9-81ED-4DB2-BD59-A6C34878D82A}">
                    <a16:rowId xmlns:a16="http://schemas.microsoft.com/office/drawing/2014/main" val="348084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- 2023-08-13 12:34:20</a:t>
                      </a:r>
                      <a:r>
                        <a:rPr kumimoji="0" lang="en-US" sz="1000" b="0" i="0" u="none" strike="noStrike" kern="1200" cap="none" spc="0" normalizeH="0" baseline="0" noProof="0">
                          <a:ln>
                            <a:noFill/>
                          </a:ln>
                          <a:solidFill>
                            <a:prstClr val="black"/>
                          </a:solidFill>
                          <a:effectLst/>
                          <a:uLnTx/>
                          <a:uFillTx/>
                          <a:latin typeface="Calibri"/>
                          <a:ea typeface="+mn-ea"/>
                          <a:cs typeface="+mn-cs"/>
                        </a:rPr>
                        <a:t>
 RT @narendramodi: In the spirit of the #HarGharTiranga movement, let us change the DP of our social media accounts and extend support to this unique effort which will deepen the bond between our beloved country and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7270891"/>
                  </a:ext>
                </a:extLst>
              </a:tr>
            </a:tbl>
          </a:graphicData>
        </a:graphic>
      </p:graphicFrame>
      <p:sp>
        <p:nvSpPr>
          <p:cNvPr id="4" name="Text Placeholder 3">
            <a:extLst>
              <a:ext uri="{FF2B5EF4-FFF2-40B4-BE49-F238E27FC236}">
                <a16:creationId xmlns:a16="http://schemas.microsoft.com/office/drawing/2014/main" id="{CD524E26-801B-4D26-A317-1F6AB31E4C61}"/>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2978910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88E00-95D9-4751-AE9C-FCD368E8B83D}"/>
              </a:ext>
            </a:extLst>
          </p:cNvPr>
          <p:cNvSpPr>
            <a:spLocks noGrp="1"/>
          </p:cNvSpPr>
          <p:nvPr>
            <p:ph type="title"/>
          </p:nvPr>
        </p:nvSpPr>
        <p:spPr/>
        <p:txBody>
          <a:bodyPr/>
          <a:lstStyle/>
          <a:p>
            <a:r>
              <a:rPr lang="en-US"/>
              <a:t>Twitter Own and Retweeted Tweets Table | ID - 7 of 14</a:t>
            </a:r>
          </a:p>
        </p:txBody>
      </p:sp>
      <p:graphicFrame>
        <p:nvGraphicFramePr>
          <p:cNvPr id="5" name="Table Placeholder 4">
            <a:extLst>
              <a:ext uri="{FF2B5EF4-FFF2-40B4-BE49-F238E27FC236}">
                <a16:creationId xmlns:a16="http://schemas.microsoft.com/office/drawing/2014/main" id="{A284FCC7-1D25-40AC-8F14-7BB8D5B9D6E7}"/>
              </a:ext>
            </a:extLst>
          </p:cNvPr>
          <p:cNvGraphicFramePr>
            <a:graphicFrameLocks noGrp="1"/>
          </p:cNvGraphicFramePr>
          <p:nvPr>
            <p:ph type="tbl" sz="quarter" idx="13"/>
            <p:extLst>
              <p:ext uri="{D42A27DB-BD31-4B8C-83A1-F6EECF244321}">
                <p14:modId xmlns:p14="http://schemas.microsoft.com/office/powerpoint/2010/main" val="130074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12143488"/>
                    </a:ext>
                  </a:extLst>
                </a:gridCol>
                <a:gridCol w="411480">
                  <a:extLst>
                    <a:ext uri="{9D8B030D-6E8A-4147-A177-3AD203B41FA5}">
                      <a16:colId xmlns:a16="http://schemas.microsoft.com/office/drawing/2014/main" val="2258610274"/>
                    </a:ext>
                  </a:extLst>
                </a:gridCol>
                <a:gridCol w="905256">
                  <a:extLst>
                    <a:ext uri="{9D8B030D-6E8A-4147-A177-3AD203B41FA5}">
                      <a16:colId xmlns:a16="http://schemas.microsoft.com/office/drawing/2014/main" val="1957704391"/>
                    </a:ext>
                  </a:extLst>
                </a:gridCol>
                <a:gridCol w="905256">
                  <a:extLst>
                    <a:ext uri="{9D8B030D-6E8A-4147-A177-3AD203B41FA5}">
                      <a16:colId xmlns:a16="http://schemas.microsoft.com/office/drawing/2014/main" val="2883944884"/>
                    </a:ext>
                  </a:extLst>
                </a:gridCol>
                <a:gridCol w="905256">
                  <a:extLst>
                    <a:ext uri="{9D8B030D-6E8A-4147-A177-3AD203B41FA5}">
                      <a16:colId xmlns:a16="http://schemas.microsoft.com/office/drawing/2014/main" val="182107322"/>
                    </a:ext>
                  </a:extLst>
                </a:gridCol>
                <a:gridCol w="905256">
                  <a:extLst>
                    <a:ext uri="{9D8B030D-6E8A-4147-A177-3AD203B41FA5}">
                      <a16:colId xmlns:a16="http://schemas.microsoft.com/office/drawing/2014/main" val="4202023184"/>
                    </a:ext>
                  </a:extLst>
                </a:gridCol>
                <a:gridCol w="905256">
                  <a:extLst>
                    <a:ext uri="{9D8B030D-6E8A-4147-A177-3AD203B41FA5}">
                      <a16:colId xmlns:a16="http://schemas.microsoft.com/office/drawing/2014/main" val="2185003334"/>
                    </a:ext>
                  </a:extLst>
                </a:gridCol>
                <a:gridCol w="905256">
                  <a:extLst>
                    <a:ext uri="{9D8B030D-6E8A-4147-A177-3AD203B41FA5}">
                      <a16:colId xmlns:a16="http://schemas.microsoft.com/office/drawing/2014/main" val="628679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63950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- 2023-08-13 12:17:03</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the #HarGharTiranga movement, let us change the DP of our social media accounts and extend support to this unique effort which will deepen the bond between our beloved country and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0.0341 %</a:t>
                      </a:r>
                    </a:p>
                  </a:txBody>
                  <a:tcPr/>
                </a:tc>
                <a:extLst>
                  <a:ext uri="{0D108BD9-81ED-4DB2-BD59-A6C34878D82A}">
                    <a16:rowId xmlns:a16="http://schemas.microsoft.com/office/drawing/2014/main" val="176569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12:10:00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छत्तीसगढ़ में सौर सुजला योजना दुर्गम इलाकों में बनी सिंचाई का सहारा
सेवा, जतन, सरोकार
कांग्रेस सरकार </a:t>
                      </a:r>
                      <a:r>
                        <a:rPr kumimoji="0" lang="en-US" sz="1000" b="0" i="0" u="none" strike="noStrike" kern="1200" cap="none" spc="0" normalizeH="0" baseline="0" noProof="0">
                          <a:ln>
                            <a:noFill/>
                          </a:ln>
                          <a:solidFill>
                            <a:prstClr val="black"/>
                          </a:solidFill>
                          <a:effectLst/>
                          <a:uLnTx/>
                          <a:uFillTx/>
                          <a:latin typeface="Calibri"/>
                          <a:ea typeface="+mn-ea"/>
                          <a:cs typeface="+mn-cs"/>
                        </a:rPr>
                        <a:t>https://t.co/2X1zdmQ0F2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0.0062 %</a:t>
                      </a:r>
                    </a:p>
                  </a:txBody>
                  <a:tcPr/>
                </a:tc>
                <a:extLst>
                  <a:ext uri="{0D108BD9-81ED-4DB2-BD59-A6C34878D82A}">
                    <a16:rowId xmlns:a16="http://schemas.microsoft.com/office/drawing/2014/main" val="1382301028"/>
                  </a:ext>
                </a:extLst>
              </a:tr>
            </a:tbl>
          </a:graphicData>
        </a:graphic>
      </p:graphicFrame>
      <p:sp>
        <p:nvSpPr>
          <p:cNvPr id="4" name="Text Placeholder 3">
            <a:extLst>
              <a:ext uri="{FF2B5EF4-FFF2-40B4-BE49-F238E27FC236}">
                <a16:creationId xmlns:a16="http://schemas.microsoft.com/office/drawing/2014/main" id="{19D0C6EE-DEAC-43AD-ACBD-133858B4F22F}"/>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981317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E57FC-4A21-4A07-B2AF-57D6B157EBBB}"/>
              </a:ext>
            </a:extLst>
          </p:cNvPr>
          <p:cNvSpPr>
            <a:spLocks noGrp="1"/>
          </p:cNvSpPr>
          <p:nvPr>
            <p:ph type="title"/>
          </p:nvPr>
        </p:nvSpPr>
        <p:spPr/>
        <p:txBody>
          <a:bodyPr/>
          <a:lstStyle/>
          <a:p>
            <a:r>
              <a:rPr lang="en-US"/>
              <a:t>Twitter Own and Retweeted Tweets Table | ID - 8 of 14</a:t>
            </a:r>
          </a:p>
        </p:txBody>
      </p:sp>
      <p:graphicFrame>
        <p:nvGraphicFramePr>
          <p:cNvPr id="5" name="Table Placeholder 4">
            <a:extLst>
              <a:ext uri="{FF2B5EF4-FFF2-40B4-BE49-F238E27FC236}">
                <a16:creationId xmlns:a16="http://schemas.microsoft.com/office/drawing/2014/main" id="{1FD61299-E3EA-4687-9548-A2AD2FB4FCF7}"/>
              </a:ext>
            </a:extLst>
          </p:cNvPr>
          <p:cNvGraphicFramePr>
            <a:graphicFrameLocks noGrp="1"/>
          </p:cNvGraphicFramePr>
          <p:nvPr>
            <p:ph type="tbl" sz="quarter" idx="13"/>
            <p:extLst>
              <p:ext uri="{D42A27DB-BD31-4B8C-83A1-F6EECF244321}">
                <p14:modId xmlns:p14="http://schemas.microsoft.com/office/powerpoint/2010/main" val="315487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41950473"/>
                    </a:ext>
                  </a:extLst>
                </a:gridCol>
                <a:gridCol w="411480">
                  <a:extLst>
                    <a:ext uri="{9D8B030D-6E8A-4147-A177-3AD203B41FA5}">
                      <a16:colId xmlns:a16="http://schemas.microsoft.com/office/drawing/2014/main" val="1090506937"/>
                    </a:ext>
                  </a:extLst>
                </a:gridCol>
                <a:gridCol w="905256">
                  <a:extLst>
                    <a:ext uri="{9D8B030D-6E8A-4147-A177-3AD203B41FA5}">
                      <a16:colId xmlns:a16="http://schemas.microsoft.com/office/drawing/2014/main" val="4138735116"/>
                    </a:ext>
                  </a:extLst>
                </a:gridCol>
                <a:gridCol w="905256">
                  <a:extLst>
                    <a:ext uri="{9D8B030D-6E8A-4147-A177-3AD203B41FA5}">
                      <a16:colId xmlns:a16="http://schemas.microsoft.com/office/drawing/2014/main" val="1509702354"/>
                    </a:ext>
                  </a:extLst>
                </a:gridCol>
                <a:gridCol w="905256">
                  <a:extLst>
                    <a:ext uri="{9D8B030D-6E8A-4147-A177-3AD203B41FA5}">
                      <a16:colId xmlns:a16="http://schemas.microsoft.com/office/drawing/2014/main" val="1204919252"/>
                    </a:ext>
                  </a:extLst>
                </a:gridCol>
                <a:gridCol w="905256">
                  <a:extLst>
                    <a:ext uri="{9D8B030D-6E8A-4147-A177-3AD203B41FA5}">
                      <a16:colId xmlns:a16="http://schemas.microsoft.com/office/drawing/2014/main" val="556562389"/>
                    </a:ext>
                  </a:extLst>
                </a:gridCol>
                <a:gridCol w="905256">
                  <a:extLst>
                    <a:ext uri="{9D8B030D-6E8A-4147-A177-3AD203B41FA5}">
                      <a16:colId xmlns:a16="http://schemas.microsoft.com/office/drawing/2014/main" val="720838790"/>
                    </a:ext>
                  </a:extLst>
                </a:gridCol>
                <a:gridCol w="905256">
                  <a:extLst>
                    <a:ext uri="{9D8B030D-6E8A-4147-A177-3AD203B41FA5}">
                      <a16:colId xmlns:a16="http://schemas.microsoft.com/office/drawing/2014/main" val="18504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5393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- 2023-08-13 11:30:47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पूर्व सैनिकों और उनके परिवारों के कल्याण हेतु मोदी सरकार का ऐतिहासिक कदम।
व्यावसायिक प्रशिक्षण अनुदान, चिकित्सा अनुदान एवं गंभीर बीमारी अनुदान के अंतर्गत दी जाने वाली वित्तीय सहायता में की गई वृद्धि। </a:t>
                      </a:r>
                      <a:r>
                        <a:rPr kumimoji="0" lang="en-US" sz="1000" b="0" i="0" u="none" strike="noStrike" kern="1200" cap="none" spc="0" normalizeH="0" baseline="0" noProof="0">
                          <a:ln>
                            <a:noFill/>
                          </a:ln>
                          <a:solidFill>
                            <a:prstClr val="black"/>
                          </a:solidFill>
                          <a:effectLst/>
                          <a:uLnTx/>
                          <a:uFillTx/>
                          <a:latin typeface="Calibri"/>
                          <a:ea typeface="+mn-ea"/>
                          <a:cs typeface="+mn-cs"/>
                        </a:rPr>
                        <a:t>https://t.co/AKwgw43nDQ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0.0058 %</a:t>
                      </a:r>
                    </a:p>
                  </a:txBody>
                  <a:tcPr/>
                </a:tc>
                <a:extLst>
                  <a:ext uri="{0D108BD9-81ED-4DB2-BD59-A6C34878D82A}">
                    <a16:rowId xmlns:a16="http://schemas.microsoft.com/office/drawing/2014/main" val="294783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11:15:00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जुड़ेगा भारत, जीतेगा </a:t>
                      </a:r>
                      <a:r>
                        <a:rPr kumimoji="0" lang="en-US" sz="1000" b="0" i="0" u="none" strike="noStrike" kern="1200" cap="none" spc="0" normalizeH="0" baseline="0" noProof="0">
                          <a:ln>
                            <a:noFill/>
                          </a:ln>
                          <a:solidFill>
                            <a:prstClr val="black"/>
                          </a:solidFill>
                          <a:effectLst/>
                          <a:uLnTx/>
                          <a:uFillTx/>
                          <a:latin typeface="Calibri"/>
                          <a:ea typeface="+mn-ea"/>
                          <a:cs typeface="+mn-cs"/>
                        </a:rPr>
                        <a:t>INDIA 🇮🇳 https://t.co/NrYUZmyvsQ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0.0665 %</a:t>
                      </a:r>
                    </a:p>
                  </a:txBody>
                  <a:tcPr/>
                </a:tc>
                <a:extLst>
                  <a:ext uri="{0D108BD9-81ED-4DB2-BD59-A6C34878D82A}">
                    <a16:rowId xmlns:a16="http://schemas.microsoft.com/office/drawing/2014/main" val="1783838493"/>
                  </a:ext>
                </a:extLst>
              </a:tr>
            </a:tbl>
          </a:graphicData>
        </a:graphic>
      </p:graphicFrame>
      <p:sp>
        <p:nvSpPr>
          <p:cNvPr id="4" name="Text Placeholder 3">
            <a:extLst>
              <a:ext uri="{FF2B5EF4-FFF2-40B4-BE49-F238E27FC236}">
                <a16:creationId xmlns:a16="http://schemas.microsoft.com/office/drawing/2014/main" id="{699C39E3-2446-4D95-A8AC-D745E1C9DA53}"/>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49950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07BF8-B338-400C-87A5-64E70E5B2DFA}"/>
              </a:ext>
            </a:extLst>
          </p:cNvPr>
          <p:cNvSpPr>
            <a:spLocks noGrp="1"/>
          </p:cNvSpPr>
          <p:nvPr>
            <p:ph type="title"/>
          </p:nvPr>
        </p:nvSpPr>
        <p:spPr/>
        <p:txBody>
          <a:bodyPr/>
          <a:lstStyle/>
          <a:p>
            <a:r>
              <a:rPr lang="en-US"/>
              <a:t>Twitter Own and Retweeted Tweets Table | ID - 9 of 14</a:t>
            </a:r>
          </a:p>
        </p:txBody>
      </p:sp>
      <p:graphicFrame>
        <p:nvGraphicFramePr>
          <p:cNvPr id="5" name="Table Placeholder 4">
            <a:extLst>
              <a:ext uri="{FF2B5EF4-FFF2-40B4-BE49-F238E27FC236}">
                <a16:creationId xmlns:a16="http://schemas.microsoft.com/office/drawing/2014/main" id="{1CD08DFC-1435-4E52-95B0-FDFA17DBF1F9}"/>
              </a:ext>
            </a:extLst>
          </p:cNvPr>
          <p:cNvGraphicFramePr>
            <a:graphicFrameLocks noGrp="1"/>
          </p:cNvGraphicFramePr>
          <p:nvPr>
            <p:ph type="tbl" sz="quarter" idx="13"/>
            <p:extLst>
              <p:ext uri="{D42A27DB-BD31-4B8C-83A1-F6EECF244321}">
                <p14:modId xmlns:p14="http://schemas.microsoft.com/office/powerpoint/2010/main" val="19836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65366137"/>
                    </a:ext>
                  </a:extLst>
                </a:gridCol>
                <a:gridCol w="411480">
                  <a:extLst>
                    <a:ext uri="{9D8B030D-6E8A-4147-A177-3AD203B41FA5}">
                      <a16:colId xmlns:a16="http://schemas.microsoft.com/office/drawing/2014/main" val="5881828"/>
                    </a:ext>
                  </a:extLst>
                </a:gridCol>
                <a:gridCol w="905256">
                  <a:extLst>
                    <a:ext uri="{9D8B030D-6E8A-4147-A177-3AD203B41FA5}">
                      <a16:colId xmlns:a16="http://schemas.microsoft.com/office/drawing/2014/main" val="1336197543"/>
                    </a:ext>
                  </a:extLst>
                </a:gridCol>
                <a:gridCol w="905256">
                  <a:extLst>
                    <a:ext uri="{9D8B030D-6E8A-4147-A177-3AD203B41FA5}">
                      <a16:colId xmlns:a16="http://schemas.microsoft.com/office/drawing/2014/main" val="892241956"/>
                    </a:ext>
                  </a:extLst>
                </a:gridCol>
                <a:gridCol w="905256">
                  <a:extLst>
                    <a:ext uri="{9D8B030D-6E8A-4147-A177-3AD203B41FA5}">
                      <a16:colId xmlns:a16="http://schemas.microsoft.com/office/drawing/2014/main" val="396807921"/>
                    </a:ext>
                  </a:extLst>
                </a:gridCol>
                <a:gridCol w="905256">
                  <a:extLst>
                    <a:ext uri="{9D8B030D-6E8A-4147-A177-3AD203B41FA5}">
                      <a16:colId xmlns:a16="http://schemas.microsoft.com/office/drawing/2014/main" val="3655640428"/>
                    </a:ext>
                  </a:extLst>
                </a:gridCol>
                <a:gridCol w="905256">
                  <a:extLst>
                    <a:ext uri="{9D8B030D-6E8A-4147-A177-3AD203B41FA5}">
                      <a16:colId xmlns:a16="http://schemas.microsoft.com/office/drawing/2014/main" val="1744775860"/>
                    </a:ext>
                  </a:extLst>
                </a:gridCol>
                <a:gridCol w="905256">
                  <a:extLst>
                    <a:ext uri="{9D8B030D-6E8A-4147-A177-3AD203B41FA5}">
                      <a16:colId xmlns:a16="http://schemas.microsoft.com/office/drawing/2014/main" val="388340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6394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@DrSJaishankar - 2023-08-13 11:12:53</a:t>
                      </a:r>
                      <a:r>
                        <a:rPr kumimoji="0" lang="en-US" sz="1000" b="0" i="0" u="none" strike="noStrike" kern="1200" cap="none" spc="0" normalizeH="0" baseline="0" noProof="0">
                          <a:ln>
                            <a:noFill/>
                          </a:ln>
                          <a:solidFill>
                            <a:prstClr val="black"/>
                          </a:solidFill>
                          <a:effectLst/>
                          <a:uLnTx/>
                          <a:uFillTx/>
                          <a:latin typeface="Calibri"/>
                          <a:ea typeface="+mn-ea"/>
                          <a:cs typeface="+mn-cs"/>
                        </a:rPr>
                        <a:t>
 Greetings to FM Sylvie Baipo-Temon and the Government and people of Central African Republic on their Independence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0.0245 %</a:t>
                      </a:r>
                    </a:p>
                  </a:txBody>
                  <a:tcPr/>
                </a:tc>
                <a:extLst>
                  <a:ext uri="{0D108BD9-81ED-4DB2-BD59-A6C34878D82A}">
                    <a16:rowId xmlns:a16="http://schemas.microsoft.com/office/drawing/2014/main" val="272209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10:32:06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भरोसे का सम्मेलन
कांग्रेस अध्यक्ष श्री मल्लिकार्जुन खरगे आज छत्तीसगढ़ के जांजगीर में विशाल जनसभा को संबोधित करेंगे। 
उन्हें सुनने के लिए हमारे सोशल मीडिया हैंडल्स से जुड़ें:
</a:t>
                      </a:r>
                      <a:r>
                        <a:rPr kumimoji="0" lang="en-US" sz="1000" b="0" i="0" u="none" strike="noStrike" kern="1200" cap="none" spc="0" normalizeH="0" baseline="0" noProof="0">
                          <a:ln>
                            <a:noFill/>
                          </a:ln>
                          <a:solidFill>
                            <a:prstClr val="black"/>
                          </a:solidFill>
                          <a:effectLst/>
                          <a:uLnTx/>
                          <a:uFillTx/>
                          <a:latin typeface="Calibri"/>
                          <a:ea typeface="+mn-ea"/>
                          <a:cs typeface="+mn-cs"/>
                        </a:rPr>
                        <a:t>📺 https://t.co/NGgQ2sGraH
📺 https://t.co/17P1scygNJ
📺 https://t.co/4uLWRC44PR https://t.co/UGQDUINPYo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0.0093 %</a:t>
                      </a:r>
                    </a:p>
                  </a:txBody>
                  <a:tcPr/>
                </a:tc>
                <a:extLst>
                  <a:ext uri="{0D108BD9-81ED-4DB2-BD59-A6C34878D82A}">
                    <a16:rowId xmlns:a16="http://schemas.microsoft.com/office/drawing/2014/main" val="1348337257"/>
                  </a:ext>
                </a:extLst>
              </a:tr>
            </a:tbl>
          </a:graphicData>
        </a:graphic>
      </p:graphicFrame>
      <p:sp>
        <p:nvSpPr>
          <p:cNvPr id="4" name="Text Placeholder 3">
            <a:extLst>
              <a:ext uri="{FF2B5EF4-FFF2-40B4-BE49-F238E27FC236}">
                <a16:creationId xmlns:a16="http://schemas.microsoft.com/office/drawing/2014/main" id="{F2C3817D-A297-4A8B-ADB4-78BD6F0F7C36}"/>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3493460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9986-26A9-4E07-8AEB-17539F32EB53}"/>
              </a:ext>
            </a:extLst>
          </p:cNvPr>
          <p:cNvSpPr>
            <a:spLocks noGrp="1"/>
          </p:cNvSpPr>
          <p:nvPr>
            <p:ph type="title"/>
          </p:nvPr>
        </p:nvSpPr>
        <p:spPr/>
        <p:txBody>
          <a:bodyPr/>
          <a:lstStyle/>
          <a:p>
            <a:r>
              <a:rPr lang="en-US"/>
              <a:t>Twitter Own and Retweeted Tweets Table | ID - 10 of 14</a:t>
            </a:r>
          </a:p>
        </p:txBody>
      </p:sp>
      <p:graphicFrame>
        <p:nvGraphicFramePr>
          <p:cNvPr id="5" name="Table Placeholder 4">
            <a:extLst>
              <a:ext uri="{FF2B5EF4-FFF2-40B4-BE49-F238E27FC236}">
                <a16:creationId xmlns:a16="http://schemas.microsoft.com/office/drawing/2014/main" id="{DDD13031-FB24-4C61-8A39-6811D1713691}"/>
              </a:ext>
            </a:extLst>
          </p:cNvPr>
          <p:cNvGraphicFramePr>
            <a:graphicFrameLocks noGrp="1"/>
          </p:cNvGraphicFramePr>
          <p:nvPr>
            <p:ph type="tbl" sz="quarter" idx="13"/>
            <p:extLst>
              <p:ext uri="{D42A27DB-BD31-4B8C-83A1-F6EECF244321}">
                <p14:modId xmlns:p14="http://schemas.microsoft.com/office/powerpoint/2010/main" val="1159381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92041569"/>
                    </a:ext>
                  </a:extLst>
                </a:gridCol>
                <a:gridCol w="411480">
                  <a:extLst>
                    <a:ext uri="{9D8B030D-6E8A-4147-A177-3AD203B41FA5}">
                      <a16:colId xmlns:a16="http://schemas.microsoft.com/office/drawing/2014/main" val="2703456797"/>
                    </a:ext>
                  </a:extLst>
                </a:gridCol>
                <a:gridCol w="905256">
                  <a:extLst>
                    <a:ext uri="{9D8B030D-6E8A-4147-A177-3AD203B41FA5}">
                      <a16:colId xmlns:a16="http://schemas.microsoft.com/office/drawing/2014/main" val="91440324"/>
                    </a:ext>
                  </a:extLst>
                </a:gridCol>
                <a:gridCol w="905256">
                  <a:extLst>
                    <a:ext uri="{9D8B030D-6E8A-4147-A177-3AD203B41FA5}">
                      <a16:colId xmlns:a16="http://schemas.microsoft.com/office/drawing/2014/main" val="2674612068"/>
                    </a:ext>
                  </a:extLst>
                </a:gridCol>
                <a:gridCol w="905256">
                  <a:extLst>
                    <a:ext uri="{9D8B030D-6E8A-4147-A177-3AD203B41FA5}">
                      <a16:colId xmlns:a16="http://schemas.microsoft.com/office/drawing/2014/main" val="3890896116"/>
                    </a:ext>
                  </a:extLst>
                </a:gridCol>
                <a:gridCol w="905256">
                  <a:extLst>
                    <a:ext uri="{9D8B030D-6E8A-4147-A177-3AD203B41FA5}">
                      <a16:colId xmlns:a16="http://schemas.microsoft.com/office/drawing/2014/main" val="1830181298"/>
                    </a:ext>
                  </a:extLst>
                </a:gridCol>
                <a:gridCol w="905256">
                  <a:extLst>
                    <a:ext uri="{9D8B030D-6E8A-4147-A177-3AD203B41FA5}">
                      <a16:colId xmlns:a16="http://schemas.microsoft.com/office/drawing/2014/main" val="3425057131"/>
                    </a:ext>
                  </a:extLst>
                </a:gridCol>
                <a:gridCol w="905256">
                  <a:extLst>
                    <a:ext uri="{9D8B030D-6E8A-4147-A177-3AD203B41FA5}">
                      <a16:colId xmlns:a16="http://schemas.microsoft.com/office/drawing/2014/main" val="37641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4214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10:30:00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क्या आप जानते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https://t.co/Ktwf9f8OxO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extLst>
                  <a:ext uri="{0D108BD9-81ED-4DB2-BD59-A6C34878D82A}">
                    <a16:rowId xmlns:a16="http://schemas.microsoft.com/office/drawing/2014/main" val="335867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09:15:00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त्याग, समर्पण और नारी शक्ति की प्रतिमूर्ति लोकमाता रानी अहिल्याबाई होलकर जी की पुण्यतिथि पर विनम्र श्रद्धांजलि।
परोपकार की भावना से ओत-प्रोत अहिल्याबाई जी द्वारा समाज के लिए किए गए कार्यों को कभी भुलाया नहीं जा सकेगा। </a:t>
                      </a:r>
                      <a:r>
                        <a:rPr kumimoji="0" lang="en-US" sz="1000" b="0" i="0" u="none" strike="noStrike" kern="1200" cap="none" spc="0" normalizeH="0" baseline="0" noProof="0">
                          <a:ln>
                            <a:noFill/>
                          </a:ln>
                          <a:solidFill>
                            <a:prstClr val="black"/>
                          </a:solidFill>
                          <a:effectLst/>
                          <a:uLnTx/>
                          <a:uFillTx/>
                          <a:latin typeface="Calibri"/>
                          <a:ea typeface="+mn-ea"/>
                          <a:cs typeface="+mn-cs"/>
                        </a:rPr>
                        <a:t>https://t.co/d2aJllSNqK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0.0095 %</a:t>
                      </a:r>
                    </a:p>
                  </a:txBody>
                  <a:tcPr/>
                </a:tc>
                <a:extLst>
                  <a:ext uri="{0D108BD9-81ED-4DB2-BD59-A6C34878D82A}">
                    <a16:rowId xmlns:a16="http://schemas.microsoft.com/office/drawing/2014/main" val="2292220929"/>
                  </a:ext>
                </a:extLst>
              </a:tr>
            </a:tbl>
          </a:graphicData>
        </a:graphic>
      </p:graphicFrame>
      <p:sp>
        <p:nvSpPr>
          <p:cNvPr id="4" name="Text Placeholder 3">
            <a:extLst>
              <a:ext uri="{FF2B5EF4-FFF2-40B4-BE49-F238E27FC236}">
                <a16:creationId xmlns:a16="http://schemas.microsoft.com/office/drawing/2014/main" id="{924D92DD-CDED-449B-AEAB-E6C3B868D213}"/>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1014250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19537-E2E5-4567-A85D-B8DA47009D61}"/>
              </a:ext>
            </a:extLst>
          </p:cNvPr>
          <p:cNvSpPr>
            <a:spLocks noGrp="1"/>
          </p:cNvSpPr>
          <p:nvPr>
            <p:ph type="title"/>
          </p:nvPr>
        </p:nvSpPr>
        <p:spPr/>
        <p:txBody>
          <a:bodyPr/>
          <a:lstStyle/>
          <a:p>
            <a:r>
              <a:rPr lang="en-US"/>
              <a:t>Twitter Own and Retweeted Tweets Table | ID - 11 of 14</a:t>
            </a:r>
          </a:p>
        </p:txBody>
      </p:sp>
      <p:graphicFrame>
        <p:nvGraphicFramePr>
          <p:cNvPr id="5" name="Table Placeholder 4">
            <a:extLst>
              <a:ext uri="{FF2B5EF4-FFF2-40B4-BE49-F238E27FC236}">
                <a16:creationId xmlns:a16="http://schemas.microsoft.com/office/drawing/2014/main" id="{8B62B9D1-A861-401B-9DAA-5C2D2A09AEB8}"/>
              </a:ext>
            </a:extLst>
          </p:cNvPr>
          <p:cNvGraphicFramePr>
            <a:graphicFrameLocks noGrp="1"/>
          </p:cNvGraphicFramePr>
          <p:nvPr>
            <p:ph type="tbl" sz="quarter" idx="13"/>
            <p:extLst>
              <p:ext uri="{D42A27DB-BD31-4B8C-83A1-F6EECF244321}">
                <p14:modId xmlns:p14="http://schemas.microsoft.com/office/powerpoint/2010/main" val="34154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9266610"/>
                    </a:ext>
                  </a:extLst>
                </a:gridCol>
                <a:gridCol w="411480">
                  <a:extLst>
                    <a:ext uri="{9D8B030D-6E8A-4147-A177-3AD203B41FA5}">
                      <a16:colId xmlns:a16="http://schemas.microsoft.com/office/drawing/2014/main" val="2888272100"/>
                    </a:ext>
                  </a:extLst>
                </a:gridCol>
                <a:gridCol w="905256">
                  <a:extLst>
                    <a:ext uri="{9D8B030D-6E8A-4147-A177-3AD203B41FA5}">
                      <a16:colId xmlns:a16="http://schemas.microsoft.com/office/drawing/2014/main" val="3104455985"/>
                    </a:ext>
                  </a:extLst>
                </a:gridCol>
                <a:gridCol w="905256">
                  <a:extLst>
                    <a:ext uri="{9D8B030D-6E8A-4147-A177-3AD203B41FA5}">
                      <a16:colId xmlns:a16="http://schemas.microsoft.com/office/drawing/2014/main" val="2878381242"/>
                    </a:ext>
                  </a:extLst>
                </a:gridCol>
                <a:gridCol w="905256">
                  <a:extLst>
                    <a:ext uri="{9D8B030D-6E8A-4147-A177-3AD203B41FA5}">
                      <a16:colId xmlns:a16="http://schemas.microsoft.com/office/drawing/2014/main" val="2487433492"/>
                    </a:ext>
                  </a:extLst>
                </a:gridCol>
                <a:gridCol w="905256">
                  <a:extLst>
                    <a:ext uri="{9D8B030D-6E8A-4147-A177-3AD203B41FA5}">
                      <a16:colId xmlns:a16="http://schemas.microsoft.com/office/drawing/2014/main" val="2941726373"/>
                    </a:ext>
                  </a:extLst>
                </a:gridCol>
                <a:gridCol w="905256">
                  <a:extLst>
                    <a:ext uri="{9D8B030D-6E8A-4147-A177-3AD203B41FA5}">
                      <a16:colId xmlns:a16="http://schemas.microsoft.com/office/drawing/2014/main" val="2962745053"/>
                    </a:ext>
                  </a:extLst>
                </a:gridCol>
                <a:gridCol w="905256">
                  <a:extLst>
                    <a:ext uri="{9D8B030D-6E8A-4147-A177-3AD203B41FA5}">
                      <a16:colId xmlns:a16="http://schemas.microsoft.com/office/drawing/2014/main" val="92946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4556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08:30:00</a:t>
                      </a:r>
                      <a:r>
                        <a:rPr kumimoji="0" lang="en-US" sz="1000" b="0" i="0" u="none" strike="noStrike" kern="1200" cap="none" spc="0" normalizeH="0" baseline="0" noProof="0">
                          <a:ln>
                            <a:noFill/>
                          </a:ln>
                          <a:solidFill>
                            <a:prstClr val="black"/>
                          </a:solidFill>
                          <a:effectLst/>
                          <a:uLnTx/>
                          <a:uFillTx/>
                          <a:latin typeface="Calibri"/>
                          <a:ea typeface="+mn-ea"/>
                          <a:cs typeface="+mn-cs"/>
                        </a:rPr>
                        <a:t>
 On her death anniversary, we remember Independence activist, Bhikaji Cama, widely remembered as the lady who hoisted the Indian flag for the first time on foreign soil—in Stuttgart, Germany.
Today, we honour her life and legacy devoted to social work and philanthropy. https://t.co/60RQxsokH8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0.0063 %</a:t>
                      </a:r>
                    </a:p>
                  </a:txBody>
                  <a:tcPr/>
                </a:tc>
                <a:extLst>
                  <a:ext uri="{0D108BD9-81ED-4DB2-BD59-A6C34878D82A}">
                    <a16:rowId xmlns:a16="http://schemas.microsoft.com/office/drawing/2014/main" val="11276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- 2023-08-13 02:17:53</a:t>
                      </a:r>
                      <a:r>
                        <a:rPr kumimoji="0" lang="en-US" sz="1000" b="0" i="0" u="none" strike="noStrike" kern="1200" cap="none" spc="0" normalizeH="0" baseline="0" noProof="0">
                          <a:ln>
                            <a:noFill/>
                          </a:ln>
                          <a:solidFill>
                            <a:prstClr val="black"/>
                          </a:solidFill>
                          <a:effectLst/>
                          <a:uLnTx/>
                          <a:uFillTx/>
                          <a:latin typeface="Calibri"/>
                          <a:ea typeface="+mn-ea"/>
                          <a:cs typeface="+mn-cs"/>
                        </a:rPr>
                        <a:t>
 Our Men’s Hockey Team has made India proud again. Congratulations. 🫡
#AsianChampionsTrophy2023 https://t.co/nLuh9jrRao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0.0150 %</a:t>
                      </a:r>
                    </a:p>
                  </a:txBody>
                  <a:tcPr/>
                </a:tc>
                <a:extLst>
                  <a:ext uri="{0D108BD9-81ED-4DB2-BD59-A6C34878D82A}">
                    <a16:rowId xmlns:a16="http://schemas.microsoft.com/office/drawing/2014/main" val="4284237729"/>
                  </a:ext>
                </a:extLst>
              </a:tr>
            </a:tbl>
          </a:graphicData>
        </a:graphic>
      </p:graphicFrame>
      <p:sp>
        <p:nvSpPr>
          <p:cNvPr id="4" name="Text Placeholder 3">
            <a:extLst>
              <a:ext uri="{FF2B5EF4-FFF2-40B4-BE49-F238E27FC236}">
                <a16:creationId xmlns:a16="http://schemas.microsoft.com/office/drawing/2014/main" id="{7EDD2DFB-9AD9-49F6-B99A-2273A0B3C792}"/>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507859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A6D89-E46F-4B0F-95A8-4EEFB107702C}"/>
              </a:ext>
            </a:extLst>
          </p:cNvPr>
          <p:cNvSpPr>
            <a:spLocks noGrp="1"/>
          </p:cNvSpPr>
          <p:nvPr>
            <p:ph type="title"/>
          </p:nvPr>
        </p:nvSpPr>
        <p:spPr/>
        <p:txBody>
          <a:bodyPr/>
          <a:lstStyle/>
          <a:p>
            <a:r>
              <a:rPr lang="en-US"/>
              <a:t>Twitter Own and Retweeted Tweets Table | ID - 12 of 14</a:t>
            </a:r>
          </a:p>
        </p:txBody>
      </p:sp>
      <p:graphicFrame>
        <p:nvGraphicFramePr>
          <p:cNvPr id="5" name="Table Placeholder 4">
            <a:extLst>
              <a:ext uri="{FF2B5EF4-FFF2-40B4-BE49-F238E27FC236}">
                <a16:creationId xmlns:a16="http://schemas.microsoft.com/office/drawing/2014/main" id="{58901893-E891-4C79-BD7F-047DDA770365}"/>
              </a:ext>
            </a:extLst>
          </p:cNvPr>
          <p:cNvGraphicFramePr>
            <a:graphicFrameLocks noGrp="1"/>
          </p:cNvGraphicFramePr>
          <p:nvPr>
            <p:ph type="tbl" sz="quarter" idx="13"/>
            <p:extLst>
              <p:ext uri="{D42A27DB-BD31-4B8C-83A1-F6EECF244321}">
                <p14:modId xmlns:p14="http://schemas.microsoft.com/office/powerpoint/2010/main" val="409722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09715379"/>
                    </a:ext>
                  </a:extLst>
                </a:gridCol>
                <a:gridCol w="411480">
                  <a:extLst>
                    <a:ext uri="{9D8B030D-6E8A-4147-A177-3AD203B41FA5}">
                      <a16:colId xmlns:a16="http://schemas.microsoft.com/office/drawing/2014/main" val="1897794449"/>
                    </a:ext>
                  </a:extLst>
                </a:gridCol>
                <a:gridCol w="905256">
                  <a:extLst>
                    <a:ext uri="{9D8B030D-6E8A-4147-A177-3AD203B41FA5}">
                      <a16:colId xmlns:a16="http://schemas.microsoft.com/office/drawing/2014/main" val="4179590570"/>
                    </a:ext>
                  </a:extLst>
                </a:gridCol>
                <a:gridCol w="905256">
                  <a:extLst>
                    <a:ext uri="{9D8B030D-6E8A-4147-A177-3AD203B41FA5}">
                      <a16:colId xmlns:a16="http://schemas.microsoft.com/office/drawing/2014/main" val="3424595513"/>
                    </a:ext>
                  </a:extLst>
                </a:gridCol>
                <a:gridCol w="905256">
                  <a:extLst>
                    <a:ext uri="{9D8B030D-6E8A-4147-A177-3AD203B41FA5}">
                      <a16:colId xmlns:a16="http://schemas.microsoft.com/office/drawing/2014/main" val="952766910"/>
                    </a:ext>
                  </a:extLst>
                </a:gridCol>
                <a:gridCol w="905256">
                  <a:extLst>
                    <a:ext uri="{9D8B030D-6E8A-4147-A177-3AD203B41FA5}">
                      <a16:colId xmlns:a16="http://schemas.microsoft.com/office/drawing/2014/main" val="627740827"/>
                    </a:ext>
                  </a:extLst>
                </a:gridCol>
                <a:gridCol w="905256">
                  <a:extLst>
                    <a:ext uri="{9D8B030D-6E8A-4147-A177-3AD203B41FA5}">
                      <a16:colId xmlns:a16="http://schemas.microsoft.com/office/drawing/2014/main" val="362020377"/>
                    </a:ext>
                  </a:extLst>
                </a:gridCol>
                <a:gridCol w="905256">
                  <a:extLst>
                    <a:ext uri="{9D8B030D-6E8A-4147-A177-3AD203B41FA5}">
                      <a16:colId xmlns:a16="http://schemas.microsoft.com/office/drawing/2014/main" val="24871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872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- 2023-08-13 01:53:54</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Men's Hockey Team on the spectacular victory in the Asian Championship! This is India's 4th triumph and it showcases the tireless dedication, rigorous training and unyielding determination of our players. Their extraordinary performance has ignited immense… https://t.co/TtteEgU3zd https://t.co/JRY2MSDx7Y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0.0697 %</a:t>
                      </a:r>
                    </a:p>
                  </a:txBody>
                  <a:tcPr/>
                </a:tc>
                <a:extLst>
                  <a:ext uri="{0D108BD9-81ED-4DB2-BD59-A6C34878D82A}">
                    <a16:rowId xmlns:a16="http://schemas.microsoft.com/office/drawing/2014/main" val="7254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- 2023-08-13 01:38:34</a:t>
                      </a:r>
                      <a:r>
                        <a:rPr kumimoji="0" lang="en-US" sz="1000" b="0" i="0" u="none" strike="noStrike" kern="1200" cap="none" spc="0" normalizeH="0" baseline="0" noProof="0">
                          <a:ln>
                            <a:noFill/>
                          </a:ln>
                          <a:solidFill>
                            <a:prstClr val="black"/>
                          </a:solidFill>
                          <a:effectLst/>
                          <a:uLnTx/>
                          <a:uFillTx/>
                          <a:latin typeface="Calibri"/>
                          <a:ea typeface="+mn-ea"/>
                          <a:cs typeface="+mn-cs"/>
                        </a:rPr>
                        <a:t>
 BJP National President Shri @JPNadda  attended the State Core Committee Meeting in Distt. North 24 Parganas, West Bengal. https://t.co/LoXVyaAG3s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0.0053 %</a:t>
                      </a:r>
                    </a:p>
                  </a:txBody>
                  <a:tcPr/>
                </a:tc>
                <a:extLst>
                  <a:ext uri="{0D108BD9-81ED-4DB2-BD59-A6C34878D82A}">
                    <a16:rowId xmlns:a16="http://schemas.microsoft.com/office/drawing/2014/main" val="956749130"/>
                  </a:ext>
                </a:extLst>
              </a:tr>
            </a:tbl>
          </a:graphicData>
        </a:graphic>
      </p:graphicFrame>
      <p:sp>
        <p:nvSpPr>
          <p:cNvPr id="4" name="Text Placeholder 3">
            <a:extLst>
              <a:ext uri="{FF2B5EF4-FFF2-40B4-BE49-F238E27FC236}">
                <a16:creationId xmlns:a16="http://schemas.microsoft.com/office/drawing/2014/main" id="{6A914B7B-BC9D-40A6-8FC3-C2BED55E4556}"/>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2609293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021C8-97E5-437C-9A53-03C590CFA970}"/>
              </a:ext>
            </a:extLst>
          </p:cNvPr>
          <p:cNvSpPr>
            <a:spLocks noGrp="1"/>
          </p:cNvSpPr>
          <p:nvPr>
            <p:ph type="title"/>
          </p:nvPr>
        </p:nvSpPr>
        <p:spPr/>
        <p:txBody>
          <a:bodyPr/>
          <a:lstStyle/>
          <a:p>
            <a:r>
              <a:rPr lang="en-US"/>
              <a:t>Twitter Own and Retweeted Tweets Table | ID - 13 of 14</a:t>
            </a:r>
          </a:p>
        </p:txBody>
      </p:sp>
      <p:graphicFrame>
        <p:nvGraphicFramePr>
          <p:cNvPr id="5" name="Table Placeholder 4">
            <a:extLst>
              <a:ext uri="{FF2B5EF4-FFF2-40B4-BE49-F238E27FC236}">
                <a16:creationId xmlns:a16="http://schemas.microsoft.com/office/drawing/2014/main" id="{762F2B2A-4103-41E1-850C-0FBE86A3DABE}"/>
              </a:ext>
            </a:extLst>
          </p:cNvPr>
          <p:cNvGraphicFramePr>
            <a:graphicFrameLocks noGrp="1"/>
          </p:cNvGraphicFramePr>
          <p:nvPr>
            <p:ph type="tbl" sz="quarter" idx="13"/>
            <p:extLst>
              <p:ext uri="{D42A27DB-BD31-4B8C-83A1-F6EECF244321}">
                <p14:modId xmlns:p14="http://schemas.microsoft.com/office/powerpoint/2010/main" val="168943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59075376"/>
                    </a:ext>
                  </a:extLst>
                </a:gridCol>
                <a:gridCol w="411480">
                  <a:extLst>
                    <a:ext uri="{9D8B030D-6E8A-4147-A177-3AD203B41FA5}">
                      <a16:colId xmlns:a16="http://schemas.microsoft.com/office/drawing/2014/main" val="1469269223"/>
                    </a:ext>
                  </a:extLst>
                </a:gridCol>
                <a:gridCol w="905256">
                  <a:extLst>
                    <a:ext uri="{9D8B030D-6E8A-4147-A177-3AD203B41FA5}">
                      <a16:colId xmlns:a16="http://schemas.microsoft.com/office/drawing/2014/main" val="2219714223"/>
                    </a:ext>
                  </a:extLst>
                </a:gridCol>
                <a:gridCol w="905256">
                  <a:extLst>
                    <a:ext uri="{9D8B030D-6E8A-4147-A177-3AD203B41FA5}">
                      <a16:colId xmlns:a16="http://schemas.microsoft.com/office/drawing/2014/main" val="2020460569"/>
                    </a:ext>
                  </a:extLst>
                </a:gridCol>
                <a:gridCol w="905256">
                  <a:extLst>
                    <a:ext uri="{9D8B030D-6E8A-4147-A177-3AD203B41FA5}">
                      <a16:colId xmlns:a16="http://schemas.microsoft.com/office/drawing/2014/main" val="954030392"/>
                    </a:ext>
                  </a:extLst>
                </a:gridCol>
                <a:gridCol w="905256">
                  <a:extLst>
                    <a:ext uri="{9D8B030D-6E8A-4147-A177-3AD203B41FA5}">
                      <a16:colId xmlns:a16="http://schemas.microsoft.com/office/drawing/2014/main" val="3844742322"/>
                    </a:ext>
                  </a:extLst>
                </a:gridCol>
                <a:gridCol w="905256">
                  <a:extLst>
                    <a:ext uri="{9D8B030D-6E8A-4147-A177-3AD203B41FA5}">
                      <a16:colId xmlns:a16="http://schemas.microsoft.com/office/drawing/2014/main" val="3147684740"/>
                    </a:ext>
                  </a:extLst>
                </a:gridCol>
                <a:gridCol w="905256">
                  <a:extLst>
                    <a:ext uri="{9D8B030D-6E8A-4147-A177-3AD203B41FA5}">
                      <a16:colId xmlns:a16="http://schemas.microsoft.com/office/drawing/2014/main" val="423041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3034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01:24:23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भारतीय टीम ने हॉकी एशियन चैंपियंस ट्रॉफी 2023 के फाइनल में मलेशिया को 4-3 से हराकर खिताब अपने नाम कर लिया है। 
ये पूरे देश के लिए एक गौरवान्वित करने वाला पल है। खिताब जीतने पर टीम को ढेर सारी बधाई।
जय हिंद </a:t>
                      </a:r>
                      <a:r>
                        <a:rPr kumimoji="0" lang="en-US" sz="1000" b="0" i="0" u="none" strike="noStrike" kern="1200" cap="none" spc="0" normalizeH="0" baseline="0" noProof="0">
                          <a:ln>
                            <a:noFill/>
                          </a:ln>
                          <a:solidFill>
                            <a:prstClr val="black"/>
                          </a:solidFill>
                          <a:effectLst/>
                          <a:uLnTx/>
                          <a:uFillTx/>
                          <a:latin typeface="Calibri"/>
                          <a:ea typeface="+mn-ea"/>
                          <a:cs typeface="+mn-cs"/>
                        </a:rPr>
                        <a:t>🇮🇳 https://t.co/RrZAfIMVeK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0.0240 %</a:t>
                      </a:r>
                    </a:p>
                  </a:txBody>
                  <a:tcPr/>
                </a:tc>
                <a:extLst>
                  <a:ext uri="{0D108BD9-81ED-4DB2-BD59-A6C34878D82A}">
                    <a16:rowId xmlns:a16="http://schemas.microsoft.com/office/drawing/2014/main" val="354575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00:55:57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ये तो सच बोल गए </a:t>
                      </a:r>
                      <a:r>
                        <a:rPr kumimoji="0" lang="en-US" sz="1000" b="0" i="0" u="none" strike="noStrike" kern="1200" cap="none" spc="0" normalizeH="0" baseline="0" noProof="0">
                          <a:ln>
                            <a:noFill/>
                          </a:ln>
                          <a:solidFill>
                            <a:prstClr val="black"/>
                          </a:solidFill>
                          <a:effectLst/>
                          <a:uLnTx/>
                          <a:uFillTx/>
                          <a:latin typeface="Calibri"/>
                          <a:ea typeface="+mn-ea"/>
                          <a:cs typeface="+mn-cs"/>
                        </a:rPr>
                        <a:t>https://t.co/PcoFeT2URC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0.0289 %</a:t>
                      </a:r>
                    </a:p>
                  </a:txBody>
                  <a:tcPr/>
                </a:tc>
                <a:extLst>
                  <a:ext uri="{0D108BD9-81ED-4DB2-BD59-A6C34878D82A}">
                    <a16:rowId xmlns:a16="http://schemas.microsoft.com/office/drawing/2014/main" val="4103850823"/>
                  </a:ext>
                </a:extLst>
              </a:tr>
            </a:tbl>
          </a:graphicData>
        </a:graphic>
      </p:graphicFrame>
      <p:sp>
        <p:nvSpPr>
          <p:cNvPr id="4" name="Text Placeholder 3">
            <a:extLst>
              <a:ext uri="{FF2B5EF4-FFF2-40B4-BE49-F238E27FC236}">
                <a16:creationId xmlns:a16="http://schemas.microsoft.com/office/drawing/2014/main" id="{EC2E1F2F-E8D8-4DBB-B2A4-4B6960C2B418}"/>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3041724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4D13E-010F-4518-A72B-2D1DEA2B98FC}"/>
              </a:ext>
            </a:extLst>
          </p:cNvPr>
          <p:cNvSpPr>
            <a:spLocks noGrp="1"/>
          </p:cNvSpPr>
          <p:nvPr>
            <p:ph type="title"/>
          </p:nvPr>
        </p:nvSpPr>
        <p:spPr/>
        <p:txBody>
          <a:bodyPr/>
          <a:lstStyle/>
          <a:p>
            <a:r>
              <a:rPr lang="en-US"/>
              <a:t>Twitter Own and Retweeted Tweets Table | ID - 14 of 14</a:t>
            </a:r>
          </a:p>
        </p:txBody>
      </p:sp>
      <p:graphicFrame>
        <p:nvGraphicFramePr>
          <p:cNvPr id="5" name="Table Placeholder 4">
            <a:extLst>
              <a:ext uri="{FF2B5EF4-FFF2-40B4-BE49-F238E27FC236}">
                <a16:creationId xmlns:a16="http://schemas.microsoft.com/office/drawing/2014/main" id="{4136B744-3DFC-4F69-AE6C-EC08F71BAAE7}"/>
              </a:ext>
            </a:extLst>
          </p:cNvPr>
          <p:cNvGraphicFramePr>
            <a:graphicFrameLocks noGrp="1"/>
          </p:cNvGraphicFramePr>
          <p:nvPr>
            <p:ph type="tbl" sz="quarter" idx="13"/>
            <p:extLst>
              <p:ext uri="{D42A27DB-BD31-4B8C-83A1-F6EECF244321}">
                <p14:modId xmlns:p14="http://schemas.microsoft.com/office/powerpoint/2010/main" val="2440892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63661007"/>
                    </a:ext>
                  </a:extLst>
                </a:gridCol>
                <a:gridCol w="411480">
                  <a:extLst>
                    <a:ext uri="{9D8B030D-6E8A-4147-A177-3AD203B41FA5}">
                      <a16:colId xmlns:a16="http://schemas.microsoft.com/office/drawing/2014/main" val="3055805164"/>
                    </a:ext>
                  </a:extLst>
                </a:gridCol>
                <a:gridCol w="905256">
                  <a:extLst>
                    <a:ext uri="{9D8B030D-6E8A-4147-A177-3AD203B41FA5}">
                      <a16:colId xmlns:a16="http://schemas.microsoft.com/office/drawing/2014/main" val="1084063498"/>
                    </a:ext>
                  </a:extLst>
                </a:gridCol>
                <a:gridCol w="905256">
                  <a:extLst>
                    <a:ext uri="{9D8B030D-6E8A-4147-A177-3AD203B41FA5}">
                      <a16:colId xmlns:a16="http://schemas.microsoft.com/office/drawing/2014/main" val="1028617773"/>
                    </a:ext>
                  </a:extLst>
                </a:gridCol>
                <a:gridCol w="905256">
                  <a:extLst>
                    <a:ext uri="{9D8B030D-6E8A-4147-A177-3AD203B41FA5}">
                      <a16:colId xmlns:a16="http://schemas.microsoft.com/office/drawing/2014/main" val="2169194818"/>
                    </a:ext>
                  </a:extLst>
                </a:gridCol>
                <a:gridCol w="905256">
                  <a:extLst>
                    <a:ext uri="{9D8B030D-6E8A-4147-A177-3AD203B41FA5}">
                      <a16:colId xmlns:a16="http://schemas.microsoft.com/office/drawing/2014/main" val="3656225266"/>
                    </a:ext>
                  </a:extLst>
                </a:gridCol>
                <a:gridCol w="905256">
                  <a:extLst>
                    <a:ext uri="{9D8B030D-6E8A-4147-A177-3AD203B41FA5}">
                      <a16:colId xmlns:a16="http://schemas.microsoft.com/office/drawing/2014/main" val="1262621672"/>
                    </a:ext>
                  </a:extLst>
                </a:gridCol>
                <a:gridCol w="905256">
                  <a:extLst>
                    <a:ext uri="{9D8B030D-6E8A-4147-A177-3AD203B41FA5}">
                      <a16:colId xmlns:a16="http://schemas.microsoft.com/office/drawing/2014/main" val="1844575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6904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- 2023-08-13 00:48:31</a:t>
                      </a:r>
                      <a:r>
                        <a:rPr kumimoji="0" lang="en-US" sz="1000" b="0" i="0" u="none" strike="noStrike" kern="1200" cap="none" spc="0" normalizeH="0" baseline="0" noProof="0">
                          <a:ln>
                            <a:noFill/>
                          </a:ln>
                          <a:solidFill>
                            <a:prstClr val="black"/>
                          </a:solidFill>
                          <a:effectLst/>
                          <a:uLnTx/>
                          <a:uFillTx/>
                          <a:latin typeface="Calibri"/>
                          <a:ea typeface="+mn-ea"/>
                          <a:cs typeface="+mn-cs"/>
                        </a:rPr>
                        <a:t>
 BJP National President Shri @JPNadda's Public Programmes in West Bengal.
Watch live: 
📺https://t.co/ZFyEVlesOi
📺https://t.co/vpP0MIos7C
📺https://t.co/lcXkSnOnsV
📺https://t.co/4XQ2GzrhRl https://t.co/mi215dUe5G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0.0027 %</a:t>
                      </a:r>
                    </a:p>
                  </a:txBody>
                  <a:tcPr/>
                </a:tc>
                <a:extLst>
                  <a:ext uri="{0D108BD9-81ED-4DB2-BD59-A6C34878D82A}">
                    <a16:rowId xmlns:a16="http://schemas.microsoft.com/office/drawing/2014/main" val="422624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- 2023-08-13 00:34:04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एक बार फिर </a:t>
                      </a:r>
                      <a:r>
                        <a:rPr kumimoji="0" lang="en-US" sz="1000" b="0" i="0" u="none" strike="noStrike" kern="1200" cap="none" spc="0" normalizeH="0" baseline="0" noProof="0">
                          <a:ln>
                            <a:noFill/>
                          </a:ln>
                          <a:solidFill>
                            <a:prstClr val="black"/>
                          </a:solidFill>
                          <a:effectLst/>
                          <a:uLnTx/>
                          <a:uFillTx/>
                          <a:latin typeface="Calibri"/>
                          <a:ea typeface="+mn-ea"/>
                          <a:cs typeface="+mn-cs"/>
                        </a:rPr>
                        <a:t>PM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मोदी ने झूठ बोला है। उन्होंने कहा- दरभंगा में </a:t>
                      </a:r>
                      <a:r>
                        <a:rPr kumimoji="0" lang="en-US" sz="1000" b="0" i="0" u="none" strike="noStrike" kern="1200" cap="none" spc="0" normalizeH="0" baseline="0" noProof="0">
                          <a:ln>
                            <a:noFill/>
                          </a:ln>
                          <a:solidFill>
                            <a:prstClr val="black"/>
                          </a:solidFill>
                          <a:effectLst/>
                          <a:uLnTx/>
                          <a:uFillTx/>
                          <a:latin typeface="Calibri"/>
                          <a:ea typeface="+mn-ea"/>
                          <a:cs typeface="+mn-cs"/>
                        </a:rPr>
                        <a:t>AIIMS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खुल गया है।
लेकिन दरभंगा में </a:t>
                      </a:r>
                      <a:r>
                        <a:rPr kumimoji="0" lang="en-US" sz="1000" b="0" i="0" u="none" strike="noStrike" kern="1200" cap="none" spc="0" normalizeH="0" baseline="0" noProof="0">
                          <a:ln>
                            <a:noFill/>
                          </a:ln>
                          <a:solidFill>
                            <a:prstClr val="black"/>
                          </a:solidFill>
                          <a:effectLst/>
                          <a:uLnTx/>
                          <a:uFillTx/>
                          <a:latin typeface="Calibri"/>
                          <a:ea typeface="+mn-ea"/>
                          <a:cs typeface="+mn-cs"/>
                        </a:rPr>
                        <a:t>AIIMS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 ही नहीं। 
आपको क्या लगता है? </a:t>
                      </a:r>
                      <a:r>
                        <a:rPr kumimoji="0" lang="en-US" sz="1000" b="0" i="0" u="none" strike="noStrike" kern="1200" cap="none" spc="0" normalizeH="0" baseline="0" noProof="0">
                          <a:ln>
                            <a:noFill/>
                          </a:ln>
                          <a:solidFill>
                            <a:prstClr val="black"/>
                          </a:solidFill>
                          <a:effectLst/>
                          <a:uLnTx/>
                          <a:uFillTx/>
                          <a:latin typeface="Calibri"/>
                          <a:ea typeface="+mn-ea"/>
                          <a:cs typeface="+mn-cs"/>
                        </a:rPr>
                        <a:t>PM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मोदी इतना झूठ क्यों बोलते हैं?</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08/13/2023 14:05:48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0.1811 %</a:t>
                      </a:r>
                    </a:p>
                  </a:txBody>
                  <a:tcPr/>
                </a:tc>
                <a:extLst>
                  <a:ext uri="{0D108BD9-81ED-4DB2-BD59-A6C34878D82A}">
                    <a16:rowId xmlns:a16="http://schemas.microsoft.com/office/drawing/2014/main" val="2504732694"/>
                  </a:ext>
                </a:extLst>
              </a:tr>
            </a:tbl>
          </a:graphicData>
        </a:graphic>
      </p:graphicFrame>
      <p:sp>
        <p:nvSpPr>
          <p:cNvPr id="4" name="Text Placeholder 3">
            <a:extLst>
              <a:ext uri="{FF2B5EF4-FFF2-40B4-BE49-F238E27FC236}">
                <a16:creationId xmlns:a16="http://schemas.microsoft.com/office/drawing/2014/main" id="{9CC396A8-F181-4A17-BD2E-E6F31A68AFEE}"/>
              </a:ext>
            </a:extLst>
          </p:cNvPr>
          <p:cNvSpPr>
            <a:spLocks noGrp="1"/>
          </p:cNvSpPr>
          <p:nvPr>
            <p:ph type="body" sz="quarter" idx="14"/>
          </p:nvPr>
        </p:nvSpPr>
        <p:spPr/>
        <p:txBody>
          <a:bodyPr/>
          <a:lstStyle/>
          <a:p>
            <a:r>
              <a:rPr lang="en-US"/>
              <a:t>08/10/2023 - 08/16/2023</a:t>
            </a:r>
          </a:p>
        </p:txBody>
      </p:sp>
    </p:spTree>
    <p:extLst>
      <p:ext uri="{BB962C8B-B14F-4D97-AF65-F5344CB8AC3E}">
        <p14:creationId xmlns:p14="http://schemas.microsoft.com/office/powerpoint/2010/main" val="22055605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1751</Words>
  <Application>Microsoft Office PowerPoint</Application>
  <PresentationFormat>On-screen Show (4:3)</PresentationFormat>
  <Paragraphs>340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Twitter Own and Retweeted Tweets Table | ID - 1 of 14</vt:lpstr>
      <vt:lpstr>Twitter Own and Retweeted Tweets Table | ID - 2 of 14</vt:lpstr>
      <vt:lpstr>Twitter Own and Retweeted Tweets Table | ID - 3 of 14</vt:lpstr>
      <vt:lpstr>Twitter Own and Retweeted Tweets Table | ID - 4 of 14</vt:lpstr>
      <vt:lpstr>Twitter Own and Retweeted Tweets Table | ID - 5 of 14</vt:lpstr>
      <vt:lpstr>Twitter Own and Retweeted Tweets Table | ID - 6 of 14</vt:lpstr>
      <vt:lpstr>Twitter Own and Retweeted Tweets Table | ID - 7 of 14</vt:lpstr>
      <vt:lpstr>Twitter Own and Retweeted Tweets Table | ID - 8 of 14</vt:lpstr>
      <vt:lpstr>Twitter Own and Retweeted Tweets Table | ID - 9 of 14</vt:lpstr>
      <vt:lpstr>Twitter Own and Retweeted Tweets Table | ID - 10 of 14</vt:lpstr>
      <vt:lpstr>Twitter Own and Retweeted Tweets Table | ID - 11 of 14</vt:lpstr>
      <vt:lpstr>Twitter Own and Retweeted Tweets Table | ID - 12 of 14</vt:lpstr>
      <vt:lpstr>Twitter Own and Retweeted Tweets Table | ID - 13 of 14</vt:lpstr>
      <vt:lpstr>Twitter Own and Retweeted Tweets Table | ID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ID - 1 of 14</dc:title>
  <dc:creator>Frederik Born</dc:creator>
  <cp:lastModifiedBy>Frederik Born</cp:lastModifiedBy>
  <cp:revision>1</cp:revision>
  <dcterms:created xsi:type="dcterms:W3CDTF">2023-08-13T11:39:20Z</dcterms:created>
  <dcterms:modified xsi:type="dcterms:W3CDTF">2023-08-13T11:41:56Z</dcterms:modified>
</cp:coreProperties>
</file>