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8F69-8EA1-464B-BC4D-6DA7FF4A579F}"/>
              </a:ext>
            </a:extLst>
          </p:cNvPr>
          <p:cNvSpPr>
            <a:spLocks noGrp="1"/>
          </p:cNvSpPr>
          <p:nvPr>
            <p:ph type="title"/>
          </p:nvPr>
        </p:nvSpPr>
        <p:spPr/>
        <p:txBody>
          <a:bodyPr/>
          <a:lstStyle/>
          <a:p>
            <a:r>
              <a:rPr lang="en-US"/>
              <a:t>Twitter Own and Retweeted Tweets Table | ID - 1 of 20</a:t>
            </a:r>
          </a:p>
        </p:txBody>
      </p:sp>
      <p:graphicFrame>
        <p:nvGraphicFramePr>
          <p:cNvPr id="5" name="Table Placeholder 4">
            <a:extLst>
              <a:ext uri="{FF2B5EF4-FFF2-40B4-BE49-F238E27FC236}">
                <a16:creationId xmlns:a16="http://schemas.microsoft.com/office/drawing/2014/main" id="{E5D01087-5E26-457C-B5FD-8AEB5E61A2A6}"/>
              </a:ext>
            </a:extLst>
          </p:cNvPr>
          <p:cNvGraphicFramePr>
            <a:graphicFrameLocks noGrp="1"/>
          </p:cNvGraphicFramePr>
          <p:nvPr>
            <p:ph type="tbl" sz="quarter" idx="13"/>
            <p:extLst>
              <p:ext uri="{D42A27DB-BD31-4B8C-83A1-F6EECF244321}">
                <p14:modId xmlns:p14="http://schemas.microsoft.com/office/powerpoint/2010/main" val="2048630487"/>
              </p:ext>
            </p:extLst>
          </p:nvPr>
        </p:nvGraphicFramePr>
        <p:xfrm>
          <a:off x="457200" y="1731963"/>
          <a:ext cx="7735824" cy="10718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56955998"/>
                    </a:ext>
                  </a:extLst>
                </a:gridCol>
                <a:gridCol w="411480">
                  <a:extLst>
                    <a:ext uri="{9D8B030D-6E8A-4147-A177-3AD203B41FA5}">
                      <a16:colId xmlns:a16="http://schemas.microsoft.com/office/drawing/2014/main" val="4091109928"/>
                    </a:ext>
                  </a:extLst>
                </a:gridCol>
                <a:gridCol w="905256">
                  <a:extLst>
                    <a:ext uri="{9D8B030D-6E8A-4147-A177-3AD203B41FA5}">
                      <a16:colId xmlns:a16="http://schemas.microsoft.com/office/drawing/2014/main" val="4196635548"/>
                    </a:ext>
                  </a:extLst>
                </a:gridCol>
                <a:gridCol w="905256">
                  <a:extLst>
                    <a:ext uri="{9D8B030D-6E8A-4147-A177-3AD203B41FA5}">
                      <a16:colId xmlns:a16="http://schemas.microsoft.com/office/drawing/2014/main" val="3586326922"/>
                    </a:ext>
                  </a:extLst>
                </a:gridCol>
                <a:gridCol w="905256">
                  <a:extLst>
                    <a:ext uri="{9D8B030D-6E8A-4147-A177-3AD203B41FA5}">
                      <a16:colId xmlns:a16="http://schemas.microsoft.com/office/drawing/2014/main" val="1581064317"/>
                    </a:ext>
                  </a:extLst>
                </a:gridCol>
                <a:gridCol w="905256">
                  <a:extLst>
                    <a:ext uri="{9D8B030D-6E8A-4147-A177-3AD203B41FA5}">
                      <a16:colId xmlns:a16="http://schemas.microsoft.com/office/drawing/2014/main" val="2409012660"/>
                    </a:ext>
                  </a:extLst>
                </a:gridCol>
                <a:gridCol w="905256">
                  <a:extLst>
                    <a:ext uri="{9D8B030D-6E8A-4147-A177-3AD203B41FA5}">
                      <a16:colId xmlns:a16="http://schemas.microsoft.com/office/drawing/2014/main" val="1873294914"/>
                    </a:ext>
                  </a:extLst>
                </a:gridCol>
                <a:gridCol w="905256">
                  <a:extLst>
                    <a:ext uri="{9D8B030D-6E8A-4147-A177-3AD203B41FA5}">
                      <a16:colId xmlns:a16="http://schemas.microsoft.com/office/drawing/2014/main" val="1845546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3978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14:06:00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ये लोग देश के लोकतंत्र और संविधान को अपना बंधक बनाना चाहते हैं।
इनके लिए मैं ये ही कहना चाहूंगा - 
नफरत है घोटाले हैं,
तुष्टीकरण है मन काले हैं,
परिवारवाद की आग के दशकों से देश हवाले है।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0.0002 %</a:t>
                      </a:r>
                    </a:p>
                  </a:txBody>
                  <a:tcPr/>
                </a:tc>
                <a:extLst>
                  <a:ext uri="{0D108BD9-81ED-4DB2-BD59-A6C34878D82A}">
                    <a16:rowId xmlns:a16="http://schemas.microsoft.com/office/drawing/2014/main" val="737028638"/>
                  </a:ext>
                </a:extLst>
              </a:tr>
            </a:tbl>
          </a:graphicData>
        </a:graphic>
      </p:graphicFrame>
      <p:sp>
        <p:nvSpPr>
          <p:cNvPr id="4" name="Text Placeholder 3">
            <a:extLst>
              <a:ext uri="{FF2B5EF4-FFF2-40B4-BE49-F238E27FC236}">
                <a16:creationId xmlns:a16="http://schemas.microsoft.com/office/drawing/2014/main" id="{FF699C1E-4B8D-4579-AEEF-20887078A384}"/>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2101161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8CDB-46A3-4907-B524-6D44853FB039}"/>
              </a:ext>
            </a:extLst>
          </p:cNvPr>
          <p:cNvSpPr>
            <a:spLocks noGrp="1"/>
          </p:cNvSpPr>
          <p:nvPr>
            <p:ph type="title"/>
          </p:nvPr>
        </p:nvSpPr>
        <p:spPr/>
        <p:txBody>
          <a:bodyPr/>
          <a:lstStyle/>
          <a:p>
            <a:r>
              <a:rPr lang="en-US"/>
              <a:t>Twitter Own and Retweeted Tweets Table | ID - 2 of 20</a:t>
            </a:r>
          </a:p>
        </p:txBody>
      </p:sp>
      <p:graphicFrame>
        <p:nvGraphicFramePr>
          <p:cNvPr id="5" name="Table Placeholder 4">
            <a:extLst>
              <a:ext uri="{FF2B5EF4-FFF2-40B4-BE49-F238E27FC236}">
                <a16:creationId xmlns:a16="http://schemas.microsoft.com/office/drawing/2014/main" id="{39BF3C7E-4DFE-4777-92B6-171F55B3EB78}"/>
              </a:ext>
            </a:extLst>
          </p:cNvPr>
          <p:cNvGraphicFramePr>
            <a:graphicFrameLocks noGrp="1"/>
          </p:cNvGraphicFramePr>
          <p:nvPr>
            <p:ph type="tbl" sz="quarter" idx="13"/>
            <p:extLst>
              <p:ext uri="{D42A27DB-BD31-4B8C-83A1-F6EECF244321}">
                <p14:modId xmlns:p14="http://schemas.microsoft.com/office/powerpoint/2010/main" val="40306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17252370"/>
                    </a:ext>
                  </a:extLst>
                </a:gridCol>
                <a:gridCol w="411480">
                  <a:extLst>
                    <a:ext uri="{9D8B030D-6E8A-4147-A177-3AD203B41FA5}">
                      <a16:colId xmlns:a16="http://schemas.microsoft.com/office/drawing/2014/main" val="2488957819"/>
                    </a:ext>
                  </a:extLst>
                </a:gridCol>
                <a:gridCol w="905256">
                  <a:extLst>
                    <a:ext uri="{9D8B030D-6E8A-4147-A177-3AD203B41FA5}">
                      <a16:colId xmlns:a16="http://schemas.microsoft.com/office/drawing/2014/main" val="3379842774"/>
                    </a:ext>
                  </a:extLst>
                </a:gridCol>
                <a:gridCol w="905256">
                  <a:extLst>
                    <a:ext uri="{9D8B030D-6E8A-4147-A177-3AD203B41FA5}">
                      <a16:colId xmlns:a16="http://schemas.microsoft.com/office/drawing/2014/main" val="3456407341"/>
                    </a:ext>
                  </a:extLst>
                </a:gridCol>
                <a:gridCol w="905256">
                  <a:extLst>
                    <a:ext uri="{9D8B030D-6E8A-4147-A177-3AD203B41FA5}">
                      <a16:colId xmlns:a16="http://schemas.microsoft.com/office/drawing/2014/main" val="4256456045"/>
                    </a:ext>
                  </a:extLst>
                </a:gridCol>
                <a:gridCol w="905256">
                  <a:extLst>
                    <a:ext uri="{9D8B030D-6E8A-4147-A177-3AD203B41FA5}">
                      <a16:colId xmlns:a16="http://schemas.microsoft.com/office/drawing/2014/main" val="3838168215"/>
                    </a:ext>
                  </a:extLst>
                </a:gridCol>
                <a:gridCol w="905256">
                  <a:extLst>
                    <a:ext uri="{9D8B030D-6E8A-4147-A177-3AD203B41FA5}">
                      <a16:colId xmlns:a16="http://schemas.microsoft.com/office/drawing/2014/main" val="425085468"/>
                    </a:ext>
                  </a:extLst>
                </a:gridCol>
                <a:gridCol w="905256">
                  <a:extLst>
                    <a:ext uri="{9D8B030D-6E8A-4147-A177-3AD203B41FA5}">
                      <a16:colId xmlns:a16="http://schemas.microsoft.com/office/drawing/2014/main" val="187628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6825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14:04:34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इन्हें देखकर मुझे एक कविता की कुछ लाइनें याद आ गई है, जो अवधी भाषा में लिखी गई है - 
गाइत कुछ है, हाल कुछ है, लेबल कुछ है, माल कुछ है।
24 के लिए 26 होने वाले राजनीतिक दलों पर ये बिल्कुल सटीक बैठता है।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 https://t.co/asUgVNzWeO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0.0004 %</a:t>
                      </a:r>
                    </a:p>
                  </a:txBody>
                  <a:tcPr/>
                </a:tc>
                <a:extLst>
                  <a:ext uri="{0D108BD9-81ED-4DB2-BD59-A6C34878D82A}">
                    <a16:rowId xmlns:a16="http://schemas.microsoft.com/office/drawing/2014/main" val="2432730667"/>
                  </a:ext>
                </a:extLst>
              </a:tr>
            </a:tbl>
          </a:graphicData>
        </a:graphic>
      </p:graphicFrame>
      <p:sp>
        <p:nvSpPr>
          <p:cNvPr id="4" name="Text Placeholder 3">
            <a:extLst>
              <a:ext uri="{FF2B5EF4-FFF2-40B4-BE49-F238E27FC236}">
                <a16:creationId xmlns:a16="http://schemas.microsoft.com/office/drawing/2014/main" id="{2B4D5DE1-FE0A-481E-91EC-CDBEB04F1072}"/>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482490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7F09D-0ECE-4F59-BB6A-84730F73AF9C}"/>
              </a:ext>
            </a:extLst>
          </p:cNvPr>
          <p:cNvSpPr>
            <a:spLocks noGrp="1"/>
          </p:cNvSpPr>
          <p:nvPr>
            <p:ph type="title"/>
          </p:nvPr>
        </p:nvSpPr>
        <p:spPr/>
        <p:txBody>
          <a:bodyPr/>
          <a:lstStyle/>
          <a:p>
            <a:r>
              <a:rPr lang="en-US"/>
              <a:t>Twitter Own and Retweeted Tweets Table | ID - 3 of 20</a:t>
            </a:r>
          </a:p>
        </p:txBody>
      </p:sp>
      <p:graphicFrame>
        <p:nvGraphicFramePr>
          <p:cNvPr id="5" name="Table Placeholder 4">
            <a:extLst>
              <a:ext uri="{FF2B5EF4-FFF2-40B4-BE49-F238E27FC236}">
                <a16:creationId xmlns:a16="http://schemas.microsoft.com/office/drawing/2014/main" id="{3FF70D57-9E3C-4782-B6E1-35B6271C198A}"/>
              </a:ext>
            </a:extLst>
          </p:cNvPr>
          <p:cNvGraphicFramePr>
            <a:graphicFrameLocks noGrp="1"/>
          </p:cNvGraphicFramePr>
          <p:nvPr>
            <p:ph type="tbl" sz="quarter" idx="13"/>
            <p:extLst>
              <p:ext uri="{D42A27DB-BD31-4B8C-83A1-F6EECF244321}">
                <p14:modId xmlns:p14="http://schemas.microsoft.com/office/powerpoint/2010/main" val="2537892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92512060"/>
                    </a:ext>
                  </a:extLst>
                </a:gridCol>
                <a:gridCol w="411480">
                  <a:extLst>
                    <a:ext uri="{9D8B030D-6E8A-4147-A177-3AD203B41FA5}">
                      <a16:colId xmlns:a16="http://schemas.microsoft.com/office/drawing/2014/main" val="1158345699"/>
                    </a:ext>
                  </a:extLst>
                </a:gridCol>
                <a:gridCol w="905256">
                  <a:extLst>
                    <a:ext uri="{9D8B030D-6E8A-4147-A177-3AD203B41FA5}">
                      <a16:colId xmlns:a16="http://schemas.microsoft.com/office/drawing/2014/main" val="1274337234"/>
                    </a:ext>
                  </a:extLst>
                </a:gridCol>
                <a:gridCol w="905256">
                  <a:extLst>
                    <a:ext uri="{9D8B030D-6E8A-4147-A177-3AD203B41FA5}">
                      <a16:colId xmlns:a16="http://schemas.microsoft.com/office/drawing/2014/main" val="1203518911"/>
                    </a:ext>
                  </a:extLst>
                </a:gridCol>
                <a:gridCol w="905256">
                  <a:extLst>
                    <a:ext uri="{9D8B030D-6E8A-4147-A177-3AD203B41FA5}">
                      <a16:colId xmlns:a16="http://schemas.microsoft.com/office/drawing/2014/main" val="4247266359"/>
                    </a:ext>
                  </a:extLst>
                </a:gridCol>
                <a:gridCol w="905256">
                  <a:extLst>
                    <a:ext uri="{9D8B030D-6E8A-4147-A177-3AD203B41FA5}">
                      <a16:colId xmlns:a16="http://schemas.microsoft.com/office/drawing/2014/main" val="3786587547"/>
                    </a:ext>
                  </a:extLst>
                </a:gridCol>
                <a:gridCol w="905256">
                  <a:extLst>
                    <a:ext uri="{9D8B030D-6E8A-4147-A177-3AD203B41FA5}">
                      <a16:colId xmlns:a16="http://schemas.microsoft.com/office/drawing/2014/main" val="409607144"/>
                    </a:ext>
                  </a:extLst>
                </a:gridCol>
                <a:gridCol w="905256">
                  <a:extLst>
                    <a:ext uri="{9D8B030D-6E8A-4147-A177-3AD203B41FA5}">
                      <a16:colId xmlns:a16="http://schemas.microsoft.com/office/drawing/2014/main" val="2962853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6908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14:00:45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आज देश के लोग 2024 के चुनाव में फिर एक बार हमारी सरकार वापस लाने का मन बना चुके हैं, निर्णय ले चुके हैं।
ऐसे में भारत की बदहाली के जिम्मेदार कुछ लोग अपनी दुकान खोलकर बैठ गए हैं।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 https://t.co/MZmsc7sJc2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extLst>
                  <a:ext uri="{0D108BD9-81ED-4DB2-BD59-A6C34878D82A}">
                    <a16:rowId xmlns:a16="http://schemas.microsoft.com/office/drawing/2014/main" val="347684434"/>
                  </a:ext>
                </a:extLst>
              </a:tr>
            </a:tbl>
          </a:graphicData>
        </a:graphic>
      </p:graphicFrame>
      <p:sp>
        <p:nvSpPr>
          <p:cNvPr id="4" name="Text Placeholder 3">
            <a:extLst>
              <a:ext uri="{FF2B5EF4-FFF2-40B4-BE49-F238E27FC236}">
                <a16:creationId xmlns:a16="http://schemas.microsoft.com/office/drawing/2014/main" id="{49FA4030-5A4E-48AF-9DCB-0229256C15EC}"/>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1552650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ED833-91C9-44EB-BBA4-9D1CC80148F7}"/>
              </a:ext>
            </a:extLst>
          </p:cNvPr>
          <p:cNvSpPr>
            <a:spLocks noGrp="1"/>
          </p:cNvSpPr>
          <p:nvPr>
            <p:ph type="title"/>
          </p:nvPr>
        </p:nvSpPr>
        <p:spPr/>
        <p:txBody>
          <a:bodyPr/>
          <a:lstStyle/>
          <a:p>
            <a:r>
              <a:rPr lang="en-US"/>
              <a:t>Twitter Own and Retweeted Tweets Table | ID - 4 of 20</a:t>
            </a:r>
          </a:p>
        </p:txBody>
      </p:sp>
      <p:graphicFrame>
        <p:nvGraphicFramePr>
          <p:cNvPr id="5" name="Table Placeholder 4">
            <a:extLst>
              <a:ext uri="{FF2B5EF4-FFF2-40B4-BE49-F238E27FC236}">
                <a16:creationId xmlns:a16="http://schemas.microsoft.com/office/drawing/2014/main" id="{1798C06E-9EE1-4D8F-A1B1-6185D60BEB4B}"/>
              </a:ext>
            </a:extLst>
          </p:cNvPr>
          <p:cNvGraphicFramePr>
            <a:graphicFrameLocks noGrp="1"/>
          </p:cNvGraphicFramePr>
          <p:nvPr>
            <p:ph type="tbl" sz="quarter" idx="13"/>
            <p:extLst>
              <p:ext uri="{D42A27DB-BD31-4B8C-83A1-F6EECF244321}">
                <p14:modId xmlns:p14="http://schemas.microsoft.com/office/powerpoint/2010/main" val="64113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88742029"/>
                    </a:ext>
                  </a:extLst>
                </a:gridCol>
                <a:gridCol w="411480">
                  <a:extLst>
                    <a:ext uri="{9D8B030D-6E8A-4147-A177-3AD203B41FA5}">
                      <a16:colId xmlns:a16="http://schemas.microsoft.com/office/drawing/2014/main" val="820669222"/>
                    </a:ext>
                  </a:extLst>
                </a:gridCol>
                <a:gridCol w="905256">
                  <a:extLst>
                    <a:ext uri="{9D8B030D-6E8A-4147-A177-3AD203B41FA5}">
                      <a16:colId xmlns:a16="http://schemas.microsoft.com/office/drawing/2014/main" val="1290713175"/>
                    </a:ext>
                  </a:extLst>
                </a:gridCol>
                <a:gridCol w="905256">
                  <a:extLst>
                    <a:ext uri="{9D8B030D-6E8A-4147-A177-3AD203B41FA5}">
                      <a16:colId xmlns:a16="http://schemas.microsoft.com/office/drawing/2014/main" val="3250748290"/>
                    </a:ext>
                  </a:extLst>
                </a:gridCol>
                <a:gridCol w="905256">
                  <a:extLst>
                    <a:ext uri="{9D8B030D-6E8A-4147-A177-3AD203B41FA5}">
                      <a16:colId xmlns:a16="http://schemas.microsoft.com/office/drawing/2014/main" val="2840407680"/>
                    </a:ext>
                  </a:extLst>
                </a:gridCol>
                <a:gridCol w="905256">
                  <a:extLst>
                    <a:ext uri="{9D8B030D-6E8A-4147-A177-3AD203B41FA5}">
                      <a16:colId xmlns:a16="http://schemas.microsoft.com/office/drawing/2014/main" val="4218419971"/>
                    </a:ext>
                  </a:extLst>
                </a:gridCol>
                <a:gridCol w="905256">
                  <a:extLst>
                    <a:ext uri="{9D8B030D-6E8A-4147-A177-3AD203B41FA5}">
                      <a16:colId xmlns:a16="http://schemas.microsoft.com/office/drawing/2014/main" val="162756715"/>
                    </a:ext>
                  </a:extLst>
                </a:gridCol>
                <a:gridCol w="905256">
                  <a:extLst>
                    <a:ext uri="{9D8B030D-6E8A-4147-A177-3AD203B41FA5}">
                      <a16:colId xmlns:a16="http://schemas.microsoft.com/office/drawing/2014/main" val="2896241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536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13:59:25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आजादी के 75 वर्षों में हमारा भारत कहीं से कहीं पहुंच सकता था।
हम भारतीयों के सामर्थ्य में कभी कोई कमी नहीं रही है।
लेकिन सामान्य भारतीय के इस सामर्थ्य के साथ भ्रष्टाचारी और परिवारवादी पार्टियों ने अन्याय किया।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0.0008 %</a:t>
                      </a:r>
                    </a:p>
                  </a:txBody>
                  <a:tcPr/>
                </a:tc>
                <a:extLst>
                  <a:ext uri="{0D108BD9-81ED-4DB2-BD59-A6C34878D82A}">
                    <a16:rowId xmlns:a16="http://schemas.microsoft.com/office/drawing/2014/main" val="3589429701"/>
                  </a:ext>
                </a:extLst>
              </a:tr>
            </a:tbl>
          </a:graphicData>
        </a:graphic>
      </p:graphicFrame>
      <p:sp>
        <p:nvSpPr>
          <p:cNvPr id="4" name="Text Placeholder 3">
            <a:extLst>
              <a:ext uri="{FF2B5EF4-FFF2-40B4-BE49-F238E27FC236}">
                <a16:creationId xmlns:a16="http://schemas.microsoft.com/office/drawing/2014/main" id="{B177344A-9AB3-4AF4-947D-1DCB444C9425}"/>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114200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3AF60-B44E-4192-84CE-5E2A8DE4C43F}"/>
              </a:ext>
            </a:extLst>
          </p:cNvPr>
          <p:cNvSpPr>
            <a:spLocks noGrp="1"/>
          </p:cNvSpPr>
          <p:nvPr>
            <p:ph type="title"/>
          </p:nvPr>
        </p:nvSpPr>
        <p:spPr/>
        <p:txBody>
          <a:bodyPr/>
          <a:lstStyle/>
          <a:p>
            <a:r>
              <a:rPr lang="en-US"/>
              <a:t>Twitter Own and Retweeted Tweets Table | ID - 5 of 20</a:t>
            </a:r>
          </a:p>
        </p:txBody>
      </p:sp>
      <p:graphicFrame>
        <p:nvGraphicFramePr>
          <p:cNvPr id="5" name="Table Placeholder 4">
            <a:extLst>
              <a:ext uri="{FF2B5EF4-FFF2-40B4-BE49-F238E27FC236}">
                <a16:creationId xmlns:a16="http://schemas.microsoft.com/office/drawing/2014/main" id="{C799E730-FC7E-428C-87D8-CBF6E8EB4F85}"/>
              </a:ext>
            </a:extLst>
          </p:cNvPr>
          <p:cNvGraphicFramePr>
            <a:graphicFrameLocks noGrp="1"/>
          </p:cNvGraphicFramePr>
          <p:nvPr>
            <p:ph type="tbl" sz="quarter" idx="13"/>
            <p:extLst>
              <p:ext uri="{D42A27DB-BD31-4B8C-83A1-F6EECF244321}">
                <p14:modId xmlns:p14="http://schemas.microsoft.com/office/powerpoint/2010/main" val="3508902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71317444"/>
                    </a:ext>
                  </a:extLst>
                </a:gridCol>
                <a:gridCol w="411480">
                  <a:extLst>
                    <a:ext uri="{9D8B030D-6E8A-4147-A177-3AD203B41FA5}">
                      <a16:colId xmlns:a16="http://schemas.microsoft.com/office/drawing/2014/main" val="1437957231"/>
                    </a:ext>
                  </a:extLst>
                </a:gridCol>
                <a:gridCol w="905256">
                  <a:extLst>
                    <a:ext uri="{9D8B030D-6E8A-4147-A177-3AD203B41FA5}">
                      <a16:colId xmlns:a16="http://schemas.microsoft.com/office/drawing/2014/main" val="2874440193"/>
                    </a:ext>
                  </a:extLst>
                </a:gridCol>
                <a:gridCol w="905256">
                  <a:extLst>
                    <a:ext uri="{9D8B030D-6E8A-4147-A177-3AD203B41FA5}">
                      <a16:colId xmlns:a16="http://schemas.microsoft.com/office/drawing/2014/main" val="3408085540"/>
                    </a:ext>
                  </a:extLst>
                </a:gridCol>
                <a:gridCol w="905256">
                  <a:extLst>
                    <a:ext uri="{9D8B030D-6E8A-4147-A177-3AD203B41FA5}">
                      <a16:colId xmlns:a16="http://schemas.microsoft.com/office/drawing/2014/main" val="3902812739"/>
                    </a:ext>
                  </a:extLst>
                </a:gridCol>
                <a:gridCol w="905256">
                  <a:extLst>
                    <a:ext uri="{9D8B030D-6E8A-4147-A177-3AD203B41FA5}">
                      <a16:colId xmlns:a16="http://schemas.microsoft.com/office/drawing/2014/main" val="2989639145"/>
                    </a:ext>
                  </a:extLst>
                </a:gridCol>
                <a:gridCol w="905256">
                  <a:extLst>
                    <a:ext uri="{9D8B030D-6E8A-4147-A177-3AD203B41FA5}">
                      <a16:colId xmlns:a16="http://schemas.microsoft.com/office/drawing/2014/main" val="3777700870"/>
                    </a:ext>
                  </a:extLst>
                </a:gridCol>
                <a:gridCol w="905256">
                  <a:extLst>
                    <a:ext uri="{9D8B030D-6E8A-4147-A177-3AD203B41FA5}">
                      <a16:colId xmlns:a16="http://schemas.microsoft.com/office/drawing/2014/main" val="118721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0240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13:57:16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मेरा सौभाग्य है कि वर्ष 2018 में मैंने अंडमान में उसी स्थान पर तिरंगा लहराया जहां नेताजी सुभाष चंद्र बोस ने झंडा फहराया था।
ये हमारी ही सरकार है जिसने रॉस आइलैंड को नेताजी सुभाष का नाम दिया।
ये हमारी ही सरकार है जिसने हेवलॉक और नील आइलैंड को स्वराज और शहीद आइलैंड का नाम दिया… </a:t>
                      </a:r>
                      <a:r>
                        <a:rPr kumimoji="0" lang="en-US" sz="1000" b="0" i="0" u="none" strike="noStrike" kern="1200" cap="none" spc="0" normalizeH="0" baseline="0" noProof="0">
                          <a:ln>
                            <a:noFill/>
                          </a:ln>
                          <a:solidFill>
                            <a:prstClr val="black"/>
                          </a:solidFill>
                          <a:effectLst/>
                          <a:uLnTx/>
                          <a:uFillTx/>
                          <a:latin typeface="Calibri"/>
                          <a:ea typeface="+mn-ea"/>
                          <a:cs typeface="+mn-cs"/>
                        </a:rPr>
                        <a:t>https://t.co/z6oHfB71GL https://t.co/yveMgWYSPX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extLst>
                  <a:ext uri="{0D108BD9-81ED-4DB2-BD59-A6C34878D82A}">
                    <a16:rowId xmlns:a16="http://schemas.microsoft.com/office/drawing/2014/main" val="3176235821"/>
                  </a:ext>
                </a:extLst>
              </a:tr>
            </a:tbl>
          </a:graphicData>
        </a:graphic>
      </p:graphicFrame>
      <p:sp>
        <p:nvSpPr>
          <p:cNvPr id="4" name="Text Placeholder 3">
            <a:extLst>
              <a:ext uri="{FF2B5EF4-FFF2-40B4-BE49-F238E27FC236}">
                <a16:creationId xmlns:a16="http://schemas.microsoft.com/office/drawing/2014/main" id="{B497EBCB-6C6F-485D-91A3-5FA4C918AB7E}"/>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039607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26CE-151D-4D3B-A5EC-4A22DBDD3299}"/>
              </a:ext>
            </a:extLst>
          </p:cNvPr>
          <p:cNvSpPr>
            <a:spLocks noGrp="1"/>
          </p:cNvSpPr>
          <p:nvPr>
            <p:ph type="title"/>
          </p:nvPr>
        </p:nvSpPr>
        <p:spPr/>
        <p:txBody>
          <a:bodyPr/>
          <a:lstStyle/>
          <a:p>
            <a:r>
              <a:rPr lang="en-US"/>
              <a:t>Twitter Own and Retweeted Tweets Table | ID - 6 of 20</a:t>
            </a:r>
          </a:p>
        </p:txBody>
      </p:sp>
      <p:graphicFrame>
        <p:nvGraphicFramePr>
          <p:cNvPr id="5" name="Table Placeholder 4">
            <a:extLst>
              <a:ext uri="{FF2B5EF4-FFF2-40B4-BE49-F238E27FC236}">
                <a16:creationId xmlns:a16="http://schemas.microsoft.com/office/drawing/2014/main" id="{3AF0E974-94E6-453B-8C35-F371CB939ED9}"/>
              </a:ext>
            </a:extLst>
          </p:cNvPr>
          <p:cNvGraphicFramePr>
            <a:graphicFrameLocks noGrp="1"/>
          </p:cNvGraphicFramePr>
          <p:nvPr>
            <p:ph type="tbl" sz="quarter" idx="13"/>
            <p:extLst>
              <p:ext uri="{D42A27DB-BD31-4B8C-83A1-F6EECF244321}">
                <p14:modId xmlns:p14="http://schemas.microsoft.com/office/powerpoint/2010/main" val="2358497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75294258"/>
                    </a:ext>
                  </a:extLst>
                </a:gridCol>
                <a:gridCol w="411480">
                  <a:extLst>
                    <a:ext uri="{9D8B030D-6E8A-4147-A177-3AD203B41FA5}">
                      <a16:colId xmlns:a16="http://schemas.microsoft.com/office/drawing/2014/main" val="661788395"/>
                    </a:ext>
                  </a:extLst>
                </a:gridCol>
                <a:gridCol w="905256">
                  <a:extLst>
                    <a:ext uri="{9D8B030D-6E8A-4147-A177-3AD203B41FA5}">
                      <a16:colId xmlns:a16="http://schemas.microsoft.com/office/drawing/2014/main" val="2815390055"/>
                    </a:ext>
                  </a:extLst>
                </a:gridCol>
                <a:gridCol w="905256">
                  <a:extLst>
                    <a:ext uri="{9D8B030D-6E8A-4147-A177-3AD203B41FA5}">
                      <a16:colId xmlns:a16="http://schemas.microsoft.com/office/drawing/2014/main" val="2665366997"/>
                    </a:ext>
                  </a:extLst>
                </a:gridCol>
                <a:gridCol w="905256">
                  <a:extLst>
                    <a:ext uri="{9D8B030D-6E8A-4147-A177-3AD203B41FA5}">
                      <a16:colId xmlns:a16="http://schemas.microsoft.com/office/drawing/2014/main" val="226089329"/>
                    </a:ext>
                  </a:extLst>
                </a:gridCol>
                <a:gridCol w="905256">
                  <a:extLst>
                    <a:ext uri="{9D8B030D-6E8A-4147-A177-3AD203B41FA5}">
                      <a16:colId xmlns:a16="http://schemas.microsoft.com/office/drawing/2014/main" val="2678002161"/>
                    </a:ext>
                  </a:extLst>
                </a:gridCol>
                <a:gridCol w="905256">
                  <a:extLst>
                    <a:ext uri="{9D8B030D-6E8A-4147-A177-3AD203B41FA5}">
                      <a16:colId xmlns:a16="http://schemas.microsoft.com/office/drawing/2014/main" val="3897300754"/>
                    </a:ext>
                  </a:extLst>
                </a:gridCol>
                <a:gridCol w="905256">
                  <a:extLst>
                    <a:ext uri="{9D8B030D-6E8A-4147-A177-3AD203B41FA5}">
                      <a16:colId xmlns:a16="http://schemas.microsoft.com/office/drawing/2014/main" val="1315040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122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13:50:51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पिछली सरकार में अंडमान निकोबार में करीब 28 हजार घरों को पानी के कनेक्शन से जोड़ा गया था।
हमारी सरकार में यहां के करीब 50 हजार घरों में पानी का कनेक्शन पहुंचाया गया है।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0.0011 %</a:t>
                      </a:r>
                    </a:p>
                  </a:txBody>
                  <a:tcPr/>
                </a:tc>
                <a:extLst>
                  <a:ext uri="{0D108BD9-81ED-4DB2-BD59-A6C34878D82A}">
                    <a16:rowId xmlns:a16="http://schemas.microsoft.com/office/drawing/2014/main" val="3580469109"/>
                  </a:ext>
                </a:extLst>
              </a:tr>
            </a:tbl>
          </a:graphicData>
        </a:graphic>
      </p:graphicFrame>
      <p:sp>
        <p:nvSpPr>
          <p:cNvPr id="4" name="Text Placeholder 3">
            <a:extLst>
              <a:ext uri="{FF2B5EF4-FFF2-40B4-BE49-F238E27FC236}">
                <a16:creationId xmlns:a16="http://schemas.microsoft.com/office/drawing/2014/main" id="{7C5FFD9E-96AE-42AE-B7E7-3D233B3EDC4B}"/>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9799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90CD5-F68D-4536-A631-A839CF37FCA8}"/>
              </a:ext>
            </a:extLst>
          </p:cNvPr>
          <p:cNvSpPr>
            <a:spLocks noGrp="1"/>
          </p:cNvSpPr>
          <p:nvPr>
            <p:ph type="title"/>
          </p:nvPr>
        </p:nvSpPr>
        <p:spPr/>
        <p:txBody>
          <a:bodyPr/>
          <a:lstStyle/>
          <a:p>
            <a:r>
              <a:rPr lang="en-US"/>
              <a:t>Twitter Own and Retweeted Tweets Table | ID - 7 of 20</a:t>
            </a:r>
          </a:p>
        </p:txBody>
      </p:sp>
      <p:graphicFrame>
        <p:nvGraphicFramePr>
          <p:cNvPr id="5" name="Table Placeholder 4">
            <a:extLst>
              <a:ext uri="{FF2B5EF4-FFF2-40B4-BE49-F238E27FC236}">
                <a16:creationId xmlns:a16="http://schemas.microsoft.com/office/drawing/2014/main" id="{7D4B3AD4-D094-465C-9090-D52DF605F390}"/>
              </a:ext>
            </a:extLst>
          </p:cNvPr>
          <p:cNvGraphicFramePr>
            <a:graphicFrameLocks noGrp="1"/>
          </p:cNvGraphicFramePr>
          <p:nvPr>
            <p:ph type="tbl" sz="quarter" idx="13"/>
            <p:extLst>
              <p:ext uri="{D42A27DB-BD31-4B8C-83A1-F6EECF244321}">
                <p14:modId xmlns:p14="http://schemas.microsoft.com/office/powerpoint/2010/main" val="78390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51305434"/>
                    </a:ext>
                  </a:extLst>
                </a:gridCol>
                <a:gridCol w="411480">
                  <a:extLst>
                    <a:ext uri="{9D8B030D-6E8A-4147-A177-3AD203B41FA5}">
                      <a16:colId xmlns:a16="http://schemas.microsoft.com/office/drawing/2014/main" val="1101615561"/>
                    </a:ext>
                  </a:extLst>
                </a:gridCol>
                <a:gridCol w="905256">
                  <a:extLst>
                    <a:ext uri="{9D8B030D-6E8A-4147-A177-3AD203B41FA5}">
                      <a16:colId xmlns:a16="http://schemas.microsoft.com/office/drawing/2014/main" val="592466906"/>
                    </a:ext>
                  </a:extLst>
                </a:gridCol>
                <a:gridCol w="905256">
                  <a:extLst>
                    <a:ext uri="{9D8B030D-6E8A-4147-A177-3AD203B41FA5}">
                      <a16:colId xmlns:a16="http://schemas.microsoft.com/office/drawing/2014/main" val="3310372505"/>
                    </a:ext>
                  </a:extLst>
                </a:gridCol>
                <a:gridCol w="905256">
                  <a:extLst>
                    <a:ext uri="{9D8B030D-6E8A-4147-A177-3AD203B41FA5}">
                      <a16:colId xmlns:a16="http://schemas.microsoft.com/office/drawing/2014/main" val="2979321081"/>
                    </a:ext>
                  </a:extLst>
                </a:gridCol>
                <a:gridCol w="905256">
                  <a:extLst>
                    <a:ext uri="{9D8B030D-6E8A-4147-A177-3AD203B41FA5}">
                      <a16:colId xmlns:a16="http://schemas.microsoft.com/office/drawing/2014/main" val="3134753159"/>
                    </a:ext>
                  </a:extLst>
                </a:gridCol>
                <a:gridCol w="905256">
                  <a:extLst>
                    <a:ext uri="{9D8B030D-6E8A-4147-A177-3AD203B41FA5}">
                      <a16:colId xmlns:a16="http://schemas.microsoft.com/office/drawing/2014/main" val="1179019466"/>
                    </a:ext>
                  </a:extLst>
                </a:gridCol>
                <a:gridCol w="905256">
                  <a:extLst>
                    <a:ext uri="{9D8B030D-6E8A-4147-A177-3AD203B41FA5}">
                      <a16:colId xmlns:a16="http://schemas.microsoft.com/office/drawing/2014/main" val="195188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41785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13:50:18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हमारे से पहले की सरकार के 9 साल में अंडमान निकोबार को करीब 23,000 करोड़ रुपये का बजट अलॉट किया गया था।
जबकि हमारी सरकार के दौरान अंडमान निकोबार के विकास के लिए 9 वर्षों में करीब 48 हजार करोड़ रुपये का बजट दिया गया है।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extLst>
                  <a:ext uri="{0D108BD9-81ED-4DB2-BD59-A6C34878D82A}">
                    <a16:rowId xmlns:a16="http://schemas.microsoft.com/office/drawing/2014/main" val="1854238202"/>
                  </a:ext>
                </a:extLst>
              </a:tr>
            </a:tbl>
          </a:graphicData>
        </a:graphic>
      </p:graphicFrame>
      <p:sp>
        <p:nvSpPr>
          <p:cNvPr id="4" name="Text Placeholder 3">
            <a:extLst>
              <a:ext uri="{FF2B5EF4-FFF2-40B4-BE49-F238E27FC236}">
                <a16:creationId xmlns:a16="http://schemas.microsoft.com/office/drawing/2014/main" id="{0B4606DF-8402-4AA4-93A6-6500B1814644}"/>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1647011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390F-CE48-47EC-9C3D-C3D24DFF534F}"/>
              </a:ext>
            </a:extLst>
          </p:cNvPr>
          <p:cNvSpPr>
            <a:spLocks noGrp="1"/>
          </p:cNvSpPr>
          <p:nvPr>
            <p:ph type="title"/>
          </p:nvPr>
        </p:nvSpPr>
        <p:spPr/>
        <p:txBody>
          <a:bodyPr/>
          <a:lstStyle/>
          <a:p>
            <a:r>
              <a:rPr lang="en-US"/>
              <a:t>Twitter Own and Retweeted Tweets Table | ID - 8 of 20</a:t>
            </a:r>
          </a:p>
        </p:txBody>
      </p:sp>
      <p:graphicFrame>
        <p:nvGraphicFramePr>
          <p:cNvPr id="5" name="Table Placeholder 4">
            <a:extLst>
              <a:ext uri="{FF2B5EF4-FFF2-40B4-BE49-F238E27FC236}">
                <a16:creationId xmlns:a16="http://schemas.microsoft.com/office/drawing/2014/main" id="{8FD4482B-4CD2-433E-849C-FB4AA7E7F578}"/>
              </a:ext>
            </a:extLst>
          </p:cNvPr>
          <p:cNvGraphicFramePr>
            <a:graphicFrameLocks noGrp="1"/>
          </p:cNvGraphicFramePr>
          <p:nvPr>
            <p:ph type="tbl" sz="quarter" idx="13"/>
            <p:extLst>
              <p:ext uri="{D42A27DB-BD31-4B8C-83A1-F6EECF244321}">
                <p14:modId xmlns:p14="http://schemas.microsoft.com/office/powerpoint/2010/main" val="4246126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79024527"/>
                    </a:ext>
                  </a:extLst>
                </a:gridCol>
                <a:gridCol w="411480">
                  <a:extLst>
                    <a:ext uri="{9D8B030D-6E8A-4147-A177-3AD203B41FA5}">
                      <a16:colId xmlns:a16="http://schemas.microsoft.com/office/drawing/2014/main" val="514704856"/>
                    </a:ext>
                  </a:extLst>
                </a:gridCol>
                <a:gridCol w="905256">
                  <a:extLst>
                    <a:ext uri="{9D8B030D-6E8A-4147-A177-3AD203B41FA5}">
                      <a16:colId xmlns:a16="http://schemas.microsoft.com/office/drawing/2014/main" val="557590031"/>
                    </a:ext>
                  </a:extLst>
                </a:gridCol>
                <a:gridCol w="905256">
                  <a:extLst>
                    <a:ext uri="{9D8B030D-6E8A-4147-A177-3AD203B41FA5}">
                      <a16:colId xmlns:a16="http://schemas.microsoft.com/office/drawing/2014/main" val="2400891702"/>
                    </a:ext>
                  </a:extLst>
                </a:gridCol>
                <a:gridCol w="905256">
                  <a:extLst>
                    <a:ext uri="{9D8B030D-6E8A-4147-A177-3AD203B41FA5}">
                      <a16:colId xmlns:a16="http://schemas.microsoft.com/office/drawing/2014/main" val="3823292188"/>
                    </a:ext>
                  </a:extLst>
                </a:gridCol>
                <a:gridCol w="905256">
                  <a:extLst>
                    <a:ext uri="{9D8B030D-6E8A-4147-A177-3AD203B41FA5}">
                      <a16:colId xmlns:a16="http://schemas.microsoft.com/office/drawing/2014/main" val="3667791592"/>
                    </a:ext>
                  </a:extLst>
                </a:gridCol>
                <a:gridCol w="905256">
                  <a:extLst>
                    <a:ext uri="{9D8B030D-6E8A-4147-A177-3AD203B41FA5}">
                      <a16:colId xmlns:a16="http://schemas.microsoft.com/office/drawing/2014/main" val="573259929"/>
                    </a:ext>
                  </a:extLst>
                </a:gridCol>
                <a:gridCol w="905256">
                  <a:extLst>
                    <a:ext uri="{9D8B030D-6E8A-4147-A177-3AD203B41FA5}">
                      <a16:colId xmlns:a16="http://schemas.microsoft.com/office/drawing/2014/main" val="533303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97503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@DrSJaishankar - 2023-07-18 13:47:11</a:t>
                      </a:r>
                      <a:r>
                        <a:rPr kumimoji="0" lang="en-US" sz="1000" b="0" i="0" u="none" strike="noStrike" kern="1200" cap="none" spc="0" normalizeH="0" baseline="0" noProof="0">
                          <a:ln>
                            <a:noFill/>
                          </a:ln>
                          <a:solidFill>
                            <a:prstClr val="black"/>
                          </a:solidFill>
                          <a:effectLst/>
                          <a:uLnTx/>
                          <a:uFillTx/>
                          <a:latin typeface="Calibri"/>
                          <a:ea typeface="+mn-ea"/>
                          <a:cs typeface="+mn-cs"/>
                        </a:rPr>
                        <a:t>
 RT @narendramodi: Inaugurating the new integrated terminal building of Veer Savarkar International Airport in Port Blair. It will boost tourism and strengthen the region's economy. https://t.co/Gbey9gseAT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028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- 2023-07-18 13:46:04</a:t>
                      </a:r>
                      <a:r>
                        <a:rPr kumimoji="0" lang="en-US" sz="1000" b="0" i="0" u="none" strike="noStrike" kern="1200" cap="none" spc="0" normalizeH="0" baseline="0" noProof="0">
                          <a:ln>
                            <a:noFill/>
                          </a:ln>
                          <a:solidFill>
                            <a:prstClr val="black"/>
                          </a:solidFill>
                          <a:effectLst/>
                          <a:uLnTx/>
                          <a:uFillTx/>
                          <a:latin typeface="Calibri"/>
                          <a:ea typeface="+mn-ea"/>
                          <a:cs typeface="+mn-cs"/>
                        </a:rPr>
                        <a:t>
 Inaugurating the new integrated terminal building of Veer Savarkar International Airport in Port Blair. It will boost tourism and strengthen the region's economy. https://t.co/Gbey9gseAT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0.0025 %</a:t>
                      </a:r>
                    </a:p>
                  </a:txBody>
                  <a:tcPr/>
                </a:tc>
                <a:extLst>
                  <a:ext uri="{0D108BD9-81ED-4DB2-BD59-A6C34878D82A}">
                    <a16:rowId xmlns:a16="http://schemas.microsoft.com/office/drawing/2014/main" val="1614335803"/>
                  </a:ext>
                </a:extLst>
              </a:tr>
            </a:tbl>
          </a:graphicData>
        </a:graphic>
      </p:graphicFrame>
      <p:sp>
        <p:nvSpPr>
          <p:cNvPr id="4" name="Text Placeholder 3">
            <a:extLst>
              <a:ext uri="{FF2B5EF4-FFF2-40B4-BE49-F238E27FC236}">
                <a16:creationId xmlns:a16="http://schemas.microsoft.com/office/drawing/2014/main" id="{77CBBFBE-4771-4EB9-AA6D-367755E2A0A3}"/>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1689312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EF043-23C9-4F7A-8F7D-B04F97741172}"/>
              </a:ext>
            </a:extLst>
          </p:cNvPr>
          <p:cNvSpPr>
            <a:spLocks noGrp="1"/>
          </p:cNvSpPr>
          <p:nvPr>
            <p:ph type="title"/>
          </p:nvPr>
        </p:nvSpPr>
        <p:spPr/>
        <p:txBody>
          <a:bodyPr/>
          <a:lstStyle/>
          <a:p>
            <a:r>
              <a:rPr lang="en-US"/>
              <a:t>Twitter Own and Retweeted Tweets Table | ID - 9 of 20</a:t>
            </a:r>
          </a:p>
        </p:txBody>
      </p:sp>
      <p:graphicFrame>
        <p:nvGraphicFramePr>
          <p:cNvPr id="5" name="Table Placeholder 4">
            <a:extLst>
              <a:ext uri="{FF2B5EF4-FFF2-40B4-BE49-F238E27FC236}">
                <a16:creationId xmlns:a16="http://schemas.microsoft.com/office/drawing/2014/main" id="{8A5B0AA1-99F1-4D79-A05B-155542B34684}"/>
              </a:ext>
            </a:extLst>
          </p:cNvPr>
          <p:cNvGraphicFramePr>
            <a:graphicFrameLocks noGrp="1"/>
          </p:cNvGraphicFramePr>
          <p:nvPr>
            <p:ph type="tbl" sz="quarter" idx="13"/>
            <p:extLst>
              <p:ext uri="{D42A27DB-BD31-4B8C-83A1-F6EECF244321}">
                <p14:modId xmlns:p14="http://schemas.microsoft.com/office/powerpoint/2010/main" val="176806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1161084"/>
                    </a:ext>
                  </a:extLst>
                </a:gridCol>
                <a:gridCol w="411480">
                  <a:extLst>
                    <a:ext uri="{9D8B030D-6E8A-4147-A177-3AD203B41FA5}">
                      <a16:colId xmlns:a16="http://schemas.microsoft.com/office/drawing/2014/main" val="1879855397"/>
                    </a:ext>
                  </a:extLst>
                </a:gridCol>
                <a:gridCol w="905256">
                  <a:extLst>
                    <a:ext uri="{9D8B030D-6E8A-4147-A177-3AD203B41FA5}">
                      <a16:colId xmlns:a16="http://schemas.microsoft.com/office/drawing/2014/main" val="1706427617"/>
                    </a:ext>
                  </a:extLst>
                </a:gridCol>
                <a:gridCol w="905256">
                  <a:extLst>
                    <a:ext uri="{9D8B030D-6E8A-4147-A177-3AD203B41FA5}">
                      <a16:colId xmlns:a16="http://schemas.microsoft.com/office/drawing/2014/main" val="1648182800"/>
                    </a:ext>
                  </a:extLst>
                </a:gridCol>
                <a:gridCol w="905256">
                  <a:extLst>
                    <a:ext uri="{9D8B030D-6E8A-4147-A177-3AD203B41FA5}">
                      <a16:colId xmlns:a16="http://schemas.microsoft.com/office/drawing/2014/main" val="1612307732"/>
                    </a:ext>
                  </a:extLst>
                </a:gridCol>
                <a:gridCol w="905256">
                  <a:extLst>
                    <a:ext uri="{9D8B030D-6E8A-4147-A177-3AD203B41FA5}">
                      <a16:colId xmlns:a16="http://schemas.microsoft.com/office/drawing/2014/main" val="2339880145"/>
                    </a:ext>
                  </a:extLst>
                </a:gridCol>
                <a:gridCol w="905256">
                  <a:extLst>
                    <a:ext uri="{9D8B030D-6E8A-4147-A177-3AD203B41FA5}">
                      <a16:colId xmlns:a16="http://schemas.microsoft.com/office/drawing/2014/main" val="244767662"/>
                    </a:ext>
                  </a:extLst>
                </a:gridCol>
                <a:gridCol w="905256">
                  <a:extLst>
                    <a:ext uri="{9D8B030D-6E8A-4147-A177-3AD203B41FA5}">
                      <a16:colId xmlns:a16="http://schemas.microsoft.com/office/drawing/2014/main" val="993598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91390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13:44:39</a:t>
                      </a:r>
                      <a:r>
                        <a:rPr kumimoji="0" lang="en-US" sz="1000" b="0" i="0" u="none" strike="noStrike" kern="1200" cap="none" spc="0" normalizeH="0" baseline="0" noProof="0">
                          <a:ln>
                            <a:noFill/>
                          </a:ln>
                          <a:solidFill>
                            <a:prstClr val="black"/>
                          </a:solidFill>
                          <a:effectLst/>
                          <a:uLnTx/>
                          <a:uFillTx/>
                          <a:latin typeface="Calibri"/>
                          <a:ea typeface="+mn-ea"/>
                          <a:cs typeface="+mn-cs"/>
                        </a:rPr>
                        <a:t>
 In the last 9 years, we have not only rectified the mistakes of the old governments, but have also furnished new facilities and avenues to people. 
Today, a New Model of Development has been there in India. This is a model of inclusion, a model of 'Sabka Saath, Sabka Vikas'.
-… https://t.co/qJSe0porGq https://t.co/qAkLfSi5Gb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extLst>
                  <a:ext uri="{0D108BD9-81ED-4DB2-BD59-A6C34878D82A}">
                    <a16:rowId xmlns:a16="http://schemas.microsoft.com/office/drawing/2014/main" val="147078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@PMOIndia - 2023-07-18 13:43:13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आज अंडमान-निकोबार के ये द्वीप पूरे देश के युवाओं को देश के विकास की एक नई प्रेरणा दे रहे हैं। </a:t>
                      </a:r>
                      <a:r>
                        <a:rPr kumimoji="0" lang="en-US" sz="1000" b="0" i="0" u="none" strike="noStrike" kern="1200" cap="none" spc="0" normalizeH="0" baseline="0" noProof="0">
                          <a:ln>
                            <a:noFill/>
                          </a:ln>
                          <a:solidFill>
                            <a:prstClr val="black"/>
                          </a:solidFill>
                          <a:effectLst/>
                          <a:uLnTx/>
                          <a:uFillTx/>
                          <a:latin typeface="Calibri"/>
                          <a:ea typeface="+mn-ea"/>
                          <a:cs typeface="+mn-cs"/>
                        </a:rPr>
                        <a:t>https://t.co/jZzrav6pH5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0.0011 %</a:t>
                      </a:r>
                    </a:p>
                  </a:txBody>
                  <a:tcPr/>
                </a:tc>
                <a:extLst>
                  <a:ext uri="{0D108BD9-81ED-4DB2-BD59-A6C34878D82A}">
                    <a16:rowId xmlns:a16="http://schemas.microsoft.com/office/drawing/2014/main" val="3420814727"/>
                  </a:ext>
                </a:extLst>
              </a:tr>
            </a:tbl>
          </a:graphicData>
        </a:graphic>
      </p:graphicFrame>
      <p:sp>
        <p:nvSpPr>
          <p:cNvPr id="4" name="Text Placeholder 3">
            <a:extLst>
              <a:ext uri="{FF2B5EF4-FFF2-40B4-BE49-F238E27FC236}">
                <a16:creationId xmlns:a16="http://schemas.microsoft.com/office/drawing/2014/main" id="{B45130FE-8B60-470A-8462-BAEBF3D7D85B}"/>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750061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F723B-6E08-4620-A66C-BB6C6E6014AF}"/>
              </a:ext>
            </a:extLst>
          </p:cNvPr>
          <p:cNvSpPr>
            <a:spLocks noGrp="1"/>
          </p:cNvSpPr>
          <p:nvPr>
            <p:ph type="title"/>
          </p:nvPr>
        </p:nvSpPr>
        <p:spPr/>
        <p:txBody>
          <a:bodyPr/>
          <a:lstStyle/>
          <a:p>
            <a:r>
              <a:rPr lang="en-US"/>
              <a:t>Twitter Own and Retweeted Tweets Table | ID - 10 of 20</a:t>
            </a:r>
          </a:p>
        </p:txBody>
      </p:sp>
      <p:graphicFrame>
        <p:nvGraphicFramePr>
          <p:cNvPr id="5" name="Table Placeholder 4">
            <a:extLst>
              <a:ext uri="{FF2B5EF4-FFF2-40B4-BE49-F238E27FC236}">
                <a16:creationId xmlns:a16="http://schemas.microsoft.com/office/drawing/2014/main" id="{07DCE23F-6A17-48E1-9E2D-4DB96DFC16F6}"/>
              </a:ext>
            </a:extLst>
          </p:cNvPr>
          <p:cNvGraphicFramePr>
            <a:graphicFrameLocks noGrp="1"/>
          </p:cNvGraphicFramePr>
          <p:nvPr>
            <p:ph type="tbl" sz="quarter" idx="13"/>
            <p:extLst>
              <p:ext uri="{D42A27DB-BD31-4B8C-83A1-F6EECF244321}">
                <p14:modId xmlns:p14="http://schemas.microsoft.com/office/powerpoint/2010/main" val="271734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89344309"/>
                    </a:ext>
                  </a:extLst>
                </a:gridCol>
                <a:gridCol w="411480">
                  <a:extLst>
                    <a:ext uri="{9D8B030D-6E8A-4147-A177-3AD203B41FA5}">
                      <a16:colId xmlns:a16="http://schemas.microsoft.com/office/drawing/2014/main" val="2450557796"/>
                    </a:ext>
                  </a:extLst>
                </a:gridCol>
                <a:gridCol w="905256">
                  <a:extLst>
                    <a:ext uri="{9D8B030D-6E8A-4147-A177-3AD203B41FA5}">
                      <a16:colId xmlns:a16="http://schemas.microsoft.com/office/drawing/2014/main" val="3013432532"/>
                    </a:ext>
                  </a:extLst>
                </a:gridCol>
                <a:gridCol w="905256">
                  <a:extLst>
                    <a:ext uri="{9D8B030D-6E8A-4147-A177-3AD203B41FA5}">
                      <a16:colId xmlns:a16="http://schemas.microsoft.com/office/drawing/2014/main" val="3508852158"/>
                    </a:ext>
                  </a:extLst>
                </a:gridCol>
                <a:gridCol w="905256">
                  <a:extLst>
                    <a:ext uri="{9D8B030D-6E8A-4147-A177-3AD203B41FA5}">
                      <a16:colId xmlns:a16="http://schemas.microsoft.com/office/drawing/2014/main" val="2463379831"/>
                    </a:ext>
                  </a:extLst>
                </a:gridCol>
                <a:gridCol w="905256">
                  <a:extLst>
                    <a:ext uri="{9D8B030D-6E8A-4147-A177-3AD203B41FA5}">
                      <a16:colId xmlns:a16="http://schemas.microsoft.com/office/drawing/2014/main" val="1286976173"/>
                    </a:ext>
                  </a:extLst>
                </a:gridCol>
                <a:gridCol w="905256">
                  <a:extLst>
                    <a:ext uri="{9D8B030D-6E8A-4147-A177-3AD203B41FA5}">
                      <a16:colId xmlns:a16="http://schemas.microsoft.com/office/drawing/2014/main" val="2514922059"/>
                    </a:ext>
                  </a:extLst>
                </a:gridCol>
                <a:gridCol w="905256">
                  <a:extLst>
                    <a:ext uri="{9D8B030D-6E8A-4147-A177-3AD203B41FA5}">
                      <a16:colId xmlns:a16="http://schemas.microsoft.com/office/drawing/2014/main" val="2840374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6385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13:40:46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लंबे समय तक भारत में विकास का दायरा कुछ बड़े शहरों और कुछ क्षेत्रों तक सीमित रहा।
कुछ दलों की स्वार्थ भरी राजनीति के कारण विकास का लाभ देश के दूर-दराज वाले इलाकों तक पहुंचा ही नहीं।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0.0014 %</a:t>
                      </a:r>
                    </a:p>
                  </a:txBody>
                  <a:tcPr/>
                </a:tc>
                <a:extLst>
                  <a:ext uri="{0D108BD9-81ED-4DB2-BD59-A6C34878D82A}">
                    <a16:rowId xmlns:a16="http://schemas.microsoft.com/office/drawing/2014/main" val="3861001384"/>
                  </a:ext>
                </a:extLst>
              </a:tr>
            </a:tbl>
          </a:graphicData>
        </a:graphic>
      </p:graphicFrame>
      <p:sp>
        <p:nvSpPr>
          <p:cNvPr id="4" name="Text Placeholder 3">
            <a:extLst>
              <a:ext uri="{FF2B5EF4-FFF2-40B4-BE49-F238E27FC236}">
                <a16:creationId xmlns:a16="http://schemas.microsoft.com/office/drawing/2014/main" id="{2990570D-CE9F-46F9-8BA0-D8B55D7D54D6}"/>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725065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2D63-1C29-4560-9163-829719561FD9}"/>
              </a:ext>
            </a:extLst>
          </p:cNvPr>
          <p:cNvSpPr>
            <a:spLocks noGrp="1"/>
          </p:cNvSpPr>
          <p:nvPr>
            <p:ph type="title"/>
          </p:nvPr>
        </p:nvSpPr>
        <p:spPr/>
        <p:txBody>
          <a:bodyPr/>
          <a:lstStyle/>
          <a:p>
            <a:r>
              <a:rPr lang="en-US"/>
              <a:t>Twitter Own and Retweeted Tweets Table | ID - 11 of 20</a:t>
            </a:r>
          </a:p>
        </p:txBody>
      </p:sp>
      <p:graphicFrame>
        <p:nvGraphicFramePr>
          <p:cNvPr id="5" name="Table Placeholder 4">
            <a:extLst>
              <a:ext uri="{FF2B5EF4-FFF2-40B4-BE49-F238E27FC236}">
                <a16:creationId xmlns:a16="http://schemas.microsoft.com/office/drawing/2014/main" id="{701E9814-90FF-44BD-AAF5-D313A40ADF4F}"/>
              </a:ext>
            </a:extLst>
          </p:cNvPr>
          <p:cNvGraphicFramePr>
            <a:graphicFrameLocks noGrp="1"/>
          </p:cNvGraphicFramePr>
          <p:nvPr>
            <p:ph type="tbl" sz="quarter" idx="13"/>
            <p:extLst>
              <p:ext uri="{D42A27DB-BD31-4B8C-83A1-F6EECF244321}">
                <p14:modId xmlns:p14="http://schemas.microsoft.com/office/powerpoint/2010/main" val="3446726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61197810"/>
                    </a:ext>
                  </a:extLst>
                </a:gridCol>
                <a:gridCol w="411480">
                  <a:extLst>
                    <a:ext uri="{9D8B030D-6E8A-4147-A177-3AD203B41FA5}">
                      <a16:colId xmlns:a16="http://schemas.microsoft.com/office/drawing/2014/main" val="3397640173"/>
                    </a:ext>
                  </a:extLst>
                </a:gridCol>
                <a:gridCol w="905256">
                  <a:extLst>
                    <a:ext uri="{9D8B030D-6E8A-4147-A177-3AD203B41FA5}">
                      <a16:colId xmlns:a16="http://schemas.microsoft.com/office/drawing/2014/main" val="3138767394"/>
                    </a:ext>
                  </a:extLst>
                </a:gridCol>
                <a:gridCol w="905256">
                  <a:extLst>
                    <a:ext uri="{9D8B030D-6E8A-4147-A177-3AD203B41FA5}">
                      <a16:colId xmlns:a16="http://schemas.microsoft.com/office/drawing/2014/main" val="269233289"/>
                    </a:ext>
                  </a:extLst>
                </a:gridCol>
                <a:gridCol w="905256">
                  <a:extLst>
                    <a:ext uri="{9D8B030D-6E8A-4147-A177-3AD203B41FA5}">
                      <a16:colId xmlns:a16="http://schemas.microsoft.com/office/drawing/2014/main" val="2697146987"/>
                    </a:ext>
                  </a:extLst>
                </a:gridCol>
                <a:gridCol w="905256">
                  <a:extLst>
                    <a:ext uri="{9D8B030D-6E8A-4147-A177-3AD203B41FA5}">
                      <a16:colId xmlns:a16="http://schemas.microsoft.com/office/drawing/2014/main" val="3782145293"/>
                    </a:ext>
                  </a:extLst>
                </a:gridCol>
                <a:gridCol w="905256">
                  <a:extLst>
                    <a:ext uri="{9D8B030D-6E8A-4147-A177-3AD203B41FA5}">
                      <a16:colId xmlns:a16="http://schemas.microsoft.com/office/drawing/2014/main" val="3927795011"/>
                    </a:ext>
                  </a:extLst>
                </a:gridCol>
                <a:gridCol w="905256">
                  <a:extLst>
                    <a:ext uri="{9D8B030D-6E8A-4147-A177-3AD203B41FA5}">
                      <a16:colId xmlns:a16="http://schemas.microsoft.com/office/drawing/2014/main" val="152401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9093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13:40:45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ये दल उन्हीं कामों को प्राथमिकता देते थे, जिसमें इनका खुद का भला हो, इनके परिवार का भला हो।
नतीजा ये हुआ कि हमारे आदिवासी क्षेत्रों और द्वीपों की जनता विकास से वंचित रही, विकास के लिए तरसती रही।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0.0012 %</a:t>
                      </a:r>
                    </a:p>
                  </a:txBody>
                  <a:tcPr/>
                </a:tc>
                <a:extLst>
                  <a:ext uri="{0D108BD9-81ED-4DB2-BD59-A6C34878D82A}">
                    <a16:rowId xmlns:a16="http://schemas.microsoft.com/office/drawing/2014/main" val="200537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@PMOIndia - 2023-07-18 13:40:18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आज अंडमान-निकोबार, विरासत भी और विकास भी के मंत्र का जीवंत उदाहरण बन रहा है: </a:t>
                      </a:r>
                      <a:r>
                        <a:rPr kumimoji="0" lang="en-US" sz="1000" b="0" i="0" u="none" strike="noStrike" kern="1200" cap="none" spc="0" normalizeH="0" baseline="0" noProof="0">
                          <a:ln>
                            <a:noFill/>
                          </a:ln>
                          <a:solidFill>
                            <a:prstClr val="black"/>
                          </a:solidFill>
                          <a:effectLst/>
                          <a:uLnTx/>
                          <a:uFillTx/>
                          <a:latin typeface="Calibri"/>
                          <a:ea typeface="+mn-ea"/>
                          <a:cs typeface="+mn-cs"/>
                        </a:rPr>
                        <a:t>PM @narendramodi https://t.co/D5KYfDAmcq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1106460985"/>
                  </a:ext>
                </a:extLst>
              </a:tr>
            </a:tbl>
          </a:graphicData>
        </a:graphic>
      </p:graphicFrame>
      <p:sp>
        <p:nvSpPr>
          <p:cNvPr id="4" name="Text Placeholder 3">
            <a:extLst>
              <a:ext uri="{FF2B5EF4-FFF2-40B4-BE49-F238E27FC236}">
                <a16:creationId xmlns:a16="http://schemas.microsoft.com/office/drawing/2014/main" id="{0786F2BD-C06D-48C4-B64C-72EE948C7EF7}"/>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491825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8F508-A58B-4BDC-B987-21E481D94D87}"/>
              </a:ext>
            </a:extLst>
          </p:cNvPr>
          <p:cNvSpPr>
            <a:spLocks noGrp="1"/>
          </p:cNvSpPr>
          <p:nvPr>
            <p:ph type="title"/>
          </p:nvPr>
        </p:nvSpPr>
        <p:spPr/>
        <p:txBody>
          <a:bodyPr/>
          <a:lstStyle/>
          <a:p>
            <a:r>
              <a:rPr lang="en-US"/>
              <a:t>Twitter Own and Retweeted Tweets Table | ID - 12 of 20</a:t>
            </a:r>
          </a:p>
        </p:txBody>
      </p:sp>
      <p:graphicFrame>
        <p:nvGraphicFramePr>
          <p:cNvPr id="5" name="Table Placeholder 4">
            <a:extLst>
              <a:ext uri="{FF2B5EF4-FFF2-40B4-BE49-F238E27FC236}">
                <a16:creationId xmlns:a16="http://schemas.microsoft.com/office/drawing/2014/main" id="{36F0857C-2773-44A6-B59A-091B1556D954}"/>
              </a:ext>
            </a:extLst>
          </p:cNvPr>
          <p:cNvGraphicFramePr>
            <a:graphicFrameLocks noGrp="1"/>
          </p:cNvGraphicFramePr>
          <p:nvPr>
            <p:ph type="tbl" sz="quarter" idx="13"/>
            <p:extLst>
              <p:ext uri="{D42A27DB-BD31-4B8C-83A1-F6EECF244321}">
                <p14:modId xmlns:p14="http://schemas.microsoft.com/office/powerpoint/2010/main" val="101617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72178711"/>
                    </a:ext>
                  </a:extLst>
                </a:gridCol>
                <a:gridCol w="411480">
                  <a:extLst>
                    <a:ext uri="{9D8B030D-6E8A-4147-A177-3AD203B41FA5}">
                      <a16:colId xmlns:a16="http://schemas.microsoft.com/office/drawing/2014/main" val="4119278142"/>
                    </a:ext>
                  </a:extLst>
                </a:gridCol>
                <a:gridCol w="905256">
                  <a:extLst>
                    <a:ext uri="{9D8B030D-6E8A-4147-A177-3AD203B41FA5}">
                      <a16:colId xmlns:a16="http://schemas.microsoft.com/office/drawing/2014/main" val="588586316"/>
                    </a:ext>
                  </a:extLst>
                </a:gridCol>
                <a:gridCol w="905256">
                  <a:extLst>
                    <a:ext uri="{9D8B030D-6E8A-4147-A177-3AD203B41FA5}">
                      <a16:colId xmlns:a16="http://schemas.microsoft.com/office/drawing/2014/main" val="3049769342"/>
                    </a:ext>
                  </a:extLst>
                </a:gridCol>
                <a:gridCol w="905256">
                  <a:extLst>
                    <a:ext uri="{9D8B030D-6E8A-4147-A177-3AD203B41FA5}">
                      <a16:colId xmlns:a16="http://schemas.microsoft.com/office/drawing/2014/main" val="2467059003"/>
                    </a:ext>
                  </a:extLst>
                </a:gridCol>
                <a:gridCol w="905256">
                  <a:extLst>
                    <a:ext uri="{9D8B030D-6E8A-4147-A177-3AD203B41FA5}">
                      <a16:colId xmlns:a16="http://schemas.microsoft.com/office/drawing/2014/main" val="883368913"/>
                    </a:ext>
                  </a:extLst>
                </a:gridCol>
                <a:gridCol w="905256">
                  <a:extLst>
                    <a:ext uri="{9D8B030D-6E8A-4147-A177-3AD203B41FA5}">
                      <a16:colId xmlns:a16="http://schemas.microsoft.com/office/drawing/2014/main" val="3970987473"/>
                    </a:ext>
                  </a:extLst>
                </a:gridCol>
                <a:gridCol w="905256">
                  <a:extLst>
                    <a:ext uri="{9D8B030D-6E8A-4147-A177-3AD203B41FA5}">
                      <a16:colId xmlns:a16="http://schemas.microsoft.com/office/drawing/2014/main" val="409959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3407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13:40:12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ज्यादा फ्लाइट्स और ज्यादा पर्यटक आने का सीधा मतलब है ज्यादा से ज्यादा रोजगार।
पोर्ट ब्लेयर की इस नई टर्मिनल बिल्डिंग से </a:t>
                      </a:r>
                      <a:r>
                        <a:rPr kumimoji="0" lang="en-US" sz="1000" b="0" i="0" u="none" strike="noStrike" kern="1200" cap="none" spc="0" normalizeH="0" baseline="0" noProof="0">
                          <a:ln>
                            <a:noFill/>
                          </a:ln>
                          <a:solidFill>
                            <a:prstClr val="black"/>
                          </a:solidFill>
                          <a:effectLst/>
                          <a:uLnTx/>
                          <a:uFillTx/>
                          <a:latin typeface="Calibri"/>
                          <a:ea typeface="+mn-ea"/>
                          <a:cs typeface="+mn-cs"/>
                        </a:rPr>
                        <a:t>Ease of Travel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बढ़ेगा, </a:t>
                      </a:r>
                      <a:r>
                        <a:rPr kumimoji="0" lang="en-US" sz="1000" b="0" i="0" u="none" strike="noStrike" kern="1200" cap="none" spc="0" normalizeH="0" baseline="0" noProof="0">
                          <a:ln>
                            <a:noFill/>
                          </a:ln>
                          <a:solidFill>
                            <a:prstClr val="black"/>
                          </a:solidFill>
                          <a:effectLst/>
                          <a:uLnTx/>
                          <a:uFillTx/>
                          <a:latin typeface="Calibri"/>
                          <a:ea typeface="+mn-ea"/>
                          <a:cs typeface="+mn-cs"/>
                        </a:rPr>
                        <a:t>Ease of Doing Business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बढ़ेगा और कनेक्टिविटी भी बेहतर होगी।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 https://t.co/uCCsOuqe88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0.0014 %</a:t>
                      </a:r>
                    </a:p>
                  </a:txBody>
                  <a:tcPr/>
                </a:tc>
                <a:extLst>
                  <a:ext uri="{0D108BD9-81ED-4DB2-BD59-A6C34878D82A}">
                    <a16:rowId xmlns:a16="http://schemas.microsoft.com/office/drawing/2014/main" val="1797022095"/>
                  </a:ext>
                </a:extLst>
              </a:tr>
            </a:tbl>
          </a:graphicData>
        </a:graphic>
      </p:graphicFrame>
      <p:sp>
        <p:nvSpPr>
          <p:cNvPr id="4" name="Text Placeholder 3">
            <a:extLst>
              <a:ext uri="{FF2B5EF4-FFF2-40B4-BE49-F238E27FC236}">
                <a16:creationId xmlns:a16="http://schemas.microsoft.com/office/drawing/2014/main" id="{3DD4297F-5959-42B6-B7B9-A16D486E12CB}"/>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1050890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8CAD3-8C8B-4B7D-80C0-0F47A1F63B62}"/>
              </a:ext>
            </a:extLst>
          </p:cNvPr>
          <p:cNvSpPr>
            <a:spLocks noGrp="1"/>
          </p:cNvSpPr>
          <p:nvPr>
            <p:ph type="title"/>
          </p:nvPr>
        </p:nvSpPr>
        <p:spPr/>
        <p:txBody>
          <a:bodyPr/>
          <a:lstStyle/>
          <a:p>
            <a:r>
              <a:rPr lang="en-US"/>
              <a:t>Twitter Own and Retweeted Tweets Table | ID - 13 of 20</a:t>
            </a:r>
          </a:p>
        </p:txBody>
      </p:sp>
      <p:graphicFrame>
        <p:nvGraphicFramePr>
          <p:cNvPr id="5" name="Table Placeholder 4">
            <a:extLst>
              <a:ext uri="{FF2B5EF4-FFF2-40B4-BE49-F238E27FC236}">
                <a16:creationId xmlns:a16="http://schemas.microsoft.com/office/drawing/2014/main" id="{B8D9BE8A-DBE0-43E0-8DCF-23D37BE234E8}"/>
              </a:ext>
            </a:extLst>
          </p:cNvPr>
          <p:cNvGraphicFramePr>
            <a:graphicFrameLocks noGrp="1"/>
          </p:cNvGraphicFramePr>
          <p:nvPr>
            <p:ph type="tbl" sz="quarter" idx="13"/>
            <p:extLst>
              <p:ext uri="{D42A27DB-BD31-4B8C-83A1-F6EECF244321}">
                <p14:modId xmlns:p14="http://schemas.microsoft.com/office/powerpoint/2010/main" val="3708323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5871589"/>
                    </a:ext>
                  </a:extLst>
                </a:gridCol>
                <a:gridCol w="411480">
                  <a:extLst>
                    <a:ext uri="{9D8B030D-6E8A-4147-A177-3AD203B41FA5}">
                      <a16:colId xmlns:a16="http://schemas.microsoft.com/office/drawing/2014/main" val="1054389698"/>
                    </a:ext>
                  </a:extLst>
                </a:gridCol>
                <a:gridCol w="905256">
                  <a:extLst>
                    <a:ext uri="{9D8B030D-6E8A-4147-A177-3AD203B41FA5}">
                      <a16:colId xmlns:a16="http://schemas.microsoft.com/office/drawing/2014/main" val="1096301431"/>
                    </a:ext>
                  </a:extLst>
                </a:gridCol>
                <a:gridCol w="905256">
                  <a:extLst>
                    <a:ext uri="{9D8B030D-6E8A-4147-A177-3AD203B41FA5}">
                      <a16:colId xmlns:a16="http://schemas.microsoft.com/office/drawing/2014/main" val="1932531328"/>
                    </a:ext>
                  </a:extLst>
                </a:gridCol>
                <a:gridCol w="905256">
                  <a:extLst>
                    <a:ext uri="{9D8B030D-6E8A-4147-A177-3AD203B41FA5}">
                      <a16:colId xmlns:a16="http://schemas.microsoft.com/office/drawing/2014/main" val="3315685178"/>
                    </a:ext>
                  </a:extLst>
                </a:gridCol>
                <a:gridCol w="905256">
                  <a:extLst>
                    <a:ext uri="{9D8B030D-6E8A-4147-A177-3AD203B41FA5}">
                      <a16:colId xmlns:a16="http://schemas.microsoft.com/office/drawing/2014/main" val="4097244691"/>
                    </a:ext>
                  </a:extLst>
                </a:gridCol>
                <a:gridCol w="905256">
                  <a:extLst>
                    <a:ext uri="{9D8B030D-6E8A-4147-A177-3AD203B41FA5}">
                      <a16:colId xmlns:a16="http://schemas.microsoft.com/office/drawing/2014/main" val="3364907901"/>
                    </a:ext>
                  </a:extLst>
                </a:gridCol>
                <a:gridCol w="905256">
                  <a:extLst>
                    <a:ext uri="{9D8B030D-6E8A-4147-A177-3AD203B41FA5}">
                      <a16:colId xmlns:a16="http://schemas.microsoft.com/office/drawing/2014/main" val="1021303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5431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13:39:05</a:t>
                      </a:r>
                      <a:r>
                        <a:rPr kumimoji="0" lang="en-US" sz="1000" b="0" i="0" u="none" strike="noStrike" kern="1200" cap="none" spc="0" normalizeH="0" baseline="0" noProof="0">
                          <a:ln>
                            <a:noFill/>
                          </a:ln>
                          <a:solidFill>
                            <a:prstClr val="black"/>
                          </a:solidFill>
                          <a:effectLst/>
                          <a:uLnTx/>
                          <a:uFillTx/>
                          <a:latin typeface="Calibri"/>
                          <a:ea typeface="+mn-ea"/>
                          <a:cs typeface="+mn-cs"/>
                        </a:rPr>
                        <a:t>
 The present per day capacity of the terminal has been to handle 4,000 tourists whereas the new capacity after this integrated terminal will be operational will be to handle 11,000 tourists per day. 
- PM @narendramodi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0.0011 %</a:t>
                      </a:r>
                    </a:p>
                  </a:txBody>
                  <a:tcPr/>
                </a:tc>
                <a:extLst>
                  <a:ext uri="{0D108BD9-81ED-4DB2-BD59-A6C34878D82A}">
                    <a16:rowId xmlns:a16="http://schemas.microsoft.com/office/drawing/2014/main" val="355632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Calibri"/>
                          <a:ea typeface="+mn-ea"/>
                          <a:cs typeface="+mn-cs"/>
                        </a:rPr>
                        <a:t>@PMOIndia - 2023-07-18 13:35:56</a:t>
                      </a:r>
                      <a:r>
                        <a:rPr kumimoji="0" lang="fi-FI" sz="1000" b="0" i="0" u="none" strike="noStrike" kern="1200" cap="none" spc="0" normalizeH="0" baseline="0" noProof="0">
                          <a:ln>
                            <a:noFill/>
                          </a:ln>
                          <a:solidFill>
                            <a:prstClr val="black"/>
                          </a:solidFill>
                          <a:effectLst/>
                          <a:uLnTx/>
                          <a:uFillTx/>
                          <a:latin typeface="Calibri"/>
                          <a:ea typeface="+mn-ea"/>
                          <a:cs typeface="+mn-cs"/>
                        </a:rPr>
                        <a:t>
 Sabka Saath, Sabka Vikas. https://t.co/KAD1RK7mgi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0.0010 %</a:t>
                      </a:r>
                    </a:p>
                  </a:txBody>
                  <a:tcPr/>
                </a:tc>
                <a:extLst>
                  <a:ext uri="{0D108BD9-81ED-4DB2-BD59-A6C34878D82A}">
                    <a16:rowId xmlns:a16="http://schemas.microsoft.com/office/drawing/2014/main" val="1418419001"/>
                  </a:ext>
                </a:extLst>
              </a:tr>
            </a:tbl>
          </a:graphicData>
        </a:graphic>
      </p:graphicFrame>
      <p:sp>
        <p:nvSpPr>
          <p:cNvPr id="4" name="Text Placeholder 3">
            <a:extLst>
              <a:ext uri="{FF2B5EF4-FFF2-40B4-BE49-F238E27FC236}">
                <a16:creationId xmlns:a16="http://schemas.microsoft.com/office/drawing/2014/main" id="{E1C3F8B5-EBA6-434C-B58C-E3D16EC678C2}"/>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1544348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6DEE-8B97-4005-A443-8E410795AD2C}"/>
              </a:ext>
            </a:extLst>
          </p:cNvPr>
          <p:cNvSpPr>
            <a:spLocks noGrp="1"/>
          </p:cNvSpPr>
          <p:nvPr>
            <p:ph type="title"/>
          </p:nvPr>
        </p:nvSpPr>
        <p:spPr/>
        <p:txBody>
          <a:bodyPr/>
          <a:lstStyle/>
          <a:p>
            <a:r>
              <a:rPr lang="en-US"/>
              <a:t>Twitter Own and Retweeted Tweets Table | ID - 14 of 20</a:t>
            </a:r>
          </a:p>
        </p:txBody>
      </p:sp>
      <p:graphicFrame>
        <p:nvGraphicFramePr>
          <p:cNvPr id="5" name="Table Placeholder 4">
            <a:extLst>
              <a:ext uri="{FF2B5EF4-FFF2-40B4-BE49-F238E27FC236}">
                <a16:creationId xmlns:a16="http://schemas.microsoft.com/office/drawing/2014/main" id="{91529EB8-6D6D-46DE-BF1F-40534F9FAB19}"/>
              </a:ext>
            </a:extLst>
          </p:cNvPr>
          <p:cNvGraphicFramePr>
            <a:graphicFrameLocks noGrp="1"/>
          </p:cNvGraphicFramePr>
          <p:nvPr>
            <p:ph type="tbl" sz="quarter" idx="13"/>
            <p:extLst>
              <p:ext uri="{D42A27DB-BD31-4B8C-83A1-F6EECF244321}">
                <p14:modId xmlns:p14="http://schemas.microsoft.com/office/powerpoint/2010/main" val="1807461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4496820"/>
                    </a:ext>
                  </a:extLst>
                </a:gridCol>
                <a:gridCol w="411480">
                  <a:extLst>
                    <a:ext uri="{9D8B030D-6E8A-4147-A177-3AD203B41FA5}">
                      <a16:colId xmlns:a16="http://schemas.microsoft.com/office/drawing/2014/main" val="2457233158"/>
                    </a:ext>
                  </a:extLst>
                </a:gridCol>
                <a:gridCol w="905256">
                  <a:extLst>
                    <a:ext uri="{9D8B030D-6E8A-4147-A177-3AD203B41FA5}">
                      <a16:colId xmlns:a16="http://schemas.microsoft.com/office/drawing/2014/main" val="586973320"/>
                    </a:ext>
                  </a:extLst>
                </a:gridCol>
                <a:gridCol w="905256">
                  <a:extLst>
                    <a:ext uri="{9D8B030D-6E8A-4147-A177-3AD203B41FA5}">
                      <a16:colId xmlns:a16="http://schemas.microsoft.com/office/drawing/2014/main" val="1717341544"/>
                    </a:ext>
                  </a:extLst>
                </a:gridCol>
                <a:gridCol w="905256">
                  <a:extLst>
                    <a:ext uri="{9D8B030D-6E8A-4147-A177-3AD203B41FA5}">
                      <a16:colId xmlns:a16="http://schemas.microsoft.com/office/drawing/2014/main" val="1436704570"/>
                    </a:ext>
                  </a:extLst>
                </a:gridCol>
                <a:gridCol w="905256">
                  <a:extLst>
                    <a:ext uri="{9D8B030D-6E8A-4147-A177-3AD203B41FA5}">
                      <a16:colId xmlns:a16="http://schemas.microsoft.com/office/drawing/2014/main" val="3046483487"/>
                    </a:ext>
                  </a:extLst>
                </a:gridCol>
                <a:gridCol w="905256">
                  <a:extLst>
                    <a:ext uri="{9D8B030D-6E8A-4147-A177-3AD203B41FA5}">
                      <a16:colId xmlns:a16="http://schemas.microsoft.com/office/drawing/2014/main" val="2287060373"/>
                    </a:ext>
                  </a:extLst>
                </a:gridCol>
                <a:gridCol w="905256">
                  <a:extLst>
                    <a:ext uri="{9D8B030D-6E8A-4147-A177-3AD203B41FA5}">
                      <a16:colId xmlns:a16="http://schemas.microsoft.com/office/drawing/2014/main" val="223153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4114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@PMOIndia - 2023-07-18 13:32:17</a:t>
                      </a:r>
                      <a:r>
                        <a:rPr kumimoji="0" lang="en-US" sz="1000" b="0" i="0" u="none" strike="noStrike" kern="1200" cap="none" spc="0" normalizeH="0" baseline="0" noProof="0">
                          <a:ln>
                            <a:noFill/>
                          </a:ln>
                          <a:solidFill>
                            <a:prstClr val="black"/>
                          </a:solidFill>
                          <a:effectLst/>
                          <a:uLnTx/>
                          <a:uFillTx/>
                          <a:latin typeface="Calibri"/>
                          <a:ea typeface="+mn-ea"/>
                          <a:cs typeface="+mn-cs"/>
                        </a:rPr>
                        <a:t>
 The New Integrated Terminal Building of Veer Savarkar International Airport in Port Blair will enhance ease of travel and ease of doing business as well as strengthen connectivity. https://t.co/tswaI1s8ZG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0.0014 %</a:t>
                      </a:r>
                    </a:p>
                  </a:txBody>
                  <a:tcPr/>
                </a:tc>
                <a:extLst>
                  <a:ext uri="{0D108BD9-81ED-4DB2-BD59-A6C34878D82A}">
                    <a16:rowId xmlns:a16="http://schemas.microsoft.com/office/drawing/2014/main" val="390782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- 2023-07-18 13:26:00</a:t>
                      </a:r>
                      <a:r>
                        <a:rPr kumimoji="0" lang="en-US" sz="1000" b="0" i="0" u="none" strike="noStrike" kern="1200" cap="none" spc="0" normalizeH="0" baseline="0" noProof="0">
                          <a:ln>
                            <a:noFill/>
                          </a:ln>
                          <a:solidFill>
                            <a:prstClr val="black"/>
                          </a:solidFill>
                          <a:effectLst/>
                          <a:uLnTx/>
                          <a:uFillTx/>
                          <a:latin typeface="Calibri"/>
                          <a:ea typeface="+mn-ea"/>
                          <a:cs typeface="+mn-cs"/>
                        </a:rPr>
                        <a:t>
 PM Shri @narendramodi inaugurates New Integrated Terminal Building of Veer Savarkar International Airport in Port Blair. https://t.co/1SjVDL2SpV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0.0034 %</a:t>
                      </a:r>
                    </a:p>
                  </a:txBody>
                  <a:tcPr/>
                </a:tc>
                <a:extLst>
                  <a:ext uri="{0D108BD9-81ED-4DB2-BD59-A6C34878D82A}">
                    <a16:rowId xmlns:a16="http://schemas.microsoft.com/office/drawing/2014/main" val="2030871702"/>
                  </a:ext>
                </a:extLst>
              </a:tr>
            </a:tbl>
          </a:graphicData>
        </a:graphic>
      </p:graphicFrame>
      <p:sp>
        <p:nvSpPr>
          <p:cNvPr id="4" name="Text Placeholder 3">
            <a:extLst>
              <a:ext uri="{FF2B5EF4-FFF2-40B4-BE49-F238E27FC236}">
                <a16:creationId xmlns:a16="http://schemas.microsoft.com/office/drawing/2014/main" id="{F6DD4ABA-E4CE-41E2-B496-8020F597A2A4}"/>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991797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D84C6-7621-4821-8E7C-54656F66A700}"/>
              </a:ext>
            </a:extLst>
          </p:cNvPr>
          <p:cNvSpPr>
            <a:spLocks noGrp="1"/>
          </p:cNvSpPr>
          <p:nvPr>
            <p:ph type="title"/>
          </p:nvPr>
        </p:nvSpPr>
        <p:spPr/>
        <p:txBody>
          <a:bodyPr/>
          <a:lstStyle/>
          <a:p>
            <a:r>
              <a:rPr lang="en-US"/>
              <a:t>Twitter Own and Retweeted Tweets Table | ID - 15 of 20</a:t>
            </a:r>
          </a:p>
        </p:txBody>
      </p:sp>
      <p:graphicFrame>
        <p:nvGraphicFramePr>
          <p:cNvPr id="5" name="Table Placeholder 4">
            <a:extLst>
              <a:ext uri="{FF2B5EF4-FFF2-40B4-BE49-F238E27FC236}">
                <a16:creationId xmlns:a16="http://schemas.microsoft.com/office/drawing/2014/main" id="{89DCCBEF-DC90-491F-8E56-0B55F7BE7679}"/>
              </a:ext>
            </a:extLst>
          </p:cNvPr>
          <p:cNvGraphicFramePr>
            <a:graphicFrameLocks noGrp="1"/>
          </p:cNvGraphicFramePr>
          <p:nvPr>
            <p:ph type="tbl" sz="quarter" idx="13"/>
            <p:extLst>
              <p:ext uri="{D42A27DB-BD31-4B8C-83A1-F6EECF244321}">
                <p14:modId xmlns:p14="http://schemas.microsoft.com/office/powerpoint/2010/main" val="417822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43477654"/>
                    </a:ext>
                  </a:extLst>
                </a:gridCol>
                <a:gridCol w="411480">
                  <a:extLst>
                    <a:ext uri="{9D8B030D-6E8A-4147-A177-3AD203B41FA5}">
                      <a16:colId xmlns:a16="http://schemas.microsoft.com/office/drawing/2014/main" val="1828180929"/>
                    </a:ext>
                  </a:extLst>
                </a:gridCol>
                <a:gridCol w="905256">
                  <a:extLst>
                    <a:ext uri="{9D8B030D-6E8A-4147-A177-3AD203B41FA5}">
                      <a16:colId xmlns:a16="http://schemas.microsoft.com/office/drawing/2014/main" val="1726463031"/>
                    </a:ext>
                  </a:extLst>
                </a:gridCol>
                <a:gridCol w="905256">
                  <a:extLst>
                    <a:ext uri="{9D8B030D-6E8A-4147-A177-3AD203B41FA5}">
                      <a16:colId xmlns:a16="http://schemas.microsoft.com/office/drawing/2014/main" val="836516189"/>
                    </a:ext>
                  </a:extLst>
                </a:gridCol>
                <a:gridCol w="905256">
                  <a:extLst>
                    <a:ext uri="{9D8B030D-6E8A-4147-A177-3AD203B41FA5}">
                      <a16:colId xmlns:a16="http://schemas.microsoft.com/office/drawing/2014/main" val="2863791152"/>
                    </a:ext>
                  </a:extLst>
                </a:gridCol>
                <a:gridCol w="905256">
                  <a:extLst>
                    <a:ext uri="{9D8B030D-6E8A-4147-A177-3AD203B41FA5}">
                      <a16:colId xmlns:a16="http://schemas.microsoft.com/office/drawing/2014/main" val="2520885949"/>
                    </a:ext>
                  </a:extLst>
                </a:gridCol>
                <a:gridCol w="905256">
                  <a:extLst>
                    <a:ext uri="{9D8B030D-6E8A-4147-A177-3AD203B41FA5}">
                      <a16:colId xmlns:a16="http://schemas.microsoft.com/office/drawing/2014/main" val="2061152179"/>
                    </a:ext>
                  </a:extLst>
                </a:gridCol>
                <a:gridCol w="905256">
                  <a:extLst>
                    <a:ext uri="{9D8B030D-6E8A-4147-A177-3AD203B41FA5}">
                      <a16:colId xmlns:a16="http://schemas.microsoft.com/office/drawing/2014/main" val="165942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3246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@DrSJaishankar - 2023-07-18 13:15:59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gu-IN" sz="1000" b="0" i="0" u="none" strike="noStrike" kern="1200" cap="none" spc="0" normalizeH="0" baseline="0" noProof="0">
                          <a:ln>
                            <a:noFill/>
                          </a:ln>
                          <a:solidFill>
                            <a:prstClr val="black"/>
                          </a:solidFill>
                          <a:effectLst/>
                          <a:uLnTx/>
                          <a:uFillTx/>
                          <a:latin typeface="Calibri"/>
                          <a:ea typeface="+mn-ea"/>
                          <a:cs typeface="Shruti" panose="020B0502040204020203" pitchFamily="34" charset="0"/>
                        </a:rPr>
                        <a:t>રાજ્યસભામાં ફરીથી પ્રતિનિધિત્વ કરવાનો અવસર પ્રદાન કરવા બદલ ગુજરાતની જનતાનો હૃદયપૂર્વક આભાર. 
ગુજરાત વિધાનસભાના સભ્યોના સહકાર અને સમર્થન બદલ કૃતજ્ઞતા વ્યક્ત કરું છું. 
રાષ્ટ્રની સેવા કરવાની આ અમૂલ્ય તક બદલ ભાજપ તથા વડાપ્રધાન શ્રી નરેન્દ્રભાઈ મોદીનો ઋણ સ્વીકાર કરુ છું.… </a:t>
                      </a:r>
                      <a:r>
                        <a:rPr kumimoji="0" lang="en-US" sz="1000" b="0" i="0" u="none" strike="noStrike" kern="1200" cap="none" spc="0" normalizeH="0" baseline="0" noProof="0">
                          <a:ln>
                            <a:noFill/>
                          </a:ln>
                          <a:solidFill>
                            <a:prstClr val="black"/>
                          </a:solidFill>
                          <a:effectLst/>
                          <a:uLnTx/>
                          <a:uFillTx/>
                          <a:latin typeface="Calibri"/>
                          <a:ea typeface="+mn-ea"/>
                          <a:cs typeface="+mn-cs"/>
                        </a:rPr>
                        <a:t>https://t.co/QslSejDwlP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0.0121 %</a:t>
                      </a:r>
                    </a:p>
                  </a:txBody>
                  <a:tcPr/>
                </a:tc>
                <a:extLst>
                  <a:ext uri="{0D108BD9-81ED-4DB2-BD59-A6C34878D82A}">
                    <a16:rowId xmlns:a16="http://schemas.microsoft.com/office/drawing/2014/main" val="3402798206"/>
                  </a:ext>
                </a:extLst>
              </a:tr>
            </a:tbl>
          </a:graphicData>
        </a:graphic>
      </p:graphicFrame>
      <p:sp>
        <p:nvSpPr>
          <p:cNvPr id="4" name="Text Placeholder 3">
            <a:extLst>
              <a:ext uri="{FF2B5EF4-FFF2-40B4-BE49-F238E27FC236}">
                <a16:creationId xmlns:a16="http://schemas.microsoft.com/office/drawing/2014/main" id="{E29218F1-41D3-4F4D-89E6-89EED0C34922}"/>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609742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BA864-616A-47B6-A18C-ABD104674406}"/>
              </a:ext>
            </a:extLst>
          </p:cNvPr>
          <p:cNvSpPr>
            <a:spLocks noGrp="1"/>
          </p:cNvSpPr>
          <p:nvPr>
            <p:ph type="title"/>
          </p:nvPr>
        </p:nvSpPr>
        <p:spPr/>
        <p:txBody>
          <a:bodyPr/>
          <a:lstStyle/>
          <a:p>
            <a:r>
              <a:rPr lang="en-US"/>
              <a:t>Twitter Own and Retweeted Tweets Table | ID - 16 of 20</a:t>
            </a:r>
          </a:p>
        </p:txBody>
      </p:sp>
      <p:graphicFrame>
        <p:nvGraphicFramePr>
          <p:cNvPr id="5" name="Table Placeholder 4">
            <a:extLst>
              <a:ext uri="{FF2B5EF4-FFF2-40B4-BE49-F238E27FC236}">
                <a16:creationId xmlns:a16="http://schemas.microsoft.com/office/drawing/2014/main" id="{A7427C39-A172-433C-AFC3-A4B0C8F77025}"/>
              </a:ext>
            </a:extLst>
          </p:cNvPr>
          <p:cNvGraphicFramePr>
            <a:graphicFrameLocks noGrp="1"/>
          </p:cNvGraphicFramePr>
          <p:nvPr>
            <p:ph type="tbl" sz="quarter" idx="13"/>
            <p:extLst>
              <p:ext uri="{D42A27DB-BD31-4B8C-83A1-F6EECF244321}">
                <p14:modId xmlns:p14="http://schemas.microsoft.com/office/powerpoint/2010/main" val="153906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40144678"/>
                    </a:ext>
                  </a:extLst>
                </a:gridCol>
                <a:gridCol w="411480">
                  <a:extLst>
                    <a:ext uri="{9D8B030D-6E8A-4147-A177-3AD203B41FA5}">
                      <a16:colId xmlns:a16="http://schemas.microsoft.com/office/drawing/2014/main" val="292338144"/>
                    </a:ext>
                  </a:extLst>
                </a:gridCol>
                <a:gridCol w="905256">
                  <a:extLst>
                    <a:ext uri="{9D8B030D-6E8A-4147-A177-3AD203B41FA5}">
                      <a16:colId xmlns:a16="http://schemas.microsoft.com/office/drawing/2014/main" val="1117138761"/>
                    </a:ext>
                  </a:extLst>
                </a:gridCol>
                <a:gridCol w="905256">
                  <a:extLst>
                    <a:ext uri="{9D8B030D-6E8A-4147-A177-3AD203B41FA5}">
                      <a16:colId xmlns:a16="http://schemas.microsoft.com/office/drawing/2014/main" val="2646731671"/>
                    </a:ext>
                  </a:extLst>
                </a:gridCol>
                <a:gridCol w="905256">
                  <a:extLst>
                    <a:ext uri="{9D8B030D-6E8A-4147-A177-3AD203B41FA5}">
                      <a16:colId xmlns:a16="http://schemas.microsoft.com/office/drawing/2014/main" val="762596245"/>
                    </a:ext>
                  </a:extLst>
                </a:gridCol>
                <a:gridCol w="905256">
                  <a:extLst>
                    <a:ext uri="{9D8B030D-6E8A-4147-A177-3AD203B41FA5}">
                      <a16:colId xmlns:a16="http://schemas.microsoft.com/office/drawing/2014/main" val="3869021101"/>
                    </a:ext>
                  </a:extLst>
                </a:gridCol>
                <a:gridCol w="905256">
                  <a:extLst>
                    <a:ext uri="{9D8B030D-6E8A-4147-A177-3AD203B41FA5}">
                      <a16:colId xmlns:a16="http://schemas.microsoft.com/office/drawing/2014/main" val="2490396947"/>
                    </a:ext>
                  </a:extLst>
                </a:gridCol>
                <a:gridCol w="905256">
                  <a:extLst>
                    <a:ext uri="{9D8B030D-6E8A-4147-A177-3AD203B41FA5}">
                      <a16:colId xmlns:a16="http://schemas.microsoft.com/office/drawing/2014/main" val="326582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64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- 2023-07-18 13:10:00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कर्नाटक में ई-कॉमर्स कंपनियों के डिलीवरी पार्टनर्स को 4 लाख का बीमा कवर
जो कहा सो किया </a:t>
                      </a:r>
                      <a:r>
                        <a:rPr kumimoji="0" lang="en-US" sz="1000" b="0" i="0" u="none" strike="noStrike" kern="1200" cap="none" spc="0" normalizeH="0" baseline="0" noProof="0">
                          <a:ln>
                            <a:noFill/>
                          </a:ln>
                          <a:solidFill>
                            <a:prstClr val="black"/>
                          </a:solidFill>
                          <a:effectLst/>
                          <a:uLnTx/>
                          <a:uFillTx/>
                          <a:latin typeface="Calibri"/>
                          <a:ea typeface="+mn-ea"/>
                          <a:cs typeface="+mn-cs"/>
                        </a:rPr>
                        <a:t>https://t.co/x3JEwoqKGg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0.0122 %</a:t>
                      </a:r>
                    </a:p>
                  </a:txBody>
                  <a:tcPr/>
                </a:tc>
                <a:extLst>
                  <a:ext uri="{0D108BD9-81ED-4DB2-BD59-A6C34878D82A}">
                    <a16:rowId xmlns:a16="http://schemas.microsoft.com/office/drawing/2014/main" val="3262678334"/>
                  </a:ext>
                </a:extLst>
              </a:tr>
            </a:tbl>
          </a:graphicData>
        </a:graphic>
      </p:graphicFrame>
      <p:sp>
        <p:nvSpPr>
          <p:cNvPr id="4" name="Text Placeholder 3">
            <a:extLst>
              <a:ext uri="{FF2B5EF4-FFF2-40B4-BE49-F238E27FC236}">
                <a16:creationId xmlns:a16="http://schemas.microsoft.com/office/drawing/2014/main" id="{459E0E1E-D1CB-4B2F-B487-99D0C1D36082}"/>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974647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B052-CC81-41D0-909C-925458FAD49D}"/>
              </a:ext>
            </a:extLst>
          </p:cNvPr>
          <p:cNvSpPr>
            <a:spLocks noGrp="1"/>
          </p:cNvSpPr>
          <p:nvPr>
            <p:ph type="title"/>
          </p:nvPr>
        </p:nvSpPr>
        <p:spPr/>
        <p:txBody>
          <a:bodyPr/>
          <a:lstStyle/>
          <a:p>
            <a:r>
              <a:rPr lang="en-US"/>
              <a:t>Twitter Own and Retweeted Tweets Table | ID - 17 of 20</a:t>
            </a:r>
          </a:p>
        </p:txBody>
      </p:sp>
      <p:graphicFrame>
        <p:nvGraphicFramePr>
          <p:cNvPr id="5" name="Table Placeholder 4">
            <a:extLst>
              <a:ext uri="{FF2B5EF4-FFF2-40B4-BE49-F238E27FC236}">
                <a16:creationId xmlns:a16="http://schemas.microsoft.com/office/drawing/2014/main" id="{C6017856-CDF4-4815-92E3-7D59FB0C5B25}"/>
              </a:ext>
            </a:extLst>
          </p:cNvPr>
          <p:cNvGraphicFramePr>
            <a:graphicFrameLocks noGrp="1"/>
          </p:cNvGraphicFramePr>
          <p:nvPr>
            <p:ph type="tbl" sz="quarter" idx="13"/>
            <p:extLst>
              <p:ext uri="{D42A27DB-BD31-4B8C-83A1-F6EECF244321}">
                <p14:modId xmlns:p14="http://schemas.microsoft.com/office/powerpoint/2010/main" val="1912340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76409864"/>
                    </a:ext>
                  </a:extLst>
                </a:gridCol>
                <a:gridCol w="411480">
                  <a:extLst>
                    <a:ext uri="{9D8B030D-6E8A-4147-A177-3AD203B41FA5}">
                      <a16:colId xmlns:a16="http://schemas.microsoft.com/office/drawing/2014/main" val="107420378"/>
                    </a:ext>
                  </a:extLst>
                </a:gridCol>
                <a:gridCol w="905256">
                  <a:extLst>
                    <a:ext uri="{9D8B030D-6E8A-4147-A177-3AD203B41FA5}">
                      <a16:colId xmlns:a16="http://schemas.microsoft.com/office/drawing/2014/main" val="1089106161"/>
                    </a:ext>
                  </a:extLst>
                </a:gridCol>
                <a:gridCol w="905256">
                  <a:extLst>
                    <a:ext uri="{9D8B030D-6E8A-4147-A177-3AD203B41FA5}">
                      <a16:colId xmlns:a16="http://schemas.microsoft.com/office/drawing/2014/main" val="3621050829"/>
                    </a:ext>
                  </a:extLst>
                </a:gridCol>
                <a:gridCol w="905256">
                  <a:extLst>
                    <a:ext uri="{9D8B030D-6E8A-4147-A177-3AD203B41FA5}">
                      <a16:colId xmlns:a16="http://schemas.microsoft.com/office/drawing/2014/main" val="1717524029"/>
                    </a:ext>
                  </a:extLst>
                </a:gridCol>
                <a:gridCol w="905256">
                  <a:extLst>
                    <a:ext uri="{9D8B030D-6E8A-4147-A177-3AD203B41FA5}">
                      <a16:colId xmlns:a16="http://schemas.microsoft.com/office/drawing/2014/main" val="3454888389"/>
                    </a:ext>
                  </a:extLst>
                </a:gridCol>
                <a:gridCol w="905256">
                  <a:extLst>
                    <a:ext uri="{9D8B030D-6E8A-4147-A177-3AD203B41FA5}">
                      <a16:colId xmlns:a16="http://schemas.microsoft.com/office/drawing/2014/main" val="3089479233"/>
                    </a:ext>
                  </a:extLst>
                </a:gridCol>
                <a:gridCol w="905256">
                  <a:extLst>
                    <a:ext uri="{9D8B030D-6E8A-4147-A177-3AD203B41FA5}">
                      <a16:colId xmlns:a16="http://schemas.microsoft.com/office/drawing/2014/main" val="1052531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6988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@DrSJaishankar - 2023-07-18 12:56:43</a:t>
                      </a:r>
                      <a:r>
                        <a:rPr kumimoji="0" lang="en-US" sz="1000" b="0" i="0" u="none" strike="noStrike" kern="1200" cap="none" spc="0" normalizeH="0" baseline="0" noProof="0">
                          <a:ln>
                            <a:noFill/>
                          </a:ln>
                          <a:solidFill>
                            <a:prstClr val="black"/>
                          </a:solidFill>
                          <a:effectLst/>
                          <a:uLnTx/>
                          <a:uFillTx/>
                          <a:latin typeface="Calibri"/>
                          <a:ea typeface="+mn-ea"/>
                          <a:cs typeface="+mn-cs"/>
                        </a:rPr>
                        <a:t>
 Thank the people of Gujarat for the honour of representing them again in the Rajya Sabha. 
Appreciate the support of members of Gujarat Legislative Assembly for my candidature. 
Grateful to @bjp4india and PM @narendramodi for this opportunity to serve the nation.
राज्यसभा में… https://t.co/XGQqTQCEJV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0.1048 %</a:t>
                      </a:r>
                    </a:p>
                  </a:txBody>
                  <a:tcPr/>
                </a:tc>
                <a:extLst>
                  <a:ext uri="{0D108BD9-81ED-4DB2-BD59-A6C34878D82A}">
                    <a16:rowId xmlns:a16="http://schemas.microsoft.com/office/drawing/2014/main" val="2348469357"/>
                  </a:ext>
                </a:extLst>
              </a:tr>
            </a:tbl>
          </a:graphicData>
        </a:graphic>
      </p:graphicFrame>
      <p:sp>
        <p:nvSpPr>
          <p:cNvPr id="4" name="Text Placeholder 3">
            <a:extLst>
              <a:ext uri="{FF2B5EF4-FFF2-40B4-BE49-F238E27FC236}">
                <a16:creationId xmlns:a16="http://schemas.microsoft.com/office/drawing/2014/main" id="{DAB996D3-9E4D-4E9E-8472-BE611B147AEF}"/>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184923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0591-027E-4DB9-90A0-C4D32DFE141C}"/>
              </a:ext>
            </a:extLst>
          </p:cNvPr>
          <p:cNvSpPr>
            <a:spLocks noGrp="1"/>
          </p:cNvSpPr>
          <p:nvPr>
            <p:ph type="title"/>
          </p:nvPr>
        </p:nvSpPr>
        <p:spPr/>
        <p:txBody>
          <a:bodyPr/>
          <a:lstStyle/>
          <a:p>
            <a:r>
              <a:rPr lang="en-US"/>
              <a:t>Twitter Own and Retweeted Tweets Table | ID - 18 of 20</a:t>
            </a:r>
          </a:p>
        </p:txBody>
      </p:sp>
      <p:graphicFrame>
        <p:nvGraphicFramePr>
          <p:cNvPr id="5" name="Table Placeholder 4">
            <a:extLst>
              <a:ext uri="{FF2B5EF4-FFF2-40B4-BE49-F238E27FC236}">
                <a16:creationId xmlns:a16="http://schemas.microsoft.com/office/drawing/2014/main" id="{E5A6D35B-D823-4DC1-BC1A-B358278EACB2}"/>
              </a:ext>
            </a:extLst>
          </p:cNvPr>
          <p:cNvGraphicFramePr>
            <a:graphicFrameLocks noGrp="1"/>
          </p:cNvGraphicFramePr>
          <p:nvPr>
            <p:ph type="tbl" sz="quarter" idx="13"/>
            <p:extLst>
              <p:ext uri="{D42A27DB-BD31-4B8C-83A1-F6EECF244321}">
                <p14:modId xmlns:p14="http://schemas.microsoft.com/office/powerpoint/2010/main" val="3155068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91807042"/>
                    </a:ext>
                  </a:extLst>
                </a:gridCol>
                <a:gridCol w="411480">
                  <a:extLst>
                    <a:ext uri="{9D8B030D-6E8A-4147-A177-3AD203B41FA5}">
                      <a16:colId xmlns:a16="http://schemas.microsoft.com/office/drawing/2014/main" val="3997725678"/>
                    </a:ext>
                  </a:extLst>
                </a:gridCol>
                <a:gridCol w="905256">
                  <a:extLst>
                    <a:ext uri="{9D8B030D-6E8A-4147-A177-3AD203B41FA5}">
                      <a16:colId xmlns:a16="http://schemas.microsoft.com/office/drawing/2014/main" val="1200413697"/>
                    </a:ext>
                  </a:extLst>
                </a:gridCol>
                <a:gridCol w="905256">
                  <a:extLst>
                    <a:ext uri="{9D8B030D-6E8A-4147-A177-3AD203B41FA5}">
                      <a16:colId xmlns:a16="http://schemas.microsoft.com/office/drawing/2014/main" val="23917936"/>
                    </a:ext>
                  </a:extLst>
                </a:gridCol>
                <a:gridCol w="905256">
                  <a:extLst>
                    <a:ext uri="{9D8B030D-6E8A-4147-A177-3AD203B41FA5}">
                      <a16:colId xmlns:a16="http://schemas.microsoft.com/office/drawing/2014/main" val="4137227105"/>
                    </a:ext>
                  </a:extLst>
                </a:gridCol>
                <a:gridCol w="905256">
                  <a:extLst>
                    <a:ext uri="{9D8B030D-6E8A-4147-A177-3AD203B41FA5}">
                      <a16:colId xmlns:a16="http://schemas.microsoft.com/office/drawing/2014/main" val="1414729522"/>
                    </a:ext>
                  </a:extLst>
                </a:gridCol>
                <a:gridCol w="905256">
                  <a:extLst>
                    <a:ext uri="{9D8B030D-6E8A-4147-A177-3AD203B41FA5}">
                      <a16:colId xmlns:a16="http://schemas.microsoft.com/office/drawing/2014/main" val="596700262"/>
                    </a:ext>
                  </a:extLst>
                </a:gridCol>
                <a:gridCol w="905256">
                  <a:extLst>
                    <a:ext uri="{9D8B030D-6E8A-4147-A177-3AD203B41FA5}">
                      <a16:colId xmlns:a16="http://schemas.microsoft.com/office/drawing/2014/main" val="3601927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7886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- 2023-07-18 12:43:48</a:t>
                      </a:r>
                      <a:r>
                        <a:rPr kumimoji="0" lang="en-US" sz="1000" b="0" i="0" u="none" strike="noStrike" kern="1200" cap="none" spc="0" normalizeH="0" baseline="0" noProof="0">
                          <a:ln>
                            <a:noFill/>
                          </a:ln>
                          <a:solidFill>
                            <a:prstClr val="black"/>
                          </a:solidFill>
                          <a:effectLst/>
                          <a:uLnTx/>
                          <a:uFillTx/>
                          <a:latin typeface="Calibri"/>
                          <a:ea typeface="+mn-ea"/>
                          <a:cs typeface="+mn-cs"/>
                        </a:rPr>
                        <a:t>
 Birthday greetings to Union Minister Shri @AshwiniVaishnaw Ji. Owing to his rich experience in public service, he has a great understanding of policy related issues. He is ensuring India scales new heights in IT, telecom and is working to modernise the railways. Praying for his… https://t.co/SSpsvgQUIL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0.0112 %</a:t>
                      </a:r>
                    </a:p>
                  </a:txBody>
                  <a:tcPr/>
                </a:tc>
                <a:extLst>
                  <a:ext uri="{0D108BD9-81ED-4DB2-BD59-A6C34878D82A}">
                    <a16:rowId xmlns:a16="http://schemas.microsoft.com/office/drawing/2014/main" val="500996881"/>
                  </a:ext>
                </a:extLst>
              </a:tr>
            </a:tbl>
          </a:graphicData>
        </a:graphic>
      </p:graphicFrame>
      <p:sp>
        <p:nvSpPr>
          <p:cNvPr id="4" name="Text Placeholder 3">
            <a:extLst>
              <a:ext uri="{FF2B5EF4-FFF2-40B4-BE49-F238E27FC236}">
                <a16:creationId xmlns:a16="http://schemas.microsoft.com/office/drawing/2014/main" id="{DE384945-53D4-406F-A77A-5394DFF356C9}"/>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289712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1292E-41B1-487E-9E3D-4496DE4AE827}"/>
              </a:ext>
            </a:extLst>
          </p:cNvPr>
          <p:cNvSpPr>
            <a:spLocks noGrp="1"/>
          </p:cNvSpPr>
          <p:nvPr>
            <p:ph type="title"/>
          </p:nvPr>
        </p:nvSpPr>
        <p:spPr/>
        <p:txBody>
          <a:bodyPr/>
          <a:lstStyle/>
          <a:p>
            <a:r>
              <a:rPr lang="en-US"/>
              <a:t>Twitter Own and Retweeted Tweets Table | ID - 19 of 20</a:t>
            </a:r>
          </a:p>
        </p:txBody>
      </p:sp>
      <p:graphicFrame>
        <p:nvGraphicFramePr>
          <p:cNvPr id="5" name="Table Placeholder 4">
            <a:extLst>
              <a:ext uri="{FF2B5EF4-FFF2-40B4-BE49-F238E27FC236}">
                <a16:creationId xmlns:a16="http://schemas.microsoft.com/office/drawing/2014/main" id="{9E842E8F-D57D-41BF-BA7B-E95E9B9C3C61}"/>
              </a:ext>
            </a:extLst>
          </p:cNvPr>
          <p:cNvGraphicFramePr>
            <a:graphicFrameLocks noGrp="1"/>
          </p:cNvGraphicFramePr>
          <p:nvPr>
            <p:ph type="tbl" sz="quarter" idx="13"/>
            <p:extLst>
              <p:ext uri="{D42A27DB-BD31-4B8C-83A1-F6EECF244321}">
                <p14:modId xmlns:p14="http://schemas.microsoft.com/office/powerpoint/2010/main" val="25756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83600761"/>
                    </a:ext>
                  </a:extLst>
                </a:gridCol>
                <a:gridCol w="411480">
                  <a:extLst>
                    <a:ext uri="{9D8B030D-6E8A-4147-A177-3AD203B41FA5}">
                      <a16:colId xmlns:a16="http://schemas.microsoft.com/office/drawing/2014/main" val="668007557"/>
                    </a:ext>
                  </a:extLst>
                </a:gridCol>
                <a:gridCol w="905256">
                  <a:extLst>
                    <a:ext uri="{9D8B030D-6E8A-4147-A177-3AD203B41FA5}">
                      <a16:colId xmlns:a16="http://schemas.microsoft.com/office/drawing/2014/main" val="3461701560"/>
                    </a:ext>
                  </a:extLst>
                </a:gridCol>
                <a:gridCol w="905256">
                  <a:extLst>
                    <a:ext uri="{9D8B030D-6E8A-4147-A177-3AD203B41FA5}">
                      <a16:colId xmlns:a16="http://schemas.microsoft.com/office/drawing/2014/main" val="1052747293"/>
                    </a:ext>
                  </a:extLst>
                </a:gridCol>
                <a:gridCol w="905256">
                  <a:extLst>
                    <a:ext uri="{9D8B030D-6E8A-4147-A177-3AD203B41FA5}">
                      <a16:colId xmlns:a16="http://schemas.microsoft.com/office/drawing/2014/main" val="2961156422"/>
                    </a:ext>
                  </a:extLst>
                </a:gridCol>
                <a:gridCol w="905256">
                  <a:extLst>
                    <a:ext uri="{9D8B030D-6E8A-4147-A177-3AD203B41FA5}">
                      <a16:colId xmlns:a16="http://schemas.microsoft.com/office/drawing/2014/main" val="1768051105"/>
                    </a:ext>
                  </a:extLst>
                </a:gridCol>
                <a:gridCol w="905256">
                  <a:extLst>
                    <a:ext uri="{9D8B030D-6E8A-4147-A177-3AD203B41FA5}">
                      <a16:colId xmlns:a16="http://schemas.microsoft.com/office/drawing/2014/main" val="632685659"/>
                    </a:ext>
                  </a:extLst>
                </a:gridCol>
                <a:gridCol w="905256">
                  <a:extLst>
                    <a:ext uri="{9D8B030D-6E8A-4147-A177-3AD203B41FA5}">
                      <a16:colId xmlns:a16="http://schemas.microsoft.com/office/drawing/2014/main" val="2172691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8577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- 2023-07-18 12:41:52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ml-IN" sz="1000" b="0" i="0" u="none" strike="noStrike" kern="1200" cap="none" spc="0" normalizeH="0" baseline="0" noProof="0">
                          <a:ln>
                            <a:noFill/>
                          </a:ln>
                          <a:solidFill>
                            <a:prstClr val="black"/>
                          </a:solidFill>
                          <a:effectLst/>
                          <a:uLnTx/>
                          <a:uFillTx/>
                          <a:latin typeface="Calibri"/>
                          <a:ea typeface="+mn-ea"/>
                          <a:cs typeface="Kartika" panose="02020503030404060203" pitchFamily="18" charset="0"/>
                        </a:rPr>
                        <a:t>പൊതുസേവനത്തിനായി ജീവിതം ഉഴിഞ്ഞുവെക്കുകയും കേരളത്തിന്റെ പുരോഗതിക്കായി പ്രവർത്തിക്കുകയും ചെയ്ത എളിമയും, അർപ്പണബോധമുള്ള നേതാവിനെയാണ് ശ്രീ ഉമ്മൻ ചാണ്ടി ജിയുടെ വിയോഗത്തിലൂടെ നമുക്ക് നഷ്ടമായത്. ഞങ്ങൾ രണ്ടുപേരും അതത് സംസ്ഥാനങ്ങളിലെ മുഖ്യമന്ത്രിമാരായി സേവനമനുഷ്ഠിച്ചപ്പോഴും പിന്നീട് ഞാൻ… </a:t>
                      </a:r>
                      <a:r>
                        <a:rPr kumimoji="0" lang="en-US" sz="1000" b="0" i="0" u="none" strike="noStrike" kern="1200" cap="none" spc="0" normalizeH="0" baseline="0" noProof="0">
                          <a:ln>
                            <a:noFill/>
                          </a:ln>
                          <a:solidFill>
                            <a:prstClr val="black"/>
                          </a:solidFill>
                          <a:effectLst/>
                          <a:uLnTx/>
                          <a:uFillTx/>
                          <a:latin typeface="Calibri"/>
                          <a:ea typeface="+mn-ea"/>
                          <a:cs typeface="+mn-cs"/>
                        </a:rPr>
                        <a:t>https://t.co/PcqReLvNVn https://t.co/EorQ5L2c5x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0.0035 %</a:t>
                      </a:r>
                    </a:p>
                  </a:txBody>
                  <a:tcPr/>
                </a:tc>
                <a:extLst>
                  <a:ext uri="{0D108BD9-81ED-4DB2-BD59-A6C34878D82A}">
                    <a16:rowId xmlns:a16="http://schemas.microsoft.com/office/drawing/2014/main" val="3820475055"/>
                  </a:ext>
                </a:extLst>
              </a:tr>
            </a:tbl>
          </a:graphicData>
        </a:graphic>
      </p:graphicFrame>
      <p:sp>
        <p:nvSpPr>
          <p:cNvPr id="4" name="Text Placeholder 3">
            <a:extLst>
              <a:ext uri="{FF2B5EF4-FFF2-40B4-BE49-F238E27FC236}">
                <a16:creationId xmlns:a16="http://schemas.microsoft.com/office/drawing/2014/main" id="{C9FAC6BC-9706-4CE7-9F59-97A2865ECFF1}"/>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051991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184D1-C82B-47F5-A5AB-23B5355BE85E}"/>
              </a:ext>
            </a:extLst>
          </p:cNvPr>
          <p:cNvSpPr>
            <a:spLocks noGrp="1"/>
          </p:cNvSpPr>
          <p:nvPr>
            <p:ph type="title"/>
          </p:nvPr>
        </p:nvSpPr>
        <p:spPr/>
        <p:txBody>
          <a:bodyPr/>
          <a:lstStyle/>
          <a:p>
            <a:r>
              <a:rPr lang="en-US"/>
              <a:t>Twitter Own and Retweeted Tweets Table | ID - 20 of 20</a:t>
            </a:r>
          </a:p>
        </p:txBody>
      </p:sp>
      <p:graphicFrame>
        <p:nvGraphicFramePr>
          <p:cNvPr id="5" name="Table Placeholder 4">
            <a:extLst>
              <a:ext uri="{FF2B5EF4-FFF2-40B4-BE49-F238E27FC236}">
                <a16:creationId xmlns:a16="http://schemas.microsoft.com/office/drawing/2014/main" id="{2CB2BFE9-07FB-40E8-99F6-63D89FFC88DF}"/>
              </a:ext>
            </a:extLst>
          </p:cNvPr>
          <p:cNvGraphicFramePr>
            <a:graphicFrameLocks noGrp="1"/>
          </p:cNvGraphicFramePr>
          <p:nvPr>
            <p:ph type="tbl" sz="quarter" idx="13"/>
            <p:extLst>
              <p:ext uri="{D42A27DB-BD31-4B8C-83A1-F6EECF244321}">
                <p14:modId xmlns:p14="http://schemas.microsoft.com/office/powerpoint/2010/main" val="3943628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43168426"/>
                    </a:ext>
                  </a:extLst>
                </a:gridCol>
                <a:gridCol w="411480">
                  <a:extLst>
                    <a:ext uri="{9D8B030D-6E8A-4147-A177-3AD203B41FA5}">
                      <a16:colId xmlns:a16="http://schemas.microsoft.com/office/drawing/2014/main" val="3170033322"/>
                    </a:ext>
                  </a:extLst>
                </a:gridCol>
                <a:gridCol w="905256">
                  <a:extLst>
                    <a:ext uri="{9D8B030D-6E8A-4147-A177-3AD203B41FA5}">
                      <a16:colId xmlns:a16="http://schemas.microsoft.com/office/drawing/2014/main" val="3933616742"/>
                    </a:ext>
                  </a:extLst>
                </a:gridCol>
                <a:gridCol w="905256">
                  <a:extLst>
                    <a:ext uri="{9D8B030D-6E8A-4147-A177-3AD203B41FA5}">
                      <a16:colId xmlns:a16="http://schemas.microsoft.com/office/drawing/2014/main" val="4254539"/>
                    </a:ext>
                  </a:extLst>
                </a:gridCol>
                <a:gridCol w="905256">
                  <a:extLst>
                    <a:ext uri="{9D8B030D-6E8A-4147-A177-3AD203B41FA5}">
                      <a16:colId xmlns:a16="http://schemas.microsoft.com/office/drawing/2014/main" val="1772554163"/>
                    </a:ext>
                  </a:extLst>
                </a:gridCol>
                <a:gridCol w="905256">
                  <a:extLst>
                    <a:ext uri="{9D8B030D-6E8A-4147-A177-3AD203B41FA5}">
                      <a16:colId xmlns:a16="http://schemas.microsoft.com/office/drawing/2014/main" val="3163136352"/>
                    </a:ext>
                  </a:extLst>
                </a:gridCol>
                <a:gridCol w="905256">
                  <a:extLst>
                    <a:ext uri="{9D8B030D-6E8A-4147-A177-3AD203B41FA5}">
                      <a16:colId xmlns:a16="http://schemas.microsoft.com/office/drawing/2014/main" val="3147803802"/>
                    </a:ext>
                  </a:extLst>
                </a:gridCol>
                <a:gridCol w="905256">
                  <a:extLst>
                    <a:ext uri="{9D8B030D-6E8A-4147-A177-3AD203B41FA5}">
                      <a16:colId xmlns:a16="http://schemas.microsoft.com/office/drawing/2014/main" val="37776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7582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- 2023-07-18 12:40:00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हिमाचल प्रदेश में महिलाओं को हर माह 1500 रुपये
महंगाई के खिलाफ आपके साथ खड़ी है कांग्रेस सरकार </a:t>
                      </a:r>
                      <a:r>
                        <a:rPr kumimoji="0" lang="en-US" sz="1000" b="0" i="0" u="none" strike="noStrike" kern="1200" cap="none" spc="0" normalizeH="0" baseline="0" noProof="0">
                          <a:ln>
                            <a:noFill/>
                          </a:ln>
                          <a:solidFill>
                            <a:prstClr val="black"/>
                          </a:solidFill>
                          <a:effectLst/>
                          <a:uLnTx/>
                          <a:uFillTx/>
                          <a:latin typeface="Calibri"/>
                          <a:ea typeface="+mn-ea"/>
                          <a:cs typeface="+mn-cs"/>
                        </a:rPr>
                        <a:t>https://t.co/mUbtgYlUcn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07/18/2023 14:06:51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0.0134 %</a:t>
                      </a:r>
                    </a:p>
                  </a:txBody>
                  <a:tcPr/>
                </a:tc>
                <a:extLst>
                  <a:ext uri="{0D108BD9-81ED-4DB2-BD59-A6C34878D82A}">
                    <a16:rowId xmlns:a16="http://schemas.microsoft.com/office/drawing/2014/main" val="1121157905"/>
                  </a:ext>
                </a:extLst>
              </a:tr>
            </a:tbl>
          </a:graphicData>
        </a:graphic>
      </p:graphicFrame>
      <p:sp>
        <p:nvSpPr>
          <p:cNvPr id="4" name="Text Placeholder 3">
            <a:extLst>
              <a:ext uri="{FF2B5EF4-FFF2-40B4-BE49-F238E27FC236}">
                <a16:creationId xmlns:a16="http://schemas.microsoft.com/office/drawing/2014/main" id="{B26B9459-9245-430C-9BC6-16E2A95B5399}"/>
              </a:ext>
            </a:extLst>
          </p:cNvPr>
          <p:cNvSpPr>
            <a:spLocks noGrp="1"/>
          </p:cNvSpPr>
          <p:nvPr>
            <p:ph type="body" sz="quarter" idx="14"/>
          </p:nvPr>
        </p:nvSpPr>
        <p:spPr/>
        <p:txBody>
          <a:bodyPr/>
          <a:lstStyle/>
          <a:p>
            <a:r>
              <a:rPr lang="en-US"/>
              <a:t>07/13/2023 - 07/19/2023</a:t>
            </a:r>
          </a:p>
        </p:txBody>
      </p:sp>
    </p:spTree>
    <p:extLst>
      <p:ext uri="{BB962C8B-B14F-4D97-AF65-F5344CB8AC3E}">
        <p14:creationId xmlns:p14="http://schemas.microsoft.com/office/powerpoint/2010/main" val="30660645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2068</Words>
  <Application>Microsoft Office PowerPoint</Application>
  <PresentationFormat>On-screen Show (4:3)</PresentationFormat>
  <Paragraphs>400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Twitter Own and Retweeted Tweets Table | ID - 1 of 20</vt:lpstr>
      <vt:lpstr>Twitter Own and Retweeted Tweets Table | ID - 2 of 20</vt:lpstr>
      <vt:lpstr>Twitter Own and Retweeted Tweets Table | ID - 3 of 20</vt:lpstr>
      <vt:lpstr>Twitter Own and Retweeted Tweets Table | ID - 4 of 20</vt:lpstr>
      <vt:lpstr>Twitter Own and Retweeted Tweets Table | ID - 5 of 20</vt:lpstr>
      <vt:lpstr>Twitter Own and Retweeted Tweets Table | ID - 6 of 20</vt:lpstr>
      <vt:lpstr>Twitter Own and Retweeted Tweets Table | ID - 7 of 20</vt:lpstr>
      <vt:lpstr>Twitter Own and Retweeted Tweets Table | ID - 8 of 20</vt:lpstr>
      <vt:lpstr>Twitter Own and Retweeted Tweets Table | ID - 9 of 20</vt:lpstr>
      <vt:lpstr>Twitter Own and Retweeted Tweets Table | ID - 10 of 20</vt:lpstr>
      <vt:lpstr>Twitter Own and Retweeted Tweets Table | ID - 11 of 20</vt:lpstr>
      <vt:lpstr>Twitter Own and Retweeted Tweets Table | ID - 12 of 20</vt:lpstr>
      <vt:lpstr>Twitter Own and Retweeted Tweets Table | ID - 13 of 20</vt:lpstr>
      <vt:lpstr>Twitter Own and Retweeted Tweets Table | ID - 14 of 20</vt:lpstr>
      <vt:lpstr>Twitter Own and Retweeted Tweets Table | ID - 15 of 20</vt:lpstr>
      <vt:lpstr>Twitter Own and Retweeted Tweets Table | ID - 16 of 20</vt:lpstr>
      <vt:lpstr>Twitter Own and Retweeted Tweets Table | ID - 17 of 20</vt:lpstr>
      <vt:lpstr>Twitter Own and Retweeted Tweets Table | ID - 18 of 20</vt:lpstr>
      <vt:lpstr>Twitter Own and Retweeted Tweets Table | ID - 19 of 20</vt:lpstr>
      <vt:lpstr>Twitter Own and Retweeted Tweets Table | ID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ID - 1 of 20</dc:title>
  <dc:creator>Frederik Born</dc:creator>
  <cp:lastModifiedBy>Frederik Born</cp:lastModifiedBy>
  <cp:revision>1</cp:revision>
  <dcterms:created xsi:type="dcterms:W3CDTF">2023-07-18T06:36:06Z</dcterms:created>
  <dcterms:modified xsi:type="dcterms:W3CDTF">2023-07-18T06:39:22Z</dcterms:modified>
</cp:coreProperties>
</file>