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9E47A-CB6B-49DB-B324-3C14059EB4CE}"/>
              </a:ext>
            </a:extLst>
          </p:cNvPr>
          <p:cNvSpPr>
            <a:spLocks noGrp="1"/>
          </p:cNvSpPr>
          <p:nvPr>
            <p:ph type="title"/>
          </p:nvPr>
        </p:nvSpPr>
        <p:spPr/>
        <p:txBody>
          <a:bodyPr/>
          <a:lstStyle/>
          <a:p>
            <a:r>
              <a:rPr lang="en-US"/>
              <a:t>Twitter Own and Retweeted Tweets Table | twData2 - 1 of 9</a:t>
            </a:r>
          </a:p>
        </p:txBody>
      </p:sp>
      <p:graphicFrame>
        <p:nvGraphicFramePr>
          <p:cNvPr id="5" name="Table Placeholder 4">
            <a:extLst>
              <a:ext uri="{FF2B5EF4-FFF2-40B4-BE49-F238E27FC236}">
                <a16:creationId xmlns:a16="http://schemas.microsoft.com/office/drawing/2014/main" id="{27F0FF7F-245A-4F5D-9BDE-31832130B2C7}"/>
              </a:ext>
            </a:extLst>
          </p:cNvPr>
          <p:cNvGraphicFramePr>
            <a:graphicFrameLocks noGrp="1"/>
          </p:cNvGraphicFramePr>
          <p:nvPr>
            <p:ph type="tbl" sz="quarter" idx="13"/>
            <p:extLst>
              <p:ext uri="{D42A27DB-BD31-4B8C-83A1-F6EECF244321}">
                <p14:modId xmlns:p14="http://schemas.microsoft.com/office/powerpoint/2010/main" val="973330356"/>
              </p:ext>
            </p:extLst>
          </p:nvPr>
        </p:nvGraphicFramePr>
        <p:xfrm>
          <a:off x="457200" y="1731963"/>
          <a:ext cx="8229600" cy="4023360"/>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372283889"/>
                    </a:ext>
                  </a:extLst>
                </a:gridCol>
                <a:gridCol w="411480">
                  <a:extLst>
                    <a:ext uri="{9D8B030D-6E8A-4147-A177-3AD203B41FA5}">
                      <a16:colId xmlns:a16="http://schemas.microsoft.com/office/drawing/2014/main" val="3650927633"/>
                    </a:ext>
                  </a:extLst>
                </a:gridCol>
                <a:gridCol w="822960">
                  <a:extLst>
                    <a:ext uri="{9D8B030D-6E8A-4147-A177-3AD203B41FA5}">
                      <a16:colId xmlns:a16="http://schemas.microsoft.com/office/drawing/2014/main" val="1205862832"/>
                    </a:ext>
                  </a:extLst>
                </a:gridCol>
                <a:gridCol w="822960">
                  <a:extLst>
                    <a:ext uri="{9D8B030D-6E8A-4147-A177-3AD203B41FA5}">
                      <a16:colId xmlns:a16="http://schemas.microsoft.com/office/drawing/2014/main" val="353396538"/>
                    </a:ext>
                  </a:extLst>
                </a:gridCol>
                <a:gridCol w="822960">
                  <a:extLst>
                    <a:ext uri="{9D8B030D-6E8A-4147-A177-3AD203B41FA5}">
                      <a16:colId xmlns:a16="http://schemas.microsoft.com/office/drawing/2014/main" val="2717333385"/>
                    </a:ext>
                  </a:extLst>
                </a:gridCol>
                <a:gridCol w="822960">
                  <a:extLst>
                    <a:ext uri="{9D8B030D-6E8A-4147-A177-3AD203B41FA5}">
                      <a16:colId xmlns:a16="http://schemas.microsoft.com/office/drawing/2014/main" val="1981122973"/>
                    </a:ext>
                  </a:extLst>
                </a:gridCol>
                <a:gridCol w="822960">
                  <a:extLst>
                    <a:ext uri="{9D8B030D-6E8A-4147-A177-3AD203B41FA5}">
                      <a16:colId xmlns:a16="http://schemas.microsoft.com/office/drawing/2014/main" val="2164631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0065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14:10:00</a:t>
                      </a:r>
                      <a:r>
                        <a:rPr kumimoji="0" lang="en-US" sz="1000" b="0" i="0" u="none" strike="noStrike" kern="1200" cap="none" spc="0" normalizeH="0" baseline="0" noProof="0">
                          <a:ln>
                            <a:noFill/>
                          </a:ln>
                          <a:solidFill>
                            <a:prstClr val="black"/>
                          </a:solidFill>
                          <a:effectLst/>
                          <a:uLnTx/>
                          <a:uFillTx/>
                          <a:latin typeface="+mn-lt"/>
                          <a:ea typeface="+mn-ea"/>
                          <a:cs typeface="+mn-cs"/>
                        </a:rPr>
                        <a:t>
 227 deported from Assam in 2019, Lok Sabha told 
Read: https://t.co/MVjqsGmyBP  
#CitizenshipAmendmentBill #CitizenshipAmendmentBill2019 https://t.co/UGfnBiEtai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extLst>
                  <a:ext uri="{0D108BD9-81ED-4DB2-BD59-A6C34878D82A}">
                    <a16:rowId xmlns:a16="http://schemas.microsoft.com/office/drawing/2014/main" val="363802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@SCMPNews - 2019-12-11 14:09:54</a:t>
                      </a:r>
                      <a:r>
                        <a:rPr kumimoji="0" lang="en-US" sz="1000" b="0" i="0" u="none" strike="noStrike" kern="1200" cap="none" spc="0" normalizeH="0" baseline="0" noProof="0">
                          <a:ln>
                            <a:noFill/>
                          </a:ln>
                          <a:solidFill>
                            <a:prstClr val="black"/>
                          </a:solidFill>
                          <a:effectLst/>
                          <a:uLnTx/>
                          <a:uFillTx/>
                          <a:latin typeface="+mn-lt"/>
                          <a:ea typeface="+mn-ea"/>
                          <a:cs typeface="+mn-cs"/>
                        </a:rPr>
                        <a:t>
 Fisherman maintains a Hong Kong maritime legacy with his HK million restored junk boat https://t.co/voPkItm05w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142056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14:09:13</a:t>
                      </a:r>
                      <a:r>
                        <a:rPr kumimoji="0" lang="en-US" sz="1000" b="0" i="0" u="none" strike="noStrike" kern="1200" cap="none" spc="0" normalizeH="0" baseline="0" noProof="0">
                          <a:ln>
                            <a:noFill/>
                          </a:ln>
                          <a:solidFill>
                            <a:prstClr val="black"/>
                          </a:solidFill>
                          <a:effectLst/>
                          <a:uLnTx/>
                          <a:uFillTx/>
                          <a:latin typeface="+mn-lt"/>
                          <a:ea typeface="+mn-ea"/>
                          <a:cs typeface="+mn-cs"/>
                        </a:rPr>
                        <a:t>
 Take a look at some memorable moments from @AnushkaSharma and @imVkohli fairytale wedding
via @etimes 
https://t.co/GWlJ7Hu48b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extLst>
                  <a:ext uri="{0D108BD9-81ED-4DB2-BD59-A6C34878D82A}">
                    <a16:rowId xmlns:a16="http://schemas.microsoft.com/office/drawing/2014/main" val="909951792"/>
                  </a:ext>
                </a:extLst>
              </a:tr>
            </a:tbl>
          </a:graphicData>
        </a:graphic>
      </p:graphicFrame>
      <p:sp>
        <p:nvSpPr>
          <p:cNvPr id="4" name="Text Placeholder 3">
            <a:extLst>
              <a:ext uri="{FF2B5EF4-FFF2-40B4-BE49-F238E27FC236}">
                <a16:creationId xmlns:a16="http://schemas.microsoft.com/office/drawing/2014/main" id="{C5846147-B71B-415E-AD7E-84185FF2F702}"/>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2684727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92486-9298-4263-87DA-9A40AD36FC0D}"/>
              </a:ext>
            </a:extLst>
          </p:cNvPr>
          <p:cNvSpPr>
            <a:spLocks noGrp="1"/>
          </p:cNvSpPr>
          <p:nvPr>
            <p:ph type="title"/>
          </p:nvPr>
        </p:nvSpPr>
        <p:spPr/>
        <p:txBody>
          <a:bodyPr/>
          <a:lstStyle/>
          <a:p>
            <a:r>
              <a:rPr lang="en-US"/>
              <a:t>Twitter Own and Retweeted Tweets Table | twData2 - 2 of 9</a:t>
            </a:r>
          </a:p>
        </p:txBody>
      </p:sp>
      <p:graphicFrame>
        <p:nvGraphicFramePr>
          <p:cNvPr id="5" name="Table Placeholder 4">
            <a:extLst>
              <a:ext uri="{FF2B5EF4-FFF2-40B4-BE49-F238E27FC236}">
                <a16:creationId xmlns:a16="http://schemas.microsoft.com/office/drawing/2014/main" id="{31BC5AC5-97A1-4518-B8A2-43BD8F15A1E5}"/>
              </a:ext>
            </a:extLst>
          </p:cNvPr>
          <p:cNvGraphicFramePr>
            <a:graphicFrameLocks noGrp="1"/>
          </p:cNvGraphicFramePr>
          <p:nvPr>
            <p:ph type="tbl" sz="quarter" idx="13"/>
            <p:extLst>
              <p:ext uri="{D42A27DB-BD31-4B8C-83A1-F6EECF244321}">
                <p14:modId xmlns:p14="http://schemas.microsoft.com/office/powerpoint/2010/main" val="520489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79033086"/>
                    </a:ext>
                  </a:extLst>
                </a:gridCol>
                <a:gridCol w="411480">
                  <a:extLst>
                    <a:ext uri="{9D8B030D-6E8A-4147-A177-3AD203B41FA5}">
                      <a16:colId xmlns:a16="http://schemas.microsoft.com/office/drawing/2014/main" val="2713413309"/>
                    </a:ext>
                  </a:extLst>
                </a:gridCol>
                <a:gridCol w="822960">
                  <a:extLst>
                    <a:ext uri="{9D8B030D-6E8A-4147-A177-3AD203B41FA5}">
                      <a16:colId xmlns:a16="http://schemas.microsoft.com/office/drawing/2014/main" val="2612965018"/>
                    </a:ext>
                  </a:extLst>
                </a:gridCol>
                <a:gridCol w="822960">
                  <a:extLst>
                    <a:ext uri="{9D8B030D-6E8A-4147-A177-3AD203B41FA5}">
                      <a16:colId xmlns:a16="http://schemas.microsoft.com/office/drawing/2014/main" val="3139975137"/>
                    </a:ext>
                  </a:extLst>
                </a:gridCol>
                <a:gridCol w="822960">
                  <a:extLst>
                    <a:ext uri="{9D8B030D-6E8A-4147-A177-3AD203B41FA5}">
                      <a16:colId xmlns:a16="http://schemas.microsoft.com/office/drawing/2014/main" val="3605730330"/>
                    </a:ext>
                  </a:extLst>
                </a:gridCol>
                <a:gridCol w="822960">
                  <a:extLst>
                    <a:ext uri="{9D8B030D-6E8A-4147-A177-3AD203B41FA5}">
                      <a16:colId xmlns:a16="http://schemas.microsoft.com/office/drawing/2014/main" val="570252747"/>
                    </a:ext>
                  </a:extLst>
                </a:gridCol>
                <a:gridCol w="822960">
                  <a:extLst>
                    <a:ext uri="{9D8B030D-6E8A-4147-A177-3AD203B41FA5}">
                      <a16:colId xmlns:a16="http://schemas.microsoft.com/office/drawing/2014/main" val="3786023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9305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@STcom - 2019-12-11 14:09:11</a:t>
                      </a:r>
                      <a:r>
                        <a:rPr kumimoji="0" lang="en-US" sz="1000" b="0" i="0" u="none" strike="noStrike" kern="1200" cap="none" spc="0" normalizeH="0" baseline="0" noProof="0">
                          <a:ln>
                            <a:noFill/>
                          </a:ln>
                          <a:solidFill>
                            <a:prstClr val="black"/>
                          </a:solidFill>
                          <a:effectLst/>
                          <a:uLnTx/>
                          <a:uFillTx/>
                          <a:latin typeface="+mn-lt"/>
                          <a:ea typeface="+mn-ea"/>
                          <a:cs typeface="+mn-cs"/>
                        </a:rPr>
                        <a:t>
 Bank of Japan sees big boost from Abe's economic stimulus package https://t.co/43MZPD8B2E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extLst>
                  <a:ext uri="{0D108BD9-81ED-4DB2-BD59-A6C34878D82A}">
                    <a16:rowId xmlns:a16="http://schemas.microsoft.com/office/drawing/2014/main" val="1124477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@STcom - 2019-12-11 14:09:11</a:t>
                      </a:r>
                      <a:r>
                        <a:rPr kumimoji="0" lang="en-US" sz="1000" b="0" i="0" u="none" strike="noStrike" kern="1200" cap="none" spc="0" normalizeH="0" baseline="0" noProof="0">
                          <a:ln>
                            <a:noFill/>
                          </a:ln>
                          <a:solidFill>
                            <a:prstClr val="black"/>
                          </a:solidFill>
                          <a:effectLst/>
                          <a:uLnTx/>
                          <a:uFillTx/>
                          <a:latin typeface="+mn-lt"/>
                          <a:ea typeface="+mn-ea"/>
                          <a:cs typeface="+mn-cs"/>
                        </a:rPr>
                        <a:t>
 'Reclusive' Eddie Murphy getting Oscar buzz for Dolemite Is My Name https://t.co/Zb2bQRk84C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288135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@STcom - 2019-12-11 14:09:10</a:t>
                      </a:r>
                      <a:r>
                        <a:rPr kumimoji="0" lang="en-US" sz="1000" b="0" i="0" u="none" strike="noStrike" kern="1200" cap="none" spc="0" normalizeH="0" baseline="0" noProof="0">
                          <a:ln>
                            <a:noFill/>
                          </a:ln>
                          <a:solidFill>
                            <a:prstClr val="black"/>
                          </a:solidFill>
                          <a:effectLst/>
                          <a:uLnTx/>
                          <a:uFillTx/>
                          <a:latin typeface="+mn-lt"/>
                          <a:ea typeface="+mn-ea"/>
                          <a:cs typeface="+mn-cs"/>
                        </a:rPr>
                        <a:t>
 Disasters, downturn challenge New Zealand's Jacinda Ardern going into election year https://t.co/r993ERE1ax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381805722"/>
                  </a:ext>
                </a:extLst>
              </a:tr>
            </a:tbl>
          </a:graphicData>
        </a:graphic>
      </p:graphicFrame>
      <p:sp>
        <p:nvSpPr>
          <p:cNvPr id="4" name="Text Placeholder 3">
            <a:extLst>
              <a:ext uri="{FF2B5EF4-FFF2-40B4-BE49-F238E27FC236}">
                <a16:creationId xmlns:a16="http://schemas.microsoft.com/office/drawing/2014/main" id="{6C8282A4-F82D-46A6-9F4A-50D2C041793E}"/>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2294716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FD99F1-4B7C-461E-BF3F-1B7EA0B9F69F}"/>
              </a:ext>
            </a:extLst>
          </p:cNvPr>
          <p:cNvSpPr>
            <a:spLocks noGrp="1"/>
          </p:cNvSpPr>
          <p:nvPr>
            <p:ph type="title"/>
          </p:nvPr>
        </p:nvSpPr>
        <p:spPr/>
        <p:txBody>
          <a:bodyPr/>
          <a:lstStyle/>
          <a:p>
            <a:r>
              <a:rPr lang="en-US"/>
              <a:t>Twitter Own and Retweeted Tweets Table | twData2 - 3 of 9</a:t>
            </a:r>
          </a:p>
        </p:txBody>
      </p:sp>
      <p:graphicFrame>
        <p:nvGraphicFramePr>
          <p:cNvPr id="5" name="Table Placeholder 4">
            <a:extLst>
              <a:ext uri="{FF2B5EF4-FFF2-40B4-BE49-F238E27FC236}">
                <a16:creationId xmlns:a16="http://schemas.microsoft.com/office/drawing/2014/main" id="{89BF9532-03EA-40BD-A98E-9AA4115A7F42}"/>
              </a:ext>
            </a:extLst>
          </p:cNvPr>
          <p:cNvGraphicFramePr>
            <a:graphicFrameLocks noGrp="1"/>
          </p:cNvGraphicFramePr>
          <p:nvPr>
            <p:ph type="tbl" sz="quarter" idx="13"/>
            <p:extLst>
              <p:ext uri="{D42A27DB-BD31-4B8C-83A1-F6EECF244321}">
                <p14:modId xmlns:p14="http://schemas.microsoft.com/office/powerpoint/2010/main" val="292577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19688768"/>
                    </a:ext>
                  </a:extLst>
                </a:gridCol>
                <a:gridCol w="411480">
                  <a:extLst>
                    <a:ext uri="{9D8B030D-6E8A-4147-A177-3AD203B41FA5}">
                      <a16:colId xmlns:a16="http://schemas.microsoft.com/office/drawing/2014/main" val="1710668213"/>
                    </a:ext>
                  </a:extLst>
                </a:gridCol>
                <a:gridCol w="822960">
                  <a:extLst>
                    <a:ext uri="{9D8B030D-6E8A-4147-A177-3AD203B41FA5}">
                      <a16:colId xmlns:a16="http://schemas.microsoft.com/office/drawing/2014/main" val="437010118"/>
                    </a:ext>
                  </a:extLst>
                </a:gridCol>
                <a:gridCol w="822960">
                  <a:extLst>
                    <a:ext uri="{9D8B030D-6E8A-4147-A177-3AD203B41FA5}">
                      <a16:colId xmlns:a16="http://schemas.microsoft.com/office/drawing/2014/main" val="2252970772"/>
                    </a:ext>
                  </a:extLst>
                </a:gridCol>
                <a:gridCol w="822960">
                  <a:extLst>
                    <a:ext uri="{9D8B030D-6E8A-4147-A177-3AD203B41FA5}">
                      <a16:colId xmlns:a16="http://schemas.microsoft.com/office/drawing/2014/main" val="3534822481"/>
                    </a:ext>
                  </a:extLst>
                </a:gridCol>
                <a:gridCol w="822960">
                  <a:extLst>
                    <a:ext uri="{9D8B030D-6E8A-4147-A177-3AD203B41FA5}">
                      <a16:colId xmlns:a16="http://schemas.microsoft.com/office/drawing/2014/main" val="2565157793"/>
                    </a:ext>
                  </a:extLst>
                </a:gridCol>
                <a:gridCol w="822960">
                  <a:extLst>
                    <a:ext uri="{9D8B030D-6E8A-4147-A177-3AD203B41FA5}">
                      <a16:colId xmlns:a16="http://schemas.microsoft.com/office/drawing/2014/main" val="2044930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39023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@STcom - 2019-12-11 14:09:08</a:t>
                      </a:r>
                      <a:r>
                        <a:rPr kumimoji="0" lang="en-US" sz="1000" b="0" i="0" u="none" strike="noStrike" kern="1200" cap="none" spc="0" normalizeH="0" baseline="0" noProof="0">
                          <a:ln>
                            <a:noFill/>
                          </a:ln>
                          <a:solidFill>
                            <a:prstClr val="black"/>
                          </a:solidFill>
                          <a:effectLst/>
                          <a:uLnTx/>
                          <a:uFillTx/>
                          <a:latin typeface="+mn-lt"/>
                          <a:ea typeface="+mn-ea"/>
                          <a:cs typeface="+mn-cs"/>
                        </a:rPr>
                        <a:t>
 Malaysian police to question Anwar Ibrahim over sexual assault claim https://t.co/YKN0UhGDqz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extLst>
                  <a:ext uri="{0D108BD9-81ED-4DB2-BD59-A6C34878D82A}">
                    <a16:rowId xmlns:a16="http://schemas.microsoft.com/office/drawing/2014/main" val="1076034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14:05:00</a:t>
                      </a:r>
                      <a:r>
                        <a:rPr kumimoji="0" lang="en-US" sz="1000" b="0" i="0" u="none" strike="noStrike" kern="1200" cap="none" spc="0" normalizeH="0" baseline="0" noProof="0">
                          <a:ln>
                            <a:noFill/>
                          </a:ln>
                          <a:solidFill>
                            <a:prstClr val="black"/>
                          </a:solidFill>
                          <a:effectLst/>
                          <a:uLnTx/>
                          <a:uFillTx/>
                          <a:latin typeface="+mn-lt"/>
                          <a:ea typeface="+mn-ea"/>
                          <a:cs typeface="+mn-cs"/>
                        </a:rPr>
                        <a:t>
 Congress’s jibe: From ‘Make in India’ to ‘rape in India’ 
Read: https://t.co/RCiDYtB4Nq https://t.co/kAWvhv3vAc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extLst>
                  <a:ext uri="{0D108BD9-81ED-4DB2-BD59-A6C34878D82A}">
                    <a16:rowId xmlns:a16="http://schemas.microsoft.com/office/drawing/2014/main" val="1376484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@AP - 2019-12-11 14:04:45</a:t>
                      </a:r>
                      <a:r>
                        <a:rPr kumimoji="0" lang="en-US" sz="1000" b="0" i="0" u="none" strike="noStrike" kern="1200" cap="none" spc="0" normalizeH="0" baseline="0" noProof="0">
                          <a:ln>
                            <a:noFill/>
                          </a:ln>
                          <a:solidFill>
                            <a:prstClr val="black"/>
                          </a:solidFill>
                          <a:effectLst/>
                          <a:uLnTx/>
                          <a:uFillTx/>
                          <a:latin typeface="+mn-lt"/>
                          <a:ea typeface="+mn-ea"/>
                          <a:cs typeface="+mn-cs"/>
                        </a:rPr>
                        <a:t>
 RT @AP_Top25: The AP Top 25 Poll has been around for over 80 years. 
The playoff now decides the top team, but here’s why the poll matters…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67675410"/>
                  </a:ext>
                </a:extLst>
              </a:tr>
            </a:tbl>
          </a:graphicData>
        </a:graphic>
      </p:graphicFrame>
      <p:sp>
        <p:nvSpPr>
          <p:cNvPr id="4" name="Text Placeholder 3">
            <a:extLst>
              <a:ext uri="{FF2B5EF4-FFF2-40B4-BE49-F238E27FC236}">
                <a16:creationId xmlns:a16="http://schemas.microsoft.com/office/drawing/2014/main" id="{BF01FE6D-D1AA-460E-990F-CDC2B009BC79}"/>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982041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26431-671F-40DD-9AAD-916F61BEAA15}"/>
              </a:ext>
            </a:extLst>
          </p:cNvPr>
          <p:cNvSpPr>
            <a:spLocks noGrp="1"/>
          </p:cNvSpPr>
          <p:nvPr>
            <p:ph type="title"/>
          </p:nvPr>
        </p:nvSpPr>
        <p:spPr/>
        <p:txBody>
          <a:bodyPr/>
          <a:lstStyle/>
          <a:p>
            <a:r>
              <a:rPr lang="en-US"/>
              <a:t>Twitter Own and Retweeted Tweets Table | twData2 - 4 of 9</a:t>
            </a:r>
          </a:p>
        </p:txBody>
      </p:sp>
      <p:graphicFrame>
        <p:nvGraphicFramePr>
          <p:cNvPr id="5" name="Table Placeholder 4">
            <a:extLst>
              <a:ext uri="{FF2B5EF4-FFF2-40B4-BE49-F238E27FC236}">
                <a16:creationId xmlns:a16="http://schemas.microsoft.com/office/drawing/2014/main" id="{223A7F71-72ED-4C17-A439-AC4BFD98908E}"/>
              </a:ext>
            </a:extLst>
          </p:cNvPr>
          <p:cNvGraphicFramePr>
            <a:graphicFrameLocks noGrp="1"/>
          </p:cNvGraphicFramePr>
          <p:nvPr>
            <p:ph type="tbl" sz="quarter" idx="13"/>
            <p:extLst>
              <p:ext uri="{D42A27DB-BD31-4B8C-83A1-F6EECF244321}">
                <p14:modId xmlns:p14="http://schemas.microsoft.com/office/powerpoint/2010/main" val="2301085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782522237"/>
                    </a:ext>
                  </a:extLst>
                </a:gridCol>
                <a:gridCol w="411480">
                  <a:extLst>
                    <a:ext uri="{9D8B030D-6E8A-4147-A177-3AD203B41FA5}">
                      <a16:colId xmlns:a16="http://schemas.microsoft.com/office/drawing/2014/main" val="1246610286"/>
                    </a:ext>
                  </a:extLst>
                </a:gridCol>
                <a:gridCol w="822960">
                  <a:extLst>
                    <a:ext uri="{9D8B030D-6E8A-4147-A177-3AD203B41FA5}">
                      <a16:colId xmlns:a16="http://schemas.microsoft.com/office/drawing/2014/main" val="919974793"/>
                    </a:ext>
                  </a:extLst>
                </a:gridCol>
                <a:gridCol w="822960">
                  <a:extLst>
                    <a:ext uri="{9D8B030D-6E8A-4147-A177-3AD203B41FA5}">
                      <a16:colId xmlns:a16="http://schemas.microsoft.com/office/drawing/2014/main" val="901105192"/>
                    </a:ext>
                  </a:extLst>
                </a:gridCol>
                <a:gridCol w="822960">
                  <a:extLst>
                    <a:ext uri="{9D8B030D-6E8A-4147-A177-3AD203B41FA5}">
                      <a16:colId xmlns:a16="http://schemas.microsoft.com/office/drawing/2014/main" val="1334379651"/>
                    </a:ext>
                  </a:extLst>
                </a:gridCol>
                <a:gridCol w="822960">
                  <a:extLst>
                    <a:ext uri="{9D8B030D-6E8A-4147-A177-3AD203B41FA5}">
                      <a16:colId xmlns:a16="http://schemas.microsoft.com/office/drawing/2014/main" val="3647822849"/>
                    </a:ext>
                  </a:extLst>
                </a:gridCol>
                <a:gridCol w="822960">
                  <a:extLst>
                    <a:ext uri="{9D8B030D-6E8A-4147-A177-3AD203B41FA5}">
                      <a16:colId xmlns:a16="http://schemas.microsoft.com/office/drawing/2014/main" val="3472643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3978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14:04:22</a:t>
                      </a:r>
                      <a:r>
                        <a:rPr kumimoji="0" lang="en-US" sz="1000" b="0" i="0" u="none" strike="noStrike" kern="1200" cap="none" spc="0" normalizeH="0" baseline="0" noProof="0">
                          <a:ln>
                            <a:noFill/>
                          </a:ln>
                          <a:solidFill>
                            <a:prstClr val="black"/>
                          </a:solidFill>
                          <a:effectLst/>
                          <a:uLnTx/>
                          <a:uFillTx/>
                          <a:latin typeface="+mn-lt"/>
                          <a:ea typeface="+mn-ea"/>
                          <a:cs typeface="+mn-cs"/>
                        </a:rPr>
                        <a:t>
 RT @TOIGuwahati: Protest being held in #Guwahati against #CitizenshipAmmendmentBill2019 (Amendment) Bill 2019 #Assam https://t.co/fBbHHISGlc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126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@thetimes - 2019-12-11 14:00:54</a:t>
                      </a:r>
                      <a:r>
                        <a:rPr kumimoji="0" lang="en-US" sz="1000" b="0" i="0" u="none" strike="noStrike" kern="1200" cap="none" spc="0" normalizeH="0" baseline="0" noProof="0">
                          <a:ln>
                            <a:noFill/>
                          </a:ln>
                          <a:solidFill>
                            <a:prstClr val="black"/>
                          </a:solidFill>
                          <a:effectLst/>
                          <a:uLnTx/>
                          <a:uFillTx/>
                          <a:latin typeface="+mn-lt"/>
                          <a:ea typeface="+mn-ea"/>
                          <a:cs typeface="+mn-cs"/>
                        </a:rPr>
                        <a:t>
 Boris Johnson is to launch a final assault on Labour’s heartlands as a new survey shows that he can no longer be sure of securing a Commons majority in tomorrow’s election https://t.co/dX9aMBwtAq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318846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@WSJ - 2019-12-11 14:00:08</a:t>
                      </a:r>
                      <a:r>
                        <a:rPr kumimoji="0" lang="en-US" sz="1000" b="0" i="0" u="none" strike="noStrike" kern="1200" cap="none" spc="0" normalizeH="0" baseline="0" noProof="0">
                          <a:ln>
                            <a:noFill/>
                          </a:ln>
                          <a:solidFill>
                            <a:prstClr val="black"/>
                          </a:solidFill>
                          <a:effectLst/>
                          <a:uLnTx/>
                          <a:uFillTx/>
                          <a:latin typeface="+mn-lt"/>
                          <a:ea typeface="+mn-ea"/>
                          <a:cs typeface="+mn-cs"/>
                        </a:rPr>
                        <a:t>
 An industry group estimates that more than 70 Chinese apartment operators that managed more than 500,000 apartment units have run into financial trouble since 2017 https://t.co/O9IrBDHP9n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extLst>
                  <a:ext uri="{0D108BD9-81ED-4DB2-BD59-A6C34878D82A}">
                    <a16:rowId xmlns:a16="http://schemas.microsoft.com/office/drawing/2014/main" val="611688019"/>
                  </a:ext>
                </a:extLst>
              </a:tr>
            </a:tbl>
          </a:graphicData>
        </a:graphic>
      </p:graphicFrame>
      <p:sp>
        <p:nvSpPr>
          <p:cNvPr id="4" name="Text Placeholder 3">
            <a:extLst>
              <a:ext uri="{FF2B5EF4-FFF2-40B4-BE49-F238E27FC236}">
                <a16:creationId xmlns:a16="http://schemas.microsoft.com/office/drawing/2014/main" id="{DDDA4B1A-323D-40E8-9FB5-BA882E103EDE}"/>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37142953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3A59A-610C-4D2E-B05E-1569532FF6FF}"/>
              </a:ext>
            </a:extLst>
          </p:cNvPr>
          <p:cNvSpPr>
            <a:spLocks noGrp="1"/>
          </p:cNvSpPr>
          <p:nvPr>
            <p:ph type="title"/>
          </p:nvPr>
        </p:nvSpPr>
        <p:spPr/>
        <p:txBody>
          <a:bodyPr/>
          <a:lstStyle/>
          <a:p>
            <a:r>
              <a:rPr lang="en-US"/>
              <a:t>Twitter Own and Retweeted Tweets Table | twData2 - 5 of 9</a:t>
            </a:r>
          </a:p>
        </p:txBody>
      </p:sp>
      <p:graphicFrame>
        <p:nvGraphicFramePr>
          <p:cNvPr id="5" name="Table Placeholder 4">
            <a:extLst>
              <a:ext uri="{FF2B5EF4-FFF2-40B4-BE49-F238E27FC236}">
                <a16:creationId xmlns:a16="http://schemas.microsoft.com/office/drawing/2014/main" id="{01CC2440-2921-4F39-8AFB-9C2AF54BD76B}"/>
              </a:ext>
            </a:extLst>
          </p:cNvPr>
          <p:cNvGraphicFramePr>
            <a:graphicFrameLocks noGrp="1"/>
          </p:cNvGraphicFramePr>
          <p:nvPr>
            <p:ph type="tbl" sz="quarter" idx="13"/>
            <p:extLst>
              <p:ext uri="{D42A27DB-BD31-4B8C-83A1-F6EECF244321}">
                <p14:modId xmlns:p14="http://schemas.microsoft.com/office/powerpoint/2010/main" val="908043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954786028"/>
                    </a:ext>
                  </a:extLst>
                </a:gridCol>
                <a:gridCol w="411480">
                  <a:extLst>
                    <a:ext uri="{9D8B030D-6E8A-4147-A177-3AD203B41FA5}">
                      <a16:colId xmlns:a16="http://schemas.microsoft.com/office/drawing/2014/main" val="3695430097"/>
                    </a:ext>
                  </a:extLst>
                </a:gridCol>
                <a:gridCol w="822960">
                  <a:extLst>
                    <a:ext uri="{9D8B030D-6E8A-4147-A177-3AD203B41FA5}">
                      <a16:colId xmlns:a16="http://schemas.microsoft.com/office/drawing/2014/main" val="3434632110"/>
                    </a:ext>
                  </a:extLst>
                </a:gridCol>
                <a:gridCol w="822960">
                  <a:extLst>
                    <a:ext uri="{9D8B030D-6E8A-4147-A177-3AD203B41FA5}">
                      <a16:colId xmlns:a16="http://schemas.microsoft.com/office/drawing/2014/main" val="3275010303"/>
                    </a:ext>
                  </a:extLst>
                </a:gridCol>
                <a:gridCol w="822960">
                  <a:extLst>
                    <a:ext uri="{9D8B030D-6E8A-4147-A177-3AD203B41FA5}">
                      <a16:colId xmlns:a16="http://schemas.microsoft.com/office/drawing/2014/main" val="4147778762"/>
                    </a:ext>
                  </a:extLst>
                </a:gridCol>
                <a:gridCol w="822960">
                  <a:extLst>
                    <a:ext uri="{9D8B030D-6E8A-4147-A177-3AD203B41FA5}">
                      <a16:colId xmlns:a16="http://schemas.microsoft.com/office/drawing/2014/main" val="2050777857"/>
                    </a:ext>
                  </a:extLst>
                </a:gridCol>
                <a:gridCol w="822960">
                  <a:extLst>
                    <a:ext uri="{9D8B030D-6E8A-4147-A177-3AD203B41FA5}">
                      <a16:colId xmlns:a16="http://schemas.microsoft.com/office/drawing/2014/main" val="238883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4606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@nytimes - 2019-12-11 14:00:07</a:t>
                      </a:r>
                      <a:r>
                        <a:rPr kumimoji="0" lang="en-US" sz="1000" b="0" i="0" u="none" strike="noStrike" kern="1200" cap="none" spc="0" normalizeH="0" baseline="0" noProof="0">
                          <a:ln>
                            <a:noFill/>
                          </a:ln>
                          <a:solidFill>
                            <a:prstClr val="black"/>
                          </a:solidFill>
                          <a:effectLst/>
                          <a:uLnTx/>
                          <a:uFillTx/>
                          <a:latin typeface="+mn-lt"/>
                          <a:ea typeface="+mn-ea"/>
                          <a:cs typeface="+mn-cs"/>
                        </a:rPr>
                        <a:t>
 A judge ruled in favor of Exxon Mobil in a lawsuit brought by New York's attorney general. The suit claimed the company defrauded shareholders in its accounting for the costs of climate change. https://t.co/c0D5ptj6DV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extLst>
                  <a:ext uri="{0D108BD9-81ED-4DB2-BD59-A6C34878D82A}">
                    <a16:rowId xmlns:a16="http://schemas.microsoft.com/office/drawing/2014/main" val="301124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14:00:00</a:t>
                      </a:r>
                      <a:r>
                        <a:rPr kumimoji="0" lang="en-US" sz="1000" b="0" i="0" u="none" strike="noStrike" kern="1200" cap="none" spc="0" normalizeH="0" baseline="0" noProof="0">
                          <a:ln>
                            <a:noFill/>
                          </a:ln>
                          <a:solidFill>
                            <a:prstClr val="black"/>
                          </a:solidFill>
                          <a:effectLst/>
                          <a:uLnTx/>
                          <a:uFillTx/>
                          <a:latin typeface="+mn-lt"/>
                          <a:ea typeface="+mn-ea"/>
                          <a:cs typeface="+mn-cs"/>
                        </a:rPr>
                        <a:t>
 64-year-old stalks woman outside Dum Dum Metro station, held 
Read: https://t.co/LyGRnaPKPB https://t.co/sHCYabuYAs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extLst>
                  <a:ext uri="{0D108BD9-81ED-4DB2-BD59-A6C34878D82A}">
                    <a16:rowId xmlns:a16="http://schemas.microsoft.com/office/drawing/2014/main" val="2416837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@SCMPNews - 2019-12-11 13:57:56</a:t>
                      </a:r>
                      <a:r>
                        <a:rPr kumimoji="0" lang="en-US" sz="1000" b="0" i="0" u="none" strike="noStrike" kern="1200" cap="none" spc="0" normalizeH="0" baseline="0" noProof="0">
                          <a:ln>
                            <a:noFill/>
                          </a:ln>
                          <a:solidFill>
                            <a:prstClr val="black"/>
                          </a:solidFill>
                          <a:effectLst/>
                          <a:uLnTx/>
                          <a:uFillTx/>
                          <a:latin typeface="+mn-lt"/>
                          <a:ea typeface="+mn-ea"/>
                          <a:cs typeface="+mn-cs"/>
                        </a:rPr>
                        <a:t>
 Chinese corporate bond defaults to surge to a record high in 2020 as government rescue is no longer guaranteed, says Fitch https://t.co/7bFWi4cVsk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extLst>
                  <a:ext uri="{0D108BD9-81ED-4DB2-BD59-A6C34878D82A}">
                    <a16:rowId xmlns:a16="http://schemas.microsoft.com/office/drawing/2014/main" val="1079613860"/>
                  </a:ext>
                </a:extLst>
              </a:tr>
            </a:tbl>
          </a:graphicData>
        </a:graphic>
      </p:graphicFrame>
      <p:sp>
        <p:nvSpPr>
          <p:cNvPr id="4" name="Text Placeholder 3">
            <a:extLst>
              <a:ext uri="{FF2B5EF4-FFF2-40B4-BE49-F238E27FC236}">
                <a16:creationId xmlns:a16="http://schemas.microsoft.com/office/drawing/2014/main" id="{E27355CA-F5F4-41B8-8560-52DEB0D7FDFA}"/>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1438797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91CD6-807B-49C9-BBA0-C8C207916F81}"/>
              </a:ext>
            </a:extLst>
          </p:cNvPr>
          <p:cNvSpPr>
            <a:spLocks noGrp="1"/>
          </p:cNvSpPr>
          <p:nvPr>
            <p:ph type="title"/>
          </p:nvPr>
        </p:nvSpPr>
        <p:spPr/>
        <p:txBody>
          <a:bodyPr/>
          <a:lstStyle/>
          <a:p>
            <a:r>
              <a:rPr lang="en-US"/>
              <a:t>Twitter Own and Retweeted Tweets Table | twData2 - 6 of 9</a:t>
            </a:r>
          </a:p>
        </p:txBody>
      </p:sp>
      <p:graphicFrame>
        <p:nvGraphicFramePr>
          <p:cNvPr id="5" name="Table Placeholder 4">
            <a:extLst>
              <a:ext uri="{FF2B5EF4-FFF2-40B4-BE49-F238E27FC236}">
                <a16:creationId xmlns:a16="http://schemas.microsoft.com/office/drawing/2014/main" id="{D7B925B4-FEAA-49D1-94DB-CC622AF6C690}"/>
              </a:ext>
            </a:extLst>
          </p:cNvPr>
          <p:cNvGraphicFramePr>
            <a:graphicFrameLocks noGrp="1"/>
          </p:cNvGraphicFramePr>
          <p:nvPr>
            <p:ph type="tbl" sz="quarter" idx="13"/>
            <p:extLst>
              <p:ext uri="{D42A27DB-BD31-4B8C-83A1-F6EECF244321}">
                <p14:modId xmlns:p14="http://schemas.microsoft.com/office/powerpoint/2010/main" val="3768606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591168673"/>
                    </a:ext>
                  </a:extLst>
                </a:gridCol>
                <a:gridCol w="411480">
                  <a:extLst>
                    <a:ext uri="{9D8B030D-6E8A-4147-A177-3AD203B41FA5}">
                      <a16:colId xmlns:a16="http://schemas.microsoft.com/office/drawing/2014/main" val="1673447598"/>
                    </a:ext>
                  </a:extLst>
                </a:gridCol>
                <a:gridCol w="822960">
                  <a:extLst>
                    <a:ext uri="{9D8B030D-6E8A-4147-A177-3AD203B41FA5}">
                      <a16:colId xmlns:a16="http://schemas.microsoft.com/office/drawing/2014/main" val="1168295684"/>
                    </a:ext>
                  </a:extLst>
                </a:gridCol>
                <a:gridCol w="822960">
                  <a:extLst>
                    <a:ext uri="{9D8B030D-6E8A-4147-A177-3AD203B41FA5}">
                      <a16:colId xmlns:a16="http://schemas.microsoft.com/office/drawing/2014/main" val="2011880116"/>
                    </a:ext>
                  </a:extLst>
                </a:gridCol>
                <a:gridCol w="822960">
                  <a:extLst>
                    <a:ext uri="{9D8B030D-6E8A-4147-A177-3AD203B41FA5}">
                      <a16:colId xmlns:a16="http://schemas.microsoft.com/office/drawing/2014/main" val="1117469326"/>
                    </a:ext>
                  </a:extLst>
                </a:gridCol>
                <a:gridCol w="822960">
                  <a:extLst>
                    <a:ext uri="{9D8B030D-6E8A-4147-A177-3AD203B41FA5}">
                      <a16:colId xmlns:a16="http://schemas.microsoft.com/office/drawing/2014/main" val="2096992598"/>
                    </a:ext>
                  </a:extLst>
                </a:gridCol>
                <a:gridCol w="822960">
                  <a:extLst>
                    <a:ext uri="{9D8B030D-6E8A-4147-A177-3AD203B41FA5}">
                      <a16:colId xmlns:a16="http://schemas.microsoft.com/office/drawing/2014/main" val="439838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2308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@STcom - 2019-12-11 13:53:50</a:t>
                      </a:r>
                      <a:r>
                        <a:rPr kumimoji="0" lang="en-US" sz="1000" b="0" i="0" u="none" strike="noStrike" kern="1200" cap="none" spc="0" normalizeH="0" baseline="0" noProof="0">
                          <a:ln>
                            <a:noFill/>
                          </a:ln>
                          <a:solidFill>
                            <a:prstClr val="black"/>
                          </a:solidFill>
                          <a:effectLst/>
                          <a:uLnTx/>
                          <a:uFillTx/>
                          <a:latin typeface="+mn-lt"/>
                          <a:ea typeface="+mn-ea"/>
                          <a:cs typeface="+mn-cs"/>
                        </a:rPr>
                        <a:t>
 RT @STsportsdesk: #SEAGames2019: #Athletics, #football taken to task but there's praise for rest of Team #Singapore's 'great outing' https:…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790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13:50:00</a:t>
                      </a:r>
                      <a:r>
                        <a:rPr kumimoji="0" lang="en-US" sz="1000" b="0" i="0" u="none" strike="noStrike" kern="1200" cap="none" spc="0" normalizeH="0" baseline="0" noProof="0">
                          <a:ln>
                            <a:noFill/>
                          </a:ln>
                          <a:solidFill>
                            <a:prstClr val="black"/>
                          </a:solidFill>
                          <a:effectLst/>
                          <a:uLnTx/>
                          <a:uFillTx/>
                          <a:latin typeface="+mn-lt"/>
                          <a:ea typeface="+mn-ea"/>
                          <a:cs typeface="+mn-cs"/>
                        </a:rPr>
                        <a:t>
 Nithyananda affair: Sisters file affidavit from Virginia 
Read: https://t.co/bu1mrBYmGj https://t.co/Nrs1LK8nxE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extLst>
                  <a:ext uri="{0D108BD9-81ED-4DB2-BD59-A6C34878D82A}">
                    <a16:rowId xmlns:a16="http://schemas.microsoft.com/office/drawing/2014/main" val="3876402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@AP - 2019-12-11 13:49:52</a:t>
                      </a:r>
                      <a:r>
                        <a:rPr kumimoji="0" lang="en-US" sz="1000" b="0" i="0" u="none" strike="noStrike" kern="1200" cap="none" spc="0" normalizeH="0" baseline="0" noProof="0">
                          <a:ln>
                            <a:noFill/>
                          </a:ln>
                          <a:solidFill>
                            <a:prstClr val="black"/>
                          </a:solidFill>
                          <a:effectLst/>
                          <a:uLnTx/>
                          <a:uFillTx/>
                          <a:latin typeface="+mn-lt"/>
                          <a:ea typeface="+mn-ea"/>
                          <a:cs typeface="+mn-cs"/>
                        </a:rPr>
                        <a:t>
 A New Zealand island volcano is venting more steam and mud after a deadly eruption two days ago, delaying the recovery of victims' bodies. https://t.co/4nWFR4jVct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extLst>
                  <a:ext uri="{0D108BD9-81ED-4DB2-BD59-A6C34878D82A}">
                    <a16:rowId xmlns:a16="http://schemas.microsoft.com/office/drawing/2014/main" val="1840902533"/>
                  </a:ext>
                </a:extLst>
              </a:tr>
            </a:tbl>
          </a:graphicData>
        </a:graphic>
      </p:graphicFrame>
      <p:sp>
        <p:nvSpPr>
          <p:cNvPr id="4" name="Text Placeholder 3">
            <a:extLst>
              <a:ext uri="{FF2B5EF4-FFF2-40B4-BE49-F238E27FC236}">
                <a16:creationId xmlns:a16="http://schemas.microsoft.com/office/drawing/2014/main" id="{EB38BF82-B9E4-41B6-8A71-B48BA02D1071}"/>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1658060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59FC-82F8-445F-850B-780DA8364D5E}"/>
              </a:ext>
            </a:extLst>
          </p:cNvPr>
          <p:cNvSpPr>
            <a:spLocks noGrp="1"/>
          </p:cNvSpPr>
          <p:nvPr>
            <p:ph type="title"/>
          </p:nvPr>
        </p:nvSpPr>
        <p:spPr/>
        <p:txBody>
          <a:bodyPr/>
          <a:lstStyle/>
          <a:p>
            <a:r>
              <a:rPr lang="en-US"/>
              <a:t>Twitter Own and Retweeted Tweets Table | twData2 - 7 of 9</a:t>
            </a:r>
          </a:p>
        </p:txBody>
      </p:sp>
      <p:graphicFrame>
        <p:nvGraphicFramePr>
          <p:cNvPr id="5" name="Table Placeholder 4">
            <a:extLst>
              <a:ext uri="{FF2B5EF4-FFF2-40B4-BE49-F238E27FC236}">
                <a16:creationId xmlns:a16="http://schemas.microsoft.com/office/drawing/2014/main" id="{42F4A749-DCC2-47DA-A11A-AE7BD28B0245}"/>
              </a:ext>
            </a:extLst>
          </p:cNvPr>
          <p:cNvGraphicFramePr>
            <a:graphicFrameLocks noGrp="1"/>
          </p:cNvGraphicFramePr>
          <p:nvPr>
            <p:ph type="tbl" sz="quarter" idx="13"/>
            <p:extLst>
              <p:ext uri="{D42A27DB-BD31-4B8C-83A1-F6EECF244321}">
                <p14:modId xmlns:p14="http://schemas.microsoft.com/office/powerpoint/2010/main" val="35377812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903121981"/>
                    </a:ext>
                  </a:extLst>
                </a:gridCol>
                <a:gridCol w="411480">
                  <a:extLst>
                    <a:ext uri="{9D8B030D-6E8A-4147-A177-3AD203B41FA5}">
                      <a16:colId xmlns:a16="http://schemas.microsoft.com/office/drawing/2014/main" val="4196911373"/>
                    </a:ext>
                  </a:extLst>
                </a:gridCol>
                <a:gridCol w="822960">
                  <a:extLst>
                    <a:ext uri="{9D8B030D-6E8A-4147-A177-3AD203B41FA5}">
                      <a16:colId xmlns:a16="http://schemas.microsoft.com/office/drawing/2014/main" val="1932909858"/>
                    </a:ext>
                  </a:extLst>
                </a:gridCol>
                <a:gridCol w="822960">
                  <a:extLst>
                    <a:ext uri="{9D8B030D-6E8A-4147-A177-3AD203B41FA5}">
                      <a16:colId xmlns:a16="http://schemas.microsoft.com/office/drawing/2014/main" val="837276493"/>
                    </a:ext>
                  </a:extLst>
                </a:gridCol>
                <a:gridCol w="822960">
                  <a:extLst>
                    <a:ext uri="{9D8B030D-6E8A-4147-A177-3AD203B41FA5}">
                      <a16:colId xmlns:a16="http://schemas.microsoft.com/office/drawing/2014/main" val="1923035871"/>
                    </a:ext>
                  </a:extLst>
                </a:gridCol>
                <a:gridCol w="822960">
                  <a:extLst>
                    <a:ext uri="{9D8B030D-6E8A-4147-A177-3AD203B41FA5}">
                      <a16:colId xmlns:a16="http://schemas.microsoft.com/office/drawing/2014/main" val="3301626010"/>
                    </a:ext>
                  </a:extLst>
                </a:gridCol>
                <a:gridCol w="822960">
                  <a:extLst>
                    <a:ext uri="{9D8B030D-6E8A-4147-A177-3AD203B41FA5}">
                      <a16:colId xmlns:a16="http://schemas.microsoft.com/office/drawing/2014/main" val="3220167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41861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13:49:23</a:t>
                      </a:r>
                      <a:r>
                        <a:rPr kumimoji="0" lang="en-US" sz="1000" b="0" i="0" u="none" strike="noStrike" kern="1200" cap="none" spc="0" normalizeH="0" baseline="0" noProof="0">
                          <a:ln>
                            <a:noFill/>
                          </a:ln>
                          <a:solidFill>
                            <a:prstClr val="black"/>
                          </a:solidFill>
                          <a:effectLst/>
                          <a:uLnTx/>
                          <a:uFillTx/>
                          <a:latin typeface="+mn-lt"/>
                          <a:ea typeface="+mn-ea"/>
                          <a:cs typeface="+mn-cs"/>
                        </a:rPr>
                        <a:t>
 RT @toisports: #INDvWI #INDvsWI 
@windiescricket find new wings under @KieronPollard55 🏏
Michael Holding had once said that he didn't eve…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18039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@SCMPNews - 2019-12-11 13:46:07</a:t>
                      </a:r>
                      <a:r>
                        <a:rPr kumimoji="0" lang="en-US" sz="1000" b="0" i="0" u="none" strike="noStrike" kern="1200" cap="none" spc="0" normalizeH="0" baseline="0" noProof="0">
                          <a:ln>
                            <a:noFill/>
                          </a:ln>
                          <a:solidFill>
                            <a:prstClr val="black"/>
                          </a:solidFill>
                          <a:effectLst/>
                          <a:uLnTx/>
                          <a:uFillTx/>
                          <a:latin typeface="+mn-lt"/>
                          <a:ea typeface="+mn-ea"/>
                          <a:cs typeface="+mn-cs"/>
                        </a:rPr>
                        <a:t>
 Seven strategic duty-free shopping tips to save money and get something special https://t.co/OuzxKBWokK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extLst>
                  <a:ext uri="{0D108BD9-81ED-4DB2-BD59-A6C34878D82A}">
                    <a16:rowId xmlns:a16="http://schemas.microsoft.com/office/drawing/2014/main" val="17466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13:40:00</a:t>
                      </a:r>
                      <a:r>
                        <a:rPr kumimoji="0" lang="en-US" sz="1000" b="0" i="0" u="none" strike="noStrike" kern="1200" cap="none" spc="0" normalizeH="0" baseline="0" noProof="0">
                          <a:ln>
                            <a:noFill/>
                          </a:ln>
                          <a:solidFill>
                            <a:prstClr val="black"/>
                          </a:solidFill>
                          <a:effectLst/>
                          <a:uLnTx/>
                          <a:uFillTx/>
                          <a:latin typeface="+mn-lt"/>
                          <a:ea typeface="+mn-ea"/>
                          <a:cs typeface="+mn-cs"/>
                        </a:rPr>
                        <a:t>
 Unnao redux: Champaran man torches girl he 'raped' 
Read: https://t.co/UuwOZOj3Du https://t.co/McRBrUpShC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extLst>
                  <a:ext uri="{0D108BD9-81ED-4DB2-BD59-A6C34878D82A}">
                    <a16:rowId xmlns:a16="http://schemas.microsoft.com/office/drawing/2014/main" val="2667945739"/>
                  </a:ext>
                </a:extLst>
              </a:tr>
            </a:tbl>
          </a:graphicData>
        </a:graphic>
      </p:graphicFrame>
      <p:sp>
        <p:nvSpPr>
          <p:cNvPr id="4" name="Text Placeholder 3">
            <a:extLst>
              <a:ext uri="{FF2B5EF4-FFF2-40B4-BE49-F238E27FC236}">
                <a16:creationId xmlns:a16="http://schemas.microsoft.com/office/drawing/2014/main" id="{EE676781-05AA-4672-B285-1934704C88D0}"/>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8939352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272E3-2A7A-437E-9D71-BDCCE87176E0}"/>
              </a:ext>
            </a:extLst>
          </p:cNvPr>
          <p:cNvSpPr>
            <a:spLocks noGrp="1"/>
          </p:cNvSpPr>
          <p:nvPr>
            <p:ph type="title"/>
          </p:nvPr>
        </p:nvSpPr>
        <p:spPr/>
        <p:txBody>
          <a:bodyPr/>
          <a:lstStyle/>
          <a:p>
            <a:r>
              <a:rPr lang="en-US"/>
              <a:t>Twitter Own and Retweeted Tweets Table | twData2 - 8 of 9</a:t>
            </a:r>
          </a:p>
        </p:txBody>
      </p:sp>
      <p:graphicFrame>
        <p:nvGraphicFramePr>
          <p:cNvPr id="5" name="Table Placeholder 4">
            <a:extLst>
              <a:ext uri="{FF2B5EF4-FFF2-40B4-BE49-F238E27FC236}">
                <a16:creationId xmlns:a16="http://schemas.microsoft.com/office/drawing/2014/main" id="{23A83B83-7D16-4BA9-8D33-0898D32B5D7C}"/>
              </a:ext>
            </a:extLst>
          </p:cNvPr>
          <p:cNvGraphicFramePr>
            <a:graphicFrameLocks noGrp="1"/>
          </p:cNvGraphicFramePr>
          <p:nvPr>
            <p:ph type="tbl" sz="quarter" idx="13"/>
            <p:extLst>
              <p:ext uri="{D42A27DB-BD31-4B8C-83A1-F6EECF244321}">
                <p14:modId xmlns:p14="http://schemas.microsoft.com/office/powerpoint/2010/main" val="1806834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40634677"/>
                    </a:ext>
                  </a:extLst>
                </a:gridCol>
                <a:gridCol w="411480">
                  <a:extLst>
                    <a:ext uri="{9D8B030D-6E8A-4147-A177-3AD203B41FA5}">
                      <a16:colId xmlns:a16="http://schemas.microsoft.com/office/drawing/2014/main" val="1143463664"/>
                    </a:ext>
                  </a:extLst>
                </a:gridCol>
                <a:gridCol w="822960">
                  <a:extLst>
                    <a:ext uri="{9D8B030D-6E8A-4147-A177-3AD203B41FA5}">
                      <a16:colId xmlns:a16="http://schemas.microsoft.com/office/drawing/2014/main" val="1497693566"/>
                    </a:ext>
                  </a:extLst>
                </a:gridCol>
                <a:gridCol w="822960">
                  <a:extLst>
                    <a:ext uri="{9D8B030D-6E8A-4147-A177-3AD203B41FA5}">
                      <a16:colId xmlns:a16="http://schemas.microsoft.com/office/drawing/2014/main" val="1618063590"/>
                    </a:ext>
                  </a:extLst>
                </a:gridCol>
                <a:gridCol w="822960">
                  <a:extLst>
                    <a:ext uri="{9D8B030D-6E8A-4147-A177-3AD203B41FA5}">
                      <a16:colId xmlns:a16="http://schemas.microsoft.com/office/drawing/2014/main" val="1802759017"/>
                    </a:ext>
                  </a:extLst>
                </a:gridCol>
                <a:gridCol w="822960">
                  <a:extLst>
                    <a:ext uri="{9D8B030D-6E8A-4147-A177-3AD203B41FA5}">
                      <a16:colId xmlns:a16="http://schemas.microsoft.com/office/drawing/2014/main" val="3037730294"/>
                    </a:ext>
                  </a:extLst>
                </a:gridCol>
                <a:gridCol w="822960">
                  <a:extLst>
                    <a:ext uri="{9D8B030D-6E8A-4147-A177-3AD203B41FA5}">
                      <a16:colId xmlns:a16="http://schemas.microsoft.com/office/drawing/2014/main" val="1603096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3979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13:39:07</a:t>
                      </a:r>
                      <a:r>
                        <a:rPr kumimoji="0" lang="en-US" sz="1000" b="0" i="0" u="none" strike="noStrike" kern="1200" cap="none" spc="0" normalizeH="0" baseline="0" noProof="0">
                          <a:ln>
                            <a:noFill/>
                          </a:ln>
                          <a:solidFill>
                            <a:prstClr val="black"/>
                          </a:solidFill>
                          <a:effectLst/>
                          <a:uLnTx/>
                          <a:uFillTx/>
                          <a:latin typeface="+mn-lt"/>
                          <a:ea typeface="+mn-ea"/>
                          <a:cs typeface="+mn-cs"/>
                        </a:rPr>
                        <a:t>
 Delhi's Patiala House court adjourns JNU sedition case till February 19 after Investigating Officer informs court that file regarding grant of sanctions is still pending with the Delhi Govt's Home Dept. (ANI) https://t.co/965TsE50mk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extLst>
                  <a:ext uri="{0D108BD9-81ED-4DB2-BD59-A6C34878D82A}">
                    <a16:rowId xmlns:a16="http://schemas.microsoft.com/office/drawing/2014/main" val="79513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13:38:44</a:t>
                      </a:r>
                      <a:r>
                        <a:rPr kumimoji="0" lang="en-US" sz="1000" b="0" i="0" u="none" strike="noStrike" kern="1200" cap="none" spc="0" normalizeH="0" baseline="0" noProof="0">
                          <a:ln>
                            <a:noFill/>
                          </a:ln>
                          <a:solidFill>
                            <a:prstClr val="black"/>
                          </a:solidFill>
                          <a:effectLst/>
                          <a:uLnTx/>
                          <a:uFillTx/>
                          <a:latin typeface="+mn-lt"/>
                          <a:ea typeface="+mn-ea"/>
                          <a:cs typeface="+mn-cs"/>
                        </a:rPr>
                        <a:t>
 .@TheDilipKumar shares a heartfelt note thanking his fans and well-wishers on his 97th birthday today
#DilipKumar 
via @etimes 
https://t.co/2CDhHqKqEj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extLst>
                  <a:ext uri="{0D108BD9-81ED-4DB2-BD59-A6C34878D82A}">
                    <a16:rowId xmlns:a16="http://schemas.microsoft.com/office/drawing/2014/main" val="2588415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@timesofindia - 2019-12-11 13:38:24</a:t>
                      </a:r>
                      <a:r>
                        <a:rPr kumimoji="0" lang="en-US" sz="1000" b="0" i="0" u="none" strike="noStrike" kern="1200" cap="none" spc="0" normalizeH="0" baseline="0" noProof="0">
                          <a:ln>
                            <a:noFill/>
                          </a:ln>
                          <a:solidFill>
                            <a:prstClr val="black"/>
                          </a:solidFill>
                          <a:effectLst/>
                          <a:uLnTx/>
                          <a:uFillTx/>
                          <a:latin typeface="+mn-lt"/>
                          <a:ea typeface="+mn-ea"/>
                          <a:cs typeface="+mn-cs"/>
                        </a:rPr>
                        <a:t>
 #Alert -- Union Cabinet meeting to be held at 1 pm today https://t.co/YD6rPTrvPK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extLst>
                  <a:ext uri="{0D108BD9-81ED-4DB2-BD59-A6C34878D82A}">
                    <a16:rowId xmlns:a16="http://schemas.microsoft.com/office/drawing/2014/main" val="3930215889"/>
                  </a:ext>
                </a:extLst>
              </a:tr>
            </a:tbl>
          </a:graphicData>
        </a:graphic>
      </p:graphicFrame>
      <p:sp>
        <p:nvSpPr>
          <p:cNvPr id="4" name="Text Placeholder 3">
            <a:extLst>
              <a:ext uri="{FF2B5EF4-FFF2-40B4-BE49-F238E27FC236}">
                <a16:creationId xmlns:a16="http://schemas.microsoft.com/office/drawing/2014/main" id="{168E5C39-FE4E-45A9-B7BA-D1B4E1F95D12}"/>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31297861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95B1A-0C32-48C0-B191-2540BE0E611E}"/>
              </a:ext>
            </a:extLst>
          </p:cNvPr>
          <p:cNvSpPr>
            <a:spLocks noGrp="1"/>
          </p:cNvSpPr>
          <p:nvPr>
            <p:ph type="title"/>
          </p:nvPr>
        </p:nvSpPr>
        <p:spPr/>
        <p:txBody>
          <a:bodyPr/>
          <a:lstStyle/>
          <a:p>
            <a:r>
              <a:rPr lang="en-US"/>
              <a:t>Twitter Own and Retweeted Tweets Table | twData2 - 9 of 9</a:t>
            </a:r>
          </a:p>
        </p:txBody>
      </p:sp>
      <p:graphicFrame>
        <p:nvGraphicFramePr>
          <p:cNvPr id="5" name="Table Placeholder 4">
            <a:extLst>
              <a:ext uri="{FF2B5EF4-FFF2-40B4-BE49-F238E27FC236}">
                <a16:creationId xmlns:a16="http://schemas.microsoft.com/office/drawing/2014/main" id="{4F3B6E21-88E4-41EE-8F70-735A9CA5A42F}"/>
              </a:ext>
            </a:extLst>
          </p:cNvPr>
          <p:cNvGraphicFramePr>
            <a:graphicFrameLocks noGrp="1"/>
          </p:cNvGraphicFramePr>
          <p:nvPr>
            <p:ph type="tbl" sz="quarter" idx="13"/>
            <p:extLst>
              <p:ext uri="{D42A27DB-BD31-4B8C-83A1-F6EECF244321}">
                <p14:modId xmlns:p14="http://schemas.microsoft.com/office/powerpoint/2010/main" val="3389353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132536035"/>
                    </a:ext>
                  </a:extLst>
                </a:gridCol>
                <a:gridCol w="411480">
                  <a:extLst>
                    <a:ext uri="{9D8B030D-6E8A-4147-A177-3AD203B41FA5}">
                      <a16:colId xmlns:a16="http://schemas.microsoft.com/office/drawing/2014/main" val="324612200"/>
                    </a:ext>
                  </a:extLst>
                </a:gridCol>
                <a:gridCol w="822960">
                  <a:extLst>
                    <a:ext uri="{9D8B030D-6E8A-4147-A177-3AD203B41FA5}">
                      <a16:colId xmlns:a16="http://schemas.microsoft.com/office/drawing/2014/main" val="3981942171"/>
                    </a:ext>
                  </a:extLst>
                </a:gridCol>
                <a:gridCol w="822960">
                  <a:extLst>
                    <a:ext uri="{9D8B030D-6E8A-4147-A177-3AD203B41FA5}">
                      <a16:colId xmlns:a16="http://schemas.microsoft.com/office/drawing/2014/main" val="3089086067"/>
                    </a:ext>
                  </a:extLst>
                </a:gridCol>
                <a:gridCol w="822960">
                  <a:extLst>
                    <a:ext uri="{9D8B030D-6E8A-4147-A177-3AD203B41FA5}">
                      <a16:colId xmlns:a16="http://schemas.microsoft.com/office/drawing/2014/main" val="1121413130"/>
                    </a:ext>
                  </a:extLst>
                </a:gridCol>
                <a:gridCol w="822960">
                  <a:extLst>
                    <a:ext uri="{9D8B030D-6E8A-4147-A177-3AD203B41FA5}">
                      <a16:colId xmlns:a16="http://schemas.microsoft.com/office/drawing/2014/main" val="154051856"/>
                    </a:ext>
                  </a:extLst>
                </a:gridCol>
                <a:gridCol w="822960">
                  <a:extLst>
                    <a:ext uri="{9D8B030D-6E8A-4147-A177-3AD203B41FA5}">
                      <a16:colId xmlns:a16="http://schemas.microsoft.com/office/drawing/2014/main" val="1702021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7019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@STcom - 2019-12-11 13:37:59</a:t>
                      </a:r>
                      <a:r>
                        <a:rPr kumimoji="0" lang="en-US" sz="1000" b="0" i="0" u="none" strike="noStrike" kern="1200" cap="none" spc="0" normalizeH="0" baseline="0" noProof="0">
                          <a:ln>
                            <a:noFill/>
                          </a:ln>
                          <a:solidFill>
                            <a:prstClr val="black"/>
                          </a:solidFill>
                          <a:effectLst/>
                          <a:uLnTx/>
                          <a:uFillTx/>
                          <a:latin typeface="+mn-lt"/>
                          <a:ea typeface="+mn-ea"/>
                          <a:cs typeface="+mn-cs"/>
                        </a:rPr>
                        <a:t>
 China is world's biggest jailer of journalists, as press dangers persist: Watchdog https://t.co/6JNJgMwqiq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12/11/2019 14:15:11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extLst>
                  <a:ext uri="{0D108BD9-81ED-4DB2-BD59-A6C34878D82A}">
                    <a16:rowId xmlns:a16="http://schemas.microsoft.com/office/drawing/2014/main" val="3272944051"/>
                  </a:ext>
                </a:extLst>
              </a:tr>
            </a:tbl>
          </a:graphicData>
        </a:graphic>
      </p:graphicFrame>
      <p:sp>
        <p:nvSpPr>
          <p:cNvPr id="4" name="Text Placeholder 3">
            <a:extLst>
              <a:ext uri="{FF2B5EF4-FFF2-40B4-BE49-F238E27FC236}">
                <a16:creationId xmlns:a16="http://schemas.microsoft.com/office/drawing/2014/main" id="{DA3AC292-A340-470F-A4BC-830D73E1FE71}"/>
              </a:ext>
            </a:extLst>
          </p:cNvPr>
          <p:cNvSpPr>
            <a:spLocks noGrp="1"/>
          </p:cNvSpPr>
          <p:nvPr>
            <p:ph type="body" sz="quarter" idx="14"/>
          </p:nvPr>
        </p:nvSpPr>
        <p:spPr/>
        <p:txBody>
          <a:bodyPr/>
          <a:lstStyle/>
          <a:p>
            <a:r>
              <a:rPr lang="en-US"/>
              <a:t>11/12/2019 - 12/11/2019</a:t>
            </a:r>
          </a:p>
        </p:txBody>
      </p:sp>
    </p:spTree>
    <p:extLst>
      <p:ext uri="{BB962C8B-B14F-4D97-AF65-F5344CB8AC3E}">
        <p14:creationId xmlns:p14="http://schemas.microsoft.com/office/powerpoint/2010/main" val="26750640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554</Words>
  <Application>Microsoft Office PowerPoint</Application>
  <PresentationFormat>On-screen Show (4:3)</PresentationFormat>
  <Paragraphs>256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Twitter Own and Retweeted Tweets Table | twData2 - 1 of 9</vt:lpstr>
      <vt:lpstr>Twitter Own and Retweeted Tweets Table | twData2 - 2 of 9</vt:lpstr>
      <vt:lpstr>Twitter Own and Retweeted Tweets Table | twData2 - 3 of 9</vt:lpstr>
      <vt:lpstr>Twitter Own and Retweeted Tweets Table | twData2 - 4 of 9</vt:lpstr>
      <vt:lpstr>Twitter Own and Retweeted Tweets Table | twData2 - 5 of 9</vt:lpstr>
      <vt:lpstr>Twitter Own and Retweeted Tweets Table | twData2 - 6 of 9</vt:lpstr>
      <vt:lpstr>Twitter Own and Retweeted Tweets Table | twData2 - 7 of 9</vt:lpstr>
      <vt:lpstr>Twitter Own and Retweeted Tweets Table | twData2 - 8 of 9</vt:lpstr>
      <vt:lpstr>Twitter Own and Retweeted Tweets Table | twData2 - 9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twData2 - 1 of 9</dc:title>
  <dc:creator>Frederik Peiniger</dc:creator>
  <cp:lastModifiedBy>Frederik Peiniger</cp:lastModifiedBy>
  <cp:revision>1</cp:revision>
  <dcterms:created xsi:type="dcterms:W3CDTF">2019-12-11T07:52:29Z</dcterms:created>
  <dcterms:modified xsi:type="dcterms:W3CDTF">2019-12-11T07:54:16Z</dcterms:modified>
</cp:coreProperties>
</file>