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038CE-B27A-4FAF-8992-E127112A021C}"/>
              </a:ext>
            </a:extLst>
          </p:cNvPr>
          <p:cNvSpPr>
            <a:spLocks noGrp="1"/>
          </p:cNvSpPr>
          <p:nvPr>
            <p:ph type="title"/>
          </p:nvPr>
        </p:nvSpPr>
        <p:spPr/>
        <p:txBody>
          <a:bodyPr/>
          <a:lstStyle/>
          <a:p>
            <a:r>
              <a:rPr lang="en-US"/>
              <a:t>Facebook Own Posts Table | fbData - 1 of 26</a:t>
            </a:r>
          </a:p>
        </p:txBody>
      </p:sp>
      <p:graphicFrame>
        <p:nvGraphicFramePr>
          <p:cNvPr id="5" name="Table Placeholder 4">
            <a:extLst>
              <a:ext uri="{FF2B5EF4-FFF2-40B4-BE49-F238E27FC236}">
                <a16:creationId xmlns:a16="http://schemas.microsoft.com/office/drawing/2014/main" id="{49C15887-C85E-4F8E-82DF-C2B0DAD4D0A1}"/>
              </a:ext>
            </a:extLst>
          </p:cNvPr>
          <p:cNvGraphicFramePr>
            <a:graphicFrameLocks noGrp="1"/>
          </p:cNvGraphicFramePr>
          <p:nvPr>
            <p:ph type="tbl" sz="quarter" idx="13"/>
            <p:extLst>
              <p:ext uri="{D42A27DB-BD31-4B8C-83A1-F6EECF244321}">
                <p14:modId xmlns:p14="http://schemas.microsoft.com/office/powerpoint/2010/main" val="3004501265"/>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84919017"/>
                    </a:ext>
                  </a:extLst>
                </a:gridCol>
                <a:gridCol w="905256">
                  <a:extLst>
                    <a:ext uri="{9D8B030D-6E8A-4147-A177-3AD203B41FA5}">
                      <a16:colId xmlns:a16="http://schemas.microsoft.com/office/drawing/2014/main" val="1331657519"/>
                    </a:ext>
                  </a:extLst>
                </a:gridCol>
                <a:gridCol w="658368">
                  <a:extLst>
                    <a:ext uri="{9D8B030D-6E8A-4147-A177-3AD203B41FA5}">
                      <a16:colId xmlns:a16="http://schemas.microsoft.com/office/drawing/2014/main" val="1484208680"/>
                    </a:ext>
                  </a:extLst>
                </a:gridCol>
                <a:gridCol w="329184">
                  <a:extLst>
                    <a:ext uri="{9D8B030D-6E8A-4147-A177-3AD203B41FA5}">
                      <a16:colId xmlns:a16="http://schemas.microsoft.com/office/drawing/2014/main" val="1755553890"/>
                    </a:ext>
                  </a:extLst>
                </a:gridCol>
                <a:gridCol w="329184">
                  <a:extLst>
                    <a:ext uri="{9D8B030D-6E8A-4147-A177-3AD203B41FA5}">
                      <a16:colId xmlns:a16="http://schemas.microsoft.com/office/drawing/2014/main" val="2602617159"/>
                    </a:ext>
                  </a:extLst>
                </a:gridCol>
                <a:gridCol w="329184">
                  <a:extLst>
                    <a:ext uri="{9D8B030D-6E8A-4147-A177-3AD203B41FA5}">
                      <a16:colId xmlns:a16="http://schemas.microsoft.com/office/drawing/2014/main" val="1107616084"/>
                    </a:ext>
                  </a:extLst>
                </a:gridCol>
                <a:gridCol w="329184">
                  <a:extLst>
                    <a:ext uri="{9D8B030D-6E8A-4147-A177-3AD203B41FA5}">
                      <a16:colId xmlns:a16="http://schemas.microsoft.com/office/drawing/2014/main" val="3589503683"/>
                    </a:ext>
                  </a:extLst>
                </a:gridCol>
                <a:gridCol w="329184">
                  <a:extLst>
                    <a:ext uri="{9D8B030D-6E8A-4147-A177-3AD203B41FA5}">
                      <a16:colId xmlns:a16="http://schemas.microsoft.com/office/drawing/2014/main" val="3323754988"/>
                    </a:ext>
                  </a:extLst>
                </a:gridCol>
                <a:gridCol w="329184">
                  <a:extLst>
                    <a:ext uri="{9D8B030D-6E8A-4147-A177-3AD203B41FA5}">
                      <a16:colId xmlns:a16="http://schemas.microsoft.com/office/drawing/2014/main" val="273005466"/>
                    </a:ext>
                  </a:extLst>
                </a:gridCol>
                <a:gridCol w="329184">
                  <a:extLst>
                    <a:ext uri="{9D8B030D-6E8A-4147-A177-3AD203B41FA5}">
                      <a16:colId xmlns:a16="http://schemas.microsoft.com/office/drawing/2014/main" val="3459849405"/>
                    </a:ext>
                  </a:extLst>
                </a:gridCol>
                <a:gridCol w="329184">
                  <a:extLst>
                    <a:ext uri="{9D8B030D-6E8A-4147-A177-3AD203B41FA5}">
                      <a16:colId xmlns:a16="http://schemas.microsoft.com/office/drawing/2014/main" val="2618596150"/>
                    </a:ext>
                  </a:extLst>
                </a:gridCol>
                <a:gridCol w="329184">
                  <a:extLst>
                    <a:ext uri="{9D8B030D-6E8A-4147-A177-3AD203B41FA5}">
                      <a16:colId xmlns:a16="http://schemas.microsoft.com/office/drawing/2014/main" val="406823502"/>
                    </a:ext>
                  </a:extLst>
                </a:gridCol>
                <a:gridCol w="329184">
                  <a:extLst>
                    <a:ext uri="{9D8B030D-6E8A-4147-A177-3AD203B41FA5}">
                      <a16:colId xmlns:a16="http://schemas.microsoft.com/office/drawing/2014/main" val="3973274433"/>
                    </a:ext>
                  </a:extLst>
                </a:gridCol>
                <a:gridCol w="329184">
                  <a:extLst>
                    <a:ext uri="{9D8B030D-6E8A-4147-A177-3AD203B41FA5}">
                      <a16:colId xmlns:a16="http://schemas.microsoft.com/office/drawing/2014/main" val="1697141128"/>
                    </a:ext>
                  </a:extLst>
                </a:gridCol>
                <a:gridCol w="329184">
                  <a:extLst>
                    <a:ext uri="{9D8B030D-6E8A-4147-A177-3AD203B41FA5}">
                      <a16:colId xmlns:a16="http://schemas.microsoft.com/office/drawing/2014/main" val="614811148"/>
                    </a:ext>
                  </a:extLst>
                </a:gridCol>
                <a:gridCol w="329184">
                  <a:extLst>
                    <a:ext uri="{9D8B030D-6E8A-4147-A177-3AD203B41FA5}">
                      <a16:colId xmlns:a16="http://schemas.microsoft.com/office/drawing/2014/main" val="1308918798"/>
                    </a:ext>
                  </a:extLst>
                </a:gridCol>
                <a:gridCol w="329184">
                  <a:extLst>
                    <a:ext uri="{9D8B030D-6E8A-4147-A177-3AD203B41FA5}">
                      <a16:colId xmlns:a16="http://schemas.microsoft.com/office/drawing/2014/main" val="2126756861"/>
                    </a:ext>
                  </a:extLst>
                </a:gridCol>
                <a:gridCol w="329184">
                  <a:extLst>
                    <a:ext uri="{9D8B030D-6E8A-4147-A177-3AD203B41FA5}">
                      <a16:colId xmlns:a16="http://schemas.microsoft.com/office/drawing/2014/main" val="2541804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0225448"/>
                  </a:ext>
                </a:extLst>
              </a:tr>
            </a:tbl>
          </a:graphicData>
        </a:graphic>
      </p:graphicFrame>
      <p:sp>
        <p:nvSpPr>
          <p:cNvPr id="4" name="Text Placeholder 3">
            <a:extLst>
              <a:ext uri="{FF2B5EF4-FFF2-40B4-BE49-F238E27FC236}">
                <a16:creationId xmlns:a16="http://schemas.microsoft.com/office/drawing/2014/main" id="{BF5469D0-82D2-493A-8D5F-C8718247536C}"/>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864836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EAC1C-60CC-4F46-9E8D-57958F1CB470}"/>
              </a:ext>
            </a:extLst>
          </p:cNvPr>
          <p:cNvSpPr>
            <a:spLocks noGrp="1"/>
          </p:cNvSpPr>
          <p:nvPr>
            <p:ph type="title"/>
          </p:nvPr>
        </p:nvSpPr>
        <p:spPr/>
        <p:txBody>
          <a:bodyPr/>
          <a:lstStyle/>
          <a:p>
            <a:r>
              <a:rPr lang="en-US"/>
              <a:t>Facebook Own Posts Table | fbData - 2 of 26</a:t>
            </a:r>
          </a:p>
        </p:txBody>
      </p:sp>
      <p:graphicFrame>
        <p:nvGraphicFramePr>
          <p:cNvPr id="5" name="Table Placeholder 4">
            <a:extLst>
              <a:ext uri="{FF2B5EF4-FFF2-40B4-BE49-F238E27FC236}">
                <a16:creationId xmlns:a16="http://schemas.microsoft.com/office/drawing/2014/main" id="{C9075A37-3FF2-4922-98AE-53919F323351}"/>
              </a:ext>
            </a:extLst>
          </p:cNvPr>
          <p:cNvGraphicFramePr>
            <a:graphicFrameLocks noGrp="1"/>
          </p:cNvGraphicFramePr>
          <p:nvPr>
            <p:ph type="tbl" sz="quarter" idx="13"/>
            <p:extLst>
              <p:ext uri="{D42A27DB-BD31-4B8C-83A1-F6EECF244321}">
                <p14:modId xmlns:p14="http://schemas.microsoft.com/office/powerpoint/2010/main" val="229495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2257026"/>
                    </a:ext>
                  </a:extLst>
                </a:gridCol>
                <a:gridCol w="905256">
                  <a:extLst>
                    <a:ext uri="{9D8B030D-6E8A-4147-A177-3AD203B41FA5}">
                      <a16:colId xmlns:a16="http://schemas.microsoft.com/office/drawing/2014/main" val="1464264338"/>
                    </a:ext>
                  </a:extLst>
                </a:gridCol>
                <a:gridCol w="658368">
                  <a:extLst>
                    <a:ext uri="{9D8B030D-6E8A-4147-A177-3AD203B41FA5}">
                      <a16:colId xmlns:a16="http://schemas.microsoft.com/office/drawing/2014/main" val="219421221"/>
                    </a:ext>
                  </a:extLst>
                </a:gridCol>
                <a:gridCol w="329184">
                  <a:extLst>
                    <a:ext uri="{9D8B030D-6E8A-4147-A177-3AD203B41FA5}">
                      <a16:colId xmlns:a16="http://schemas.microsoft.com/office/drawing/2014/main" val="2070348099"/>
                    </a:ext>
                  </a:extLst>
                </a:gridCol>
                <a:gridCol w="329184">
                  <a:extLst>
                    <a:ext uri="{9D8B030D-6E8A-4147-A177-3AD203B41FA5}">
                      <a16:colId xmlns:a16="http://schemas.microsoft.com/office/drawing/2014/main" val="3142137503"/>
                    </a:ext>
                  </a:extLst>
                </a:gridCol>
                <a:gridCol w="329184">
                  <a:extLst>
                    <a:ext uri="{9D8B030D-6E8A-4147-A177-3AD203B41FA5}">
                      <a16:colId xmlns:a16="http://schemas.microsoft.com/office/drawing/2014/main" val="2974147978"/>
                    </a:ext>
                  </a:extLst>
                </a:gridCol>
                <a:gridCol w="329184">
                  <a:extLst>
                    <a:ext uri="{9D8B030D-6E8A-4147-A177-3AD203B41FA5}">
                      <a16:colId xmlns:a16="http://schemas.microsoft.com/office/drawing/2014/main" val="4067204286"/>
                    </a:ext>
                  </a:extLst>
                </a:gridCol>
                <a:gridCol w="329184">
                  <a:extLst>
                    <a:ext uri="{9D8B030D-6E8A-4147-A177-3AD203B41FA5}">
                      <a16:colId xmlns:a16="http://schemas.microsoft.com/office/drawing/2014/main" val="636187009"/>
                    </a:ext>
                  </a:extLst>
                </a:gridCol>
                <a:gridCol w="329184">
                  <a:extLst>
                    <a:ext uri="{9D8B030D-6E8A-4147-A177-3AD203B41FA5}">
                      <a16:colId xmlns:a16="http://schemas.microsoft.com/office/drawing/2014/main" val="2759010697"/>
                    </a:ext>
                  </a:extLst>
                </a:gridCol>
                <a:gridCol w="329184">
                  <a:extLst>
                    <a:ext uri="{9D8B030D-6E8A-4147-A177-3AD203B41FA5}">
                      <a16:colId xmlns:a16="http://schemas.microsoft.com/office/drawing/2014/main" val="3639745252"/>
                    </a:ext>
                  </a:extLst>
                </a:gridCol>
                <a:gridCol w="329184">
                  <a:extLst>
                    <a:ext uri="{9D8B030D-6E8A-4147-A177-3AD203B41FA5}">
                      <a16:colId xmlns:a16="http://schemas.microsoft.com/office/drawing/2014/main" val="1596296268"/>
                    </a:ext>
                  </a:extLst>
                </a:gridCol>
                <a:gridCol w="329184">
                  <a:extLst>
                    <a:ext uri="{9D8B030D-6E8A-4147-A177-3AD203B41FA5}">
                      <a16:colId xmlns:a16="http://schemas.microsoft.com/office/drawing/2014/main" val="2049249973"/>
                    </a:ext>
                  </a:extLst>
                </a:gridCol>
                <a:gridCol w="329184">
                  <a:extLst>
                    <a:ext uri="{9D8B030D-6E8A-4147-A177-3AD203B41FA5}">
                      <a16:colId xmlns:a16="http://schemas.microsoft.com/office/drawing/2014/main" val="4068042842"/>
                    </a:ext>
                  </a:extLst>
                </a:gridCol>
                <a:gridCol w="329184">
                  <a:extLst>
                    <a:ext uri="{9D8B030D-6E8A-4147-A177-3AD203B41FA5}">
                      <a16:colId xmlns:a16="http://schemas.microsoft.com/office/drawing/2014/main" val="958168641"/>
                    </a:ext>
                  </a:extLst>
                </a:gridCol>
                <a:gridCol w="329184">
                  <a:extLst>
                    <a:ext uri="{9D8B030D-6E8A-4147-A177-3AD203B41FA5}">
                      <a16:colId xmlns:a16="http://schemas.microsoft.com/office/drawing/2014/main" val="3472122929"/>
                    </a:ext>
                  </a:extLst>
                </a:gridCol>
                <a:gridCol w="329184">
                  <a:extLst>
                    <a:ext uri="{9D8B030D-6E8A-4147-A177-3AD203B41FA5}">
                      <a16:colId xmlns:a16="http://schemas.microsoft.com/office/drawing/2014/main" val="1928124145"/>
                    </a:ext>
                  </a:extLst>
                </a:gridCol>
                <a:gridCol w="329184">
                  <a:extLst>
                    <a:ext uri="{9D8B030D-6E8A-4147-A177-3AD203B41FA5}">
                      <a16:colId xmlns:a16="http://schemas.microsoft.com/office/drawing/2014/main" val="1009316777"/>
                    </a:ext>
                  </a:extLst>
                </a:gridCol>
                <a:gridCol w="329184">
                  <a:extLst>
                    <a:ext uri="{9D8B030D-6E8A-4147-A177-3AD203B41FA5}">
                      <a16:colId xmlns:a16="http://schemas.microsoft.com/office/drawing/2014/main" val="226316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867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08:00:20</a:t>
                      </a:r>
                      <a:r>
                        <a:rPr kumimoji="0" lang="en-US" sz="1000" b="0" i="0" u="none" strike="noStrike" kern="1200" cap="none" spc="0" normalizeH="0" baseline="0" noProof="0">
                          <a:ln>
                            <a:noFill/>
                          </a:ln>
                          <a:solidFill>
                            <a:prstClr val="black"/>
                          </a:solidFill>
                          <a:effectLst/>
                          <a:uLnTx/>
                          <a:uFillTx/>
                          <a:latin typeface="+mn-lt"/>
                          <a:ea typeface="+mn-ea"/>
                          <a:cs typeface="+mn-cs"/>
                        </a:rPr>
                        <a:t>
 "Frozen 2" has brought in an estimated 7 million in North America. That's the highest-grossing debut ever for Walt Disney Animation Studios, which has been producing films since 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https://external.xx.fbcdn.net/safe_image.php?d=AQCLRnO6xIA6bT6E&amp;w=619&amp;h=619&amp;url=https%3A%2F%2Fcdn.cnn.com%2Fcnnnext%2Fdam%2Fassets%2F191120135939-05-frozen-2-super-tease.jpg&amp;cfs=1&amp;sx=481&amp;sy=0&amp;sw=619&amp;sh=619&amp;_nc_hash=AQC77fETnpNbocCI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33777506"/>
                  </a:ext>
                </a:extLst>
              </a:tr>
            </a:tbl>
          </a:graphicData>
        </a:graphic>
      </p:graphicFrame>
      <p:sp>
        <p:nvSpPr>
          <p:cNvPr id="4" name="Text Placeholder 3">
            <a:extLst>
              <a:ext uri="{FF2B5EF4-FFF2-40B4-BE49-F238E27FC236}">
                <a16:creationId xmlns:a16="http://schemas.microsoft.com/office/drawing/2014/main" id="{C711B9AA-D833-478F-B974-FEA76EF1D5C8}"/>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124020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203DB-D09F-4B0F-AFA2-0FAC81140032}"/>
              </a:ext>
            </a:extLst>
          </p:cNvPr>
          <p:cNvSpPr>
            <a:spLocks noGrp="1"/>
          </p:cNvSpPr>
          <p:nvPr>
            <p:ph type="title"/>
          </p:nvPr>
        </p:nvSpPr>
        <p:spPr/>
        <p:txBody>
          <a:bodyPr/>
          <a:lstStyle/>
          <a:p>
            <a:r>
              <a:rPr lang="en-US"/>
              <a:t>Facebook Own Posts Table | fbData - 3 of 26</a:t>
            </a:r>
          </a:p>
        </p:txBody>
      </p:sp>
      <p:graphicFrame>
        <p:nvGraphicFramePr>
          <p:cNvPr id="5" name="Table Placeholder 4">
            <a:extLst>
              <a:ext uri="{FF2B5EF4-FFF2-40B4-BE49-F238E27FC236}">
                <a16:creationId xmlns:a16="http://schemas.microsoft.com/office/drawing/2014/main" id="{C0276C1C-435F-4CB8-A775-4C26D57B0053}"/>
              </a:ext>
            </a:extLst>
          </p:cNvPr>
          <p:cNvGraphicFramePr>
            <a:graphicFrameLocks noGrp="1"/>
          </p:cNvGraphicFramePr>
          <p:nvPr>
            <p:ph type="tbl" sz="quarter" idx="13"/>
            <p:extLst>
              <p:ext uri="{D42A27DB-BD31-4B8C-83A1-F6EECF244321}">
                <p14:modId xmlns:p14="http://schemas.microsoft.com/office/powerpoint/2010/main" val="397713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50730337"/>
                    </a:ext>
                  </a:extLst>
                </a:gridCol>
                <a:gridCol w="905256">
                  <a:extLst>
                    <a:ext uri="{9D8B030D-6E8A-4147-A177-3AD203B41FA5}">
                      <a16:colId xmlns:a16="http://schemas.microsoft.com/office/drawing/2014/main" val="2144537973"/>
                    </a:ext>
                  </a:extLst>
                </a:gridCol>
                <a:gridCol w="658368">
                  <a:extLst>
                    <a:ext uri="{9D8B030D-6E8A-4147-A177-3AD203B41FA5}">
                      <a16:colId xmlns:a16="http://schemas.microsoft.com/office/drawing/2014/main" val="724704267"/>
                    </a:ext>
                  </a:extLst>
                </a:gridCol>
                <a:gridCol w="329184">
                  <a:extLst>
                    <a:ext uri="{9D8B030D-6E8A-4147-A177-3AD203B41FA5}">
                      <a16:colId xmlns:a16="http://schemas.microsoft.com/office/drawing/2014/main" val="1615090918"/>
                    </a:ext>
                  </a:extLst>
                </a:gridCol>
                <a:gridCol w="329184">
                  <a:extLst>
                    <a:ext uri="{9D8B030D-6E8A-4147-A177-3AD203B41FA5}">
                      <a16:colId xmlns:a16="http://schemas.microsoft.com/office/drawing/2014/main" val="1028268452"/>
                    </a:ext>
                  </a:extLst>
                </a:gridCol>
                <a:gridCol w="329184">
                  <a:extLst>
                    <a:ext uri="{9D8B030D-6E8A-4147-A177-3AD203B41FA5}">
                      <a16:colId xmlns:a16="http://schemas.microsoft.com/office/drawing/2014/main" val="729475274"/>
                    </a:ext>
                  </a:extLst>
                </a:gridCol>
                <a:gridCol w="329184">
                  <a:extLst>
                    <a:ext uri="{9D8B030D-6E8A-4147-A177-3AD203B41FA5}">
                      <a16:colId xmlns:a16="http://schemas.microsoft.com/office/drawing/2014/main" val="2431120594"/>
                    </a:ext>
                  </a:extLst>
                </a:gridCol>
                <a:gridCol w="329184">
                  <a:extLst>
                    <a:ext uri="{9D8B030D-6E8A-4147-A177-3AD203B41FA5}">
                      <a16:colId xmlns:a16="http://schemas.microsoft.com/office/drawing/2014/main" val="2461148278"/>
                    </a:ext>
                  </a:extLst>
                </a:gridCol>
                <a:gridCol w="329184">
                  <a:extLst>
                    <a:ext uri="{9D8B030D-6E8A-4147-A177-3AD203B41FA5}">
                      <a16:colId xmlns:a16="http://schemas.microsoft.com/office/drawing/2014/main" val="93846028"/>
                    </a:ext>
                  </a:extLst>
                </a:gridCol>
                <a:gridCol w="329184">
                  <a:extLst>
                    <a:ext uri="{9D8B030D-6E8A-4147-A177-3AD203B41FA5}">
                      <a16:colId xmlns:a16="http://schemas.microsoft.com/office/drawing/2014/main" val="2405442136"/>
                    </a:ext>
                  </a:extLst>
                </a:gridCol>
                <a:gridCol w="329184">
                  <a:extLst>
                    <a:ext uri="{9D8B030D-6E8A-4147-A177-3AD203B41FA5}">
                      <a16:colId xmlns:a16="http://schemas.microsoft.com/office/drawing/2014/main" val="1630227393"/>
                    </a:ext>
                  </a:extLst>
                </a:gridCol>
                <a:gridCol w="329184">
                  <a:extLst>
                    <a:ext uri="{9D8B030D-6E8A-4147-A177-3AD203B41FA5}">
                      <a16:colId xmlns:a16="http://schemas.microsoft.com/office/drawing/2014/main" val="3731378222"/>
                    </a:ext>
                  </a:extLst>
                </a:gridCol>
                <a:gridCol w="329184">
                  <a:extLst>
                    <a:ext uri="{9D8B030D-6E8A-4147-A177-3AD203B41FA5}">
                      <a16:colId xmlns:a16="http://schemas.microsoft.com/office/drawing/2014/main" val="97181200"/>
                    </a:ext>
                  </a:extLst>
                </a:gridCol>
                <a:gridCol w="329184">
                  <a:extLst>
                    <a:ext uri="{9D8B030D-6E8A-4147-A177-3AD203B41FA5}">
                      <a16:colId xmlns:a16="http://schemas.microsoft.com/office/drawing/2014/main" val="4081939293"/>
                    </a:ext>
                  </a:extLst>
                </a:gridCol>
                <a:gridCol w="329184">
                  <a:extLst>
                    <a:ext uri="{9D8B030D-6E8A-4147-A177-3AD203B41FA5}">
                      <a16:colId xmlns:a16="http://schemas.microsoft.com/office/drawing/2014/main" val="1146043581"/>
                    </a:ext>
                  </a:extLst>
                </a:gridCol>
                <a:gridCol w="329184">
                  <a:extLst>
                    <a:ext uri="{9D8B030D-6E8A-4147-A177-3AD203B41FA5}">
                      <a16:colId xmlns:a16="http://schemas.microsoft.com/office/drawing/2014/main" val="3485772107"/>
                    </a:ext>
                  </a:extLst>
                </a:gridCol>
                <a:gridCol w="329184">
                  <a:extLst>
                    <a:ext uri="{9D8B030D-6E8A-4147-A177-3AD203B41FA5}">
                      <a16:colId xmlns:a16="http://schemas.microsoft.com/office/drawing/2014/main" val="652599591"/>
                    </a:ext>
                  </a:extLst>
                </a:gridCol>
                <a:gridCol w="329184">
                  <a:extLst>
                    <a:ext uri="{9D8B030D-6E8A-4147-A177-3AD203B41FA5}">
                      <a16:colId xmlns:a16="http://schemas.microsoft.com/office/drawing/2014/main" val="312809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221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07:30:48</a:t>
                      </a:r>
                      <a:r>
                        <a:rPr kumimoji="0" lang="en-US" sz="1000" b="0" i="0" u="none" strike="noStrike" kern="1200" cap="none" spc="0" normalizeH="0" baseline="0" noProof="0">
                          <a:ln>
                            <a:noFill/>
                          </a:ln>
                          <a:solidFill>
                            <a:prstClr val="black"/>
                          </a:solidFill>
                          <a:effectLst/>
                          <a:uLnTx/>
                          <a:uFillTx/>
                          <a:latin typeface="+mn-lt"/>
                          <a:ea typeface="+mn-ea"/>
                          <a:cs typeface="+mn-cs"/>
                        </a:rPr>
                        <a:t>
 Defense Secretary Mark Esper has fired the Navy secretary for proposing a secret agreement with the White House over Navy SEAL's discipline, an official says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https://external.xx.fbcdn.net/safe_image.php?d=AQA42ows-C2hJ9E9&amp;w=619&amp;h=619&amp;url=https%3A%2F%2Fcdn.cnn.com%2Fcnnnext%2Fdam%2Fassets%2F191124170206-richard-spencer-file-super-tease.jpg&amp;cfs=1&amp;sx=205&amp;sy=0&amp;sw=619&amp;sh=619&amp;_nc_hash=AQBc2f4IufsDEwgG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12468220"/>
                  </a:ext>
                </a:extLst>
              </a:tr>
            </a:tbl>
          </a:graphicData>
        </a:graphic>
      </p:graphicFrame>
      <p:sp>
        <p:nvSpPr>
          <p:cNvPr id="4" name="Text Placeholder 3">
            <a:extLst>
              <a:ext uri="{FF2B5EF4-FFF2-40B4-BE49-F238E27FC236}">
                <a16:creationId xmlns:a16="http://schemas.microsoft.com/office/drawing/2014/main" id="{EEE2B4BA-04F1-4F25-AD3B-76F5EDB55A2A}"/>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4003459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AF22B-0B2C-40C4-82A8-28154E88DC2D}"/>
              </a:ext>
            </a:extLst>
          </p:cNvPr>
          <p:cNvSpPr>
            <a:spLocks noGrp="1"/>
          </p:cNvSpPr>
          <p:nvPr>
            <p:ph type="title"/>
          </p:nvPr>
        </p:nvSpPr>
        <p:spPr/>
        <p:txBody>
          <a:bodyPr/>
          <a:lstStyle/>
          <a:p>
            <a:r>
              <a:rPr lang="en-US"/>
              <a:t>Facebook Own Posts Table | fbData - 4 of 26</a:t>
            </a:r>
          </a:p>
        </p:txBody>
      </p:sp>
      <p:graphicFrame>
        <p:nvGraphicFramePr>
          <p:cNvPr id="5" name="Table Placeholder 4">
            <a:extLst>
              <a:ext uri="{FF2B5EF4-FFF2-40B4-BE49-F238E27FC236}">
                <a16:creationId xmlns:a16="http://schemas.microsoft.com/office/drawing/2014/main" id="{7EFEBCD2-B3FA-4A40-B89E-A05A0EE7DE55}"/>
              </a:ext>
            </a:extLst>
          </p:cNvPr>
          <p:cNvGraphicFramePr>
            <a:graphicFrameLocks noGrp="1"/>
          </p:cNvGraphicFramePr>
          <p:nvPr>
            <p:ph type="tbl" sz="quarter" idx="13"/>
            <p:extLst>
              <p:ext uri="{D42A27DB-BD31-4B8C-83A1-F6EECF244321}">
                <p14:modId xmlns:p14="http://schemas.microsoft.com/office/powerpoint/2010/main" val="2832537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19434901"/>
                    </a:ext>
                  </a:extLst>
                </a:gridCol>
                <a:gridCol w="905256">
                  <a:extLst>
                    <a:ext uri="{9D8B030D-6E8A-4147-A177-3AD203B41FA5}">
                      <a16:colId xmlns:a16="http://schemas.microsoft.com/office/drawing/2014/main" val="2171696082"/>
                    </a:ext>
                  </a:extLst>
                </a:gridCol>
                <a:gridCol w="658368">
                  <a:extLst>
                    <a:ext uri="{9D8B030D-6E8A-4147-A177-3AD203B41FA5}">
                      <a16:colId xmlns:a16="http://schemas.microsoft.com/office/drawing/2014/main" val="1212337"/>
                    </a:ext>
                  </a:extLst>
                </a:gridCol>
                <a:gridCol w="329184">
                  <a:extLst>
                    <a:ext uri="{9D8B030D-6E8A-4147-A177-3AD203B41FA5}">
                      <a16:colId xmlns:a16="http://schemas.microsoft.com/office/drawing/2014/main" val="1732249113"/>
                    </a:ext>
                  </a:extLst>
                </a:gridCol>
                <a:gridCol w="329184">
                  <a:extLst>
                    <a:ext uri="{9D8B030D-6E8A-4147-A177-3AD203B41FA5}">
                      <a16:colId xmlns:a16="http://schemas.microsoft.com/office/drawing/2014/main" val="219717927"/>
                    </a:ext>
                  </a:extLst>
                </a:gridCol>
                <a:gridCol w="329184">
                  <a:extLst>
                    <a:ext uri="{9D8B030D-6E8A-4147-A177-3AD203B41FA5}">
                      <a16:colId xmlns:a16="http://schemas.microsoft.com/office/drawing/2014/main" val="2555566079"/>
                    </a:ext>
                  </a:extLst>
                </a:gridCol>
                <a:gridCol w="329184">
                  <a:extLst>
                    <a:ext uri="{9D8B030D-6E8A-4147-A177-3AD203B41FA5}">
                      <a16:colId xmlns:a16="http://schemas.microsoft.com/office/drawing/2014/main" val="1824880711"/>
                    </a:ext>
                  </a:extLst>
                </a:gridCol>
                <a:gridCol w="329184">
                  <a:extLst>
                    <a:ext uri="{9D8B030D-6E8A-4147-A177-3AD203B41FA5}">
                      <a16:colId xmlns:a16="http://schemas.microsoft.com/office/drawing/2014/main" val="3338353583"/>
                    </a:ext>
                  </a:extLst>
                </a:gridCol>
                <a:gridCol w="329184">
                  <a:extLst>
                    <a:ext uri="{9D8B030D-6E8A-4147-A177-3AD203B41FA5}">
                      <a16:colId xmlns:a16="http://schemas.microsoft.com/office/drawing/2014/main" val="2760046962"/>
                    </a:ext>
                  </a:extLst>
                </a:gridCol>
                <a:gridCol w="329184">
                  <a:extLst>
                    <a:ext uri="{9D8B030D-6E8A-4147-A177-3AD203B41FA5}">
                      <a16:colId xmlns:a16="http://schemas.microsoft.com/office/drawing/2014/main" val="1664991678"/>
                    </a:ext>
                  </a:extLst>
                </a:gridCol>
                <a:gridCol w="329184">
                  <a:extLst>
                    <a:ext uri="{9D8B030D-6E8A-4147-A177-3AD203B41FA5}">
                      <a16:colId xmlns:a16="http://schemas.microsoft.com/office/drawing/2014/main" val="503947082"/>
                    </a:ext>
                  </a:extLst>
                </a:gridCol>
                <a:gridCol w="329184">
                  <a:extLst>
                    <a:ext uri="{9D8B030D-6E8A-4147-A177-3AD203B41FA5}">
                      <a16:colId xmlns:a16="http://schemas.microsoft.com/office/drawing/2014/main" val="746351694"/>
                    </a:ext>
                  </a:extLst>
                </a:gridCol>
                <a:gridCol w="329184">
                  <a:extLst>
                    <a:ext uri="{9D8B030D-6E8A-4147-A177-3AD203B41FA5}">
                      <a16:colId xmlns:a16="http://schemas.microsoft.com/office/drawing/2014/main" val="474564225"/>
                    </a:ext>
                  </a:extLst>
                </a:gridCol>
                <a:gridCol w="329184">
                  <a:extLst>
                    <a:ext uri="{9D8B030D-6E8A-4147-A177-3AD203B41FA5}">
                      <a16:colId xmlns:a16="http://schemas.microsoft.com/office/drawing/2014/main" val="2053796285"/>
                    </a:ext>
                  </a:extLst>
                </a:gridCol>
                <a:gridCol w="329184">
                  <a:extLst>
                    <a:ext uri="{9D8B030D-6E8A-4147-A177-3AD203B41FA5}">
                      <a16:colId xmlns:a16="http://schemas.microsoft.com/office/drawing/2014/main" val="3445530924"/>
                    </a:ext>
                  </a:extLst>
                </a:gridCol>
                <a:gridCol w="329184">
                  <a:extLst>
                    <a:ext uri="{9D8B030D-6E8A-4147-A177-3AD203B41FA5}">
                      <a16:colId xmlns:a16="http://schemas.microsoft.com/office/drawing/2014/main" val="1241206716"/>
                    </a:ext>
                  </a:extLst>
                </a:gridCol>
                <a:gridCol w="329184">
                  <a:extLst>
                    <a:ext uri="{9D8B030D-6E8A-4147-A177-3AD203B41FA5}">
                      <a16:colId xmlns:a16="http://schemas.microsoft.com/office/drawing/2014/main" val="586071787"/>
                    </a:ext>
                  </a:extLst>
                </a:gridCol>
                <a:gridCol w="329184">
                  <a:extLst>
                    <a:ext uri="{9D8B030D-6E8A-4147-A177-3AD203B41FA5}">
                      <a16:colId xmlns:a16="http://schemas.microsoft.com/office/drawing/2014/main" val="1227720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400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07:00:31</a:t>
                      </a:r>
                      <a:r>
                        <a:rPr kumimoji="0" lang="en-US" sz="1000" b="0" i="0" u="none" strike="noStrike" kern="1200" cap="none" spc="0" normalizeH="0" baseline="0" noProof="0">
                          <a:ln>
                            <a:noFill/>
                          </a:ln>
                          <a:solidFill>
                            <a:prstClr val="black"/>
                          </a:solidFill>
                          <a:effectLst/>
                          <a:uLnTx/>
                          <a:uFillTx/>
                          <a:latin typeface="+mn-lt"/>
                          <a:ea typeface="+mn-ea"/>
                          <a:cs typeface="+mn-cs"/>
                        </a:rPr>
                        <a:t>
 Dr. Sanjay Gupta explains why President Donald J. Trump's unannounced hospital visit last weekend still raises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https://external.xx.fbcdn.net/safe_image.php?d=AQDQp5_3pvwY7nxP&amp;w=619&amp;h=619&amp;url=https%3A%2F%2Fcdn.cnn.com%2Fcnnnext%2Fdam%2Fassets%2F191122170228-trump-doctor-visit-ekg-tie-super-tease.jpg&amp;cfs=1&amp;_nc_hash=AQCjKNHK_2tO7xkL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01376405"/>
                  </a:ext>
                </a:extLst>
              </a:tr>
            </a:tbl>
          </a:graphicData>
        </a:graphic>
      </p:graphicFrame>
      <p:sp>
        <p:nvSpPr>
          <p:cNvPr id="4" name="Text Placeholder 3">
            <a:extLst>
              <a:ext uri="{FF2B5EF4-FFF2-40B4-BE49-F238E27FC236}">
                <a16:creationId xmlns:a16="http://schemas.microsoft.com/office/drawing/2014/main" id="{7F3F2946-8BA4-474D-9802-F6E5C9E3241F}"/>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408924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2100-3E0B-47CC-A549-406DE5E09427}"/>
              </a:ext>
            </a:extLst>
          </p:cNvPr>
          <p:cNvSpPr>
            <a:spLocks noGrp="1"/>
          </p:cNvSpPr>
          <p:nvPr>
            <p:ph type="title"/>
          </p:nvPr>
        </p:nvSpPr>
        <p:spPr/>
        <p:txBody>
          <a:bodyPr/>
          <a:lstStyle/>
          <a:p>
            <a:r>
              <a:rPr lang="en-US"/>
              <a:t>Facebook Own Posts Table | fbData - 5 of 26</a:t>
            </a:r>
          </a:p>
        </p:txBody>
      </p:sp>
      <p:graphicFrame>
        <p:nvGraphicFramePr>
          <p:cNvPr id="5" name="Table Placeholder 4">
            <a:extLst>
              <a:ext uri="{FF2B5EF4-FFF2-40B4-BE49-F238E27FC236}">
                <a16:creationId xmlns:a16="http://schemas.microsoft.com/office/drawing/2014/main" id="{0AAD6808-7069-417A-8D9A-9749080015DF}"/>
              </a:ext>
            </a:extLst>
          </p:cNvPr>
          <p:cNvGraphicFramePr>
            <a:graphicFrameLocks noGrp="1"/>
          </p:cNvGraphicFramePr>
          <p:nvPr>
            <p:ph type="tbl" sz="quarter" idx="13"/>
            <p:extLst>
              <p:ext uri="{D42A27DB-BD31-4B8C-83A1-F6EECF244321}">
                <p14:modId xmlns:p14="http://schemas.microsoft.com/office/powerpoint/2010/main" val="368936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34667030"/>
                    </a:ext>
                  </a:extLst>
                </a:gridCol>
                <a:gridCol w="905256">
                  <a:extLst>
                    <a:ext uri="{9D8B030D-6E8A-4147-A177-3AD203B41FA5}">
                      <a16:colId xmlns:a16="http://schemas.microsoft.com/office/drawing/2014/main" val="2931721276"/>
                    </a:ext>
                  </a:extLst>
                </a:gridCol>
                <a:gridCol w="658368">
                  <a:extLst>
                    <a:ext uri="{9D8B030D-6E8A-4147-A177-3AD203B41FA5}">
                      <a16:colId xmlns:a16="http://schemas.microsoft.com/office/drawing/2014/main" val="2733000186"/>
                    </a:ext>
                  </a:extLst>
                </a:gridCol>
                <a:gridCol w="329184">
                  <a:extLst>
                    <a:ext uri="{9D8B030D-6E8A-4147-A177-3AD203B41FA5}">
                      <a16:colId xmlns:a16="http://schemas.microsoft.com/office/drawing/2014/main" val="2471564219"/>
                    </a:ext>
                  </a:extLst>
                </a:gridCol>
                <a:gridCol w="329184">
                  <a:extLst>
                    <a:ext uri="{9D8B030D-6E8A-4147-A177-3AD203B41FA5}">
                      <a16:colId xmlns:a16="http://schemas.microsoft.com/office/drawing/2014/main" val="2023231898"/>
                    </a:ext>
                  </a:extLst>
                </a:gridCol>
                <a:gridCol w="329184">
                  <a:extLst>
                    <a:ext uri="{9D8B030D-6E8A-4147-A177-3AD203B41FA5}">
                      <a16:colId xmlns:a16="http://schemas.microsoft.com/office/drawing/2014/main" val="3357230575"/>
                    </a:ext>
                  </a:extLst>
                </a:gridCol>
                <a:gridCol w="329184">
                  <a:extLst>
                    <a:ext uri="{9D8B030D-6E8A-4147-A177-3AD203B41FA5}">
                      <a16:colId xmlns:a16="http://schemas.microsoft.com/office/drawing/2014/main" val="953240144"/>
                    </a:ext>
                  </a:extLst>
                </a:gridCol>
                <a:gridCol w="329184">
                  <a:extLst>
                    <a:ext uri="{9D8B030D-6E8A-4147-A177-3AD203B41FA5}">
                      <a16:colId xmlns:a16="http://schemas.microsoft.com/office/drawing/2014/main" val="4277948547"/>
                    </a:ext>
                  </a:extLst>
                </a:gridCol>
                <a:gridCol w="329184">
                  <a:extLst>
                    <a:ext uri="{9D8B030D-6E8A-4147-A177-3AD203B41FA5}">
                      <a16:colId xmlns:a16="http://schemas.microsoft.com/office/drawing/2014/main" val="1815003282"/>
                    </a:ext>
                  </a:extLst>
                </a:gridCol>
                <a:gridCol w="329184">
                  <a:extLst>
                    <a:ext uri="{9D8B030D-6E8A-4147-A177-3AD203B41FA5}">
                      <a16:colId xmlns:a16="http://schemas.microsoft.com/office/drawing/2014/main" val="365280107"/>
                    </a:ext>
                  </a:extLst>
                </a:gridCol>
                <a:gridCol w="329184">
                  <a:extLst>
                    <a:ext uri="{9D8B030D-6E8A-4147-A177-3AD203B41FA5}">
                      <a16:colId xmlns:a16="http://schemas.microsoft.com/office/drawing/2014/main" val="1925417042"/>
                    </a:ext>
                  </a:extLst>
                </a:gridCol>
                <a:gridCol w="329184">
                  <a:extLst>
                    <a:ext uri="{9D8B030D-6E8A-4147-A177-3AD203B41FA5}">
                      <a16:colId xmlns:a16="http://schemas.microsoft.com/office/drawing/2014/main" val="3153704054"/>
                    </a:ext>
                  </a:extLst>
                </a:gridCol>
                <a:gridCol w="329184">
                  <a:extLst>
                    <a:ext uri="{9D8B030D-6E8A-4147-A177-3AD203B41FA5}">
                      <a16:colId xmlns:a16="http://schemas.microsoft.com/office/drawing/2014/main" val="2127525053"/>
                    </a:ext>
                  </a:extLst>
                </a:gridCol>
                <a:gridCol w="329184">
                  <a:extLst>
                    <a:ext uri="{9D8B030D-6E8A-4147-A177-3AD203B41FA5}">
                      <a16:colId xmlns:a16="http://schemas.microsoft.com/office/drawing/2014/main" val="3980661153"/>
                    </a:ext>
                  </a:extLst>
                </a:gridCol>
                <a:gridCol w="329184">
                  <a:extLst>
                    <a:ext uri="{9D8B030D-6E8A-4147-A177-3AD203B41FA5}">
                      <a16:colId xmlns:a16="http://schemas.microsoft.com/office/drawing/2014/main" val="2387569787"/>
                    </a:ext>
                  </a:extLst>
                </a:gridCol>
                <a:gridCol w="329184">
                  <a:extLst>
                    <a:ext uri="{9D8B030D-6E8A-4147-A177-3AD203B41FA5}">
                      <a16:colId xmlns:a16="http://schemas.microsoft.com/office/drawing/2014/main" val="3340566835"/>
                    </a:ext>
                  </a:extLst>
                </a:gridCol>
                <a:gridCol w="329184">
                  <a:extLst>
                    <a:ext uri="{9D8B030D-6E8A-4147-A177-3AD203B41FA5}">
                      <a16:colId xmlns:a16="http://schemas.microsoft.com/office/drawing/2014/main" val="3107349764"/>
                    </a:ext>
                  </a:extLst>
                </a:gridCol>
                <a:gridCol w="329184">
                  <a:extLst>
                    <a:ext uri="{9D8B030D-6E8A-4147-A177-3AD203B41FA5}">
                      <a16:colId xmlns:a16="http://schemas.microsoft.com/office/drawing/2014/main" val="211989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033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06:30:12</a:t>
                      </a:r>
                      <a:r>
                        <a:rPr kumimoji="0" lang="en-US" sz="1000" b="0" i="0" u="none" strike="noStrike" kern="1200" cap="none" spc="0" normalizeH="0" baseline="0" noProof="0">
                          <a:ln>
                            <a:noFill/>
                          </a:ln>
                          <a:solidFill>
                            <a:prstClr val="black"/>
                          </a:solidFill>
                          <a:effectLst/>
                          <a:uLnTx/>
                          <a:uFillTx/>
                          <a:latin typeface="+mn-lt"/>
                          <a:ea typeface="+mn-ea"/>
                          <a:cs typeface="+mn-cs"/>
                        </a:rPr>
                        <a:t>
 The balloons can't be flown when sustained winds exceed 23 mph and gusts exceed 34 mph, per city regulations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https://external.xx.fbcdn.net/safe_image.php?d=AQBuaj2rN7C79zEL&amp;w=619&amp;h=619&amp;url=https%3A%2F%2Fcdn.cnn.com%2Fcnnnext%2Fdam%2Fassets%2F181122153450-16-macys-parade-2018-super-tease.jpg&amp;cfs=1&amp;_nc_hash=AQDJWC6jjFSDZuuO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9977330"/>
                  </a:ext>
                </a:extLst>
              </a:tr>
            </a:tbl>
          </a:graphicData>
        </a:graphic>
      </p:graphicFrame>
      <p:sp>
        <p:nvSpPr>
          <p:cNvPr id="4" name="Text Placeholder 3">
            <a:extLst>
              <a:ext uri="{FF2B5EF4-FFF2-40B4-BE49-F238E27FC236}">
                <a16:creationId xmlns:a16="http://schemas.microsoft.com/office/drawing/2014/main" id="{BADAFFD2-1297-4A17-B736-18EB414D0AA0}"/>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42419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D565-2885-47CB-99F3-633A55AF68E5}"/>
              </a:ext>
            </a:extLst>
          </p:cNvPr>
          <p:cNvSpPr>
            <a:spLocks noGrp="1"/>
          </p:cNvSpPr>
          <p:nvPr>
            <p:ph type="title"/>
          </p:nvPr>
        </p:nvSpPr>
        <p:spPr/>
        <p:txBody>
          <a:bodyPr/>
          <a:lstStyle/>
          <a:p>
            <a:r>
              <a:rPr lang="en-US"/>
              <a:t>Facebook Own Posts Table | fbData - 6 of 26</a:t>
            </a:r>
          </a:p>
        </p:txBody>
      </p:sp>
      <p:graphicFrame>
        <p:nvGraphicFramePr>
          <p:cNvPr id="5" name="Table Placeholder 4">
            <a:extLst>
              <a:ext uri="{FF2B5EF4-FFF2-40B4-BE49-F238E27FC236}">
                <a16:creationId xmlns:a16="http://schemas.microsoft.com/office/drawing/2014/main" id="{3CC91ADA-D5FB-4B59-BFDD-09F8F7FC37A1}"/>
              </a:ext>
            </a:extLst>
          </p:cNvPr>
          <p:cNvGraphicFramePr>
            <a:graphicFrameLocks noGrp="1"/>
          </p:cNvGraphicFramePr>
          <p:nvPr>
            <p:ph type="tbl" sz="quarter" idx="13"/>
            <p:extLst>
              <p:ext uri="{D42A27DB-BD31-4B8C-83A1-F6EECF244321}">
                <p14:modId xmlns:p14="http://schemas.microsoft.com/office/powerpoint/2010/main" val="186679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31840405"/>
                    </a:ext>
                  </a:extLst>
                </a:gridCol>
                <a:gridCol w="905256">
                  <a:extLst>
                    <a:ext uri="{9D8B030D-6E8A-4147-A177-3AD203B41FA5}">
                      <a16:colId xmlns:a16="http://schemas.microsoft.com/office/drawing/2014/main" val="3122710585"/>
                    </a:ext>
                  </a:extLst>
                </a:gridCol>
                <a:gridCol w="658368">
                  <a:extLst>
                    <a:ext uri="{9D8B030D-6E8A-4147-A177-3AD203B41FA5}">
                      <a16:colId xmlns:a16="http://schemas.microsoft.com/office/drawing/2014/main" val="2727449117"/>
                    </a:ext>
                  </a:extLst>
                </a:gridCol>
                <a:gridCol w="329184">
                  <a:extLst>
                    <a:ext uri="{9D8B030D-6E8A-4147-A177-3AD203B41FA5}">
                      <a16:colId xmlns:a16="http://schemas.microsoft.com/office/drawing/2014/main" val="2425720922"/>
                    </a:ext>
                  </a:extLst>
                </a:gridCol>
                <a:gridCol w="329184">
                  <a:extLst>
                    <a:ext uri="{9D8B030D-6E8A-4147-A177-3AD203B41FA5}">
                      <a16:colId xmlns:a16="http://schemas.microsoft.com/office/drawing/2014/main" val="3560955274"/>
                    </a:ext>
                  </a:extLst>
                </a:gridCol>
                <a:gridCol w="329184">
                  <a:extLst>
                    <a:ext uri="{9D8B030D-6E8A-4147-A177-3AD203B41FA5}">
                      <a16:colId xmlns:a16="http://schemas.microsoft.com/office/drawing/2014/main" val="2248220199"/>
                    </a:ext>
                  </a:extLst>
                </a:gridCol>
                <a:gridCol w="329184">
                  <a:extLst>
                    <a:ext uri="{9D8B030D-6E8A-4147-A177-3AD203B41FA5}">
                      <a16:colId xmlns:a16="http://schemas.microsoft.com/office/drawing/2014/main" val="4110782598"/>
                    </a:ext>
                  </a:extLst>
                </a:gridCol>
                <a:gridCol w="329184">
                  <a:extLst>
                    <a:ext uri="{9D8B030D-6E8A-4147-A177-3AD203B41FA5}">
                      <a16:colId xmlns:a16="http://schemas.microsoft.com/office/drawing/2014/main" val="2317342205"/>
                    </a:ext>
                  </a:extLst>
                </a:gridCol>
                <a:gridCol w="329184">
                  <a:extLst>
                    <a:ext uri="{9D8B030D-6E8A-4147-A177-3AD203B41FA5}">
                      <a16:colId xmlns:a16="http://schemas.microsoft.com/office/drawing/2014/main" val="3315677922"/>
                    </a:ext>
                  </a:extLst>
                </a:gridCol>
                <a:gridCol w="329184">
                  <a:extLst>
                    <a:ext uri="{9D8B030D-6E8A-4147-A177-3AD203B41FA5}">
                      <a16:colId xmlns:a16="http://schemas.microsoft.com/office/drawing/2014/main" val="2395875424"/>
                    </a:ext>
                  </a:extLst>
                </a:gridCol>
                <a:gridCol w="329184">
                  <a:extLst>
                    <a:ext uri="{9D8B030D-6E8A-4147-A177-3AD203B41FA5}">
                      <a16:colId xmlns:a16="http://schemas.microsoft.com/office/drawing/2014/main" val="987310995"/>
                    </a:ext>
                  </a:extLst>
                </a:gridCol>
                <a:gridCol w="329184">
                  <a:extLst>
                    <a:ext uri="{9D8B030D-6E8A-4147-A177-3AD203B41FA5}">
                      <a16:colId xmlns:a16="http://schemas.microsoft.com/office/drawing/2014/main" val="969712280"/>
                    </a:ext>
                  </a:extLst>
                </a:gridCol>
                <a:gridCol w="329184">
                  <a:extLst>
                    <a:ext uri="{9D8B030D-6E8A-4147-A177-3AD203B41FA5}">
                      <a16:colId xmlns:a16="http://schemas.microsoft.com/office/drawing/2014/main" val="1950349329"/>
                    </a:ext>
                  </a:extLst>
                </a:gridCol>
                <a:gridCol w="329184">
                  <a:extLst>
                    <a:ext uri="{9D8B030D-6E8A-4147-A177-3AD203B41FA5}">
                      <a16:colId xmlns:a16="http://schemas.microsoft.com/office/drawing/2014/main" val="1013725962"/>
                    </a:ext>
                  </a:extLst>
                </a:gridCol>
                <a:gridCol w="329184">
                  <a:extLst>
                    <a:ext uri="{9D8B030D-6E8A-4147-A177-3AD203B41FA5}">
                      <a16:colId xmlns:a16="http://schemas.microsoft.com/office/drawing/2014/main" val="998309859"/>
                    </a:ext>
                  </a:extLst>
                </a:gridCol>
                <a:gridCol w="329184">
                  <a:extLst>
                    <a:ext uri="{9D8B030D-6E8A-4147-A177-3AD203B41FA5}">
                      <a16:colId xmlns:a16="http://schemas.microsoft.com/office/drawing/2014/main" val="1192462259"/>
                    </a:ext>
                  </a:extLst>
                </a:gridCol>
                <a:gridCol w="329184">
                  <a:extLst>
                    <a:ext uri="{9D8B030D-6E8A-4147-A177-3AD203B41FA5}">
                      <a16:colId xmlns:a16="http://schemas.microsoft.com/office/drawing/2014/main" val="1379367376"/>
                    </a:ext>
                  </a:extLst>
                </a:gridCol>
                <a:gridCol w="329184">
                  <a:extLst>
                    <a:ext uri="{9D8B030D-6E8A-4147-A177-3AD203B41FA5}">
                      <a16:colId xmlns:a16="http://schemas.microsoft.com/office/drawing/2014/main" val="2207036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064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06:00:36</a:t>
                      </a:r>
                      <a:r>
                        <a:rPr kumimoji="0" lang="en-US" sz="1000" b="0" i="0" u="none" strike="noStrike" kern="1200" cap="none" spc="0" normalizeH="0" baseline="0" noProof="0">
                          <a:ln>
                            <a:noFill/>
                          </a:ln>
                          <a:solidFill>
                            <a:prstClr val="black"/>
                          </a:solidFill>
                          <a:effectLst/>
                          <a:uLnTx/>
                          <a:uFillTx/>
                          <a:latin typeface="+mn-lt"/>
                          <a:ea typeface="+mn-ea"/>
                          <a:cs typeface="+mn-cs"/>
                        </a:rPr>
                        <a:t>
 At least seven children are among the 29 people killed after heavy rainfall triggered a landslide in Pokot, northwest Kenya, authorities have confirmed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https://external.xx.fbcdn.net/safe_image.php?d=AQClakbAhFTpeAga&amp;w=619&amp;h=619&amp;url=https%3A%2F%2Fcdn.cnn.com%2Fcnnnext%2Fdam%2Fassets%2F191123163837-kenya-landslide-1123-super-tease.jpg&amp;cfs=1&amp;_nc_hash=AQAIYwGuqOQa-sxo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30532825"/>
                  </a:ext>
                </a:extLst>
              </a:tr>
            </a:tbl>
          </a:graphicData>
        </a:graphic>
      </p:graphicFrame>
      <p:sp>
        <p:nvSpPr>
          <p:cNvPr id="4" name="Text Placeholder 3">
            <a:extLst>
              <a:ext uri="{FF2B5EF4-FFF2-40B4-BE49-F238E27FC236}">
                <a16:creationId xmlns:a16="http://schemas.microsoft.com/office/drawing/2014/main" id="{6EE41C7A-90B1-4228-B121-6698D253A574}"/>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606937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2B3CA-D6CD-4083-8A1B-1D0854C94B0C}"/>
              </a:ext>
            </a:extLst>
          </p:cNvPr>
          <p:cNvSpPr>
            <a:spLocks noGrp="1"/>
          </p:cNvSpPr>
          <p:nvPr>
            <p:ph type="title"/>
          </p:nvPr>
        </p:nvSpPr>
        <p:spPr/>
        <p:txBody>
          <a:bodyPr/>
          <a:lstStyle/>
          <a:p>
            <a:r>
              <a:rPr lang="en-US"/>
              <a:t>Facebook Own Posts Table | fbData - 7 of 26</a:t>
            </a:r>
          </a:p>
        </p:txBody>
      </p:sp>
      <p:graphicFrame>
        <p:nvGraphicFramePr>
          <p:cNvPr id="5" name="Table Placeholder 4">
            <a:extLst>
              <a:ext uri="{FF2B5EF4-FFF2-40B4-BE49-F238E27FC236}">
                <a16:creationId xmlns:a16="http://schemas.microsoft.com/office/drawing/2014/main" id="{F76B82C3-2F37-4E56-807B-EDDA46874A67}"/>
              </a:ext>
            </a:extLst>
          </p:cNvPr>
          <p:cNvGraphicFramePr>
            <a:graphicFrameLocks noGrp="1"/>
          </p:cNvGraphicFramePr>
          <p:nvPr>
            <p:ph type="tbl" sz="quarter" idx="13"/>
            <p:extLst>
              <p:ext uri="{D42A27DB-BD31-4B8C-83A1-F6EECF244321}">
                <p14:modId xmlns:p14="http://schemas.microsoft.com/office/powerpoint/2010/main" val="157761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26810348"/>
                    </a:ext>
                  </a:extLst>
                </a:gridCol>
                <a:gridCol w="905256">
                  <a:extLst>
                    <a:ext uri="{9D8B030D-6E8A-4147-A177-3AD203B41FA5}">
                      <a16:colId xmlns:a16="http://schemas.microsoft.com/office/drawing/2014/main" val="2291858319"/>
                    </a:ext>
                  </a:extLst>
                </a:gridCol>
                <a:gridCol w="658368">
                  <a:extLst>
                    <a:ext uri="{9D8B030D-6E8A-4147-A177-3AD203B41FA5}">
                      <a16:colId xmlns:a16="http://schemas.microsoft.com/office/drawing/2014/main" val="1523044230"/>
                    </a:ext>
                  </a:extLst>
                </a:gridCol>
                <a:gridCol w="329184">
                  <a:extLst>
                    <a:ext uri="{9D8B030D-6E8A-4147-A177-3AD203B41FA5}">
                      <a16:colId xmlns:a16="http://schemas.microsoft.com/office/drawing/2014/main" val="1784474896"/>
                    </a:ext>
                  </a:extLst>
                </a:gridCol>
                <a:gridCol w="329184">
                  <a:extLst>
                    <a:ext uri="{9D8B030D-6E8A-4147-A177-3AD203B41FA5}">
                      <a16:colId xmlns:a16="http://schemas.microsoft.com/office/drawing/2014/main" val="530434825"/>
                    </a:ext>
                  </a:extLst>
                </a:gridCol>
                <a:gridCol w="329184">
                  <a:extLst>
                    <a:ext uri="{9D8B030D-6E8A-4147-A177-3AD203B41FA5}">
                      <a16:colId xmlns:a16="http://schemas.microsoft.com/office/drawing/2014/main" val="2794540763"/>
                    </a:ext>
                  </a:extLst>
                </a:gridCol>
                <a:gridCol w="329184">
                  <a:extLst>
                    <a:ext uri="{9D8B030D-6E8A-4147-A177-3AD203B41FA5}">
                      <a16:colId xmlns:a16="http://schemas.microsoft.com/office/drawing/2014/main" val="4141147761"/>
                    </a:ext>
                  </a:extLst>
                </a:gridCol>
                <a:gridCol w="329184">
                  <a:extLst>
                    <a:ext uri="{9D8B030D-6E8A-4147-A177-3AD203B41FA5}">
                      <a16:colId xmlns:a16="http://schemas.microsoft.com/office/drawing/2014/main" val="2312232571"/>
                    </a:ext>
                  </a:extLst>
                </a:gridCol>
                <a:gridCol w="329184">
                  <a:extLst>
                    <a:ext uri="{9D8B030D-6E8A-4147-A177-3AD203B41FA5}">
                      <a16:colId xmlns:a16="http://schemas.microsoft.com/office/drawing/2014/main" val="3719607244"/>
                    </a:ext>
                  </a:extLst>
                </a:gridCol>
                <a:gridCol w="329184">
                  <a:extLst>
                    <a:ext uri="{9D8B030D-6E8A-4147-A177-3AD203B41FA5}">
                      <a16:colId xmlns:a16="http://schemas.microsoft.com/office/drawing/2014/main" val="3184286925"/>
                    </a:ext>
                  </a:extLst>
                </a:gridCol>
                <a:gridCol w="329184">
                  <a:extLst>
                    <a:ext uri="{9D8B030D-6E8A-4147-A177-3AD203B41FA5}">
                      <a16:colId xmlns:a16="http://schemas.microsoft.com/office/drawing/2014/main" val="297588938"/>
                    </a:ext>
                  </a:extLst>
                </a:gridCol>
                <a:gridCol w="329184">
                  <a:extLst>
                    <a:ext uri="{9D8B030D-6E8A-4147-A177-3AD203B41FA5}">
                      <a16:colId xmlns:a16="http://schemas.microsoft.com/office/drawing/2014/main" val="512198876"/>
                    </a:ext>
                  </a:extLst>
                </a:gridCol>
                <a:gridCol w="329184">
                  <a:extLst>
                    <a:ext uri="{9D8B030D-6E8A-4147-A177-3AD203B41FA5}">
                      <a16:colId xmlns:a16="http://schemas.microsoft.com/office/drawing/2014/main" val="2614130252"/>
                    </a:ext>
                  </a:extLst>
                </a:gridCol>
                <a:gridCol w="329184">
                  <a:extLst>
                    <a:ext uri="{9D8B030D-6E8A-4147-A177-3AD203B41FA5}">
                      <a16:colId xmlns:a16="http://schemas.microsoft.com/office/drawing/2014/main" val="3947297125"/>
                    </a:ext>
                  </a:extLst>
                </a:gridCol>
                <a:gridCol w="329184">
                  <a:extLst>
                    <a:ext uri="{9D8B030D-6E8A-4147-A177-3AD203B41FA5}">
                      <a16:colId xmlns:a16="http://schemas.microsoft.com/office/drawing/2014/main" val="1169899034"/>
                    </a:ext>
                  </a:extLst>
                </a:gridCol>
                <a:gridCol w="329184">
                  <a:extLst>
                    <a:ext uri="{9D8B030D-6E8A-4147-A177-3AD203B41FA5}">
                      <a16:colId xmlns:a16="http://schemas.microsoft.com/office/drawing/2014/main" val="2961631449"/>
                    </a:ext>
                  </a:extLst>
                </a:gridCol>
                <a:gridCol w="329184">
                  <a:extLst>
                    <a:ext uri="{9D8B030D-6E8A-4147-A177-3AD203B41FA5}">
                      <a16:colId xmlns:a16="http://schemas.microsoft.com/office/drawing/2014/main" val="1629653716"/>
                    </a:ext>
                  </a:extLst>
                </a:gridCol>
                <a:gridCol w="329184">
                  <a:extLst>
                    <a:ext uri="{9D8B030D-6E8A-4147-A177-3AD203B41FA5}">
                      <a16:colId xmlns:a16="http://schemas.microsoft.com/office/drawing/2014/main" val="2507402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5891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05:30:16</a:t>
                      </a:r>
                      <a:r>
                        <a:rPr kumimoji="0" lang="en-US" sz="1000" b="0" i="0" u="none" strike="noStrike" kern="1200" cap="none" spc="0" normalizeH="0" baseline="0" noProof="0">
                          <a:ln>
                            <a:noFill/>
                          </a:ln>
                          <a:solidFill>
                            <a:prstClr val="black"/>
                          </a:solidFill>
                          <a:effectLst/>
                          <a:uLnTx/>
                          <a:uFillTx/>
                          <a:latin typeface="+mn-lt"/>
                          <a:ea typeface="+mn-ea"/>
                          <a:cs typeface="+mn-cs"/>
                        </a:rPr>
                        <a:t>
 The U.S. Navy has been notified that the White House won't stop an ongoing review of whether Eddie Gallagher should be kicked out after posing next to a dead ISIS fighter's body, military officials confirm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https://external.xx.fbcdn.net/safe_image.php?d=AQBNtn417b3gDHTB&amp;w=619&amp;h=619&amp;url=https%3A%2F%2Fcdn.cnn.com%2Fcnnnext%2Fdam%2Fassets%2F190330101135-02-eddie-gallagher-super-tease.jpg&amp;cfs=1&amp;_nc_hash=AQAISBXkqlxNVFiT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99458331"/>
                  </a:ext>
                </a:extLst>
              </a:tr>
            </a:tbl>
          </a:graphicData>
        </a:graphic>
      </p:graphicFrame>
      <p:sp>
        <p:nvSpPr>
          <p:cNvPr id="4" name="Text Placeholder 3">
            <a:extLst>
              <a:ext uri="{FF2B5EF4-FFF2-40B4-BE49-F238E27FC236}">
                <a16:creationId xmlns:a16="http://schemas.microsoft.com/office/drawing/2014/main" id="{007AC32D-931B-4E86-A145-77B2F8D44393}"/>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820567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B36F0-FA7E-4054-A070-ECB5CE9535D1}"/>
              </a:ext>
            </a:extLst>
          </p:cNvPr>
          <p:cNvSpPr>
            <a:spLocks noGrp="1"/>
          </p:cNvSpPr>
          <p:nvPr>
            <p:ph type="title"/>
          </p:nvPr>
        </p:nvSpPr>
        <p:spPr/>
        <p:txBody>
          <a:bodyPr/>
          <a:lstStyle/>
          <a:p>
            <a:r>
              <a:rPr lang="en-US"/>
              <a:t>Facebook Own Posts Table | fbData - 8 of 26</a:t>
            </a:r>
          </a:p>
        </p:txBody>
      </p:sp>
      <p:graphicFrame>
        <p:nvGraphicFramePr>
          <p:cNvPr id="5" name="Table Placeholder 4">
            <a:extLst>
              <a:ext uri="{FF2B5EF4-FFF2-40B4-BE49-F238E27FC236}">
                <a16:creationId xmlns:a16="http://schemas.microsoft.com/office/drawing/2014/main" id="{A17D5325-18D6-4600-A067-940D788DEAAF}"/>
              </a:ext>
            </a:extLst>
          </p:cNvPr>
          <p:cNvGraphicFramePr>
            <a:graphicFrameLocks noGrp="1"/>
          </p:cNvGraphicFramePr>
          <p:nvPr>
            <p:ph type="tbl" sz="quarter" idx="13"/>
            <p:extLst>
              <p:ext uri="{D42A27DB-BD31-4B8C-83A1-F6EECF244321}">
                <p14:modId xmlns:p14="http://schemas.microsoft.com/office/powerpoint/2010/main" val="1102108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9978724"/>
                    </a:ext>
                  </a:extLst>
                </a:gridCol>
                <a:gridCol w="905256">
                  <a:extLst>
                    <a:ext uri="{9D8B030D-6E8A-4147-A177-3AD203B41FA5}">
                      <a16:colId xmlns:a16="http://schemas.microsoft.com/office/drawing/2014/main" val="2424374826"/>
                    </a:ext>
                  </a:extLst>
                </a:gridCol>
                <a:gridCol w="658368">
                  <a:extLst>
                    <a:ext uri="{9D8B030D-6E8A-4147-A177-3AD203B41FA5}">
                      <a16:colId xmlns:a16="http://schemas.microsoft.com/office/drawing/2014/main" val="1939808372"/>
                    </a:ext>
                  </a:extLst>
                </a:gridCol>
                <a:gridCol w="329184">
                  <a:extLst>
                    <a:ext uri="{9D8B030D-6E8A-4147-A177-3AD203B41FA5}">
                      <a16:colId xmlns:a16="http://schemas.microsoft.com/office/drawing/2014/main" val="4038107834"/>
                    </a:ext>
                  </a:extLst>
                </a:gridCol>
                <a:gridCol w="329184">
                  <a:extLst>
                    <a:ext uri="{9D8B030D-6E8A-4147-A177-3AD203B41FA5}">
                      <a16:colId xmlns:a16="http://schemas.microsoft.com/office/drawing/2014/main" val="37593692"/>
                    </a:ext>
                  </a:extLst>
                </a:gridCol>
                <a:gridCol w="329184">
                  <a:extLst>
                    <a:ext uri="{9D8B030D-6E8A-4147-A177-3AD203B41FA5}">
                      <a16:colId xmlns:a16="http://schemas.microsoft.com/office/drawing/2014/main" val="49807202"/>
                    </a:ext>
                  </a:extLst>
                </a:gridCol>
                <a:gridCol w="329184">
                  <a:extLst>
                    <a:ext uri="{9D8B030D-6E8A-4147-A177-3AD203B41FA5}">
                      <a16:colId xmlns:a16="http://schemas.microsoft.com/office/drawing/2014/main" val="3828879301"/>
                    </a:ext>
                  </a:extLst>
                </a:gridCol>
                <a:gridCol w="329184">
                  <a:extLst>
                    <a:ext uri="{9D8B030D-6E8A-4147-A177-3AD203B41FA5}">
                      <a16:colId xmlns:a16="http://schemas.microsoft.com/office/drawing/2014/main" val="1471377961"/>
                    </a:ext>
                  </a:extLst>
                </a:gridCol>
                <a:gridCol w="329184">
                  <a:extLst>
                    <a:ext uri="{9D8B030D-6E8A-4147-A177-3AD203B41FA5}">
                      <a16:colId xmlns:a16="http://schemas.microsoft.com/office/drawing/2014/main" val="2929433999"/>
                    </a:ext>
                  </a:extLst>
                </a:gridCol>
                <a:gridCol w="329184">
                  <a:extLst>
                    <a:ext uri="{9D8B030D-6E8A-4147-A177-3AD203B41FA5}">
                      <a16:colId xmlns:a16="http://schemas.microsoft.com/office/drawing/2014/main" val="1227155782"/>
                    </a:ext>
                  </a:extLst>
                </a:gridCol>
                <a:gridCol w="329184">
                  <a:extLst>
                    <a:ext uri="{9D8B030D-6E8A-4147-A177-3AD203B41FA5}">
                      <a16:colId xmlns:a16="http://schemas.microsoft.com/office/drawing/2014/main" val="589025610"/>
                    </a:ext>
                  </a:extLst>
                </a:gridCol>
                <a:gridCol w="329184">
                  <a:extLst>
                    <a:ext uri="{9D8B030D-6E8A-4147-A177-3AD203B41FA5}">
                      <a16:colId xmlns:a16="http://schemas.microsoft.com/office/drawing/2014/main" val="3098053792"/>
                    </a:ext>
                  </a:extLst>
                </a:gridCol>
                <a:gridCol w="329184">
                  <a:extLst>
                    <a:ext uri="{9D8B030D-6E8A-4147-A177-3AD203B41FA5}">
                      <a16:colId xmlns:a16="http://schemas.microsoft.com/office/drawing/2014/main" val="3935180329"/>
                    </a:ext>
                  </a:extLst>
                </a:gridCol>
                <a:gridCol w="329184">
                  <a:extLst>
                    <a:ext uri="{9D8B030D-6E8A-4147-A177-3AD203B41FA5}">
                      <a16:colId xmlns:a16="http://schemas.microsoft.com/office/drawing/2014/main" val="4179596801"/>
                    </a:ext>
                  </a:extLst>
                </a:gridCol>
                <a:gridCol w="329184">
                  <a:extLst>
                    <a:ext uri="{9D8B030D-6E8A-4147-A177-3AD203B41FA5}">
                      <a16:colId xmlns:a16="http://schemas.microsoft.com/office/drawing/2014/main" val="3895397903"/>
                    </a:ext>
                  </a:extLst>
                </a:gridCol>
                <a:gridCol w="329184">
                  <a:extLst>
                    <a:ext uri="{9D8B030D-6E8A-4147-A177-3AD203B41FA5}">
                      <a16:colId xmlns:a16="http://schemas.microsoft.com/office/drawing/2014/main" val="3399311234"/>
                    </a:ext>
                  </a:extLst>
                </a:gridCol>
                <a:gridCol w="329184">
                  <a:extLst>
                    <a:ext uri="{9D8B030D-6E8A-4147-A177-3AD203B41FA5}">
                      <a16:colId xmlns:a16="http://schemas.microsoft.com/office/drawing/2014/main" val="749355032"/>
                    </a:ext>
                  </a:extLst>
                </a:gridCol>
                <a:gridCol w="329184">
                  <a:extLst>
                    <a:ext uri="{9D8B030D-6E8A-4147-A177-3AD203B41FA5}">
                      <a16:colId xmlns:a16="http://schemas.microsoft.com/office/drawing/2014/main" val="390634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397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05:00:41</a:t>
                      </a:r>
                      <a:r>
                        <a:rPr kumimoji="0" lang="en-US" sz="1000" b="0" i="0" u="none" strike="noStrike" kern="1200" cap="none" spc="0" normalizeH="0" baseline="0" noProof="0">
                          <a:ln>
                            <a:noFill/>
                          </a:ln>
                          <a:solidFill>
                            <a:prstClr val="black"/>
                          </a:solidFill>
                          <a:effectLst/>
                          <a:uLnTx/>
                          <a:uFillTx/>
                          <a:latin typeface="+mn-lt"/>
                          <a:ea typeface="+mn-ea"/>
                          <a:cs typeface="+mn-cs"/>
                        </a:rPr>
                        <a:t>
 The office of Mada Masr, one of the last independent news outlets in Egypt, was raided by security forces, according to its journalists. Four of the website's staff have been detained and released.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IgMZvaEe7WUCe&amp;w=619&amp;h=619&amp;url=https%3A%2F%2Fcdn.cnn.com%2Fcnnnext%2Fdam%2Fassets%2F190424074337-01-el-sisi-propaganda-file-super-tease.jpg&amp;cfs=1&amp;sx=0&amp;sy=0&amp;sw=619&amp;sh=619&amp;_nc_hash=AQDwRFp3aSnsh1F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90402403"/>
                  </a:ext>
                </a:extLst>
              </a:tr>
            </a:tbl>
          </a:graphicData>
        </a:graphic>
      </p:graphicFrame>
      <p:sp>
        <p:nvSpPr>
          <p:cNvPr id="4" name="Text Placeholder 3">
            <a:extLst>
              <a:ext uri="{FF2B5EF4-FFF2-40B4-BE49-F238E27FC236}">
                <a16:creationId xmlns:a16="http://schemas.microsoft.com/office/drawing/2014/main" id="{4AE15363-3862-450F-AEE4-063845834D24}"/>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43566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88581-36A2-485C-ABE2-0135796F80DA}"/>
              </a:ext>
            </a:extLst>
          </p:cNvPr>
          <p:cNvSpPr>
            <a:spLocks noGrp="1"/>
          </p:cNvSpPr>
          <p:nvPr>
            <p:ph type="title"/>
          </p:nvPr>
        </p:nvSpPr>
        <p:spPr/>
        <p:txBody>
          <a:bodyPr/>
          <a:lstStyle/>
          <a:p>
            <a:r>
              <a:rPr lang="en-US"/>
              <a:t>Facebook Own Posts Table | fbData - 9 of 26</a:t>
            </a:r>
          </a:p>
        </p:txBody>
      </p:sp>
      <p:graphicFrame>
        <p:nvGraphicFramePr>
          <p:cNvPr id="5" name="Table Placeholder 4">
            <a:extLst>
              <a:ext uri="{FF2B5EF4-FFF2-40B4-BE49-F238E27FC236}">
                <a16:creationId xmlns:a16="http://schemas.microsoft.com/office/drawing/2014/main" id="{A3BC0676-E6A4-4DBB-99BB-BC2DD8FF85E9}"/>
              </a:ext>
            </a:extLst>
          </p:cNvPr>
          <p:cNvGraphicFramePr>
            <a:graphicFrameLocks noGrp="1"/>
          </p:cNvGraphicFramePr>
          <p:nvPr>
            <p:ph type="tbl" sz="quarter" idx="13"/>
            <p:extLst>
              <p:ext uri="{D42A27DB-BD31-4B8C-83A1-F6EECF244321}">
                <p14:modId xmlns:p14="http://schemas.microsoft.com/office/powerpoint/2010/main" val="3002116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15883962"/>
                    </a:ext>
                  </a:extLst>
                </a:gridCol>
                <a:gridCol w="905256">
                  <a:extLst>
                    <a:ext uri="{9D8B030D-6E8A-4147-A177-3AD203B41FA5}">
                      <a16:colId xmlns:a16="http://schemas.microsoft.com/office/drawing/2014/main" val="1968053686"/>
                    </a:ext>
                  </a:extLst>
                </a:gridCol>
                <a:gridCol w="658368">
                  <a:extLst>
                    <a:ext uri="{9D8B030D-6E8A-4147-A177-3AD203B41FA5}">
                      <a16:colId xmlns:a16="http://schemas.microsoft.com/office/drawing/2014/main" val="72416148"/>
                    </a:ext>
                  </a:extLst>
                </a:gridCol>
                <a:gridCol w="329184">
                  <a:extLst>
                    <a:ext uri="{9D8B030D-6E8A-4147-A177-3AD203B41FA5}">
                      <a16:colId xmlns:a16="http://schemas.microsoft.com/office/drawing/2014/main" val="173992764"/>
                    </a:ext>
                  </a:extLst>
                </a:gridCol>
                <a:gridCol w="329184">
                  <a:extLst>
                    <a:ext uri="{9D8B030D-6E8A-4147-A177-3AD203B41FA5}">
                      <a16:colId xmlns:a16="http://schemas.microsoft.com/office/drawing/2014/main" val="153937167"/>
                    </a:ext>
                  </a:extLst>
                </a:gridCol>
                <a:gridCol w="329184">
                  <a:extLst>
                    <a:ext uri="{9D8B030D-6E8A-4147-A177-3AD203B41FA5}">
                      <a16:colId xmlns:a16="http://schemas.microsoft.com/office/drawing/2014/main" val="1168849662"/>
                    </a:ext>
                  </a:extLst>
                </a:gridCol>
                <a:gridCol w="329184">
                  <a:extLst>
                    <a:ext uri="{9D8B030D-6E8A-4147-A177-3AD203B41FA5}">
                      <a16:colId xmlns:a16="http://schemas.microsoft.com/office/drawing/2014/main" val="3612093269"/>
                    </a:ext>
                  </a:extLst>
                </a:gridCol>
                <a:gridCol w="329184">
                  <a:extLst>
                    <a:ext uri="{9D8B030D-6E8A-4147-A177-3AD203B41FA5}">
                      <a16:colId xmlns:a16="http://schemas.microsoft.com/office/drawing/2014/main" val="3748585094"/>
                    </a:ext>
                  </a:extLst>
                </a:gridCol>
                <a:gridCol w="329184">
                  <a:extLst>
                    <a:ext uri="{9D8B030D-6E8A-4147-A177-3AD203B41FA5}">
                      <a16:colId xmlns:a16="http://schemas.microsoft.com/office/drawing/2014/main" val="1280165825"/>
                    </a:ext>
                  </a:extLst>
                </a:gridCol>
                <a:gridCol w="329184">
                  <a:extLst>
                    <a:ext uri="{9D8B030D-6E8A-4147-A177-3AD203B41FA5}">
                      <a16:colId xmlns:a16="http://schemas.microsoft.com/office/drawing/2014/main" val="4292808281"/>
                    </a:ext>
                  </a:extLst>
                </a:gridCol>
                <a:gridCol w="329184">
                  <a:extLst>
                    <a:ext uri="{9D8B030D-6E8A-4147-A177-3AD203B41FA5}">
                      <a16:colId xmlns:a16="http://schemas.microsoft.com/office/drawing/2014/main" val="2345992153"/>
                    </a:ext>
                  </a:extLst>
                </a:gridCol>
                <a:gridCol w="329184">
                  <a:extLst>
                    <a:ext uri="{9D8B030D-6E8A-4147-A177-3AD203B41FA5}">
                      <a16:colId xmlns:a16="http://schemas.microsoft.com/office/drawing/2014/main" val="3394343132"/>
                    </a:ext>
                  </a:extLst>
                </a:gridCol>
                <a:gridCol w="329184">
                  <a:extLst>
                    <a:ext uri="{9D8B030D-6E8A-4147-A177-3AD203B41FA5}">
                      <a16:colId xmlns:a16="http://schemas.microsoft.com/office/drawing/2014/main" val="3694042526"/>
                    </a:ext>
                  </a:extLst>
                </a:gridCol>
                <a:gridCol w="329184">
                  <a:extLst>
                    <a:ext uri="{9D8B030D-6E8A-4147-A177-3AD203B41FA5}">
                      <a16:colId xmlns:a16="http://schemas.microsoft.com/office/drawing/2014/main" val="2845706927"/>
                    </a:ext>
                  </a:extLst>
                </a:gridCol>
                <a:gridCol w="329184">
                  <a:extLst>
                    <a:ext uri="{9D8B030D-6E8A-4147-A177-3AD203B41FA5}">
                      <a16:colId xmlns:a16="http://schemas.microsoft.com/office/drawing/2014/main" val="2597324655"/>
                    </a:ext>
                  </a:extLst>
                </a:gridCol>
                <a:gridCol w="329184">
                  <a:extLst>
                    <a:ext uri="{9D8B030D-6E8A-4147-A177-3AD203B41FA5}">
                      <a16:colId xmlns:a16="http://schemas.microsoft.com/office/drawing/2014/main" val="3383891281"/>
                    </a:ext>
                  </a:extLst>
                </a:gridCol>
                <a:gridCol w="329184">
                  <a:extLst>
                    <a:ext uri="{9D8B030D-6E8A-4147-A177-3AD203B41FA5}">
                      <a16:colId xmlns:a16="http://schemas.microsoft.com/office/drawing/2014/main" val="2336630783"/>
                    </a:ext>
                  </a:extLst>
                </a:gridCol>
                <a:gridCol w="329184">
                  <a:extLst>
                    <a:ext uri="{9D8B030D-6E8A-4147-A177-3AD203B41FA5}">
                      <a16:colId xmlns:a16="http://schemas.microsoft.com/office/drawing/2014/main" val="39574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336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04:30:12</a:t>
                      </a:r>
                      <a:r>
                        <a:rPr kumimoji="0" lang="en-US" sz="1000" b="0" i="0" u="none" strike="noStrike" kern="1200" cap="none" spc="0" normalizeH="0" baseline="0" noProof="0">
                          <a:ln>
                            <a:noFill/>
                          </a:ln>
                          <a:solidFill>
                            <a:prstClr val="black"/>
                          </a:solidFill>
                          <a:effectLst/>
                          <a:uLnTx/>
                          <a:uFillTx/>
                          <a:latin typeface="+mn-lt"/>
                          <a:ea typeface="+mn-ea"/>
                          <a:cs typeface="+mn-cs"/>
                        </a:rPr>
                        <a:t>
 Air accidents are frequent in DR Congo. None of the country's commercial carriers are allowed to fly into European Union airspace amid concerns over safety and poor standards.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https://external.xx.fbcdn.net/safe_image.php?d=AQCtnuRMW9CRKhU-&amp;w=619&amp;h=619&amp;url=https%3A%2F%2Fcdn.cnn.com%2Fcnnnext%2Fdam%2Fassets%2F191124131950-drc1-super-tease.jpg&amp;cfs=1&amp;_nc_hash=AQDlt79tp5GyixMO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26355438"/>
                  </a:ext>
                </a:extLst>
              </a:tr>
            </a:tbl>
          </a:graphicData>
        </a:graphic>
      </p:graphicFrame>
      <p:sp>
        <p:nvSpPr>
          <p:cNvPr id="4" name="Text Placeholder 3">
            <a:extLst>
              <a:ext uri="{FF2B5EF4-FFF2-40B4-BE49-F238E27FC236}">
                <a16:creationId xmlns:a16="http://schemas.microsoft.com/office/drawing/2014/main" id="{AE0A5579-83FA-44DD-91FD-A8F1CE422596}"/>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219668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4E8B-E0F9-4633-8C97-954495A0C3C3}"/>
              </a:ext>
            </a:extLst>
          </p:cNvPr>
          <p:cNvSpPr>
            <a:spLocks noGrp="1"/>
          </p:cNvSpPr>
          <p:nvPr>
            <p:ph type="title"/>
          </p:nvPr>
        </p:nvSpPr>
        <p:spPr/>
        <p:txBody>
          <a:bodyPr/>
          <a:lstStyle/>
          <a:p>
            <a:r>
              <a:rPr lang="en-US"/>
              <a:t>Facebook Own Posts Table | fbData - 10 of 26</a:t>
            </a:r>
          </a:p>
        </p:txBody>
      </p:sp>
      <p:graphicFrame>
        <p:nvGraphicFramePr>
          <p:cNvPr id="5" name="Table Placeholder 4">
            <a:extLst>
              <a:ext uri="{FF2B5EF4-FFF2-40B4-BE49-F238E27FC236}">
                <a16:creationId xmlns:a16="http://schemas.microsoft.com/office/drawing/2014/main" id="{2EB21601-0C9C-44F5-B7AB-8DDCF1E2C4B3}"/>
              </a:ext>
            </a:extLst>
          </p:cNvPr>
          <p:cNvGraphicFramePr>
            <a:graphicFrameLocks noGrp="1"/>
          </p:cNvGraphicFramePr>
          <p:nvPr>
            <p:ph type="tbl" sz="quarter" idx="13"/>
            <p:extLst>
              <p:ext uri="{D42A27DB-BD31-4B8C-83A1-F6EECF244321}">
                <p14:modId xmlns:p14="http://schemas.microsoft.com/office/powerpoint/2010/main" val="147897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08274552"/>
                    </a:ext>
                  </a:extLst>
                </a:gridCol>
                <a:gridCol w="905256">
                  <a:extLst>
                    <a:ext uri="{9D8B030D-6E8A-4147-A177-3AD203B41FA5}">
                      <a16:colId xmlns:a16="http://schemas.microsoft.com/office/drawing/2014/main" val="1757287020"/>
                    </a:ext>
                  </a:extLst>
                </a:gridCol>
                <a:gridCol w="658368">
                  <a:extLst>
                    <a:ext uri="{9D8B030D-6E8A-4147-A177-3AD203B41FA5}">
                      <a16:colId xmlns:a16="http://schemas.microsoft.com/office/drawing/2014/main" val="553328491"/>
                    </a:ext>
                  </a:extLst>
                </a:gridCol>
                <a:gridCol w="329184">
                  <a:extLst>
                    <a:ext uri="{9D8B030D-6E8A-4147-A177-3AD203B41FA5}">
                      <a16:colId xmlns:a16="http://schemas.microsoft.com/office/drawing/2014/main" val="75380968"/>
                    </a:ext>
                  </a:extLst>
                </a:gridCol>
                <a:gridCol w="329184">
                  <a:extLst>
                    <a:ext uri="{9D8B030D-6E8A-4147-A177-3AD203B41FA5}">
                      <a16:colId xmlns:a16="http://schemas.microsoft.com/office/drawing/2014/main" val="3075149386"/>
                    </a:ext>
                  </a:extLst>
                </a:gridCol>
                <a:gridCol w="329184">
                  <a:extLst>
                    <a:ext uri="{9D8B030D-6E8A-4147-A177-3AD203B41FA5}">
                      <a16:colId xmlns:a16="http://schemas.microsoft.com/office/drawing/2014/main" val="348676144"/>
                    </a:ext>
                  </a:extLst>
                </a:gridCol>
                <a:gridCol w="329184">
                  <a:extLst>
                    <a:ext uri="{9D8B030D-6E8A-4147-A177-3AD203B41FA5}">
                      <a16:colId xmlns:a16="http://schemas.microsoft.com/office/drawing/2014/main" val="1912629152"/>
                    </a:ext>
                  </a:extLst>
                </a:gridCol>
                <a:gridCol w="329184">
                  <a:extLst>
                    <a:ext uri="{9D8B030D-6E8A-4147-A177-3AD203B41FA5}">
                      <a16:colId xmlns:a16="http://schemas.microsoft.com/office/drawing/2014/main" val="2716453316"/>
                    </a:ext>
                  </a:extLst>
                </a:gridCol>
                <a:gridCol w="329184">
                  <a:extLst>
                    <a:ext uri="{9D8B030D-6E8A-4147-A177-3AD203B41FA5}">
                      <a16:colId xmlns:a16="http://schemas.microsoft.com/office/drawing/2014/main" val="2758821711"/>
                    </a:ext>
                  </a:extLst>
                </a:gridCol>
                <a:gridCol w="329184">
                  <a:extLst>
                    <a:ext uri="{9D8B030D-6E8A-4147-A177-3AD203B41FA5}">
                      <a16:colId xmlns:a16="http://schemas.microsoft.com/office/drawing/2014/main" val="1171595610"/>
                    </a:ext>
                  </a:extLst>
                </a:gridCol>
                <a:gridCol w="329184">
                  <a:extLst>
                    <a:ext uri="{9D8B030D-6E8A-4147-A177-3AD203B41FA5}">
                      <a16:colId xmlns:a16="http://schemas.microsoft.com/office/drawing/2014/main" val="3188064141"/>
                    </a:ext>
                  </a:extLst>
                </a:gridCol>
                <a:gridCol w="329184">
                  <a:extLst>
                    <a:ext uri="{9D8B030D-6E8A-4147-A177-3AD203B41FA5}">
                      <a16:colId xmlns:a16="http://schemas.microsoft.com/office/drawing/2014/main" val="699411269"/>
                    </a:ext>
                  </a:extLst>
                </a:gridCol>
                <a:gridCol w="329184">
                  <a:extLst>
                    <a:ext uri="{9D8B030D-6E8A-4147-A177-3AD203B41FA5}">
                      <a16:colId xmlns:a16="http://schemas.microsoft.com/office/drawing/2014/main" val="2624994639"/>
                    </a:ext>
                  </a:extLst>
                </a:gridCol>
                <a:gridCol w="329184">
                  <a:extLst>
                    <a:ext uri="{9D8B030D-6E8A-4147-A177-3AD203B41FA5}">
                      <a16:colId xmlns:a16="http://schemas.microsoft.com/office/drawing/2014/main" val="1055771728"/>
                    </a:ext>
                  </a:extLst>
                </a:gridCol>
                <a:gridCol w="329184">
                  <a:extLst>
                    <a:ext uri="{9D8B030D-6E8A-4147-A177-3AD203B41FA5}">
                      <a16:colId xmlns:a16="http://schemas.microsoft.com/office/drawing/2014/main" val="2229592021"/>
                    </a:ext>
                  </a:extLst>
                </a:gridCol>
                <a:gridCol w="329184">
                  <a:extLst>
                    <a:ext uri="{9D8B030D-6E8A-4147-A177-3AD203B41FA5}">
                      <a16:colId xmlns:a16="http://schemas.microsoft.com/office/drawing/2014/main" val="3181053501"/>
                    </a:ext>
                  </a:extLst>
                </a:gridCol>
                <a:gridCol w="329184">
                  <a:extLst>
                    <a:ext uri="{9D8B030D-6E8A-4147-A177-3AD203B41FA5}">
                      <a16:colId xmlns:a16="http://schemas.microsoft.com/office/drawing/2014/main" val="2906805214"/>
                    </a:ext>
                  </a:extLst>
                </a:gridCol>
                <a:gridCol w="329184">
                  <a:extLst>
                    <a:ext uri="{9D8B030D-6E8A-4147-A177-3AD203B41FA5}">
                      <a16:colId xmlns:a16="http://schemas.microsoft.com/office/drawing/2014/main" val="251416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345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04:00:31</a:t>
                      </a:r>
                      <a:r>
                        <a:rPr kumimoji="0" lang="en-US" sz="1000" b="0" i="0" u="none" strike="noStrike" kern="1200" cap="none" spc="0" normalizeH="0" baseline="0" noProof="0">
                          <a:ln>
                            <a:noFill/>
                          </a:ln>
                          <a:solidFill>
                            <a:prstClr val="black"/>
                          </a:solidFill>
                          <a:effectLst/>
                          <a:uLnTx/>
                          <a:uFillTx/>
                          <a:latin typeface="+mn-lt"/>
                          <a:ea typeface="+mn-ea"/>
                          <a:cs typeface="+mn-cs"/>
                        </a:rPr>
                        <a:t>
 The landslide in Kenya also caused "massive destruction" to key infrastructure, such as roads and bridges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https://external.xx.fbcdn.net/safe_image.php?d=AQClakbAhFTpeAga&amp;w=619&amp;h=619&amp;url=https%3A%2F%2Fcdn.cnn.com%2Fcnnnext%2Fdam%2Fassets%2F191123163837-kenya-landslide-1123-super-tease.jpg&amp;cfs=1&amp;_nc_hash=AQAIYwGuqOQa-sxo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8382830"/>
                  </a:ext>
                </a:extLst>
              </a:tr>
            </a:tbl>
          </a:graphicData>
        </a:graphic>
      </p:graphicFrame>
      <p:sp>
        <p:nvSpPr>
          <p:cNvPr id="4" name="Text Placeholder 3">
            <a:extLst>
              <a:ext uri="{FF2B5EF4-FFF2-40B4-BE49-F238E27FC236}">
                <a16:creationId xmlns:a16="http://schemas.microsoft.com/office/drawing/2014/main" id="{A8910207-4A83-4D1C-B22F-3E8D1EE77CA2}"/>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516603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D4D0-DB61-4497-989B-986B53C13710}"/>
              </a:ext>
            </a:extLst>
          </p:cNvPr>
          <p:cNvSpPr>
            <a:spLocks noGrp="1"/>
          </p:cNvSpPr>
          <p:nvPr>
            <p:ph type="title"/>
          </p:nvPr>
        </p:nvSpPr>
        <p:spPr/>
        <p:txBody>
          <a:bodyPr/>
          <a:lstStyle/>
          <a:p>
            <a:r>
              <a:rPr lang="en-US"/>
              <a:t>Facebook Own Posts Table | fbData - 11 of 26</a:t>
            </a:r>
          </a:p>
        </p:txBody>
      </p:sp>
      <p:graphicFrame>
        <p:nvGraphicFramePr>
          <p:cNvPr id="5" name="Table Placeholder 4">
            <a:extLst>
              <a:ext uri="{FF2B5EF4-FFF2-40B4-BE49-F238E27FC236}">
                <a16:creationId xmlns:a16="http://schemas.microsoft.com/office/drawing/2014/main" id="{FA94C294-23A7-4A4E-AFCA-152E5AEEE732}"/>
              </a:ext>
            </a:extLst>
          </p:cNvPr>
          <p:cNvGraphicFramePr>
            <a:graphicFrameLocks noGrp="1"/>
          </p:cNvGraphicFramePr>
          <p:nvPr>
            <p:ph type="tbl" sz="quarter" idx="13"/>
            <p:extLst>
              <p:ext uri="{D42A27DB-BD31-4B8C-83A1-F6EECF244321}">
                <p14:modId xmlns:p14="http://schemas.microsoft.com/office/powerpoint/2010/main" val="4010157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90547032"/>
                    </a:ext>
                  </a:extLst>
                </a:gridCol>
                <a:gridCol w="905256">
                  <a:extLst>
                    <a:ext uri="{9D8B030D-6E8A-4147-A177-3AD203B41FA5}">
                      <a16:colId xmlns:a16="http://schemas.microsoft.com/office/drawing/2014/main" val="455315452"/>
                    </a:ext>
                  </a:extLst>
                </a:gridCol>
                <a:gridCol w="658368">
                  <a:extLst>
                    <a:ext uri="{9D8B030D-6E8A-4147-A177-3AD203B41FA5}">
                      <a16:colId xmlns:a16="http://schemas.microsoft.com/office/drawing/2014/main" val="3664455397"/>
                    </a:ext>
                  </a:extLst>
                </a:gridCol>
                <a:gridCol w="329184">
                  <a:extLst>
                    <a:ext uri="{9D8B030D-6E8A-4147-A177-3AD203B41FA5}">
                      <a16:colId xmlns:a16="http://schemas.microsoft.com/office/drawing/2014/main" val="4071390141"/>
                    </a:ext>
                  </a:extLst>
                </a:gridCol>
                <a:gridCol w="329184">
                  <a:extLst>
                    <a:ext uri="{9D8B030D-6E8A-4147-A177-3AD203B41FA5}">
                      <a16:colId xmlns:a16="http://schemas.microsoft.com/office/drawing/2014/main" val="2222054627"/>
                    </a:ext>
                  </a:extLst>
                </a:gridCol>
                <a:gridCol w="329184">
                  <a:extLst>
                    <a:ext uri="{9D8B030D-6E8A-4147-A177-3AD203B41FA5}">
                      <a16:colId xmlns:a16="http://schemas.microsoft.com/office/drawing/2014/main" val="3763199866"/>
                    </a:ext>
                  </a:extLst>
                </a:gridCol>
                <a:gridCol w="329184">
                  <a:extLst>
                    <a:ext uri="{9D8B030D-6E8A-4147-A177-3AD203B41FA5}">
                      <a16:colId xmlns:a16="http://schemas.microsoft.com/office/drawing/2014/main" val="3134874420"/>
                    </a:ext>
                  </a:extLst>
                </a:gridCol>
                <a:gridCol w="329184">
                  <a:extLst>
                    <a:ext uri="{9D8B030D-6E8A-4147-A177-3AD203B41FA5}">
                      <a16:colId xmlns:a16="http://schemas.microsoft.com/office/drawing/2014/main" val="2762248659"/>
                    </a:ext>
                  </a:extLst>
                </a:gridCol>
                <a:gridCol w="329184">
                  <a:extLst>
                    <a:ext uri="{9D8B030D-6E8A-4147-A177-3AD203B41FA5}">
                      <a16:colId xmlns:a16="http://schemas.microsoft.com/office/drawing/2014/main" val="3577445705"/>
                    </a:ext>
                  </a:extLst>
                </a:gridCol>
                <a:gridCol w="329184">
                  <a:extLst>
                    <a:ext uri="{9D8B030D-6E8A-4147-A177-3AD203B41FA5}">
                      <a16:colId xmlns:a16="http://schemas.microsoft.com/office/drawing/2014/main" val="1671443697"/>
                    </a:ext>
                  </a:extLst>
                </a:gridCol>
                <a:gridCol w="329184">
                  <a:extLst>
                    <a:ext uri="{9D8B030D-6E8A-4147-A177-3AD203B41FA5}">
                      <a16:colId xmlns:a16="http://schemas.microsoft.com/office/drawing/2014/main" val="2326357890"/>
                    </a:ext>
                  </a:extLst>
                </a:gridCol>
                <a:gridCol w="329184">
                  <a:extLst>
                    <a:ext uri="{9D8B030D-6E8A-4147-A177-3AD203B41FA5}">
                      <a16:colId xmlns:a16="http://schemas.microsoft.com/office/drawing/2014/main" val="3051986267"/>
                    </a:ext>
                  </a:extLst>
                </a:gridCol>
                <a:gridCol w="329184">
                  <a:extLst>
                    <a:ext uri="{9D8B030D-6E8A-4147-A177-3AD203B41FA5}">
                      <a16:colId xmlns:a16="http://schemas.microsoft.com/office/drawing/2014/main" val="133399302"/>
                    </a:ext>
                  </a:extLst>
                </a:gridCol>
                <a:gridCol w="329184">
                  <a:extLst>
                    <a:ext uri="{9D8B030D-6E8A-4147-A177-3AD203B41FA5}">
                      <a16:colId xmlns:a16="http://schemas.microsoft.com/office/drawing/2014/main" val="2668783817"/>
                    </a:ext>
                  </a:extLst>
                </a:gridCol>
                <a:gridCol w="329184">
                  <a:extLst>
                    <a:ext uri="{9D8B030D-6E8A-4147-A177-3AD203B41FA5}">
                      <a16:colId xmlns:a16="http://schemas.microsoft.com/office/drawing/2014/main" val="2906197276"/>
                    </a:ext>
                  </a:extLst>
                </a:gridCol>
                <a:gridCol w="329184">
                  <a:extLst>
                    <a:ext uri="{9D8B030D-6E8A-4147-A177-3AD203B41FA5}">
                      <a16:colId xmlns:a16="http://schemas.microsoft.com/office/drawing/2014/main" val="2463040879"/>
                    </a:ext>
                  </a:extLst>
                </a:gridCol>
                <a:gridCol w="329184">
                  <a:extLst>
                    <a:ext uri="{9D8B030D-6E8A-4147-A177-3AD203B41FA5}">
                      <a16:colId xmlns:a16="http://schemas.microsoft.com/office/drawing/2014/main" val="1456851185"/>
                    </a:ext>
                  </a:extLst>
                </a:gridCol>
                <a:gridCol w="329184">
                  <a:extLst>
                    <a:ext uri="{9D8B030D-6E8A-4147-A177-3AD203B41FA5}">
                      <a16:colId xmlns:a16="http://schemas.microsoft.com/office/drawing/2014/main" val="1872693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811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03:30:13</a:t>
                      </a:r>
                      <a:r>
                        <a:rPr kumimoji="0" lang="en-US" sz="1000" b="0" i="0" u="none" strike="noStrike" kern="1200" cap="none" spc="0" normalizeH="0" baseline="0" noProof="0">
                          <a:ln>
                            <a:noFill/>
                          </a:ln>
                          <a:solidFill>
                            <a:prstClr val="black"/>
                          </a:solidFill>
                          <a:effectLst/>
                          <a:uLnTx/>
                          <a:uFillTx/>
                          <a:latin typeface="+mn-lt"/>
                          <a:ea typeface="+mn-ea"/>
                          <a:cs typeface="+mn-cs"/>
                        </a:rPr>
                        <a:t>
 K-pop singer and actress Goo Hara has been found dead in Seoul, South Korea, police said. Police declined to comment on a cause of death.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https://external.xx.fbcdn.net/safe_image.php?d=AQD2fu8CyLbp9Gj9&amp;w=619&amp;h=619&amp;url=https%3A%2F%2Fcdn.cnn.com%2Fcnnnext%2Fdam%2Fassets%2F191124123517-01-goo-hara-2017-super-tease.jpg&amp;cfs=1&amp;sx=182&amp;sy=0&amp;sw=619&amp;sh=619&amp;_nc_hash=AQA6lwYkeq0EfGLG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40054020"/>
                  </a:ext>
                </a:extLst>
              </a:tr>
            </a:tbl>
          </a:graphicData>
        </a:graphic>
      </p:graphicFrame>
      <p:sp>
        <p:nvSpPr>
          <p:cNvPr id="4" name="Text Placeholder 3">
            <a:extLst>
              <a:ext uri="{FF2B5EF4-FFF2-40B4-BE49-F238E27FC236}">
                <a16:creationId xmlns:a16="http://schemas.microsoft.com/office/drawing/2014/main" id="{D48E801D-63F2-4893-827D-A928865B445C}"/>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4076174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C2AF-F83A-4F12-8CC3-6D1B20328E25}"/>
              </a:ext>
            </a:extLst>
          </p:cNvPr>
          <p:cNvSpPr>
            <a:spLocks noGrp="1"/>
          </p:cNvSpPr>
          <p:nvPr>
            <p:ph type="title"/>
          </p:nvPr>
        </p:nvSpPr>
        <p:spPr/>
        <p:txBody>
          <a:bodyPr/>
          <a:lstStyle/>
          <a:p>
            <a:r>
              <a:rPr lang="en-US"/>
              <a:t>Facebook Own Posts Table | fbData - 12 of 26</a:t>
            </a:r>
          </a:p>
        </p:txBody>
      </p:sp>
      <p:graphicFrame>
        <p:nvGraphicFramePr>
          <p:cNvPr id="5" name="Table Placeholder 4">
            <a:extLst>
              <a:ext uri="{FF2B5EF4-FFF2-40B4-BE49-F238E27FC236}">
                <a16:creationId xmlns:a16="http://schemas.microsoft.com/office/drawing/2014/main" id="{66A60BB3-7698-44B1-A843-78F6A7BE7878}"/>
              </a:ext>
            </a:extLst>
          </p:cNvPr>
          <p:cNvGraphicFramePr>
            <a:graphicFrameLocks noGrp="1"/>
          </p:cNvGraphicFramePr>
          <p:nvPr>
            <p:ph type="tbl" sz="quarter" idx="13"/>
            <p:extLst>
              <p:ext uri="{D42A27DB-BD31-4B8C-83A1-F6EECF244321}">
                <p14:modId xmlns:p14="http://schemas.microsoft.com/office/powerpoint/2010/main" val="244000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69818031"/>
                    </a:ext>
                  </a:extLst>
                </a:gridCol>
                <a:gridCol w="905256">
                  <a:extLst>
                    <a:ext uri="{9D8B030D-6E8A-4147-A177-3AD203B41FA5}">
                      <a16:colId xmlns:a16="http://schemas.microsoft.com/office/drawing/2014/main" val="1087444331"/>
                    </a:ext>
                  </a:extLst>
                </a:gridCol>
                <a:gridCol w="658368">
                  <a:extLst>
                    <a:ext uri="{9D8B030D-6E8A-4147-A177-3AD203B41FA5}">
                      <a16:colId xmlns:a16="http://schemas.microsoft.com/office/drawing/2014/main" val="435337405"/>
                    </a:ext>
                  </a:extLst>
                </a:gridCol>
                <a:gridCol w="329184">
                  <a:extLst>
                    <a:ext uri="{9D8B030D-6E8A-4147-A177-3AD203B41FA5}">
                      <a16:colId xmlns:a16="http://schemas.microsoft.com/office/drawing/2014/main" val="3555425306"/>
                    </a:ext>
                  </a:extLst>
                </a:gridCol>
                <a:gridCol w="329184">
                  <a:extLst>
                    <a:ext uri="{9D8B030D-6E8A-4147-A177-3AD203B41FA5}">
                      <a16:colId xmlns:a16="http://schemas.microsoft.com/office/drawing/2014/main" val="2361903640"/>
                    </a:ext>
                  </a:extLst>
                </a:gridCol>
                <a:gridCol w="329184">
                  <a:extLst>
                    <a:ext uri="{9D8B030D-6E8A-4147-A177-3AD203B41FA5}">
                      <a16:colId xmlns:a16="http://schemas.microsoft.com/office/drawing/2014/main" val="137048949"/>
                    </a:ext>
                  </a:extLst>
                </a:gridCol>
                <a:gridCol w="329184">
                  <a:extLst>
                    <a:ext uri="{9D8B030D-6E8A-4147-A177-3AD203B41FA5}">
                      <a16:colId xmlns:a16="http://schemas.microsoft.com/office/drawing/2014/main" val="1431376671"/>
                    </a:ext>
                  </a:extLst>
                </a:gridCol>
                <a:gridCol w="329184">
                  <a:extLst>
                    <a:ext uri="{9D8B030D-6E8A-4147-A177-3AD203B41FA5}">
                      <a16:colId xmlns:a16="http://schemas.microsoft.com/office/drawing/2014/main" val="2440063562"/>
                    </a:ext>
                  </a:extLst>
                </a:gridCol>
                <a:gridCol w="329184">
                  <a:extLst>
                    <a:ext uri="{9D8B030D-6E8A-4147-A177-3AD203B41FA5}">
                      <a16:colId xmlns:a16="http://schemas.microsoft.com/office/drawing/2014/main" val="1231796619"/>
                    </a:ext>
                  </a:extLst>
                </a:gridCol>
                <a:gridCol w="329184">
                  <a:extLst>
                    <a:ext uri="{9D8B030D-6E8A-4147-A177-3AD203B41FA5}">
                      <a16:colId xmlns:a16="http://schemas.microsoft.com/office/drawing/2014/main" val="1103921514"/>
                    </a:ext>
                  </a:extLst>
                </a:gridCol>
                <a:gridCol w="329184">
                  <a:extLst>
                    <a:ext uri="{9D8B030D-6E8A-4147-A177-3AD203B41FA5}">
                      <a16:colId xmlns:a16="http://schemas.microsoft.com/office/drawing/2014/main" val="3393028951"/>
                    </a:ext>
                  </a:extLst>
                </a:gridCol>
                <a:gridCol w="329184">
                  <a:extLst>
                    <a:ext uri="{9D8B030D-6E8A-4147-A177-3AD203B41FA5}">
                      <a16:colId xmlns:a16="http://schemas.microsoft.com/office/drawing/2014/main" val="2102374010"/>
                    </a:ext>
                  </a:extLst>
                </a:gridCol>
                <a:gridCol w="329184">
                  <a:extLst>
                    <a:ext uri="{9D8B030D-6E8A-4147-A177-3AD203B41FA5}">
                      <a16:colId xmlns:a16="http://schemas.microsoft.com/office/drawing/2014/main" val="589969054"/>
                    </a:ext>
                  </a:extLst>
                </a:gridCol>
                <a:gridCol w="329184">
                  <a:extLst>
                    <a:ext uri="{9D8B030D-6E8A-4147-A177-3AD203B41FA5}">
                      <a16:colId xmlns:a16="http://schemas.microsoft.com/office/drawing/2014/main" val="2904885890"/>
                    </a:ext>
                  </a:extLst>
                </a:gridCol>
                <a:gridCol w="329184">
                  <a:extLst>
                    <a:ext uri="{9D8B030D-6E8A-4147-A177-3AD203B41FA5}">
                      <a16:colId xmlns:a16="http://schemas.microsoft.com/office/drawing/2014/main" val="3689547485"/>
                    </a:ext>
                  </a:extLst>
                </a:gridCol>
                <a:gridCol w="329184">
                  <a:extLst>
                    <a:ext uri="{9D8B030D-6E8A-4147-A177-3AD203B41FA5}">
                      <a16:colId xmlns:a16="http://schemas.microsoft.com/office/drawing/2014/main" val="3228581419"/>
                    </a:ext>
                  </a:extLst>
                </a:gridCol>
                <a:gridCol w="329184">
                  <a:extLst>
                    <a:ext uri="{9D8B030D-6E8A-4147-A177-3AD203B41FA5}">
                      <a16:colId xmlns:a16="http://schemas.microsoft.com/office/drawing/2014/main" val="1672561080"/>
                    </a:ext>
                  </a:extLst>
                </a:gridCol>
                <a:gridCol w="329184">
                  <a:extLst>
                    <a:ext uri="{9D8B030D-6E8A-4147-A177-3AD203B41FA5}">
                      <a16:colId xmlns:a16="http://schemas.microsoft.com/office/drawing/2014/main" val="412238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223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03:00:16</a:t>
                      </a:r>
                      <a:r>
                        <a:rPr kumimoji="0" lang="en-US" sz="1000" b="0" i="0" u="none" strike="noStrike" kern="1200" cap="none" spc="0" normalizeH="0" baseline="0" noProof="0">
                          <a:ln>
                            <a:noFill/>
                          </a:ln>
                          <a:solidFill>
                            <a:prstClr val="black"/>
                          </a:solidFill>
                          <a:effectLst/>
                          <a:uLnTx/>
                          <a:uFillTx/>
                          <a:latin typeface="+mn-lt"/>
                          <a:ea typeface="+mn-ea"/>
                          <a:cs typeface="+mn-cs"/>
                        </a:rPr>
                        <a:t>
 When a man reported being so short of breath he could barely walk, many physicians were stumped. But a nosy doctor discovered the culprit.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https://external.xx.fbcdn.net/safe_image.php?d=AQDQYIp32xp8i57C&amp;w=619&amp;h=619&amp;url=https%3A%2F%2Fcdn.cnn.com%2Fcnnnext%2Fdam%2Fassets%2F191115174936-down-comforter-bedding-super-tease.jpg&amp;cfs=1&amp;_nc_hash=AQDCqETzM0PLkggy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96860607"/>
                  </a:ext>
                </a:extLst>
              </a:tr>
            </a:tbl>
          </a:graphicData>
        </a:graphic>
      </p:graphicFrame>
      <p:sp>
        <p:nvSpPr>
          <p:cNvPr id="4" name="Text Placeholder 3">
            <a:extLst>
              <a:ext uri="{FF2B5EF4-FFF2-40B4-BE49-F238E27FC236}">
                <a16:creationId xmlns:a16="http://schemas.microsoft.com/office/drawing/2014/main" id="{C72BCA79-0840-4D4E-9D53-4B349E552825}"/>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638987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DF190-E67B-4E0D-9A23-F1869752B39C}"/>
              </a:ext>
            </a:extLst>
          </p:cNvPr>
          <p:cNvSpPr>
            <a:spLocks noGrp="1"/>
          </p:cNvSpPr>
          <p:nvPr>
            <p:ph type="title"/>
          </p:nvPr>
        </p:nvSpPr>
        <p:spPr/>
        <p:txBody>
          <a:bodyPr/>
          <a:lstStyle/>
          <a:p>
            <a:r>
              <a:rPr lang="en-US"/>
              <a:t>Facebook Own Posts Table | fbData - 13 of 26</a:t>
            </a:r>
          </a:p>
        </p:txBody>
      </p:sp>
      <p:graphicFrame>
        <p:nvGraphicFramePr>
          <p:cNvPr id="5" name="Table Placeholder 4">
            <a:extLst>
              <a:ext uri="{FF2B5EF4-FFF2-40B4-BE49-F238E27FC236}">
                <a16:creationId xmlns:a16="http://schemas.microsoft.com/office/drawing/2014/main" id="{DA832BE2-C97B-45A7-965D-3DC0D8B13554}"/>
              </a:ext>
            </a:extLst>
          </p:cNvPr>
          <p:cNvGraphicFramePr>
            <a:graphicFrameLocks noGrp="1"/>
          </p:cNvGraphicFramePr>
          <p:nvPr>
            <p:ph type="tbl" sz="quarter" idx="13"/>
            <p:extLst>
              <p:ext uri="{D42A27DB-BD31-4B8C-83A1-F6EECF244321}">
                <p14:modId xmlns:p14="http://schemas.microsoft.com/office/powerpoint/2010/main" val="189791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60472285"/>
                    </a:ext>
                  </a:extLst>
                </a:gridCol>
                <a:gridCol w="905256">
                  <a:extLst>
                    <a:ext uri="{9D8B030D-6E8A-4147-A177-3AD203B41FA5}">
                      <a16:colId xmlns:a16="http://schemas.microsoft.com/office/drawing/2014/main" val="1933385810"/>
                    </a:ext>
                  </a:extLst>
                </a:gridCol>
                <a:gridCol w="658368">
                  <a:extLst>
                    <a:ext uri="{9D8B030D-6E8A-4147-A177-3AD203B41FA5}">
                      <a16:colId xmlns:a16="http://schemas.microsoft.com/office/drawing/2014/main" val="2333361091"/>
                    </a:ext>
                  </a:extLst>
                </a:gridCol>
                <a:gridCol w="329184">
                  <a:extLst>
                    <a:ext uri="{9D8B030D-6E8A-4147-A177-3AD203B41FA5}">
                      <a16:colId xmlns:a16="http://schemas.microsoft.com/office/drawing/2014/main" val="3203493657"/>
                    </a:ext>
                  </a:extLst>
                </a:gridCol>
                <a:gridCol w="329184">
                  <a:extLst>
                    <a:ext uri="{9D8B030D-6E8A-4147-A177-3AD203B41FA5}">
                      <a16:colId xmlns:a16="http://schemas.microsoft.com/office/drawing/2014/main" val="4250283177"/>
                    </a:ext>
                  </a:extLst>
                </a:gridCol>
                <a:gridCol w="329184">
                  <a:extLst>
                    <a:ext uri="{9D8B030D-6E8A-4147-A177-3AD203B41FA5}">
                      <a16:colId xmlns:a16="http://schemas.microsoft.com/office/drawing/2014/main" val="346694199"/>
                    </a:ext>
                  </a:extLst>
                </a:gridCol>
                <a:gridCol w="329184">
                  <a:extLst>
                    <a:ext uri="{9D8B030D-6E8A-4147-A177-3AD203B41FA5}">
                      <a16:colId xmlns:a16="http://schemas.microsoft.com/office/drawing/2014/main" val="3407717443"/>
                    </a:ext>
                  </a:extLst>
                </a:gridCol>
                <a:gridCol w="329184">
                  <a:extLst>
                    <a:ext uri="{9D8B030D-6E8A-4147-A177-3AD203B41FA5}">
                      <a16:colId xmlns:a16="http://schemas.microsoft.com/office/drawing/2014/main" val="169835459"/>
                    </a:ext>
                  </a:extLst>
                </a:gridCol>
                <a:gridCol w="329184">
                  <a:extLst>
                    <a:ext uri="{9D8B030D-6E8A-4147-A177-3AD203B41FA5}">
                      <a16:colId xmlns:a16="http://schemas.microsoft.com/office/drawing/2014/main" val="1459774152"/>
                    </a:ext>
                  </a:extLst>
                </a:gridCol>
                <a:gridCol w="329184">
                  <a:extLst>
                    <a:ext uri="{9D8B030D-6E8A-4147-A177-3AD203B41FA5}">
                      <a16:colId xmlns:a16="http://schemas.microsoft.com/office/drawing/2014/main" val="596398392"/>
                    </a:ext>
                  </a:extLst>
                </a:gridCol>
                <a:gridCol w="329184">
                  <a:extLst>
                    <a:ext uri="{9D8B030D-6E8A-4147-A177-3AD203B41FA5}">
                      <a16:colId xmlns:a16="http://schemas.microsoft.com/office/drawing/2014/main" val="2076864323"/>
                    </a:ext>
                  </a:extLst>
                </a:gridCol>
                <a:gridCol w="329184">
                  <a:extLst>
                    <a:ext uri="{9D8B030D-6E8A-4147-A177-3AD203B41FA5}">
                      <a16:colId xmlns:a16="http://schemas.microsoft.com/office/drawing/2014/main" val="1363545781"/>
                    </a:ext>
                  </a:extLst>
                </a:gridCol>
                <a:gridCol w="329184">
                  <a:extLst>
                    <a:ext uri="{9D8B030D-6E8A-4147-A177-3AD203B41FA5}">
                      <a16:colId xmlns:a16="http://schemas.microsoft.com/office/drawing/2014/main" val="1201105377"/>
                    </a:ext>
                  </a:extLst>
                </a:gridCol>
                <a:gridCol w="329184">
                  <a:extLst>
                    <a:ext uri="{9D8B030D-6E8A-4147-A177-3AD203B41FA5}">
                      <a16:colId xmlns:a16="http://schemas.microsoft.com/office/drawing/2014/main" val="2879237312"/>
                    </a:ext>
                  </a:extLst>
                </a:gridCol>
                <a:gridCol w="329184">
                  <a:extLst>
                    <a:ext uri="{9D8B030D-6E8A-4147-A177-3AD203B41FA5}">
                      <a16:colId xmlns:a16="http://schemas.microsoft.com/office/drawing/2014/main" val="568103731"/>
                    </a:ext>
                  </a:extLst>
                </a:gridCol>
                <a:gridCol w="329184">
                  <a:extLst>
                    <a:ext uri="{9D8B030D-6E8A-4147-A177-3AD203B41FA5}">
                      <a16:colId xmlns:a16="http://schemas.microsoft.com/office/drawing/2014/main" val="266753906"/>
                    </a:ext>
                  </a:extLst>
                </a:gridCol>
                <a:gridCol w="329184">
                  <a:extLst>
                    <a:ext uri="{9D8B030D-6E8A-4147-A177-3AD203B41FA5}">
                      <a16:colId xmlns:a16="http://schemas.microsoft.com/office/drawing/2014/main" val="65791208"/>
                    </a:ext>
                  </a:extLst>
                </a:gridCol>
                <a:gridCol w="329184">
                  <a:extLst>
                    <a:ext uri="{9D8B030D-6E8A-4147-A177-3AD203B41FA5}">
                      <a16:colId xmlns:a16="http://schemas.microsoft.com/office/drawing/2014/main" val="315305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37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02:30:11</a:t>
                      </a:r>
                      <a:r>
                        <a:rPr kumimoji="0" lang="en-US" sz="1000" b="0" i="0" u="none" strike="noStrike" kern="1200" cap="none" spc="0" normalizeH="0" baseline="0" noProof="0">
                          <a:ln>
                            <a:noFill/>
                          </a:ln>
                          <a:solidFill>
                            <a:prstClr val="black"/>
                          </a:solidFill>
                          <a:effectLst/>
                          <a:uLnTx/>
                          <a:uFillTx/>
                          <a:latin typeface="+mn-lt"/>
                          <a:ea typeface="+mn-ea"/>
                          <a:cs typeface="+mn-cs"/>
                        </a:rPr>
                        <a:t>
 The entirety of physics centers on four forces that control our known, visible universe: gravity, electromagnetism, the weak nuclear force and the strong force. But these scientists may have just discovered a fifth force.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https://external.xx.fbcdn.net/safe_image.php?d=AQBRh2kSmKMVMxpE&amp;w=619&amp;h=619&amp;url=https%3A%2F%2Fcdn.cnn.com%2Fcnnnext%2Fdam%2Fassets%2F191122150624-01-hungarian-physicists-super-tease.jpg&amp;cfs=1&amp;sx=0&amp;sy=0&amp;sw=619&amp;sh=619&amp;_nc_hash=AQBRBUKCRXDbYpVg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25731180"/>
                  </a:ext>
                </a:extLst>
              </a:tr>
            </a:tbl>
          </a:graphicData>
        </a:graphic>
      </p:graphicFrame>
      <p:sp>
        <p:nvSpPr>
          <p:cNvPr id="4" name="Text Placeholder 3">
            <a:extLst>
              <a:ext uri="{FF2B5EF4-FFF2-40B4-BE49-F238E27FC236}">
                <a16:creationId xmlns:a16="http://schemas.microsoft.com/office/drawing/2014/main" id="{DCE6BF57-7B53-491D-84E0-3C262CD1B8ED}"/>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724480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A575-D0E4-4972-A19D-36A1C5317FD6}"/>
              </a:ext>
            </a:extLst>
          </p:cNvPr>
          <p:cNvSpPr>
            <a:spLocks noGrp="1"/>
          </p:cNvSpPr>
          <p:nvPr>
            <p:ph type="title"/>
          </p:nvPr>
        </p:nvSpPr>
        <p:spPr/>
        <p:txBody>
          <a:bodyPr/>
          <a:lstStyle/>
          <a:p>
            <a:r>
              <a:rPr lang="en-US"/>
              <a:t>Facebook Own Posts Table | fbData - 14 of 26</a:t>
            </a:r>
          </a:p>
        </p:txBody>
      </p:sp>
      <p:graphicFrame>
        <p:nvGraphicFramePr>
          <p:cNvPr id="5" name="Table Placeholder 4">
            <a:extLst>
              <a:ext uri="{FF2B5EF4-FFF2-40B4-BE49-F238E27FC236}">
                <a16:creationId xmlns:a16="http://schemas.microsoft.com/office/drawing/2014/main" id="{4B64AACE-350B-4714-BA0E-1F670F97931C}"/>
              </a:ext>
            </a:extLst>
          </p:cNvPr>
          <p:cNvGraphicFramePr>
            <a:graphicFrameLocks noGrp="1"/>
          </p:cNvGraphicFramePr>
          <p:nvPr>
            <p:ph type="tbl" sz="quarter" idx="13"/>
            <p:extLst>
              <p:ext uri="{D42A27DB-BD31-4B8C-83A1-F6EECF244321}">
                <p14:modId xmlns:p14="http://schemas.microsoft.com/office/powerpoint/2010/main" val="47168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26198226"/>
                    </a:ext>
                  </a:extLst>
                </a:gridCol>
                <a:gridCol w="905256">
                  <a:extLst>
                    <a:ext uri="{9D8B030D-6E8A-4147-A177-3AD203B41FA5}">
                      <a16:colId xmlns:a16="http://schemas.microsoft.com/office/drawing/2014/main" val="578879799"/>
                    </a:ext>
                  </a:extLst>
                </a:gridCol>
                <a:gridCol w="658368">
                  <a:extLst>
                    <a:ext uri="{9D8B030D-6E8A-4147-A177-3AD203B41FA5}">
                      <a16:colId xmlns:a16="http://schemas.microsoft.com/office/drawing/2014/main" val="3119011545"/>
                    </a:ext>
                  </a:extLst>
                </a:gridCol>
                <a:gridCol w="329184">
                  <a:extLst>
                    <a:ext uri="{9D8B030D-6E8A-4147-A177-3AD203B41FA5}">
                      <a16:colId xmlns:a16="http://schemas.microsoft.com/office/drawing/2014/main" val="297615296"/>
                    </a:ext>
                  </a:extLst>
                </a:gridCol>
                <a:gridCol w="329184">
                  <a:extLst>
                    <a:ext uri="{9D8B030D-6E8A-4147-A177-3AD203B41FA5}">
                      <a16:colId xmlns:a16="http://schemas.microsoft.com/office/drawing/2014/main" val="1176370718"/>
                    </a:ext>
                  </a:extLst>
                </a:gridCol>
                <a:gridCol w="329184">
                  <a:extLst>
                    <a:ext uri="{9D8B030D-6E8A-4147-A177-3AD203B41FA5}">
                      <a16:colId xmlns:a16="http://schemas.microsoft.com/office/drawing/2014/main" val="1301393198"/>
                    </a:ext>
                  </a:extLst>
                </a:gridCol>
                <a:gridCol w="329184">
                  <a:extLst>
                    <a:ext uri="{9D8B030D-6E8A-4147-A177-3AD203B41FA5}">
                      <a16:colId xmlns:a16="http://schemas.microsoft.com/office/drawing/2014/main" val="3343728237"/>
                    </a:ext>
                  </a:extLst>
                </a:gridCol>
                <a:gridCol w="329184">
                  <a:extLst>
                    <a:ext uri="{9D8B030D-6E8A-4147-A177-3AD203B41FA5}">
                      <a16:colId xmlns:a16="http://schemas.microsoft.com/office/drawing/2014/main" val="3689087004"/>
                    </a:ext>
                  </a:extLst>
                </a:gridCol>
                <a:gridCol w="329184">
                  <a:extLst>
                    <a:ext uri="{9D8B030D-6E8A-4147-A177-3AD203B41FA5}">
                      <a16:colId xmlns:a16="http://schemas.microsoft.com/office/drawing/2014/main" val="460130821"/>
                    </a:ext>
                  </a:extLst>
                </a:gridCol>
                <a:gridCol w="329184">
                  <a:extLst>
                    <a:ext uri="{9D8B030D-6E8A-4147-A177-3AD203B41FA5}">
                      <a16:colId xmlns:a16="http://schemas.microsoft.com/office/drawing/2014/main" val="883607427"/>
                    </a:ext>
                  </a:extLst>
                </a:gridCol>
                <a:gridCol w="329184">
                  <a:extLst>
                    <a:ext uri="{9D8B030D-6E8A-4147-A177-3AD203B41FA5}">
                      <a16:colId xmlns:a16="http://schemas.microsoft.com/office/drawing/2014/main" val="2054914257"/>
                    </a:ext>
                  </a:extLst>
                </a:gridCol>
                <a:gridCol w="329184">
                  <a:extLst>
                    <a:ext uri="{9D8B030D-6E8A-4147-A177-3AD203B41FA5}">
                      <a16:colId xmlns:a16="http://schemas.microsoft.com/office/drawing/2014/main" val="1207134558"/>
                    </a:ext>
                  </a:extLst>
                </a:gridCol>
                <a:gridCol w="329184">
                  <a:extLst>
                    <a:ext uri="{9D8B030D-6E8A-4147-A177-3AD203B41FA5}">
                      <a16:colId xmlns:a16="http://schemas.microsoft.com/office/drawing/2014/main" val="2580371978"/>
                    </a:ext>
                  </a:extLst>
                </a:gridCol>
                <a:gridCol w="329184">
                  <a:extLst>
                    <a:ext uri="{9D8B030D-6E8A-4147-A177-3AD203B41FA5}">
                      <a16:colId xmlns:a16="http://schemas.microsoft.com/office/drawing/2014/main" val="554540579"/>
                    </a:ext>
                  </a:extLst>
                </a:gridCol>
                <a:gridCol w="329184">
                  <a:extLst>
                    <a:ext uri="{9D8B030D-6E8A-4147-A177-3AD203B41FA5}">
                      <a16:colId xmlns:a16="http://schemas.microsoft.com/office/drawing/2014/main" val="3172710844"/>
                    </a:ext>
                  </a:extLst>
                </a:gridCol>
                <a:gridCol w="329184">
                  <a:extLst>
                    <a:ext uri="{9D8B030D-6E8A-4147-A177-3AD203B41FA5}">
                      <a16:colId xmlns:a16="http://schemas.microsoft.com/office/drawing/2014/main" val="613391517"/>
                    </a:ext>
                  </a:extLst>
                </a:gridCol>
                <a:gridCol w="329184">
                  <a:extLst>
                    <a:ext uri="{9D8B030D-6E8A-4147-A177-3AD203B41FA5}">
                      <a16:colId xmlns:a16="http://schemas.microsoft.com/office/drawing/2014/main" val="3680539085"/>
                    </a:ext>
                  </a:extLst>
                </a:gridCol>
                <a:gridCol w="329184">
                  <a:extLst>
                    <a:ext uri="{9D8B030D-6E8A-4147-A177-3AD203B41FA5}">
                      <a16:colId xmlns:a16="http://schemas.microsoft.com/office/drawing/2014/main" val="216852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595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02:00:08</a:t>
                      </a:r>
                      <a:r>
                        <a:rPr kumimoji="0" lang="en-US" sz="1000" b="0" i="0" u="none" strike="noStrike" kern="1200" cap="none" spc="0" normalizeH="0" baseline="0" noProof="0">
                          <a:ln>
                            <a:noFill/>
                          </a:ln>
                          <a:solidFill>
                            <a:prstClr val="black"/>
                          </a:solidFill>
                          <a:effectLst/>
                          <a:uLnTx/>
                          <a:uFillTx/>
                          <a:latin typeface="+mn-lt"/>
                          <a:ea typeface="+mn-ea"/>
                          <a:cs typeface="+mn-cs"/>
                        </a:rPr>
                        <a:t>
 From concerns over plastic pieces to possible E. coli and hepatitis A exposure, these are the recalled foods to keep away from your holiday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https://external.xx.fbcdn.net/safe_image.php?d=AQDgHEs6vYtgJXGN&amp;w=619&amp;h=619&amp;url=https%3A%2F%2Fcdn.cnn.com%2Fcnnnext%2Fdam%2Fassets%2F181116024108-turkey-farm-super-tease.jpg&amp;cfs=1&amp;_nc_hash=AQD3to4UAjoFVhbg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21648010"/>
                  </a:ext>
                </a:extLst>
              </a:tr>
            </a:tbl>
          </a:graphicData>
        </a:graphic>
      </p:graphicFrame>
      <p:sp>
        <p:nvSpPr>
          <p:cNvPr id="4" name="Text Placeholder 3">
            <a:extLst>
              <a:ext uri="{FF2B5EF4-FFF2-40B4-BE49-F238E27FC236}">
                <a16:creationId xmlns:a16="http://schemas.microsoft.com/office/drawing/2014/main" id="{070883D7-F53F-4126-879F-D518C0FDDB03}"/>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139094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6FF1D-8BAF-4AEA-AD0A-15F68BF0D085}"/>
              </a:ext>
            </a:extLst>
          </p:cNvPr>
          <p:cNvSpPr>
            <a:spLocks noGrp="1"/>
          </p:cNvSpPr>
          <p:nvPr>
            <p:ph type="title"/>
          </p:nvPr>
        </p:nvSpPr>
        <p:spPr/>
        <p:txBody>
          <a:bodyPr/>
          <a:lstStyle/>
          <a:p>
            <a:r>
              <a:rPr lang="en-US"/>
              <a:t>Facebook Own Posts Table | fbData - 15 of 26</a:t>
            </a:r>
          </a:p>
        </p:txBody>
      </p:sp>
      <p:graphicFrame>
        <p:nvGraphicFramePr>
          <p:cNvPr id="5" name="Table Placeholder 4">
            <a:extLst>
              <a:ext uri="{FF2B5EF4-FFF2-40B4-BE49-F238E27FC236}">
                <a16:creationId xmlns:a16="http://schemas.microsoft.com/office/drawing/2014/main" id="{D8B0D23F-43E6-4215-B570-FE13A8E93281}"/>
              </a:ext>
            </a:extLst>
          </p:cNvPr>
          <p:cNvGraphicFramePr>
            <a:graphicFrameLocks noGrp="1"/>
          </p:cNvGraphicFramePr>
          <p:nvPr>
            <p:ph type="tbl" sz="quarter" idx="13"/>
            <p:extLst>
              <p:ext uri="{D42A27DB-BD31-4B8C-83A1-F6EECF244321}">
                <p14:modId xmlns:p14="http://schemas.microsoft.com/office/powerpoint/2010/main" val="620662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64335458"/>
                    </a:ext>
                  </a:extLst>
                </a:gridCol>
                <a:gridCol w="905256">
                  <a:extLst>
                    <a:ext uri="{9D8B030D-6E8A-4147-A177-3AD203B41FA5}">
                      <a16:colId xmlns:a16="http://schemas.microsoft.com/office/drawing/2014/main" val="4156284463"/>
                    </a:ext>
                  </a:extLst>
                </a:gridCol>
                <a:gridCol w="658368">
                  <a:extLst>
                    <a:ext uri="{9D8B030D-6E8A-4147-A177-3AD203B41FA5}">
                      <a16:colId xmlns:a16="http://schemas.microsoft.com/office/drawing/2014/main" val="1598137052"/>
                    </a:ext>
                  </a:extLst>
                </a:gridCol>
                <a:gridCol w="329184">
                  <a:extLst>
                    <a:ext uri="{9D8B030D-6E8A-4147-A177-3AD203B41FA5}">
                      <a16:colId xmlns:a16="http://schemas.microsoft.com/office/drawing/2014/main" val="927251850"/>
                    </a:ext>
                  </a:extLst>
                </a:gridCol>
                <a:gridCol w="329184">
                  <a:extLst>
                    <a:ext uri="{9D8B030D-6E8A-4147-A177-3AD203B41FA5}">
                      <a16:colId xmlns:a16="http://schemas.microsoft.com/office/drawing/2014/main" val="2591644637"/>
                    </a:ext>
                  </a:extLst>
                </a:gridCol>
                <a:gridCol w="329184">
                  <a:extLst>
                    <a:ext uri="{9D8B030D-6E8A-4147-A177-3AD203B41FA5}">
                      <a16:colId xmlns:a16="http://schemas.microsoft.com/office/drawing/2014/main" val="3885127937"/>
                    </a:ext>
                  </a:extLst>
                </a:gridCol>
                <a:gridCol w="329184">
                  <a:extLst>
                    <a:ext uri="{9D8B030D-6E8A-4147-A177-3AD203B41FA5}">
                      <a16:colId xmlns:a16="http://schemas.microsoft.com/office/drawing/2014/main" val="4096354657"/>
                    </a:ext>
                  </a:extLst>
                </a:gridCol>
                <a:gridCol w="329184">
                  <a:extLst>
                    <a:ext uri="{9D8B030D-6E8A-4147-A177-3AD203B41FA5}">
                      <a16:colId xmlns:a16="http://schemas.microsoft.com/office/drawing/2014/main" val="558200551"/>
                    </a:ext>
                  </a:extLst>
                </a:gridCol>
                <a:gridCol w="329184">
                  <a:extLst>
                    <a:ext uri="{9D8B030D-6E8A-4147-A177-3AD203B41FA5}">
                      <a16:colId xmlns:a16="http://schemas.microsoft.com/office/drawing/2014/main" val="990928564"/>
                    </a:ext>
                  </a:extLst>
                </a:gridCol>
                <a:gridCol w="329184">
                  <a:extLst>
                    <a:ext uri="{9D8B030D-6E8A-4147-A177-3AD203B41FA5}">
                      <a16:colId xmlns:a16="http://schemas.microsoft.com/office/drawing/2014/main" val="3760567115"/>
                    </a:ext>
                  </a:extLst>
                </a:gridCol>
                <a:gridCol w="329184">
                  <a:extLst>
                    <a:ext uri="{9D8B030D-6E8A-4147-A177-3AD203B41FA5}">
                      <a16:colId xmlns:a16="http://schemas.microsoft.com/office/drawing/2014/main" val="2422873365"/>
                    </a:ext>
                  </a:extLst>
                </a:gridCol>
                <a:gridCol w="329184">
                  <a:extLst>
                    <a:ext uri="{9D8B030D-6E8A-4147-A177-3AD203B41FA5}">
                      <a16:colId xmlns:a16="http://schemas.microsoft.com/office/drawing/2014/main" val="1193654905"/>
                    </a:ext>
                  </a:extLst>
                </a:gridCol>
                <a:gridCol w="329184">
                  <a:extLst>
                    <a:ext uri="{9D8B030D-6E8A-4147-A177-3AD203B41FA5}">
                      <a16:colId xmlns:a16="http://schemas.microsoft.com/office/drawing/2014/main" val="2609725052"/>
                    </a:ext>
                  </a:extLst>
                </a:gridCol>
                <a:gridCol w="329184">
                  <a:extLst>
                    <a:ext uri="{9D8B030D-6E8A-4147-A177-3AD203B41FA5}">
                      <a16:colId xmlns:a16="http://schemas.microsoft.com/office/drawing/2014/main" val="1936985417"/>
                    </a:ext>
                  </a:extLst>
                </a:gridCol>
                <a:gridCol w="329184">
                  <a:extLst>
                    <a:ext uri="{9D8B030D-6E8A-4147-A177-3AD203B41FA5}">
                      <a16:colId xmlns:a16="http://schemas.microsoft.com/office/drawing/2014/main" val="456100733"/>
                    </a:ext>
                  </a:extLst>
                </a:gridCol>
                <a:gridCol w="329184">
                  <a:extLst>
                    <a:ext uri="{9D8B030D-6E8A-4147-A177-3AD203B41FA5}">
                      <a16:colId xmlns:a16="http://schemas.microsoft.com/office/drawing/2014/main" val="3796190584"/>
                    </a:ext>
                  </a:extLst>
                </a:gridCol>
                <a:gridCol w="329184">
                  <a:extLst>
                    <a:ext uri="{9D8B030D-6E8A-4147-A177-3AD203B41FA5}">
                      <a16:colId xmlns:a16="http://schemas.microsoft.com/office/drawing/2014/main" val="3353993348"/>
                    </a:ext>
                  </a:extLst>
                </a:gridCol>
                <a:gridCol w="329184">
                  <a:extLst>
                    <a:ext uri="{9D8B030D-6E8A-4147-A177-3AD203B41FA5}">
                      <a16:colId xmlns:a16="http://schemas.microsoft.com/office/drawing/2014/main" val="2223334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152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01:31:38</a:t>
                      </a:r>
                      <a:r>
                        <a:rPr kumimoji="0" lang="en-US" sz="1000" b="0" i="0" u="none" strike="noStrike" kern="1200" cap="none" spc="0" normalizeH="0" baseline="0" noProof="0">
                          <a:ln>
                            <a:noFill/>
                          </a:ln>
                          <a:solidFill>
                            <a:prstClr val="black"/>
                          </a:solidFill>
                          <a:effectLst/>
                          <a:uLnTx/>
                          <a:uFillTx/>
                          <a:latin typeface="+mn-lt"/>
                          <a:ea typeface="+mn-ea"/>
                          <a:cs typeface="+mn-cs"/>
                        </a:rPr>
                        <a:t>
 She was admitted to the hospital Friday after experiencing a fever and chills, the Supreme Court says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b5ePzZteHxg9k&amp;w=619&amp;h=619&amp;url=https%3A%2F%2Fcdn.cnn.com%2Fcnnnext%2Fdam%2Fassets%2F191123185108-01-ruth-bader-ginsberg-1030-super-tease.jpg&amp;cfs=1&amp;sx=265&amp;sy=0&amp;sw=619&amp;sh=619&amp;_nc_hash=AQD9sF9ixUIS9-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00881592"/>
                  </a:ext>
                </a:extLst>
              </a:tr>
            </a:tbl>
          </a:graphicData>
        </a:graphic>
      </p:graphicFrame>
      <p:sp>
        <p:nvSpPr>
          <p:cNvPr id="4" name="Text Placeholder 3">
            <a:extLst>
              <a:ext uri="{FF2B5EF4-FFF2-40B4-BE49-F238E27FC236}">
                <a16:creationId xmlns:a16="http://schemas.microsoft.com/office/drawing/2014/main" id="{500348F2-DBA3-43E5-BA06-C913F99EDB8B}"/>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472369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D8A7F-11B2-4FA7-ADCB-F2A281750D64}"/>
              </a:ext>
            </a:extLst>
          </p:cNvPr>
          <p:cNvSpPr>
            <a:spLocks noGrp="1"/>
          </p:cNvSpPr>
          <p:nvPr>
            <p:ph type="title"/>
          </p:nvPr>
        </p:nvSpPr>
        <p:spPr/>
        <p:txBody>
          <a:bodyPr/>
          <a:lstStyle/>
          <a:p>
            <a:r>
              <a:rPr lang="en-US"/>
              <a:t>Facebook Own Posts Table | fbData - 16 of 26</a:t>
            </a:r>
          </a:p>
        </p:txBody>
      </p:sp>
      <p:graphicFrame>
        <p:nvGraphicFramePr>
          <p:cNvPr id="5" name="Table Placeholder 4">
            <a:extLst>
              <a:ext uri="{FF2B5EF4-FFF2-40B4-BE49-F238E27FC236}">
                <a16:creationId xmlns:a16="http://schemas.microsoft.com/office/drawing/2014/main" id="{AC667DED-53E7-476B-B993-5DD6E0EA2EE4}"/>
              </a:ext>
            </a:extLst>
          </p:cNvPr>
          <p:cNvGraphicFramePr>
            <a:graphicFrameLocks noGrp="1"/>
          </p:cNvGraphicFramePr>
          <p:nvPr>
            <p:ph type="tbl" sz="quarter" idx="13"/>
            <p:extLst>
              <p:ext uri="{D42A27DB-BD31-4B8C-83A1-F6EECF244321}">
                <p14:modId xmlns:p14="http://schemas.microsoft.com/office/powerpoint/2010/main" val="107306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09813193"/>
                    </a:ext>
                  </a:extLst>
                </a:gridCol>
                <a:gridCol w="905256">
                  <a:extLst>
                    <a:ext uri="{9D8B030D-6E8A-4147-A177-3AD203B41FA5}">
                      <a16:colId xmlns:a16="http://schemas.microsoft.com/office/drawing/2014/main" val="3046043039"/>
                    </a:ext>
                  </a:extLst>
                </a:gridCol>
                <a:gridCol w="658368">
                  <a:extLst>
                    <a:ext uri="{9D8B030D-6E8A-4147-A177-3AD203B41FA5}">
                      <a16:colId xmlns:a16="http://schemas.microsoft.com/office/drawing/2014/main" val="3501507094"/>
                    </a:ext>
                  </a:extLst>
                </a:gridCol>
                <a:gridCol w="329184">
                  <a:extLst>
                    <a:ext uri="{9D8B030D-6E8A-4147-A177-3AD203B41FA5}">
                      <a16:colId xmlns:a16="http://schemas.microsoft.com/office/drawing/2014/main" val="2782779974"/>
                    </a:ext>
                  </a:extLst>
                </a:gridCol>
                <a:gridCol w="329184">
                  <a:extLst>
                    <a:ext uri="{9D8B030D-6E8A-4147-A177-3AD203B41FA5}">
                      <a16:colId xmlns:a16="http://schemas.microsoft.com/office/drawing/2014/main" val="2234651116"/>
                    </a:ext>
                  </a:extLst>
                </a:gridCol>
                <a:gridCol w="329184">
                  <a:extLst>
                    <a:ext uri="{9D8B030D-6E8A-4147-A177-3AD203B41FA5}">
                      <a16:colId xmlns:a16="http://schemas.microsoft.com/office/drawing/2014/main" val="926297236"/>
                    </a:ext>
                  </a:extLst>
                </a:gridCol>
                <a:gridCol w="329184">
                  <a:extLst>
                    <a:ext uri="{9D8B030D-6E8A-4147-A177-3AD203B41FA5}">
                      <a16:colId xmlns:a16="http://schemas.microsoft.com/office/drawing/2014/main" val="1979424621"/>
                    </a:ext>
                  </a:extLst>
                </a:gridCol>
                <a:gridCol w="329184">
                  <a:extLst>
                    <a:ext uri="{9D8B030D-6E8A-4147-A177-3AD203B41FA5}">
                      <a16:colId xmlns:a16="http://schemas.microsoft.com/office/drawing/2014/main" val="1034573692"/>
                    </a:ext>
                  </a:extLst>
                </a:gridCol>
                <a:gridCol w="329184">
                  <a:extLst>
                    <a:ext uri="{9D8B030D-6E8A-4147-A177-3AD203B41FA5}">
                      <a16:colId xmlns:a16="http://schemas.microsoft.com/office/drawing/2014/main" val="683110415"/>
                    </a:ext>
                  </a:extLst>
                </a:gridCol>
                <a:gridCol w="329184">
                  <a:extLst>
                    <a:ext uri="{9D8B030D-6E8A-4147-A177-3AD203B41FA5}">
                      <a16:colId xmlns:a16="http://schemas.microsoft.com/office/drawing/2014/main" val="2544381557"/>
                    </a:ext>
                  </a:extLst>
                </a:gridCol>
                <a:gridCol w="329184">
                  <a:extLst>
                    <a:ext uri="{9D8B030D-6E8A-4147-A177-3AD203B41FA5}">
                      <a16:colId xmlns:a16="http://schemas.microsoft.com/office/drawing/2014/main" val="402872212"/>
                    </a:ext>
                  </a:extLst>
                </a:gridCol>
                <a:gridCol w="329184">
                  <a:extLst>
                    <a:ext uri="{9D8B030D-6E8A-4147-A177-3AD203B41FA5}">
                      <a16:colId xmlns:a16="http://schemas.microsoft.com/office/drawing/2014/main" val="3385714674"/>
                    </a:ext>
                  </a:extLst>
                </a:gridCol>
                <a:gridCol w="329184">
                  <a:extLst>
                    <a:ext uri="{9D8B030D-6E8A-4147-A177-3AD203B41FA5}">
                      <a16:colId xmlns:a16="http://schemas.microsoft.com/office/drawing/2014/main" val="270578602"/>
                    </a:ext>
                  </a:extLst>
                </a:gridCol>
                <a:gridCol w="329184">
                  <a:extLst>
                    <a:ext uri="{9D8B030D-6E8A-4147-A177-3AD203B41FA5}">
                      <a16:colId xmlns:a16="http://schemas.microsoft.com/office/drawing/2014/main" val="3630630019"/>
                    </a:ext>
                  </a:extLst>
                </a:gridCol>
                <a:gridCol w="329184">
                  <a:extLst>
                    <a:ext uri="{9D8B030D-6E8A-4147-A177-3AD203B41FA5}">
                      <a16:colId xmlns:a16="http://schemas.microsoft.com/office/drawing/2014/main" val="3308973066"/>
                    </a:ext>
                  </a:extLst>
                </a:gridCol>
                <a:gridCol w="329184">
                  <a:extLst>
                    <a:ext uri="{9D8B030D-6E8A-4147-A177-3AD203B41FA5}">
                      <a16:colId xmlns:a16="http://schemas.microsoft.com/office/drawing/2014/main" val="465595312"/>
                    </a:ext>
                  </a:extLst>
                </a:gridCol>
                <a:gridCol w="329184">
                  <a:extLst>
                    <a:ext uri="{9D8B030D-6E8A-4147-A177-3AD203B41FA5}">
                      <a16:colId xmlns:a16="http://schemas.microsoft.com/office/drawing/2014/main" val="3509212865"/>
                    </a:ext>
                  </a:extLst>
                </a:gridCol>
                <a:gridCol w="329184">
                  <a:extLst>
                    <a:ext uri="{9D8B030D-6E8A-4147-A177-3AD203B41FA5}">
                      <a16:colId xmlns:a16="http://schemas.microsoft.com/office/drawing/2014/main" val="91769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899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01:00:11</a:t>
                      </a:r>
                      <a:r>
                        <a:rPr kumimoji="0" lang="en-US" sz="1000" b="0" i="0" u="none" strike="noStrike" kern="1200" cap="none" spc="0" normalizeH="0" baseline="0" noProof="0">
                          <a:ln>
                            <a:noFill/>
                          </a:ln>
                          <a:solidFill>
                            <a:prstClr val="black"/>
                          </a:solidFill>
                          <a:effectLst/>
                          <a:uLnTx/>
                          <a:uFillTx/>
                          <a:latin typeface="+mn-lt"/>
                          <a:ea typeface="+mn-ea"/>
                          <a:cs typeface="+mn-cs"/>
                        </a:rPr>
                        <a:t>
 Travelers will have to deal with three storms across the US that'll bring snow and lots of rainfall as Thanksgiving week starts. Here's what to expect.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https://external.xx.fbcdn.net/safe_image.php?d=AQB3xlFpcIVdzT27&amp;w=619&amp;h=619&amp;url=https%3A%2F%2Fcdn.cnn.com%2Fcnnnext%2Fdam%2Fassets%2F191120173406-van-dam-steering-snow-super-tease.jpg&amp;cfs=1&amp;sx=224&amp;sy=0&amp;sw=619&amp;sh=619&amp;_nc_hash=AQCuf6goMyChUJtw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67939929"/>
                  </a:ext>
                </a:extLst>
              </a:tr>
            </a:tbl>
          </a:graphicData>
        </a:graphic>
      </p:graphicFrame>
      <p:sp>
        <p:nvSpPr>
          <p:cNvPr id="4" name="Text Placeholder 3">
            <a:extLst>
              <a:ext uri="{FF2B5EF4-FFF2-40B4-BE49-F238E27FC236}">
                <a16:creationId xmlns:a16="http://schemas.microsoft.com/office/drawing/2014/main" id="{B4310031-5D6B-46B6-99D4-2F728F40D205}"/>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134750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DAB4-1C6C-462C-9782-901F6BA5CE80}"/>
              </a:ext>
            </a:extLst>
          </p:cNvPr>
          <p:cNvSpPr>
            <a:spLocks noGrp="1"/>
          </p:cNvSpPr>
          <p:nvPr>
            <p:ph type="title"/>
          </p:nvPr>
        </p:nvSpPr>
        <p:spPr/>
        <p:txBody>
          <a:bodyPr/>
          <a:lstStyle/>
          <a:p>
            <a:r>
              <a:rPr lang="en-US"/>
              <a:t>Facebook Own Posts Table | fbData - 17 of 26</a:t>
            </a:r>
          </a:p>
        </p:txBody>
      </p:sp>
      <p:graphicFrame>
        <p:nvGraphicFramePr>
          <p:cNvPr id="5" name="Table Placeholder 4">
            <a:extLst>
              <a:ext uri="{FF2B5EF4-FFF2-40B4-BE49-F238E27FC236}">
                <a16:creationId xmlns:a16="http://schemas.microsoft.com/office/drawing/2014/main" id="{3DADA8E7-7E31-4A23-90EA-5E3ECD937CFE}"/>
              </a:ext>
            </a:extLst>
          </p:cNvPr>
          <p:cNvGraphicFramePr>
            <a:graphicFrameLocks noGrp="1"/>
          </p:cNvGraphicFramePr>
          <p:nvPr>
            <p:ph type="tbl" sz="quarter" idx="13"/>
            <p:extLst>
              <p:ext uri="{D42A27DB-BD31-4B8C-83A1-F6EECF244321}">
                <p14:modId xmlns:p14="http://schemas.microsoft.com/office/powerpoint/2010/main" val="18500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29492980"/>
                    </a:ext>
                  </a:extLst>
                </a:gridCol>
                <a:gridCol w="905256">
                  <a:extLst>
                    <a:ext uri="{9D8B030D-6E8A-4147-A177-3AD203B41FA5}">
                      <a16:colId xmlns:a16="http://schemas.microsoft.com/office/drawing/2014/main" val="1586812048"/>
                    </a:ext>
                  </a:extLst>
                </a:gridCol>
                <a:gridCol w="658368">
                  <a:extLst>
                    <a:ext uri="{9D8B030D-6E8A-4147-A177-3AD203B41FA5}">
                      <a16:colId xmlns:a16="http://schemas.microsoft.com/office/drawing/2014/main" val="2985349819"/>
                    </a:ext>
                  </a:extLst>
                </a:gridCol>
                <a:gridCol w="329184">
                  <a:extLst>
                    <a:ext uri="{9D8B030D-6E8A-4147-A177-3AD203B41FA5}">
                      <a16:colId xmlns:a16="http://schemas.microsoft.com/office/drawing/2014/main" val="2632816010"/>
                    </a:ext>
                  </a:extLst>
                </a:gridCol>
                <a:gridCol w="329184">
                  <a:extLst>
                    <a:ext uri="{9D8B030D-6E8A-4147-A177-3AD203B41FA5}">
                      <a16:colId xmlns:a16="http://schemas.microsoft.com/office/drawing/2014/main" val="3735866810"/>
                    </a:ext>
                  </a:extLst>
                </a:gridCol>
                <a:gridCol w="329184">
                  <a:extLst>
                    <a:ext uri="{9D8B030D-6E8A-4147-A177-3AD203B41FA5}">
                      <a16:colId xmlns:a16="http://schemas.microsoft.com/office/drawing/2014/main" val="464883335"/>
                    </a:ext>
                  </a:extLst>
                </a:gridCol>
                <a:gridCol w="329184">
                  <a:extLst>
                    <a:ext uri="{9D8B030D-6E8A-4147-A177-3AD203B41FA5}">
                      <a16:colId xmlns:a16="http://schemas.microsoft.com/office/drawing/2014/main" val="2099027502"/>
                    </a:ext>
                  </a:extLst>
                </a:gridCol>
                <a:gridCol w="329184">
                  <a:extLst>
                    <a:ext uri="{9D8B030D-6E8A-4147-A177-3AD203B41FA5}">
                      <a16:colId xmlns:a16="http://schemas.microsoft.com/office/drawing/2014/main" val="861977906"/>
                    </a:ext>
                  </a:extLst>
                </a:gridCol>
                <a:gridCol w="329184">
                  <a:extLst>
                    <a:ext uri="{9D8B030D-6E8A-4147-A177-3AD203B41FA5}">
                      <a16:colId xmlns:a16="http://schemas.microsoft.com/office/drawing/2014/main" val="55531397"/>
                    </a:ext>
                  </a:extLst>
                </a:gridCol>
                <a:gridCol w="329184">
                  <a:extLst>
                    <a:ext uri="{9D8B030D-6E8A-4147-A177-3AD203B41FA5}">
                      <a16:colId xmlns:a16="http://schemas.microsoft.com/office/drawing/2014/main" val="1747126599"/>
                    </a:ext>
                  </a:extLst>
                </a:gridCol>
                <a:gridCol w="329184">
                  <a:extLst>
                    <a:ext uri="{9D8B030D-6E8A-4147-A177-3AD203B41FA5}">
                      <a16:colId xmlns:a16="http://schemas.microsoft.com/office/drawing/2014/main" val="3936852536"/>
                    </a:ext>
                  </a:extLst>
                </a:gridCol>
                <a:gridCol w="329184">
                  <a:extLst>
                    <a:ext uri="{9D8B030D-6E8A-4147-A177-3AD203B41FA5}">
                      <a16:colId xmlns:a16="http://schemas.microsoft.com/office/drawing/2014/main" val="1673419350"/>
                    </a:ext>
                  </a:extLst>
                </a:gridCol>
                <a:gridCol w="329184">
                  <a:extLst>
                    <a:ext uri="{9D8B030D-6E8A-4147-A177-3AD203B41FA5}">
                      <a16:colId xmlns:a16="http://schemas.microsoft.com/office/drawing/2014/main" val="1311624708"/>
                    </a:ext>
                  </a:extLst>
                </a:gridCol>
                <a:gridCol w="329184">
                  <a:extLst>
                    <a:ext uri="{9D8B030D-6E8A-4147-A177-3AD203B41FA5}">
                      <a16:colId xmlns:a16="http://schemas.microsoft.com/office/drawing/2014/main" val="2007647762"/>
                    </a:ext>
                  </a:extLst>
                </a:gridCol>
                <a:gridCol w="329184">
                  <a:extLst>
                    <a:ext uri="{9D8B030D-6E8A-4147-A177-3AD203B41FA5}">
                      <a16:colId xmlns:a16="http://schemas.microsoft.com/office/drawing/2014/main" val="2903516460"/>
                    </a:ext>
                  </a:extLst>
                </a:gridCol>
                <a:gridCol w="329184">
                  <a:extLst>
                    <a:ext uri="{9D8B030D-6E8A-4147-A177-3AD203B41FA5}">
                      <a16:colId xmlns:a16="http://schemas.microsoft.com/office/drawing/2014/main" val="2700402473"/>
                    </a:ext>
                  </a:extLst>
                </a:gridCol>
                <a:gridCol w="329184">
                  <a:extLst>
                    <a:ext uri="{9D8B030D-6E8A-4147-A177-3AD203B41FA5}">
                      <a16:colId xmlns:a16="http://schemas.microsoft.com/office/drawing/2014/main" val="3153468288"/>
                    </a:ext>
                  </a:extLst>
                </a:gridCol>
                <a:gridCol w="329184">
                  <a:extLst>
                    <a:ext uri="{9D8B030D-6E8A-4147-A177-3AD203B41FA5}">
                      <a16:colId xmlns:a16="http://schemas.microsoft.com/office/drawing/2014/main" val="2058466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924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00:30:10</a:t>
                      </a:r>
                      <a:r>
                        <a:rPr kumimoji="0" lang="en-US" sz="1000" b="0" i="0" u="none" strike="noStrike" kern="1200" cap="none" spc="0" normalizeH="0" baseline="0" noProof="0">
                          <a:ln>
                            <a:noFill/>
                          </a:ln>
                          <a:solidFill>
                            <a:prstClr val="black"/>
                          </a:solidFill>
                          <a:effectLst/>
                          <a:uLnTx/>
                          <a:uFillTx/>
                          <a:latin typeface="+mn-lt"/>
                          <a:ea typeface="+mn-ea"/>
                          <a:cs typeface="+mn-cs"/>
                        </a:rPr>
                        <a:t>
 More than a hundred Harvard University and Yale University students and alumni flooded the field to protest against the schools' endowments from fossil fuel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https://external.xx.fbcdn.net/safe_image.php?d=AQDzJatOYLIWt66L&amp;w=619&amp;h=619&amp;url=https%3A%2F%2Fcdn.cnn.com%2Fcnnnext%2Fdam%2Fassets%2F191123145304-harvard-yale-climate-protests-super-tease.jpg&amp;cfs=1&amp;_nc_hash=AQDoHSTv1ooB7eI8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06825504"/>
                  </a:ext>
                </a:extLst>
              </a:tr>
            </a:tbl>
          </a:graphicData>
        </a:graphic>
      </p:graphicFrame>
      <p:sp>
        <p:nvSpPr>
          <p:cNvPr id="4" name="Text Placeholder 3">
            <a:extLst>
              <a:ext uri="{FF2B5EF4-FFF2-40B4-BE49-F238E27FC236}">
                <a16:creationId xmlns:a16="http://schemas.microsoft.com/office/drawing/2014/main" id="{02A209FF-A331-4474-A37D-D5CADD2D3D2C}"/>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1215546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ACA9-D8E3-462A-B6E9-28287433ADF3}"/>
              </a:ext>
            </a:extLst>
          </p:cNvPr>
          <p:cNvSpPr>
            <a:spLocks noGrp="1"/>
          </p:cNvSpPr>
          <p:nvPr>
            <p:ph type="title"/>
          </p:nvPr>
        </p:nvSpPr>
        <p:spPr/>
        <p:txBody>
          <a:bodyPr/>
          <a:lstStyle/>
          <a:p>
            <a:r>
              <a:rPr lang="en-US"/>
              <a:t>Facebook Own Posts Table | fbData - 18 of 26</a:t>
            </a:r>
          </a:p>
        </p:txBody>
      </p:sp>
      <p:graphicFrame>
        <p:nvGraphicFramePr>
          <p:cNvPr id="5" name="Table Placeholder 4">
            <a:extLst>
              <a:ext uri="{FF2B5EF4-FFF2-40B4-BE49-F238E27FC236}">
                <a16:creationId xmlns:a16="http://schemas.microsoft.com/office/drawing/2014/main" id="{D0202257-EDEE-46E1-B707-A0A7F0175B48}"/>
              </a:ext>
            </a:extLst>
          </p:cNvPr>
          <p:cNvGraphicFramePr>
            <a:graphicFrameLocks noGrp="1"/>
          </p:cNvGraphicFramePr>
          <p:nvPr>
            <p:ph type="tbl" sz="quarter" idx="13"/>
            <p:extLst>
              <p:ext uri="{D42A27DB-BD31-4B8C-83A1-F6EECF244321}">
                <p14:modId xmlns:p14="http://schemas.microsoft.com/office/powerpoint/2010/main" val="2820252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3073671"/>
                    </a:ext>
                  </a:extLst>
                </a:gridCol>
                <a:gridCol w="905256">
                  <a:extLst>
                    <a:ext uri="{9D8B030D-6E8A-4147-A177-3AD203B41FA5}">
                      <a16:colId xmlns:a16="http://schemas.microsoft.com/office/drawing/2014/main" val="929151512"/>
                    </a:ext>
                  </a:extLst>
                </a:gridCol>
                <a:gridCol w="658368">
                  <a:extLst>
                    <a:ext uri="{9D8B030D-6E8A-4147-A177-3AD203B41FA5}">
                      <a16:colId xmlns:a16="http://schemas.microsoft.com/office/drawing/2014/main" val="1373471202"/>
                    </a:ext>
                  </a:extLst>
                </a:gridCol>
                <a:gridCol w="329184">
                  <a:extLst>
                    <a:ext uri="{9D8B030D-6E8A-4147-A177-3AD203B41FA5}">
                      <a16:colId xmlns:a16="http://schemas.microsoft.com/office/drawing/2014/main" val="2091415644"/>
                    </a:ext>
                  </a:extLst>
                </a:gridCol>
                <a:gridCol w="329184">
                  <a:extLst>
                    <a:ext uri="{9D8B030D-6E8A-4147-A177-3AD203B41FA5}">
                      <a16:colId xmlns:a16="http://schemas.microsoft.com/office/drawing/2014/main" val="243822446"/>
                    </a:ext>
                  </a:extLst>
                </a:gridCol>
                <a:gridCol w="329184">
                  <a:extLst>
                    <a:ext uri="{9D8B030D-6E8A-4147-A177-3AD203B41FA5}">
                      <a16:colId xmlns:a16="http://schemas.microsoft.com/office/drawing/2014/main" val="3795046805"/>
                    </a:ext>
                  </a:extLst>
                </a:gridCol>
                <a:gridCol w="329184">
                  <a:extLst>
                    <a:ext uri="{9D8B030D-6E8A-4147-A177-3AD203B41FA5}">
                      <a16:colId xmlns:a16="http://schemas.microsoft.com/office/drawing/2014/main" val="3766284457"/>
                    </a:ext>
                  </a:extLst>
                </a:gridCol>
                <a:gridCol w="329184">
                  <a:extLst>
                    <a:ext uri="{9D8B030D-6E8A-4147-A177-3AD203B41FA5}">
                      <a16:colId xmlns:a16="http://schemas.microsoft.com/office/drawing/2014/main" val="1929632175"/>
                    </a:ext>
                  </a:extLst>
                </a:gridCol>
                <a:gridCol w="329184">
                  <a:extLst>
                    <a:ext uri="{9D8B030D-6E8A-4147-A177-3AD203B41FA5}">
                      <a16:colId xmlns:a16="http://schemas.microsoft.com/office/drawing/2014/main" val="3101307186"/>
                    </a:ext>
                  </a:extLst>
                </a:gridCol>
                <a:gridCol w="329184">
                  <a:extLst>
                    <a:ext uri="{9D8B030D-6E8A-4147-A177-3AD203B41FA5}">
                      <a16:colId xmlns:a16="http://schemas.microsoft.com/office/drawing/2014/main" val="3336412683"/>
                    </a:ext>
                  </a:extLst>
                </a:gridCol>
                <a:gridCol w="329184">
                  <a:extLst>
                    <a:ext uri="{9D8B030D-6E8A-4147-A177-3AD203B41FA5}">
                      <a16:colId xmlns:a16="http://schemas.microsoft.com/office/drawing/2014/main" val="851083669"/>
                    </a:ext>
                  </a:extLst>
                </a:gridCol>
                <a:gridCol w="329184">
                  <a:extLst>
                    <a:ext uri="{9D8B030D-6E8A-4147-A177-3AD203B41FA5}">
                      <a16:colId xmlns:a16="http://schemas.microsoft.com/office/drawing/2014/main" val="1495273028"/>
                    </a:ext>
                  </a:extLst>
                </a:gridCol>
                <a:gridCol w="329184">
                  <a:extLst>
                    <a:ext uri="{9D8B030D-6E8A-4147-A177-3AD203B41FA5}">
                      <a16:colId xmlns:a16="http://schemas.microsoft.com/office/drawing/2014/main" val="3484824042"/>
                    </a:ext>
                  </a:extLst>
                </a:gridCol>
                <a:gridCol w="329184">
                  <a:extLst>
                    <a:ext uri="{9D8B030D-6E8A-4147-A177-3AD203B41FA5}">
                      <a16:colId xmlns:a16="http://schemas.microsoft.com/office/drawing/2014/main" val="2694121247"/>
                    </a:ext>
                  </a:extLst>
                </a:gridCol>
                <a:gridCol w="329184">
                  <a:extLst>
                    <a:ext uri="{9D8B030D-6E8A-4147-A177-3AD203B41FA5}">
                      <a16:colId xmlns:a16="http://schemas.microsoft.com/office/drawing/2014/main" val="2264109134"/>
                    </a:ext>
                  </a:extLst>
                </a:gridCol>
                <a:gridCol w="329184">
                  <a:extLst>
                    <a:ext uri="{9D8B030D-6E8A-4147-A177-3AD203B41FA5}">
                      <a16:colId xmlns:a16="http://schemas.microsoft.com/office/drawing/2014/main" val="2594041072"/>
                    </a:ext>
                  </a:extLst>
                </a:gridCol>
                <a:gridCol w="329184">
                  <a:extLst>
                    <a:ext uri="{9D8B030D-6E8A-4147-A177-3AD203B41FA5}">
                      <a16:colId xmlns:a16="http://schemas.microsoft.com/office/drawing/2014/main" val="809093289"/>
                    </a:ext>
                  </a:extLst>
                </a:gridCol>
                <a:gridCol w="329184">
                  <a:extLst>
                    <a:ext uri="{9D8B030D-6E8A-4147-A177-3AD203B41FA5}">
                      <a16:colId xmlns:a16="http://schemas.microsoft.com/office/drawing/2014/main" val="4096907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232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00:00:40</a:t>
                      </a:r>
                      <a:r>
                        <a:rPr kumimoji="0" lang="en-US" sz="1000" b="0" i="0" u="none" strike="noStrike" kern="1200" cap="none" spc="0" normalizeH="0" baseline="0" noProof="0">
                          <a:ln>
                            <a:noFill/>
                          </a:ln>
                          <a:solidFill>
                            <a:prstClr val="black"/>
                          </a:solidFill>
                          <a:effectLst/>
                          <a:uLnTx/>
                          <a:uFillTx/>
                          <a:latin typeface="+mn-lt"/>
                          <a:ea typeface="+mn-ea"/>
                          <a:cs typeface="+mn-cs"/>
                        </a:rPr>
                        <a:t>
 "Miller's continued presence in the White House is an insult to our fundamental values of decency," writes Raul A. Reyes for CNN Opinion  https://cnn.it/2Oh0Xob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IEhDpukhjnkHv&amp;w=619&amp;h=619&amp;url=https%3A%2F%2Fcdn.cnn.com%2Fcnnnext%2Fdam%2Fassets%2F191118172241-stephen-miller-reyes-op-ed-super-tease.jpg&amp;cfs=1&amp;sx=51&amp;sy=0&amp;sw=619&amp;sh=619&amp;_nc_hash=AQCC7sHQuKno58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27646178"/>
                  </a:ext>
                </a:extLst>
              </a:tr>
            </a:tbl>
          </a:graphicData>
        </a:graphic>
      </p:graphicFrame>
      <p:sp>
        <p:nvSpPr>
          <p:cNvPr id="4" name="Text Placeholder 3">
            <a:extLst>
              <a:ext uri="{FF2B5EF4-FFF2-40B4-BE49-F238E27FC236}">
                <a16:creationId xmlns:a16="http://schemas.microsoft.com/office/drawing/2014/main" id="{23D09041-2230-44F8-8827-C7AD78B7FC19}"/>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1867828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0650D-693F-446B-8CD3-95F649EF2C00}"/>
              </a:ext>
            </a:extLst>
          </p:cNvPr>
          <p:cNvSpPr>
            <a:spLocks noGrp="1"/>
          </p:cNvSpPr>
          <p:nvPr>
            <p:ph type="title"/>
          </p:nvPr>
        </p:nvSpPr>
        <p:spPr/>
        <p:txBody>
          <a:bodyPr/>
          <a:lstStyle/>
          <a:p>
            <a:r>
              <a:rPr lang="en-US"/>
              <a:t>Facebook Own Posts Table | fbData - 19 of 26</a:t>
            </a:r>
          </a:p>
        </p:txBody>
      </p:sp>
      <p:graphicFrame>
        <p:nvGraphicFramePr>
          <p:cNvPr id="5" name="Table Placeholder 4">
            <a:extLst>
              <a:ext uri="{FF2B5EF4-FFF2-40B4-BE49-F238E27FC236}">
                <a16:creationId xmlns:a16="http://schemas.microsoft.com/office/drawing/2014/main" id="{6DED900D-D0C9-473B-951B-FC4B841F1E69}"/>
              </a:ext>
            </a:extLst>
          </p:cNvPr>
          <p:cNvGraphicFramePr>
            <a:graphicFrameLocks noGrp="1"/>
          </p:cNvGraphicFramePr>
          <p:nvPr>
            <p:ph type="tbl" sz="quarter" idx="13"/>
            <p:extLst>
              <p:ext uri="{D42A27DB-BD31-4B8C-83A1-F6EECF244321}">
                <p14:modId xmlns:p14="http://schemas.microsoft.com/office/powerpoint/2010/main" val="41049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27161052"/>
                    </a:ext>
                  </a:extLst>
                </a:gridCol>
                <a:gridCol w="905256">
                  <a:extLst>
                    <a:ext uri="{9D8B030D-6E8A-4147-A177-3AD203B41FA5}">
                      <a16:colId xmlns:a16="http://schemas.microsoft.com/office/drawing/2014/main" val="379045647"/>
                    </a:ext>
                  </a:extLst>
                </a:gridCol>
                <a:gridCol w="658368">
                  <a:extLst>
                    <a:ext uri="{9D8B030D-6E8A-4147-A177-3AD203B41FA5}">
                      <a16:colId xmlns:a16="http://schemas.microsoft.com/office/drawing/2014/main" val="1374272338"/>
                    </a:ext>
                  </a:extLst>
                </a:gridCol>
                <a:gridCol w="329184">
                  <a:extLst>
                    <a:ext uri="{9D8B030D-6E8A-4147-A177-3AD203B41FA5}">
                      <a16:colId xmlns:a16="http://schemas.microsoft.com/office/drawing/2014/main" val="2193955151"/>
                    </a:ext>
                  </a:extLst>
                </a:gridCol>
                <a:gridCol w="329184">
                  <a:extLst>
                    <a:ext uri="{9D8B030D-6E8A-4147-A177-3AD203B41FA5}">
                      <a16:colId xmlns:a16="http://schemas.microsoft.com/office/drawing/2014/main" val="925087144"/>
                    </a:ext>
                  </a:extLst>
                </a:gridCol>
                <a:gridCol w="329184">
                  <a:extLst>
                    <a:ext uri="{9D8B030D-6E8A-4147-A177-3AD203B41FA5}">
                      <a16:colId xmlns:a16="http://schemas.microsoft.com/office/drawing/2014/main" val="2620850521"/>
                    </a:ext>
                  </a:extLst>
                </a:gridCol>
                <a:gridCol w="329184">
                  <a:extLst>
                    <a:ext uri="{9D8B030D-6E8A-4147-A177-3AD203B41FA5}">
                      <a16:colId xmlns:a16="http://schemas.microsoft.com/office/drawing/2014/main" val="4084479743"/>
                    </a:ext>
                  </a:extLst>
                </a:gridCol>
                <a:gridCol w="329184">
                  <a:extLst>
                    <a:ext uri="{9D8B030D-6E8A-4147-A177-3AD203B41FA5}">
                      <a16:colId xmlns:a16="http://schemas.microsoft.com/office/drawing/2014/main" val="573556660"/>
                    </a:ext>
                  </a:extLst>
                </a:gridCol>
                <a:gridCol w="329184">
                  <a:extLst>
                    <a:ext uri="{9D8B030D-6E8A-4147-A177-3AD203B41FA5}">
                      <a16:colId xmlns:a16="http://schemas.microsoft.com/office/drawing/2014/main" val="769276677"/>
                    </a:ext>
                  </a:extLst>
                </a:gridCol>
                <a:gridCol w="329184">
                  <a:extLst>
                    <a:ext uri="{9D8B030D-6E8A-4147-A177-3AD203B41FA5}">
                      <a16:colId xmlns:a16="http://schemas.microsoft.com/office/drawing/2014/main" val="1470893452"/>
                    </a:ext>
                  </a:extLst>
                </a:gridCol>
                <a:gridCol w="329184">
                  <a:extLst>
                    <a:ext uri="{9D8B030D-6E8A-4147-A177-3AD203B41FA5}">
                      <a16:colId xmlns:a16="http://schemas.microsoft.com/office/drawing/2014/main" val="3160671596"/>
                    </a:ext>
                  </a:extLst>
                </a:gridCol>
                <a:gridCol w="329184">
                  <a:extLst>
                    <a:ext uri="{9D8B030D-6E8A-4147-A177-3AD203B41FA5}">
                      <a16:colId xmlns:a16="http://schemas.microsoft.com/office/drawing/2014/main" val="599508404"/>
                    </a:ext>
                  </a:extLst>
                </a:gridCol>
                <a:gridCol w="329184">
                  <a:extLst>
                    <a:ext uri="{9D8B030D-6E8A-4147-A177-3AD203B41FA5}">
                      <a16:colId xmlns:a16="http://schemas.microsoft.com/office/drawing/2014/main" val="42010174"/>
                    </a:ext>
                  </a:extLst>
                </a:gridCol>
                <a:gridCol w="329184">
                  <a:extLst>
                    <a:ext uri="{9D8B030D-6E8A-4147-A177-3AD203B41FA5}">
                      <a16:colId xmlns:a16="http://schemas.microsoft.com/office/drawing/2014/main" val="3592589778"/>
                    </a:ext>
                  </a:extLst>
                </a:gridCol>
                <a:gridCol w="329184">
                  <a:extLst>
                    <a:ext uri="{9D8B030D-6E8A-4147-A177-3AD203B41FA5}">
                      <a16:colId xmlns:a16="http://schemas.microsoft.com/office/drawing/2014/main" val="2685482496"/>
                    </a:ext>
                  </a:extLst>
                </a:gridCol>
                <a:gridCol w="329184">
                  <a:extLst>
                    <a:ext uri="{9D8B030D-6E8A-4147-A177-3AD203B41FA5}">
                      <a16:colId xmlns:a16="http://schemas.microsoft.com/office/drawing/2014/main" val="3116785059"/>
                    </a:ext>
                  </a:extLst>
                </a:gridCol>
                <a:gridCol w="329184">
                  <a:extLst>
                    <a:ext uri="{9D8B030D-6E8A-4147-A177-3AD203B41FA5}">
                      <a16:colId xmlns:a16="http://schemas.microsoft.com/office/drawing/2014/main" val="72565075"/>
                    </a:ext>
                  </a:extLst>
                </a:gridCol>
                <a:gridCol w="329184">
                  <a:extLst>
                    <a:ext uri="{9D8B030D-6E8A-4147-A177-3AD203B41FA5}">
                      <a16:colId xmlns:a16="http://schemas.microsoft.com/office/drawing/2014/main" val="653091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83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- 2019-11-25 00:00:25</a:t>
                      </a:r>
                      <a:r>
                        <a:rPr kumimoji="0" lang="en-US" sz="1000" b="0" i="0" u="none" strike="noStrike" kern="1200" cap="none" spc="0" normalizeH="0" baseline="0" noProof="0">
                          <a:ln>
                            <a:noFill/>
                          </a:ln>
                          <a:solidFill>
                            <a:prstClr val="black"/>
                          </a:solidFill>
                          <a:effectLst/>
                          <a:uLnTx/>
                          <a:uFillTx/>
                          <a:latin typeface="+mn-lt"/>
                          <a:ea typeface="+mn-ea"/>
                          <a:cs typeface="+mn-cs"/>
                        </a:rPr>
                        <a:t>
 How many times a day do you think President Trump lies? Join CNN’s Jake Tapper to learn the answer from fact-checkers. CNN Special Report – All the President’s Lies airs tonight at 9 p.m. 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https://scontent.xx.fbcdn.net/v/t15.5256-10/71060022_807356659716085_7376667353775341568_n.jpg?_nc_cat=1&amp;_nc_ohc=1xzmSF14JCYAQmfmZuR6KQFUnuFwYCRNbgsJ3JFbKDLztXFm5MVBj7RIA&amp;_nc_ht=scontent.xx&amp;oh=c7d27e54e9a48a347ed2115e8f9c4fb8&amp;oe=5E8A5959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63623231"/>
                  </a:ext>
                </a:extLst>
              </a:tr>
            </a:tbl>
          </a:graphicData>
        </a:graphic>
      </p:graphicFrame>
      <p:sp>
        <p:nvSpPr>
          <p:cNvPr id="4" name="Text Placeholder 3">
            <a:extLst>
              <a:ext uri="{FF2B5EF4-FFF2-40B4-BE49-F238E27FC236}">
                <a16:creationId xmlns:a16="http://schemas.microsoft.com/office/drawing/2014/main" id="{61A0E82D-2C63-46BF-9CB1-9DF574D749F4}"/>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950656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5D515-6160-43C2-8ACF-4C348A824DF3}"/>
              </a:ext>
            </a:extLst>
          </p:cNvPr>
          <p:cNvSpPr>
            <a:spLocks noGrp="1"/>
          </p:cNvSpPr>
          <p:nvPr>
            <p:ph type="title"/>
          </p:nvPr>
        </p:nvSpPr>
        <p:spPr/>
        <p:txBody>
          <a:bodyPr/>
          <a:lstStyle/>
          <a:p>
            <a:r>
              <a:rPr lang="en-US"/>
              <a:t>Facebook Own Posts Table | fbData - 20 of 26</a:t>
            </a:r>
          </a:p>
        </p:txBody>
      </p:sp>
      <p:graphicFrame>
        <p:nvGraphicFramePr>
          <p:cNvPr id="5" name="Table Placeholder 4">
            <a:extLst>
              <a:ext uri="{FF2B5EF4-FFF2-40B4-BE49-F238E27FC236}">
                <a16:creationId xmlns:a16="http://schemas.microsoft.com/office/drawing/2014/main" id="{C71D3247-ACE1-47D7-9020-C68197D25E84}"/>
              </a:ext>
            </a:extLst>
          </p:cNvPr>
          <p:cNvGraphicFramePr>
            <a:graphicFrameLocks noGrp="1"/>
          </p:cNvGraphicFramePr>
          <p:nvPr>
            <p:ph type="tbl" sz="quarter" idx="13"/>
            <p:extLst>
              <p:ext uri="{D42A27DB-BD31-4B8C-83A1-F6EECF244321}">
                <p14:modId xmlns:p14="http://schemas.microsoft.com/office/powerpoint/2010/main" val="3857589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30882460"/>
                    </a:ext>
                  </a:extLst>
                </a:gridCol>
                <a:gridCol w="905256">
                  <a:extLst>
                    <a:ext uri="{9D8B030D-6E8A-4147-A177-3AD203B41FA5}">
                      <a16:colId xmlns:a16="http://schemas.microsoft.com/office/drawing/2014/main" val="712901945"/>
                    </a:ext>
                  </a:extLst>
                </a:gridCol>
                <a:gridCol w="658368">
                  <a:extLst>
                    <a:ext uri="{9D8B030D-6E8A-4147-A177-3AD203B41FA5}">
                      <a16:colId xmlns:a16="http://schemas.microsoft.com/office/drawing/2014/main" val="3335514427"/>
                    </a:ext>
                  </a:extLst>
                </a:gridCol>
                <a:gridCol w="329184">
                  <a:extLst>
                    <a:ext uri="{9D8B030D-6E8A-4147-A177-3AD203B41FA5}">
                      <a16:colId xmlns:a16="http://schemas.microsoft.com/office/drawing/2014/main" val="2838879171"/>
                    </a:ext>
                  </a:extLst>
                </a:gridCol>
                <a:gridCol w="329184">
                  <a:extLst>
                    <a:ext uri="{9D8B030D-6E8A-4147-A177-3AD203B41FA5}">
                      <a16:colId xmlns:a16="http://schemas.microsoft.com/office/drawing/2014/main" val="1350818721"/>
                    </a:ext>
                  </a:extLst>
                </a:gridCol>
                <a:gridCol w="329184">
                  <a:extLst>
                    <a:ext uri="{9D8B030D-6E8A-4147-A177-3AD203B41FA5}">
                      <a16:colId xmlns:a16="http://schemas.microsoft.com/office/drawing/2014/main" val="3607845601"/>
                    </a:ext>
                  </a:extLst>
                </a:gridCol>
                <a:gridCol w="329184">
                  <a:extLst>
                    <a:ext uri="{9D8B030D-6E8A-4147-A177-3AD203B41FA5}">
                      <a16:colId xmlns:a16="http://schemas.microsoft.com/office/drawing/2014/main" val="1487739532"/>
                    </a:ext>
                  </a:extLst>
                </a:gridCol>
                <a:gridCol w="329184">
                  <a:extLst>
                    <a:ext uri="{9D8B030D-6E8A-4147-A177-3AD203B41FA5}">
                      <a16:colId xmlns:a16="http://schemas.microsoft.com/office/drawing/2014/main" val="1783306001"/>
                    </a:ext>
                  </a:extLst>
                </a:gridCol>
                <a:gridCol w="329184">
                  <a:extLst>
                    <a:ext uri="{9D8B030D-6E8A-4147-A177-3AD203B41FA5}">
                      <a16:colId xmlns:a16="http://schemas.microsoft.com/office/drawing/2014/main" val="1889044133"/>
                    </a:ext>
                  </a:extLst>
                </a:gridCol>
                <a:gridCol w="329184">
                  <a:extLst>
                    <a:ext uri="{9D8B030D-6E8A-4147-A177-3AD203B41FA5}">
                      <a16:colId xmlns:a16="http://schemas.microsoft.com/office/drawing/2014/main" val="2987747952"/>
                    </a:ext>
                  </a:extLst>
                </a:gridCol>
                <a:gridCol w="329184">
                  <a:extLst>
                    <a:ext uri="{9D8B030D-6E8A-4147-A177-3AD203B41FA5}">
                      <a16:colId xmlns:a16="http://schemas.microsoft.com/office/drawing/2014/main" val="1023917682"/>
                    </a:ext>
                  </a:extLst>
                </a:gridCol>
                <a:gridCol w="329184">
                  <a:extLst>
                    <a:ext uri="{9D8B030D-6E8A-4147-A177-3AD203B41FA5}">
                      <a16:colId xmlns:a16="http://schemas.microsoft.com/office/drawing/2014/main" val="1591918327"/>
                    </a:ext>
                  </a:extLst>
                </a:gridCol>
                <a:gridCol w="329184">
                  <a:extLst>
                    <a:ext uri="{9D8B030D-6E8A-4147-A177-3AD203B41FA5}">
                      <a16:colId xmlns:a16="http://schemas.microsoft.com/office/drawing/2014/main" val="2001355532"/>
                    </a:ext>
                  </a:extLst>
                </a:gridCol>
                <a:gridCol w="329184">
                  <a:extLst>
                    <a:ext uri="{9D8B030D-6E8A-4147-A177-3AD203B41FA5}">
                      <a16:colId xmlns:a16="http://schemas.microsoft.com/office/drawing/2014/main" val="3584042254"/>
                    </a:ext>
                  </a:extLst>
                </a:gridCol>
                <a:gridCol w="329184">
                  <a:extLst>
                    <a:ext uri="{9D8B030D-6E8A-4147-A177-3AD203B41FA5}">
                      <a16:colId xmlns:a16="http://schemas.microsoft.com/office/drawing/2014/main" val="4198449344"/>
                    </a:ext>
                  </a:extLst>
                </a:gridCol>
                <a:gridCol w="329184">
                  <a:extLst>
                    <a:ext uri="{9D8B030D-6E8A-4147-A177-3AD203B41FA5}">
                      <a16:colId xmlns:a16="http://schemas.microsoft.com/office/drawing/2014/main" val="2209795288"/>
                    </a:ext>
                  </a:extLst>
                </a:gridCol>
                <a:gridCol w="329184">
                  <a:extLst>
                    <a:ext uri="{9D8B030D-6E8A-4147-A177-3AD203B41FA5}">
                      <a16:colId xmlns:a16="http://schemas.microsoft.com/office/drawing/2014/main" val="500196485"/>
                    </a:ext>
                  </a:extLst>
                </a:gridCol>
                <a:gridCol w="329184">
                  <a:extLst>
                    <a:ext uri="{9D8B030D-6E8A-4147-A177-3AD203B41FA5}">
                      <a16:colId xmlns:a16="http://schemas.microsoft.com/office/drawing/2014/main" val="3707846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96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- 2019-11-24 23:32:55</a:t>
                      </a:r>
                      <a:r>
                        <a:rPr kumimoji="0" lang="en-US" sz="1000" b="0" i="0" u="none" strike="noStrike" kern="1200" cap="none" spc="0" normalizeH="0" baseline="0" noProof="0">
                          <a:ln>
                            <a:noFill/>
                          </a:ln>
                          <a:solidFill>
                            <a:prstClr val="black"/>
                          </a:solidFill>
                          <a:effectLst/>
                          <a:uLnTx/>
                          <a:uFillTx/>
                          <a:latin typeface="+mn-lt"/>
                          <a:ea typeface="+mn-ea"/>
                          <a:cs typeface="+mn-cs"/>
                        </a:rPr>
                        <a:t>
 They knew he was a convicted abuser. Then they sent him to work among some of the most vulnerable children in the world.
CNN EXCLUSIVE REPORT: https://cnn.it/2QKjDxZ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https://scontent.xx.fbcdn.net/v/t15.5256-10/p720x720/75340490_2832994103397841_550598310377816064_n.jpg?_nc_cat=1&amp;_nc_ohc=TGMLaIfer5kAQlao3AatWd4iWtWXeWgEz7daBuBT43d_1mLyLCRMVHIOQ&amp;_nc_ht=scontent.xx&amp;oh=c20357d3b29d17cd2cb634f257f18ea7&amp;oe=5E3F1FED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669777"/>
                  </a:ext>
                </a:extLst>
              </a:tr>
            </a:tbl>
          </a:graphicData>
        </a:graphic>
      </p:graphicFrame>
      <p:sp>
        <p:nvSpPr>
          <p:cNvPr id="4" name="Text Placeholder 3">
            <a:extLst>
              <a:ext uri="{FF2B5EF4-FFF2-40B4-BE49-F238E27FC236}">
                <a16:creationId xmlns:a16="http://schemas.microsoft.com/office/drawing/2014/main" id="{188CD32C-2519-46E1-8197-4AB8017BE593}"/>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1105901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0502-5715-4EAB-B8B6-CEFCAA021F09}"/>
              </a:ext>
            </a:extLst>
          </p:cNvPr>
          <p:cNvSpPr>
            <a:spLocks noGrp="1"/>
          </p:cNvSpPr>
          <p:nvPr>
            <p:ph type="title"/>
          </p:nvPr>
        </p:nvSpPr>
        <p:spPr/>
        <p:txBody>
          <a:bodyPr/>
          <a:lstStyle/>
          <a:p>
            <a:r>
              <a:rPr lang="en-US"/>
              <a:t>Facebook Own Posts Table | fbData - 21 of 26</a:t>
            </a:r>
          </a:p>
        </p:txBody>
      </p:sp>
      <p:graphicFrame>
        <p:nvGraphicFramePr>
          <p:cNvPr id="5" name="Table Placeholder 4">
            <a:extLst>
              <a:ext uri="{FF2B5EF4-FFF2-40B4-BE49-F238E27FC236}">
                <a16:creationId xmlns:a16="http://schemas.microsoft.com/office/drawing/2014/main" id="{0656F8BD-B9FD-4391-8501-1F58C99F778C}"/>
              </a:ext>
            </a:extLst>
          </p:cNvPr>
          <p:cNvGraphicFramePr>
            <a:graphicFrameLocks noGrp="1"/>
          </p:cNvGraphicFramePr>
          <p:nvPr>
            <p:ph type="tbl" sz="quarter" idx="13"/>
            <p:extLst>
              <p:ext uri="{D42A27DB-BD31-4B8C-83A1-F6EECF244321}">
                <p14:modId xmlns:p14="http://schemas.microsoft.com/office/powerpoint/2010/main" val="339765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935382"/>
                    </a:ext>
                  </a:extLst>
                </a:gridCol>
                <a:gridCol w="905256">
                  <a:extLst>
                    <a:ext uri="{9D8B030D-6E8A-4147-A177-3AD203B41FA5}">
                      <a16:colId xmlns:a16="http://schemas.microsoft.com/office/drawing/2014/main" val="3735800111"/>
                    </a:ext>
                  </a:extLst>
                </a:gridCol>
                <a:gridCol w="658368">
                  <a:extLst>
                    <a:ext uri="{9D8B030D-6E8A-4147-A177-3AD203B41FA5}">
                      <a16:colId xmlns:a16="http://schemas.microsoft.com/office/drawing/2014/main" val="2758849863"/>
                    </a:ext>
                  </a:extLst>
                </a:gridCol>
                <a:gridCol w="329184">
                  <a:extLst>
                    <a:ext uri="{9D8B030D-6E8A-4147-A177-3AD203B41FA5}">
                      <a16:colId xmlns:a16="http://schemas.microsoft.com/office/drawing/2014/main" val="105018385"/>
                    </a:ext>
                  </a:extLst>
                </a:gridCol>
                <a:gridCol w="329184">
                  <a:extLst>
                    <a:ext uri="{9D8B030D-6E8A-4147-A177-3AD203B41FA5}">
                      <a16:colId xmlns:a16="http://schemas.microsoft.com/office/drawing/2014/main" val="531487660"/>
                    </a:ext>
                  </a:extLst>
                </a:gridCol>
                <a:gridCol w="329184">
                  <a:extLst>
                    <a:ext uri="{9D8B030D-6E8A-4147-A177-3AD203B41FA5}">
                      <a16:colId xmlns:a16="http://schemas.microsoft.com/office/drawing/2014/main" val="3920979321"/>
                    </a:ext>
                  </a:extLst>
                </a:gridCol>
                <a:gridCol w="329184">
                  <a:extLst>
                    <a:ext uri="{9D8B030D-6E8A-4147-A177-3AD203B41FA5}">
                      <a16:colId xmlns:a16="http://schemas.microsoft.com/office/drawing/2014/main" val="373592917"/>
                    </a:ext>
                  </a:extLst>
                </a:gridCol>
                <a:gridCol w="329184">
                  <a:extLst>
                    <a:ext uri="{9D8B030D-6E8A-4147-A177-3AD203B41FA5}">
                      <a16:colId xmlns:a16="http://schemas.microsoft.com/office/drawing/2014/main" val="2546537329"/>
                    </a:ext>
                  </a:extLst>
                </a:gridCol>
                <a:gridCol w="329184">
                  <a:extLst>
                    <a:ext uri="{9D8B030D-6E8A-4147-A177-3AD203B41FA5}">
                      <a16:colId xmlns:a16="http://schemas.microsoft.com/office/drawing/2014/main" val="4028997685"/>
                    </a:ext>
                  </a:extLst>
                </a:gridCol>
                <a:gridCol w="329184">
                  <a:extLst>
                    <a:ext uri="{9D8B030D-6E8A-4147-A177-3AD203B41FA5}">
                      <a16:colId xmlns:a16="http://schemas.microsoft.com/office/drawing/2014/main" val="183457134"/>
                    </a:ext>
                  </a:extLst>
                </a:gridCol>
                <a:gridCol w="329184">
                  <a:extLst>
                    <a:ext uri="{9D8B030D-6E8A-4147-A177-3AD203B41FA5}">
                      <a16:colId xmlns:a16="http://schemas.microsoft.com/office/drawing/2014/main" val="666014518"/>
                    </a:ext>
                  </a:extLst>
                </a:gridCol>
                <a:gridCol w="329184">
                  <a:extLst>
                    <a:ext uri="{9D8B030D-6E8A-4147-A177-3AD203B41FA5}">
                      <a16:colId xmlns:a16="http://schemas.microsoft.com/office/drawing/2014/main" val="777833611"/>
                    </a:ext>
                  </a:extLst>
                </a:gridCol>
                <a:gridCol w="329184">
                  <a:extLst>
                    <a:ext uri="{9D8B030D-6E8A-4147-A177-3AD203B41FA5}">
                      <a16:colId xmlns:a16="http://schemas.microsoft.com/office/drawing/2014/main" val="1366800089"/>
                    </a:ext>
                  </a:extLst>
                </a:gridCol>
                <a:gridCol w="329184">
                  <a:extLst>
                    <a:ext uri="{9D8B030D-6E8A-4147-A177-3AD203B41FA5}">
                      <a16:colId xmlns:a16="http://schemas.microsoft.com/office/drawing/2014/main" val="3122914890"/>
                    </a:ext>
                  </a:extLst>
                </a:gridCol>
                <a:gridCol w="329184">
                  <a:extLst>
                    <a:ext uri="{9D8B030D-6E8A-4147-A177-3AD203B41FA5}">
                      <a16:colId xmlns:a16="http://schemas.microsoft.com/office/drawing/2014/main" val="689710842"/>
                    </a:ext>
                  </a:extLst>
                </a:gridCol>
                <a:gridCol w="329184">
                  <a:extLst>
                    <a:ext uri="{9D8B030D-6E8A-4147-A177-3AD203B41FA5}">
                      <a16:colId xmlns:a16="http://schemas.microsoft.com/office/drawing/2014/main" val="3043551654"/>
                    </a:ext>
                  </a:extLst>
                </a:gridCol>
                <a:gridCol w="329184">
                  <a:extLst>
                    <a:ext uri="{9D8B030D-6E8A-4147-A177-3AD203B41FA5}">
                      <a16:colId xmlns:a16="http://schemas.microsoft.com/office/drawing/2014/main" val="3286870801"/>
                    </a:ext>
                  </a:extLst>
                </a:gridCol>
                <a:gridCol w="329184">
                  <a:extLst>
                    <a:ext uri="{9D8B030D-6E8A-4147-A177-3AD203B41FA5}">
                      <a16:colId xmlns:a16="http://schemas.microsoft.com/office/drawing/2014/main" val="1194307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967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- 2019-11-24 23:30:10</a:t>
                      </a:r>
                      <a:r>
                        <a:rPr kumimoji="0" lang="en-US" sz="1000" b="0" i="0" u="none" strike="noStrike" kern="1200" cap="none" spc="0" normalizeH="0" baseline="0" noProof="0">
                          <a:ln>
                            <a:noFill/>
                          </a:ln>
                          <a:solidFill>
                            <a:prstClr val="black"/>
                          </a:solidFill>
                          <a:effectLst/>
                          <a:uLnTx/>
                          <a:uFillTx/>
                          <a:latin typeface="+mn-lt"/>
                          <a:ea typeface="+mn-ea"/>
                          <a:cs typeface="+mn-cs"/>
                        </a:rPr>
                        <a:t>
 Michael Bloomberg is officially in the Democratic race for president. The former New York mayor said his campaign will be squarely aimed at defeating President Donald Trump.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jpgyMBtgdokLM&amp;w=619&amp;h=619&amp;url=https%3A%2F%2Fcdn.cnn.com%2Fcnnnext%2Fdam%2Fassets%2F191118224834-michael-bloomberg-speaks-at-predominantly-black-church-in-brooklyn-new-york-11-17-super-tease.jpg&amp;cfs=1&amp;sx=481&amp;sy=0&amp;sw=619&amp;sh=619&amp;_nc_hash=AQDYJ6qdah0xJS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114060"/>
                  </a:ext>
                </a:extLst>
              </a:tr>
            </a:tbl>
          </a:graphicData>
        </a:graphic>
      </p:graphicFrame>
      <p:sp>
        <p:nvSpPr>
          <p:cNvPr id="4" name="Text Placeholder 3">
            <a:extLst>
              <a:ext uri="{FF2B5EF4-FFF2-40B4-BE49-F238E27FC236}">
                <a16:creationId xmlns:a16="http://schemas.microsoft.com/office/drawing/2014/main" id="{F379BEBD-6794-4660-A5EF-8EDBE4B2CB0E}"/>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2844827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2B3C5-9D9D-4D60-9BEE-A4A2B90259C1}"/>
              </a:ext>
            </a:extLst>
          </p:cNvPr>
          <p:cNvSpPr>
            <a:spLocks noGrp="1"/>
          </p:cNvSpPr>
          <p:nvPr>
            <p:ph type="title"/>
          </p:nvPr>
        </p:nvSpPr>
        <p:spPr/>
        <p:txBody>
          <a:bodyPr/>
          <a:lstStyle/>
          <a:p>
            <a:r>
              <a:rPr lang="en-US"/>
              <a:t>Facebook Own Posts Table | fbData - 22 of 26</a:t>
            </a:r>
          </a:p>
        </p:txBody>
      </p:sp>
      <p:graphicFrame>
        <p:nvGraphicFramePr>
          <p:cNvPr id="5" name="Table Placeholder 4">
            <a:extLst>
              <a:ext uri="{FF2B5EF4-FFF2-40B4-BE49-F238E27FC236}">
                <a16:creationId xmlns:a16="http://schemas.microsoft.com/office/drawing/2014/main" id="{EF23B4FC-CDDB-4ECF-AA2B-A44BCE95107C}"/>
              </a:ext>
            </a:extLst>
          </p:cNvPr>
          <p:cNvGraphicFramePr>
            <a:graphicFrameLocks noGrp="1"/>
          </p:cNvGraphicFramePr>
          <p:nvPr>
            <p:ph type="tbl" sz="quarter" idx="13"/>
            <p:extLst>
              <p:ext uri="{D42A27DB-BD31-4B8C-83A1-F6EECF244321}">
                <p14:modId xmlns:p14="http://schemas.microsoft.com/office/powerpoint/2010/main" val="103121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18301671"/>
                    </a:ext>
                  </a:extLst>
                </a:gridCol>
                <a:gridCol w="905256">
                  <a:extLst>
                    <a:ext uri="{9D8B030D-6E8A-4147-A177-3AD203B41FA5}">
                      <a16:colId xmlns:a16="http://schemas.microsoft.com/office/drawing/2014/main" val="1431118379"/>
                    </a:ext>
                  </a:extLst>
                </a:gridCol>
                <a:gridCol w="658368">
                  <a:extLst>
                    <a:ext uri="{9D8B030D-6E8A-4147-A177-3AD203B41FA5}">
                      <a16:colId xmlns:a16="http://schemas.microsoft.com/office/drawing/2014/main" val="3284089894"/>
                    </a:ext>
                  </a:extLst>
                </a:gridCol>
                <a:gridCol w="329184">
                  <a:extLst>
                    <a:ext uri="{9D8B030D-6E8A-4147-A177-3AD203B41FA5}">
                      <a16:colId xmlns:a16="http://schemas.microsoft.com/office/drawing/2014/main" val="1433839949"/>
                    </a:ext>
                  </a:extLst>
                </a:gridCol>
                <a:gridCol w="329184">
                  <a:extLst>
                    <a:ext uri="{9D8B030D-6E8A-4147-A177-3AD203B41FA5}">
                      <a16:colId xmlns:a16="http://schemas.microsoft.com/office/drawing/2014/main" val="3946907266"/>
                    </a:ext>
                  </a:extLst>
                </a:gridCol>
                <a:gridCol w="329184">
                  <a:extLst>
                    <a:ext uri="{9D8B030D-6E8A-4147-A177-3AD203B41FA5}">
                      <a16:colId xmlns:a16="http://schemas.microsoft.com/office/drawing/2014/main" val="1711672779"/>
                    </a:ext>
                  </a:extLst>
                </a:gridCol>
                <a:gridCol w="329184">
                  <a:extLst>
                    <a:ext uri="{9D8B030D-6E8A-4147-A177-3AD203B41FA5}">
                      <a16:colId xmlns:a16="http://schemas.microsoft.com/office/drawing/2014/main" val="1179245474"/>
                    </a:ext>
                  </a:extLst>
                </a:gridCol>
                <a:gridCol w="329184">
                  <a:extLst>
                    <a:ext uri="{9D8B030D-6E8A-4147-A177-3AD203B41FA5}">
                      <a16:colId xmlns:a16="http://schemas.microsoft.com/office/drawing/2014/main" val="1266642354"/>
                    </a:ext>
                  </a:extLst>
                </a:gridCol>
                <a:gridCol w="329184">
                  <a:extLst>
                    <a:ext uri="{9D8B030D-6E8A-4147-A177-3AD203B41FA5}">
                      <a16:colId xmlns:a16="http://schemas.microsoft.com/office/drawing/2014/main" val="1559285963"/>
                    </a:ext>
                  </a:extLst>
                </a:gridCol>
                <a:gridCol w="329184">
                  <a:extLst>
                    <a:ext uri="{9D8B030D-6E8A-4147-A177-3AD203B41FA5}">
                      <a16:colId xmlns:a16="http://schemas.microsoft.com/office/drawing/2014/main" val="2830237884"/>
                    </a:ext>
                  </a:extLst>
                </a:gridCol>
                <a:gridCol w="329184">
                  <a:extLst>
                    <a:ext uri="{9D8B030D-6E8A-4147-A177-3AD203B41FA5}">
                      <a16:colId xmlns:a16="http://schemas.microsoft.com/office/drawing/2014/main" val="2751220780"/>
                    </a:ext>
                  </a:extLst>
                </a:gridCol>
                <a:gridCol w="329184">
                  <a:extLst>
                    <a:ext uri="{9D8B030D-6E8A-4147-A177-3AD203B41FA5}">
                      <a16:colId xmlns:a16="http://schemas.microsoft.com/office/drawing/2014/main" val="106980167"/>
                    </a:ext>
                  </a:extLst>
                </a:gridCol>
                <a:gridCol w="329184">
                  <a:extLst>
                    <a:ext uri="{9D8B030D-6E8A-4147-A177-3AD203B41FA5}">
                      <a16:colId xmlns:a16="http://schemas.microsoft.com/office/drawing/2014/main" val="2200935167"/>
                    </a:ext>
                  </a:extLst>
                </a:gridCol>
                <a:gridCol w="329184">
                  <a:extLst>
                    <a:ext uri="{9D8B030D-6E8A-4147-A177-3AD203B41FA5}">
                      <a16:colId xmlns:a16="http://schemas.microsoft.com/office/drawing/2014/main" val="1155210181"/>
                    </a:ext>
                  </a:extLst>
                </a:gridCol>
                <a:gridCol w="329184">
                  <a:extLst>
                    <a:ext uri="{9D8B030D-6E8A-4147-A177-3AD203B41FA5}">
                      <a16:colId xmlns:a16="http://schemas.microsoft.com/office/drawing/2014/main" val="950471265"/>
                    </a:ext>
                  </a:extLst>
                </a:gridCol>
                <a:gridCol w="329184">
                  <a:extLst>
                    <a:ext uri="{9D8B030D-6E8A-4147-A177-3AD203B41FA5}">
                      <a16:colId xmlns:a16="http://schemas.microsoft.com/office/drawing/2014/main" val="3868311516"/>
                    </a:ext>
                  </a:extLst>
                </a:gridCol>
                <a:gridCol w="329184">
                  <a:extLst>
                    <a:ext uri="{9D8B030D-6E8A-4147-A177-3AD203B41FA5}">
                      <a16:colId xmlns:a16="http://schemas.microsoft.com/office/drawing/2014/main" val="1248329357"/>
                    </a:ext>
                  </a:extLst>
                </a:gridCol>
                <a:gridCol w="329184">
                  <a:extLst>
                    <a:ext uri="{9D8B030D-6E8A-4147-A177-3AD203B41FA5}">
                      <a16:colId xmlns:a16="http://schemas.microsoft.com/office/drawing/2014/main" val="77065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402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- 2019-11-24 23:01:27</a:t>
                      </a:r>
                      <a:r>
                        <a:rPr kumimoji="0" lang="en-US" sz="1000" b="0" i="0" u="none" strike="noStrike" kern="1200" cap="none" spc="0" normalizeH="0" baseline="0" noProof="0">
                          <a:ln>
                            <a:noFill/>
                          </a:ln>
                          <a:solidFill>
                            <a:prstClr val="black"/>
                          </a:solidFill>
                          <a:effectLst/>
                          <a:uLnTx/>
                          <a:uFillTx/>
                          <a:latin typeface="+mn-lt"/>
                          <a:ea typeface="+mn-ea"/>
                          <a:cs typeface="+mn-cs"/>
                        </a:rPr>
                        <a:t>
 Michelle Obama could soon add another award to her mantel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vEeFixkAM8w-s&amp;w=619&amp;h=619&amp;url=https%3A%2F%2Fcdn.cnn.com%2Fcnnnext%2Fdam%2Fassets%2F181221120125-02-michelle-obama-boots-becoming-book-tour-1219-super-tease.jpg&amp;cfs=1&amp;sx=199&amp;sy=0&amp;sw=619&amp;sh=619&amp;_nc_hash=AQDo8NU5pA16sI2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05236492"/>
                  </a:ext>
                </a:extLst>
              </a:tr>
            </a:tbl>
          </a:graphicData>
        </a:graphic>
      </p:graphicFrame>
      <p:sp>
        <p:nvSpPr>
          <p:cNvPr id="4" name="Text Placeholder 3">
            <a:extLst>
              <a:ext uri="{FF2B5EF4-FFF2-40B4-BE49-F238E27FC236}">
                <a16:creationId xmlns:a16="http://schemas.microsoft.com/office/drawing/2014/main" id="{1D89EB37-3F47-4BDE-9DA0-8226CA549266}"/>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3137247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B75C0-1EBB-4499-8B2A-5F0249204FB2}"/>
              </a:ext>
            </a:extLst>
          </p:cNvPr>
          <p:cNvSpPr>
            <a:spLocks noGrp="1"/>
          </p:cNvSpPr>
          <p:nvPr>
            <p:ph type="title"/>
          </p:nvPr>
        </p:nvSpPr>
        <p:spPr/>
        <p:txBody>
          <a:bodyPr/>
          <a:lstStyle/>
          <a:p>
            <a:r>
              <a:rPr lang="en-US"/>
              <a:t>Facebook Own Posts Table | fbData - 23 of 26</a:t>
            </a:r>
          </a:p>
        </p:txBody>
      </p:sp>
      <p:graphicFrame>
        <p:nvGraphicFramePr>
          <p:cNvPr id="5" name="Table Placeholder 4">
            <a:extLst>
              <a:ext uri="{FF2B5EF4-FFF2-40B4-BE49-F238E27FC236}">
                <a16:creationId xmlns:a16="http://schemas.microsoft.com/office/drawing/2014/main" id="{713406E6-83B4-44BE-BF2A-602D857D2200}"/>
              </a:ext>
            </a:extLst>
          </p:cNvPr>
          <p:cNvGraphicFramePr>
            <a:graphicFrameLocks noGrp="1"/>
          </p:cNvGraphicFramePr>
          <p:nvPr>
            <p:ph type="tbl" sz="quarter" idx="13"/>
            <p:extLst>
              <p:ext uri="{D42A27DB-BD31-4B8C-83A1-F6EECF244321}">
                <p14:modId xmlns:p14="http://schemas.microsoft.com/office/powerpoint/2010/main" val="2100396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83068202"/>
                    </a:ext>
                  </a:extLst>
                </a:gridCol>
                <a:gridCol w="905256">
                  <a:extLst>
                    <a:ext uri="{9D8B030D-6E8A-4147-A177-3AD203B41FA5}">
                      <a16:colId xmlns:a16="http://schemas.microsoft.com/office/drawing/2014/main" val="854874446"/>
                    </a:ext>
                  </a:extLst>
                </a:gridCol>
                <a:gridCol w="658368">
                  <a:extLst>
                    <a:ext uri="{9D8B030D-6E8A-4147-A177-3AD203B41FA5}">
                      <a16:colId xmlns:a16="http://schemas.microsoft.com/office/drawing/2014/main" val="571403077"/>
                    </a:ext>
                  </a:extLst>
                </a:gridCol>
                <a:gridCol w="329184">
                  <a:extLst>
                    <a:ext uri="{9D8B030D-6E8A-4147-A177-3AD203B41FA5}">
                      <a16:colId xmlns:a16="http://schemas.microsoft.com/office/drawing/2014/main" val="3185271233"/>
                    </a:ext>
                  </a:extLst>
                </a:gridCol>
                <a:gridCol w="329184">
                  <a:extLst>
                    <a:ext uri="{9D8B030D-6E8A-4147-A177-3AD203B41FA5}">
                      <a16:colId xmlns:a16="http://schemas.microsoft.com/office/drawing/2014/main" val="2115883655"/>
                    </a:ext>
                  </a:extLst>
                </a:gridCol>
                <a:gridCol w="329184">
                  <a:extLst>
                    <a:ext uri="{9D8B030D-6E8A-4147-A177-3AD203B41FA5}">
                      <a16:colId xmlns:a16="http://schemas.microsoft.com/office/drawing/2014/main" val="839910528"/>
                    </a:ext>
                  </a:extLst>
                </a:gridCol>
                <a:gridCol w="329184">
                  <a:extLst>
                    <a:ext uri="{9D8B030D-6E8A-4147-A177-3AD203B41FA5}">
                      <a16:colId xmlns:a16="http://schemas.microsoft.com/office/drawing/2014/main" val="963291675"/>
                    </a:ext>
                  </a:extLst>
                </a:gridCol>
                <a:gridCol w="329184">
                  <a:extLst>
                    <a:ext uri="{9D8B030D-6E8A-4147-A177-3AD203B41FA5}">
                      <a16:colId xmlns:a16="http://schemas.microsoft.com/office/drawing/2014/main" val="1027339657"/>
                    </a:ext>
                  </a:extLst>
                </a:gridCol>
                <a:gridCol w="329184">
                  <a:extLst>
                    <a:ext uri="{9D8B030D-6E8A-4147-A177-3AD203B41FA5}">
                      <a16:colId xmlns:a16="http://schemas.microsoft.com/office/drawing/2014/main" val="216867092"/>
                    </a:ext>
                  </a:extLst>
                </a:gridCol>
                <a:gridCol w="329184">
                  <a:extLst>
                    <a:ext uri="{9D8B030D-6E8A-4147-A177-3AD203B41FA5}">
                      <a16:colId xmlns:a16="http://schemas.microsoft.com/office/drawing/2014/main" val="83734809"/>
                    </a:ext>
                  </a:extLst>
                </a:gridCol>
                <a:gridCol w="329184">
                  <a:extLst>
                    <a:ext uri="{9D8B030D-6E8A-4147-A177-3AD203B41FA5}">
                      <a16:colId xmlns:a16="http://schemas.microsoft.com/office/drawing/2014/main" val="1272814663"/>
                    </a:ext>
                  </a:extLst>
                </a:gridCol>
                <a:gridCol w="329184">
                  <a:extLst>
                    <a:ext uri="{9D8B030D-6E8A-4147-A177-3AD203B41FA5}">
                      <a16:colId xmlns:a16="http://schemas.microsoft.com/office/drawing/2014/main" val="2238066635"/>
                    </a:ext>
                  </a:extLst>
                </a:gridCol>
                <a:gridCol w="329184">
                  <a:extLst>
                    <a:ext uri="{9D8B030D-6E8A-4147-A177-3AD203B41FA5}">
                      <a16:colId xmlns:a16="http://schemas.microsoft.com/office/drawing/2014/main" val="3298852129"/>
                    </a:ext>
                  </a:extLst>
                </a:gridCol>
                <a:gridCol w="329184">
                  <a:extLst>
                    <a:ext uri="{9D8B030D-6E8A-4147-A177-3AD203B41FA5}">
                      <a16:colId xmlns:a16="http://schemas.microsoft.com/office/drawing/2014/main" val="1257509281"/>
                    </a:ext>
                  </a:extLst>
                </a:gridCol>
                <a:gridCol w="329184">
                  <a:extLst>
                    <a:ext uri="{9D8B030D-6E8A-4147-A177-3AD203B41FA5}">
                      <a16:colId xmlns:a16="http://schemas.microsoft.com/office/drawing/2014/main" val="2283095401"/>
                    </a:ext>
                  </a:extLst>
                </a:gridCol>
                <a:gridCol w="329184">
                  <a:extLst>
                    <a:ext uri="{9D8B030D-6E8A-4147-A177-3AD203B41FA5}">
                      <a16:colId xmlns:a16="http://schemas.microsoft.com/office/drawing/2014/main" val="3366434630"/>
                    </a:ext>
                  </a:extLst>
                </a:gridCol>
                <a:gridCol w="329184">
                  <a:extLst>
                    <a:ext uri="{9D8B030D-6E8A-4147-A177-3AD203B41FA5}">
                      <a16:colId xmlns:a16="http://schemas.microsoft.com/office/drawing/2014/main" val="2183328114"/>
                    </a:ext>
                  </a:extLst>
                </a:gridCol>
                <a:gridCol w="329184">
                  <a:extLst>
                    <a:ext uri="{9D8B030D-6E8A-4147-A177-3AD203B41FA5}">
                      <a16:colId xmlns:a16="http://schemas.microsoft.com/office/drawing/2014/main" val="2579951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583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- 2019-11-24 22:30:20</a:t>
                      </a:r>
                      <a:r>
                        <a:rPr kumimoji="0" lang="en-US" sz="1000" b="0" i="0" u="none" strike="noStrike" kern="1200" cap="none" spc="0" normalizeH="0" baseline="0" noProof="0">
                          <a:ln>
                            <a:noFill/>
                          </a:ln>
                          <a:solidFill>
                            <a:prstClr val="black"/>
                          </a:solidFill>
                          <a:effectLst/>
                          <a:uLnTx/>
                          <a:uFillTx/>
                          <a:latin typeface="+mn-lt"/>
                          <a:ea typeface="+mn-ea"/>
                          <a:cs typeface="+mn-cs"/>
                        </a:rPr>
                        <a:t>
 The 133-acre campus will run on 100% renewable energy, according to the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https://external.xx.fbcdn.net/safe_image.php?d=AQBVLrfwIz7AATbv&amp;w=619&amp;h=619&amp;url=https%3A%2F%2Fcdn.cnn.com%2Fcnnnext%2Fdam%2Fassets%2F191120093706-apple-new-austin-campus-rendering-super-tease.jpg&amp;cfs=1&amp;_nc_hash=AQAUmAmbGioFZeJ9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67710662"/>
                  </a:ext>
                </a:extLst>
              </a:tr>
            </a:tbl>
          </a:graphicData>
        </a:graphic>
      </p:graphicFrame>
      <p:sp>
        <p:nvSpPr>
          <p:cNvPr id="4" name="Text Placeholder 3">
            <a:extLst>
              <a:ext uri="{FF2B5EF4-FFF2-40B4-BE49-F238E27FC236}">
                <a16:creationId xmlns:a16="http://schemas.microsoft.com/office/drawing/2014/main" id="{9A53B1E6-4673-4C0D-87B1-0969BB6D23E0}"/>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2946799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6B08-074C-4546-B162-147B79C3F362}"/>
              </a:ext>
            </a:extLst>
          </p:cNvPr>
          <p:cNvSpPr>
            <a:spLocks noGrp="1"/>
          </p:cNvSpPr>
          <p:nvPr>
            <p:ph type="title"/>
          </p:nvPr>
        </p:nvSpPr>
        <p:spPr/>
        <p:txBody>
          <a:bodyPr/>
          <a:lstStyle/>
          <a:p>
            <a:r>
              <a:rPr lang="en-US"/>
              <a:t>Facebook Own Posts Table | fbData - 24 of 26</a:t>
            </a:r>
          </a:p>
        </p:txBody>
      </p:sp>
      <p:graphicFrame>
        <p:nvGraphicFramePr>
          <p:cNvPr id="5" name="Table Placeholder 4">
            <a:extLst>
              <a:ext uri="{FF2B5EF4-FFF2-40B4-BE49-F238E27FC236}">
                <a16:creationId xmlns:a16="http://schemas.microsoft.com/office/drawing/2014/main" id="{56DB4194-73B5-4E58-B2D4-E9050D16404B}"/>
              </a:ext>
            </a:extLst>
          </p:cNvPr>
          <p:cNvGraphicFramePr>
            <a:graphicFrameLocks noGrp="1"/>
          </p:cNvGraphicFramePr>
          <p:nvPr>
            <p:ph type="tbl" sz="quarter" idx="13"/>
            <p:extLst>
              <p:ext uri="{D42A27DB-BD31-4B8C-83A1-F6EECF244321}">
                <p14:modId xmlns:p14="http://schemas.microsoft.com/office/powerpoint/2010/main" val="797859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50316372"/>
                    </a:ext>
                  </a:extLst>
                </a:gridCol>
                <a:gridCol w="905256">
                  <a:extLst>
                    <a:ext uri="{9D8B030D-6E8A-4147-A177-3AD203B41FA5}">
                      <a16:colId xmlns:a16="http://schemas.microsoft.com/office/drawing/2014/main" val="3057549402"/>
                    </a:ext>
                  </a:extLst>
                </a:gridCol>
                <a:gridCol w="658368">
                  <a:extLst>
                    <a:ext uri="{9D8B030D-6E8A-4147-A177-3AD203B41FA5}">
                      <a16:colId xmlns:a16="http://schemas.microsoft.com/office/drawing/2014/main" val="820201597"/>
                    </a:ext>
                  </a:extLst>
                </a:gridCol>
                <a:gridCol w="329184">
                  <a:extLst>
                    <a:ext uri="{9D8B030D-6E8A-4147-A177-3AD203B41FA5}">
                      <a16:colId xmlns:a16="http://schemas.microsoft.com/office/drawing/2014/main" val="244305773"/>
                    </a:ext>
                  </a:extLst>
                </a:gridCol>
                <a:gridCol w="329184">
                  <a:extLst>
                    <a:ext uri="{9D8B030D-6E8A-4147-A177-3AD203B41FA5}">
                      <a16:colId xmlns:a16="http://schemas.microsoft.com/office/drawing/2014/main" val="241218264"/>
                    </a:ext>
                  </a:extLst>
                </a:gridCol>
                <a:gridCol w="329184">
                  <a:extLst>
                    <a:ext uri="{9D8B030D-6E8A-4147-A177-3AD203B41FA5}">
                      <a16:colId xmlns:a16="http://schemas.microsoft.com/office/drawing/2014/main" val="3416141453"/>
                    </a:ext>
                  </a:extLst>
                </a:gridCol>
                <a:gridCol w="329184">
                  <a:extLst>
                    <a:ext uri="{9D8B030D-6E8A-4147-A177-3AD203B41FA5}">
                      <a16:colId xmlns:a16="http://schemas.microsoft.com/office/drawing/2014/main" val="534356310"/>
                    </a:ext>
                  </a:extLst>
                </a:gridCol>
                <a:gridCol w="329184">
                  <a:extLst>
                    <a:ext uri="{9D8B030D-6E8A-4147-A177-3AD203B41FA5}">
                      <a16:colId xmlns:a16="http://schemas.microsoft.com/office/drawing/2014/main" val="1808033459"/>
                    </a:ext>
                  </a:extLst>
                </a:gridCol>
                <a:gridCol w="329184">
                  <a:extLst>
                    <a:ext uri="{9D8B030D-6E8A-4147-A177-3AD203B41FA5}">
                      <a16:colId xmlns:a16="http://schemas.microsoft.com/office/drawing/2014/main" val="1863231161"/>
                    </a:ext>
                  </a:extLst>
                </a:gridCol>
                <a:gridCol w="329184">
                  <a:extLst>
                    <a:ext uri="{9D8B030D-6E8A-4147-A177-3AD203B41FA5}">
                      <a16:colId xmlns:a16="http://schemas.microsoft.com/office/drawing/2014/main" val="1336350602"/>
                    </a:ext>
                  </a:extLst>
                </a:gridCol>
                <a:gridCol w="329184">
                  <a:extLst>
                    <a:ext uri="{9D8B030D-6E8A-4147-A177-3AD203B41FA5}">
                      <a16:colId xmlns:a16="http://schemas.microsoft.com/office/drawing/2014/main" val="2565691227"/>
                    </a:ext>
                  </a:extLst>
                </a:gridCol>
                <a:gridCol w="329184">
                  <a:extLst>
                    <a:ext uri="{9D8B030D-6E8A-4147-A177-3AD203B41FA5}">
                      <a16:colId xmlns:a16="http://schemas.microsoft.com/office/drawing/2014/main" val="677251755"/>
                    </a:ext>
                  </a:extLst>
                </a:gridCol>
                <a:gridCol w="329184">
                  <a:extLst>
                    <a:ext uri="{9D8B030D-6E8A-4147-A177-3AD203B41FA5}">
                      <a16:colId xmlns:a16="http://schemas.microsoft.com/office/drawing/2014/main" val="3727591546"/>
                    </a:ext>
                  </a:extLst>
                </a:gridCol>
                <a:gridCol w="329184">
                  <a:extLst>
                    <a:ext uri="{9D8B030D-6E8A-4147-A177-3AD203B41FA5}">
                      <a16:colId xmlns:a16="http://schemas.microsoft.com/office/drawing/2014/main" val="21785250"/>
                    </a:ext>
                  </a:extLst>
                </a:gridCol>
                <a:gridCol w="329184">
                  <a:extLst>
                    <a:ext uri="{9D8B030D-6E8A-4147-A177-3AD203B41FA5}">
                      <a16:colId xmlns:a16="http://schemas.microsoft.com/office/drawing/2014/main" val="468261961"/>
                    </a:ext>
                  </a:extLst>
                </a:gridCol>
                <a:gridCol w="329184">
                  <a:extLst>
                    <a:ext uri="{9D8B030D-6E8A-4147-A177-3AD203B41FA5}">
                      <a16:colId xmlns:a16="http://schemas.microsoft.com/office/drawing/2014/main" val="722732202"/>
                    </a:ext>
                  </a:extLst>
                </a:gridCol>
                <a:gridCol w="329184">
                  <a:extLst>
                    <a:ext uri="{9D8B030D-6E8A-4147-A177-3AD203B41FA5}">
                      <a16:colId xmlns:a16="http://schemas.microsoft.com/office/drawing/2014/main" val="1624003273"/>
                    </a:ext>
                  </a:extLst>
                </a:gridCol>
                <a:gridCol w="329184">
                  <a:extLst>
                    <a:ext uri="{9D8B030D-6E8A-4147-A177-3AD203B41FA5}">
                      <a16:colId xmlns:a16="http://schemas.microsoft.com/office/drawing/2014/main" val="278273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028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- 2019-11-24 22:00:53</a:t>
                      </a:r>
                      <a:r>
                        <a:rPr kumimoji="0" lang="en-US" sz="1000" b="0" i="0" u="none" strike="noStrike" kern="1200" cap="none" spc="0" normalizeH="0" baseline="0" noProof="0">
                          <a:ln>
                            <a:noFill/>
                          </a:ln>
                          <a:solidFill>
                            <a:prstClr val="black"/>
                          </a:solidFill>
                          <a:effectLst/>
                          <a:uLnTx/>
                          <a:uFillTx/>
                          <a:latin typeface="+mn-lt"/>
                          <a:ea typeface="+mn-ea"/>
                          <a:cs typeface="+mn-cs"/>
                        </a:rPr>
                        <a:t>
 Media pundits and some faint-hearted Democrats are failing Americans with their reluctance to seize on Elizabeth Warren's and Bernie Sanders' plan to reform America's costly, unfair and inefficient health care system, writes Jeffrey Sachs for CNN Opinion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https://external.xx.fbcdn.net/safe_image.php?d=AQDEjQzpO4lg54_s&amp;w=619&amp;h=619&amp;url=https%3A%2F%2Fcdn.cnn.com%2Fcnnnext%2Fdam%2Fassets%2F190821172045-01-medicare-for-all-sign-file-super-tease.jpg&amp;cfs=1&amp;_nc_hash=AQDzRUOcQ7tAz4Ih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67426949"/>
                  </a:ext>
                </a:extLst>
              </a:tr>
            </a:tbl>
          </a:graphicData>
        </a:graphic>
      </p:graphicFrame>
      <p:sp>
        <p:nvSpPr>
          <p:cNvPr id="4" name="Text Placeholder 3">
            <a:extLst>
              <a:ext uri="{FF2B5EF4-FFF2-40B4-BE49-F238E27FC236}">
                <a16:creationId xmlns:a16="http://schemas.microsoft.com/office/drawing/2014/main" id="{931F5200-8033-4BC4-B8D4-F5CA0EB17EE7}"/>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2610246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EC38-E9BC-4B03-8652-7D2FAE41A75C}"/>
              </a:ext>
            </a:extLst>
          </p:cNvPr>
          <p:cNvSpPr>
            <a:spLocks noGrp="1"/>
          </p:cNvSpPr>
          <p:nvPr>
            <p:ph type="title"/>
          </p:nvPr>
        </p:nvSpPr>
        <p:spPr/>
        <p:txBody>
          <a:bodyPr/>
          <a:lstStyle/>
          <a:p>
            <a:r>
              <a:rPr lang="en-US"/>
              <a:t>Facebook Own Posts Table | fbData - 25 of 26</a:t>
            </a:r>
          </a:p>
        </p:txBody>
      </p:sp>
      <p:graphicFrame>
        <p:nvGraphicFramePr>
          <p:cNvPr id="5" name="Table Placeholder 4">
            <a:extLst>
              <a:ext uri="{FF2B5EF4-FFF2-40B4-BE49-F238E27FC236}">
                <a16:creationId xmlns:a16="http://schemas.microsoft.com/office/drawing/2014/main" id="{D9AB5538-385F-424A-80C4-992B5E012966}"/>
              </a:ext>
            </a:extLst>
          </p:cNvPr>
          <p:cNvGraphicFramePr>
            <a:graphicFrameLocks noGrp="1"/>
          </p:cNvGraphicFramePr>
          <p:nvPr>
            <p:ph type="tbl" sz="quarter" idx="13"/>
            <p:extLst>
              <p:ext uri="{D42A27DB-BD31-4B8C-83A1-F6EECF244321}">
                <p14:modId xmlns:p14="http://schemas.microsoft.com/office/powerpoint/2010/main" val="110026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23228961"/>
                    </a:ext>
                  </a:extLst>
                </a:gridCol>
                <a:gridCol w="905256">
                  <a:extLst>
                    <a:ext uri="{9D8B030D-6E8A-4147-A177-3AD203B41FA5}">
                      <a16:colId xmlns:a16="http://schemas.microsoft.com/office/drawing/2014/main" val="2102346095"/>
                    </a:ext>
                  </a:extLst>
                </a:gridCol>
                <a:gridCol w="658368">
                  <a:extLst>
                    <a:ext uri="{9D8B030D-6E8A-4147-A177-3AD203B41FA5}">
                      <a16:colId xmlns:a16="http://schemas.microsoft.com/office/drawing/2014/main" val="1684604157"/>
                    </a:ext>
                  </a:extLst>
                </a:gridCol>
                <a:gridCol w="329184">
                  <a:extLst>
                    <a:ext uri="{9D8B030D-6E8A-4147-A177-3AD203B41FA5}">
                      <a16:colId xmlns:a16="http://schemas.microsoft.com/office/drawing/2014/main" val="385917818"/>
                    </a:ext>
                  </a:extLst>
                </a:gridCol>
                <a:gridCol w="329184">
                  <a:extLst>
                    <a:ext uri="{9D8B030D-6E8A-4147-A177-3AD203B41FA5}">
                      <a16:colId xmlns:a16="http://schemas.microsoft.com/office/drawing/2014/main" val="153510570"/>
                    </a:ext>
                  </a:extLst>
                </a:gridCol>
                <a:gridCol w="329184">
                  <a:extLst>
                    <a:ext uri="{9D8B030D-6E8A-4147-A177-3AD203B41FA5}">
                      <a16:colId xmlns:a16="http://schemas.microsoft.com/office/drawing/2014/main" val="194580676"/>
                    </a:ext>
                  </a:extLst>
                </a:gridCol>
                <a:gridCol w="329184">
                  <a:extLst>
                    <a:ext uri="{9D8B030D-6E8A-4147-A177-3AD203B41FA5}">
                      <a16:colId xmlns:a16="http://schemas.microsoft.com/office/drawing/2014/main" val="582459745"/>
                    </a:ext>
                  </a:extLst>
                </a:gridCol>
                <a:gridCol w="329184">
                  <a:extLst>
                    <a:ext uri="{9D8B030D-6E8A-4147-A177-3AD203B41FA5}">
                      <a16:colId xmlns:a16="http://schemas.microsoft.com/office/drawing/2014/main" val="1608305929"/>
                    </a:ext>
                  </a:extLst>
                </a:gridCol>
                <a:gridCol w="329184">
                  <a:extLst>
                    <a:ext uri="{9D8B030D-6E8A-4147-A177-3AD203B41FA5}">
                      <a16:colId xmlns:a16="http://schemas.microsoft.com/office/drawing/2014/main" val="3875709852"/>
                    </a:ext>
                  </a:extLst>
                </a:gridCol>
                <a:gridCol w="329184">
                  <a:extLst>
                    <a:ext uri="{9D8B030D-6E8A-4147-A177-3AD203B41FA5}">
                      <a16:colId xmlns:a16="http://schemas.microsoft.com/office/drawing/2014/main" val="3279593062"/>
                    </a:ext>
                  </a:extLst>
                </a:gridCol>
                <a:gridCol w="329184">
                  <a:extLst>
                    <a:ext uri="{9D8B030D-6E8A-4147-A177-3AD203B41FA5}">
                      <a16:colId xmlns:a16="http://schemas.microsoft.com/office/drawing/2014/main" val="4129699423"/>
                    </a:ext>
                  </a:extLst>
                </a:gridCol>
                <a:gridCol w="329184">
                  <a:extLst>
                    <a:ext uri="{9D8B030D-6E8A-4147-A177-3AD203B41FA5}">
                      <a16:colId xmlns:a16="http://schemas.microsoft.com/office/drawing/2014/main" val="1600193932"/>
                    </a:ext>
                  </a:extLst>
                </a:gridCol>
                <a:gridCol w="329184">
                  <a:extLst>
                    <a:ext uri="{9D8B030D-6E8A-4147-A177-3AD203B41FA5}">
                      <a16:colId xmlns:a16="http://schemas.microsoft.com/office/drawing/2014/main" val="3470488118"/>
                    </a:ext>
                  </a:extLst>
                </a:gridCol>
                <a:gridCol w="329184">
                  <a:extLst>
                    <a:ext uri="{9D8B030D-6E8A-4147-A177-3AD203B41FA5}">
                      <a16:colId xmlns:a16="http://schemas.microsoft.com/office/drawing/2014/main" val="3623863498"/>
                    </a:ext>
                  </a:extLst>
                </a:gridCol>
                <a:gridCol w="329184">
                  <a:extLst>
                    <a:ext uri="{9D8B030D-6E8A-4147-A177-3AD203B41FA5}">
                      <a16:colId xmlns:a16="http://schemas.microsoft.com/office/drawing/2014/main" val="2894125019"/>
                    </a:ext>
                  </a:extLst>
                </a:gridCol>
                <a:gridCol w="329184">
                  <a:extLst>
                    <a:ext uri="{9D8B030D-6E8A-4147-A177-3AD203B41FA5}">
                      <a16:colId xmlns:a16="http://schemas.microsoft.com/office/drawing/2014/main" val="2913700574"/>
                    </a:ext>
                  </a:extLst>
                </a:gridCol>
                <a:gridCol w="329184">
                  <a:extLst>
                    <a:ext uri="{9D8B030D-6E8A-4147-A177-3AD203B41FA5}">
                      <a16:colId xmlns:a16="http://schemas.microsoft.com/office/drawing/2014/main" val="696624162"/>
                    </a:ext>
                  </a:extLst>
                </a:gridCol>
                <a:gridCol w="329184">
                  <a:extLst>
                    <a:ext uri="{9D8B030D-6E8A-4147-A177-3AD203B41FA5}">
                      <a16:colId xmlns:a16="http://schemas.microsoft.com/office/drawing/2014/main" val="3691517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999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- 2019-11-24 21:31:02</a:t>
                      </a:r>
                      <a:r>
                        <a:rPr kumimoji="0" lang="en-US" sz="1000" b="0" i="0" u="none" strike="noStrike" kern="1200" cap="none" spc="0" normalizeH="0" baseline="0" noProof="0">
                          <a:ln>
                            <a:noFill/>
                          </a:ln>
                          <a:solidFill>
                            <a:prstClr val="black"/>
                          </a:solidFill>
                          <a:effectLst/>
                          <a:uLnTx/>
                          <a:uFillTx/>
                          <a:latin typeface="+mn-lt"/>
                          <a:ea typeface="+mn-ea"/>
                          <a:cs typeface="+mn-cs"/>
                        </a:rPr>
                        <a:t>
 Meteorites that crashed into Earth billions of years ago contain sugars, lending support to the idea that asteroids may hold some of the ingredients to life, NASA says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https://external.xx.fbcdn.net/safe_image.php?d=AQATN_60E9WfoOvY&amp;w=619&amp;h=619&amp;url=https%3A%2F%2Fcdn.cnn.com%2Fcnnnext%2Fdam%2Fassets%2F191121132750-nasa-bennu-asteroid-super-tease.jpg&amp;cfs=1&amp;_nc_hash=AQBpJ5bYpi2djeJl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88632658"/>
                  </a:ext>
                </a:extLst>
              </a:tr>
            </a:tbl>
          </a:graphicData>
        </a:graphic>
      </p:graphicFrame>
      <p:sp>
        <p:nvSpPr>
          <p:cNvPr id="4" name="Text Placeholder 3">
            <a:extLst>
              <a:ext uri="{FF2B5EF4-FFF2-40B4-BE49-F238E27FC236}">
                <a16:creationId xmlns:a16="http://schemas.microsoft.com/office/drawing/2014/main" id="{1AF68056-8218-47D8-9376-8A43A0D56E77}"/>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1492705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E8F25-1470-4B45-A2E1-F8D7C71286CD}"/>
              </a:ext>
            </a:extLst>
          </p:cNvPr>
          <p:cNvSpPr>
            <a:spLocks noGrp="1"/>
          </p:cNvSpPr>
          <p:nvPr>
            <p:ph type="title"/>
          </p:nvPr>
        </p:nvSpPr>
        <p:spPr/>
        <p:txBody>
          <a:bodyPr/>
          <a:lstStyle/>
          <a:p>
            <a:r>
              <a:rPr lang="en-US"/>
              <a:t>Facebook Own Posts Table | fbData - 26 of 26</a:t>
            </a:r>
          </a:p>
        </p:txBody>
      </p:sp>
      <p:graphicFrame>
        <p:nvGraphicFramePr>
          <p:cNvPr id="5" name="Table Placeholder 4">
            <a:extLst>
              <a:ext uri="{FF2B5EF4-FFF2-40B4-BE49-F238E27FC236}">
                <a16:creationId xmlns:a16="http://schemas.microsoft.com/office/drawing/2014/main" id="{A3ED6D3E-27E5-4BD3-9A55-6EE95E0FEFC3}"/>
              </a:ext>
            </a:extLst>
          </p:cNvPr>
          <p:cNvGraphicFramePr>
            <a:graphicFrameLocks noGrp="1"/>
          </p:cNvGraphicFramePr>
          <p:nvPr>
            <p:ph type="tbl" sz="quarter" idx="13"/>
            <p:extLst>
              <p:ext uri="{D42A27DB-BD31-4B8C-83A1-F6EECF244321}">
                <p14:modId xmlns:p14="http://schemas.microsoft.com/office/powerpoint/2010/main" val="488197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03146024"/>
                    </a:ext>
                  </a:extLst>
                </a:gridCol>
                <a:gridCol w="905256">
                  <a:extLst>
                    <a:ext uri="{9D8B030D-6E8A-4147-A177-3AD203B41FA5}">
                      <a16:colId xmlns:a16="http://schemas.microsoft.com/office/drawing/2014/main" val="2322048007"/>
                    </a:ext>
                  </a:extLst>
                </a:gridCol>
                <a:gridCol w="658368">
                  <a:extLst>
                    <a:ext uri="{9D8B030D-6E8A-4147-A177-3AD203B41FA5}">
                      <a16:colId xmlns:a16="http://schemas.microsoft.com/office/drawing/2014/main" val="457258606"/>
                    </a:ext>
                  </a:extLst>
                </a:gridCol>
                <a:gridCol w="329184">
                  <a:extLst>
                    <a:ext uri="{9D8B030D-6E8A-4147-A177-3AD203B41FA5}">
                      <a16:colId xmlns:a16="http://schemas.microsoft.com/office/drawing/2014/main" val="1111270509"/>
                    </a:ext>
                  </a:extLst>
                </a:gridCol>
                <a:gridCol w="329184">
                  <a:extLst>
                    <a:ext uri="{9D8B030D-6E8A-4147-A177-3AD203B41FA5}">
                      <a16:colId xmlns:a16="http://schemas.microsoft.com/office/drawing/2014/main" val="2664480460"/>
                    </a:ext>
                  </a:extLst>
                </a:gridCol>
                <a:gridCol w="329184">
                  <a:extLst>
                    <a:ext uri="{9D8B030D-6E8A-4147-A177-3AD203B41FA5}">
                      <a16:colId xmlns:a16="http://schemas.microsoft.com/office/drawing/2014/main" val="1497680288"/>
                    </a:ext>
                  </a:extLst>
                </a:gridCol>
                <a:gridCol w="329184">
                  <a:extLst>
                    <a:ext uri="{9D8B030D-6E8A-4147-A177-3AD203B41FA5}">
                      <a16:colId xmlns:a16="http://schemas.microsoft.com/office/drawing/2014/main" val="2985287774"/>
                    </a:ext>
                  </a:extLst>
                </a:gridCol>
                <a:gridCol w="329184">
                  <a:extLst>
                    <a:ext uri="{9D8B030D-6E8A-4147-A177-3AD203B41FA5}">
                      <a16:colId xmlns:a16="http://schemas.microsoft.com/office/drawing/2014/main" val="126032578"/>
                    </a:ext>
                  </a:extLst>
                </a:gridCol>
                <a:gridCol w="329184">
                  <a:extLst>
                    <a:ext uri="{9D8B030D-6E8A-4147-A177-3AD203B41FA5}">
                      <a16:colId xmlns:a16="http://schemas.microsoft.com/office/drawing/2014/main" val="49658831"/>
                    </a:ext>
                  </a:extLst>
                </a:gridCol>
                <a:gridCol w="329184">
                  <a:extLst>
                    <a:ext uri="{9D8B030D-6E8A-4147-A177-3AD203B41FA5}">
                      <a16:colId xmlns:a16="http://schemas.microsoft.com/office/drawing/2014/main" val="3303891742"/>
                    </a:ext>
                  </a:extLst>
                </a:gridCol>
                <a:gridCol w="329184">
                  <a:extLst>
                    <a:ext uri="{9D8B030D-6E8A-4147-A177-3AD203B41FA5}">
                      <a16:colId xmlns:a16="http://schemas.microsoft.com/office/drawing/2014/main" val="1693376044"/>
                    </a:ext>
                  </a:extLst>
                </a:gridCol>
                <a:gridCol w="329184">
                  <a:extLst>
                    <a:ext uri="{9D8B030D-6E8A-4147-A177-3AD203B41FA5}">
                      <a16:colId xmlns:a16="http://schemas.microsoft.com/office/drawing/2014/main" val="2580307331"/>
                    </a:ext>
                  </a:extLst>
                </a:gridCol>
                <a:gridCol w="329184">
                  <a:extLst>
                    <a:ext uri="{9D8B030D-6E8A-4147-A177-3AD203B41FA5}">
                      <a16:colId xmlns:a16="http://schemas.microsoft.com/office/drawing/2014/main" val="1644004526"/>
                    </a:ext>
                  </a:extLst>
                </a:gridCol>
                <a:gridCol w="329184">
                  <a:extLst>
                    <a:ext uri="{9D8B030D-6E8A-4147-A177-3AD203B41FA5}">
                      <a16:colId xmlns:a16="http://schemas.microsoft.com/office/drawing/2014/main" val="1255128125"/>
                    </a:ext>
                  </a:extLst>
                </a:gridCol>
                <a:gridCol w="329184">
                  <a:extLst>
                    <a:ext uri="{9D8B030D-6E8A-4147-A177-3AD203B41FA5}">
                      <a16:colId xmlns:a16="http://schemas.microsoft.com/office/drawing/2014/main" val="2045214847"/>
                    </a:ext>
                  </a:extLst>
                </a:gridCol>
                <a:gridCol w="329184">
                  <a:extLst>
                    <a:ext uri="{9D8B030D-6E8A-4147-A177-3AD203B41FA5}">
                      <a16:colId xmlns:a16="http://schemas.microsoft.com/office/drawing/2014/main" val="3521833455"/>
                    </a:ext>
                  </a:extLst>
                </a:gridCol>
                <a:gridCol w="329184">
                  <a:extLst>
                    <a:ext uri="{9D8B030D-6E8A-4147-A177-3AD203B41FA5}">
                      <a16:colId xmlns:a16="http://schemas.microsoft.com/office/drawing/2014/main" val="3890504459"/>
                    </a:ext>
                  </a:extLst>
                </a:gridCol>
                <a:gridCol w="329184">
                  <a:extLst>
                    <a:ext uri="{9D8B030D-6E8A-4147-A177-3AD203B41FA5}">
                      <a16:colId xmlns:a16="http://schemas.microsoft.com/office/drawing/2014/main" val="1829015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532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- 2019-11-24 21:00:42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https://external.xx.fbcdn.net/safe_image.php?d=AQAy765l6PJVPN9X&amp;w=619&amp;h=619&amp;url=https%3A%2F%2Fcdn.cnn.com%2Fcnnnext%2Fdam%2Fassets%2F191120155705-20191120-ai-gender-identification-main-super-tease.jpeg&amp;cfs=1&amp;_nc_hash=AQDgz9wwtcDlSSFJ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08:23:33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18694663"/>
                  </a:ext>
                </a:extLst>
              </a:tr>
            </a:tbl>
          </a:graphicData>
        </a:graphic>
      </p:graphicFrame>
      <p:sp>
        <p:nvSpPr>
          <p:cNvPr id="4" name="Text Placeholder 3">
            <a:extLst>
              <a:ext uri="{FF2B5EF4-FFF2-40B4-BE49-F238E27FC236}">
                <a16:creationId xmlns:a16="http://schemas.microsoft.com/office/drawing/2014/main" id="{AE6C1107-29D8-477E-A639-D2A6277B588B}"/>
              </a:ext>
            </a:extLst>
          </p:cNvPr>
          <p:cNvSpPr>
            <a:spLocks noGrp="1"/>
          </p:cNvSpPr>
          <p:nvPr>
            <p:ph type="body" sz="quarter" idx="14"/>
          </p:nvPr>
        </p:nvSpPr>
        <p:spPr/>
        <p:txBody>
          <a:bodyPr/>
          <a:lstStyle/>
          <a:p>
            <a:r>
              <a:rPr lang="en-US"/>
              <a:t>10/27/2019 - 11/25/2019</a:t>
            </a:r>
          </a:p>
        </p:txBody>
      </p:sp>
    </p:spTree>
    <p:extLst>
      <p:ext uri="{BB962C8B-B14F-4D97-AF65-F5344CB8AC3E}">
        <p14:creationId xmlns:p14="http://schemas.microsoft.com/office/powerpoint/2010/main" val="1815329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3225</Words>
  <Application>Microsoft Office PowerPoint</Application>
  <PresentationFormat>On-screen Show (4:3)</PresentationFormat>
  <Paragraphs>970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fbData - 1 of 26</vt:lpstr>
      <vt:lpstr>Facebook Own Posts Table | fbData - 2 of 26</vt:lpstr>
      <vt:lpstr>Facebook Own Posts Table | fbData - 3 of 26</vt:lpstr>
      <vt:lpstr>Facebook Own Posts Table | fbData - 4 of 26</vt:lpstr>
      <vt:lpstr>Facebook Own Posts Table | fbData - 5 of 26</vt:lpstr>
      <vt:lpstr>Facebook Own Posts Table | fbData - 6 of 26</vt:lpstr>
      <vt:lpstr>Facebook Own Posts Table | fbData - 7 of 26</vt:lpstr>
      <vt:lpstr>Facebook Own Posts Table | fbData - 8 of 26</vt:lpstr>
      <vt:lpstr>Facebook Own Posts Table | fbData - 9 of 26</vt:lpstr>
      <vt:lpstr>Facebook Own Posts Table | fbData - 10 of 26</vt:lpstr>
      <vt:lpstr>Facebook Own Posts Table | fbData - 11 of 26</vt:lpstr>
      <vt:lpstr>Facebook Own Posts Table | fbData - 12 of 26</vt:lpstr>
      <vt:lpstr>Facebook Own Posts Table | fbData - 13 of 26</vt:lpstr>
      <vt:lpstr>Facebook Own Posts Table | fbData - 14 of 26</vt:lpstr>
      <vt:lpstr>Facebook Own Posts Table | fbData - 15 of 26</vt:lpstr>
      <vt:lpstr>Facebook Own Posts Table | fbData - 16 of 26</vt:lpstr>
      <vt:lpstr>Facebook Own Posts Table | fbData - 17 of 26</vt:lpstr>
      <vt:lpstr>Facebook Own Posts Table | fbData - 18 of 26</vt:lpstr>
      <vt:lpstr>Facebook Own Posts Table | fbData - 19 of 26</vt:lpstr>
      <vt:lpstr>Facebook Own Posts Table | fbData - 20 of 26</vt:lpstr>
      <vt:lpstr>Facebook Own Posts Table | fbData - 21 of 26</vt:lpstr>
      <vt:lpstr>Facebook Own Posts Table | fbData - 22 of 26</vt:lpstr>
      <vt:lpstr>Facebook Own Posts Table | fbData - 23 of 26</vt:lpstr>
      <vt:lpstr>Facebook Own Posts Table | fbData - 24 of 26</vt:lpstr>
      <vt:lpstr>Facebook Own Posts Table | fbData - 25 of 26</vt:lpstr>
      <vt:lpstr>Facebook Own Posts Table | fbData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2019-11-25T01:34:23Z</dcterms:created>
  <dcterms:modified xsi:type="dcterms:W3CDTF">2019-11-25T01:43:42Z</dcterms:modified>
</cp:coreProperties>
</file>