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48803-906F-4DCE-B164-A981F6C84B1A}"/>
              </a:ext>
            </a:extLst>
          </p:cNvPr>
          <p:cNvSpPr>
            <a:spLocks noGrp="1"/>
          </p:cNvSpPr>
          <p:nvPr>
            <p:ph type="title"/>
          </p:nvPr>
        </p:nvSpPr>
        <p:spPr/>
        <p:txBody>
          <a:bodyPr/>
          <a:lstStyle/>
          <a:p>
            <a:r>
              <a:rPr lang="en-US"/>
              <a:t>Facebook Own Posts Table | China Xinhua News - 1 of 24</a:t>
            </a:r>
          </a:p>
        </p:txBody>
      </p:sp>
      <p:graphicFrame>
        <p:nvGraphicFramePr>
          <p:cNvPr id="5" name="Table Placeholder 4">
            <a:extLst>
              <a:ext uri="{FF2B5EF4-FFF2-40B4-BE49-F238E27FC236}">
                <a16:creationId xmlns:a16="http://schemas.microsoft.com/office/drawing/2014/main" id="{19F0412D-DAFD-4BBD-8E66-60A8D223099A}"/>
              </a:ext>
            </a:extLst>
          </p:cNvPr>
          <p:cNvGraphicFramePr>
            <a:graphicFrameLocks noGrp="1"/>
          </p:cNvGraphicFramePr>
          <p:nvPr>
            <p:ph type="tbl" sz="quarter" idx="13"/>
            <p:extLst>
              <p:ext uri="{D42A27DB-BD31-4B8C-83A1-F6EECF244321}">
                <p14:modId xmlns:p14="http://schemas.microsoft.com/office/powerpoint/2010/main" val="4287388369"/>
              </p:ext>
            </p:extLst>
          </p:nvPr>
        </p:nvGraphicFramePr>
        <p:xfrm>
          <a:off x="457200" y="1731963"/>
          <a:ext cx="8229600" cy="399288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13881491"/>
                    </a:ext>
                  </a:extLst>
                </a:gridCol>
                <a:gridCol w="905256">
                  <a:extLst>
                    <a:ext uri="{9D8B030D-6E8A-4147-A177-3AD203B41FA5}">
                      <a16:colId xmlns:a16="http://schemas.microsoft.com/office/drawing/2014/main" val="101184776"/>
                    </a:ext>
                  </a:extLst>
                </a:gridCol>
                <a:gridCol w="329184">
                  <a:extLst>
                    <a:ext uri="{9D8B030D-6E8A-4147-A177-3AD203B41FA5}">
                      <a16:colId xmlns:a16="http://schemas.microsoft.com/office/drawing/2014/main" val="22645194"/>
                    </a:ext>
                  </a:extLst>
                </a:gridCol>
                <a:gridCol w="329184">
                  <a:extLst>
                    <a:ext uri="{9D8B030D-6E8A-4147-A177-3AD203B41FA5}">
                      <a16:colId xmlns:a16="http://schemas.microsoft.com/office/drawing/2014/main" val="2399710729"/>
                    </a:ext>
                  </a:extLst>
                </a:gridCol>
                <a:gridCol w="329184">
                  <a:extLst>
                    <a:ext uri="{9D8B030D-6E8A-4147-A177-3AD203B41FA5}">
                      <a16:colId xmlns:a16="http://schemas.microsoft.com/office/drawing/2014/main" val="1609630639"/>
                    </a:ext>
                  </a:extLst>
                </a:gridCol>
                <a:gridCol w="329184">
                  <a:extLst>
                    <a:ext uri="{9D8B030D-6E8A-4147-A177-3AD203B41FA5}">
                      <a16:colId xmlns:a16="http://schemas.microsoft.com/office/drawing/2014/main" val="3112284693"/>
                    </a:ext>
                  </a:extLst>
                </a:gridCol>
                <a:gridCol w="329184">
                  <a:extLst>
                    <a:ext uri="{9D8B030D-6E8A-4147-A177-3AD203B41FA5}">
                      <a16:colId xmlns:a16="http://schemas.microsoft.com/office/drawing/2014/main" val="27159115"/>
                    </a:ext>
                  </a:extLst>
                </a:gridCol>
                <a:gridCol w="329184">
                  <a:extLst>
                    <a:ext uri="{9D8B030D-6E8A-4147-A177-3AD203B41FA5}">
                      <a16:colId xmlns:a16="http://schemas.microsoft.com/office/drawing/2014/main" val="1272451392"/>
                    </a:ext>
                  </a:extLst>
                </a:gridCol>
                <a:gridCol w="329184">
                  <a:extLst>
                    <a:ext uri="{9D8B030D-6E8A-4147-A177-3AD203B41FA5}">
                      <a16:colId xmlns:a16="http://schemas.microsoft.com/office/drawing/2014/main" val="4202522669"/>
                    </a:ext>
                  </a:extLst>
                </a:gridCol>
                <a:gridCol w="329184">
                  <a:extLst>
                    <a:ext uri="{9D8B030D-6E8A-4147-A177-3AD203B41FA5}">
                      <a16:colId xmlns:a16="http://schemas.microsoft.com/office/drawing/2014/main" val="2942089652"/>
                    </a:ext>
                  </a:extLst>
                </a:gridCol>
                <a:gridCol w="329184">
                  <a:extLst>
                    <a:ext uri="{9D8B030D-6E8A-4147-A177-3AD203B41FA5}">
                      <a16:colId xmlns:a16="http://schemas.microsoft.com/office/drawing/2014/main" val="3804728770"/>
                    </a:ext>
                  </a:extLst>
                </a:gridCol>
                <a:gridCol w="329184">
                  <a:extLst>
                    <a:ext uri="{9D8B030D-6E8A-4147-A177-3AD203B41FA5}">
                      <a16:colId xmlns:a16="http://schemas.microsoft.com/office/drawing/2014/main" val="4277002222"/>
                    </a:ext>
                  </a:extLst>
                </a:gridCol>
                <a:gridCol w="329184">
                  <a:extLst>
                    <a:ext uri="{9D8B030D-6E8A-4147-A177-3AD203B41FA5}">
                      <a16:colId xmlns:a16="http://schemas.microsoft.com/office/drawing/2014/main" val="42410891"/>
                    </a:ext>
                  </a:extLst>
                </a:gridCol>
                <a:gridCol w="329184">
                  <a:extLst>
                    <a:ext uri="{9D8B030D-6E8A-4147-A177-3AD203B41FA5}">
                      <a16:colId xmlns:a16="http://schemas.microsoft.com/office/drawing/2014/main" val="1050059905"/>
                    </a:ext>
                  </a:extLst>
                </a:gridCol>
                <a:gridCol w="329184">
                  <a:extLst>
                    <a:ext uri="{9D8B030D-6E8A-4147-A177-3AD203B41FA5}">
                      <a16:colId xmlns:a16="http://schemas.microsoft.com/office/drawing/2014/main" val="867676150"/>
                    </a:ext>
                  </a:extLst>
                </a:gridCol>
                <a:gridCol w="329184">
                  <a:extLst>
                    <a:ext uri="{9D8B030D-6E8A-4147-A177-3AD203B41FA5}">
                      <a16:colId xmlns:a16="http://schemas.microsoft.com/office/drawing/2014/main" val="3202525705"/>
                    </a:ext>
                  </a:extLst>
                </a:gridCol>
                <a:gridCol w="329184">
                  <a:extLst>
                    <a:ext uri="{9D8B030D-6E8A-4147-A177-3AD203B41FA5}">
                      <a16:colId xmlns:a16="http://schemas.microsoft.com/office/drawing/2014/main" val="114641301"/>
                    </a:ext>
                  </a:extLst>
                </a:gridCol>
                <a:gridCol w="329184">
                  <a:extLst>
                    <a:ext uri="{9D8B030D-6E8A-4147-A177-3AD203B41FA5}">
                      <a16:colId xmlns:a16="http://schemas.microsoft.com/office/drawing/2014/main" val="2253980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64388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China Xinhua News - 2019-01-07 16:45:42 </a:t>
                      </a:r>
                      <a:r>
                        <a:rPr kumimoji="0" lang="en-US" sz="1000" b="0" i="0" u="none" strike="noStrike" kern="1200" cap="none" spc="0" normalizeH="0" baseline="0" noProof="0">
                          <a:ln>
                            <a:noFill/>
                          </a:ln>
                          <a:solidFill>
                            <a:prstClr val="black"/>
                          </a:solidFill>
                          <a:effectLst/>
                          <a:uLnTx/>
                          <a:uFillTx/>
                          <a:latin typeface="+mn-lt"/>
                          <a:ea typeface="+mn-ea"/>
                          <a:cs typeface="+mn-cs"/>
                        </a:rPr>
                        <a:t> 
 Flying with the stars: Wingsuit flyers brave the night sky in Yunnan, SW 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https://scontent.xx.fbcdn.net/v/t15.5256-10/s720x720/48241904_1164197570412427_6498056085990014976_n.jpg?_nc_cat=105&amp;_nc_ht=scontent.xx&amp;oh=81a1c0f21cc41f44b33dfb88a7e84a49&amp;oe=5C924CB7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9540435"/>
                  </a:ext>
                </a:extLst>
              </a:tr>
            </a:tbl>
          </a:graphicData>
        </a:graphic>
      </p:graphicFrame>
      <p:sp>
        <p:nvSpPr>
          <p:cNvPr id="4" name="Text Placeholder 3">
            <a:extLst>
              <a:ext uri="{FF2B5EF4-FFF2-40B4-BE49-F238E27FC236}">
                <a16:creationId xmlns:a16="http://schemas.microsoft.com/office/drawing/2014/main" id="{1D0073B1-DEA0-4B59-89C2-8A43C9EE9B0C}"/>
              </a:ext>
            </a:extLst>
          </p:cNvPr>
          <p:cNvSpPr>
            <a:spLocks noGrp="1"/>
          </p:cNvSpPr>
          <p:nvPr>
            <p:ph type="body" sz="quarter" idx="14"/>
          </p:nvPr>
        </p:nvSpPr>
        <p:spPr/>
        <p:txBody>
          <a:bodyPr/>
          <a:lstStyle/>
          <a:p>
            <a:r>
              <a:rPr lang="en-US"/>
              <a:t>01/02/2019 - 01/07/2019</a:t>
            </a:r>
          </a:p>
        </p:txBody>
      </p:sp>
    </p:spTree>
    <p:extLst>
      <p:ext uri="{BB962C8B-B14F-4D97-AF65-F5344CB8AC3E}">
        <p14:creationId xmlns:p14="http://schemas.microsoft.com/office/powerpoint/2010/main" val="3819663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63EB2-ED77-47C7-BC8D-9A6E3C4C061F}"/>
              </a:ext>
            </a:extLst>
          </p:cNvPr>
          <p:cNvSpPr>
            <a:spLocks noGrp="1"/>
          </p:cNvSpPr>
          <p:nvPr>
            <p:ph type="title"/>
          </p:nvPr>
        </p:nvSpPr>
        <p:spPr/>
        <p:txBody>
          <a:bodyPr/>
          <a:lstStyle/>
          <a:p>
            <a:r>
              <a:rPr lang="en-US"/>
              <a:t>Facebook Own Posts Table | China Xinhua News - 2 of 24</a:t>
            </a:r>
          </a:p>
        </p:txBody>
      </p:sp>
      <p:graphicFrame>
        <p:nvGraphicFramePr>
          <p:cNvPr id="5" name="Table Placeholder 4">
            <a:extLst>
              <a:ext uri="{FF2B5EF4-FFF2-40B4-BE49-F238E27FC236}">
                <a16:creationId xmlns:a16="http://schemas.microsoft.com/office/drawing/2014/main" id="{F03618B9-00D3-482D-B5B0-3D71728EA862}"/>
              </a:ext>
            </a:extLst>
          </p:cNvPr>
          <p:cNvGraphicFramePr>
            <a:graphicFrameLocks noGrp="1"/>
          </p:cNvGraphicFramePr>
          <p:nvPr>
            <p:ph type="tbl" sz="quarter" idx="13"/>
            <p:extLst>
              <p:ext uri="{D42A27DB-BD31-4B8C-83A1-F6EECF244321}">
                <p14:modId xmlns:p14="http://schemas.microsoft.com/office/powerpoint/2010/main" val="3767939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77755745"/>
                    </a:ext>
                  </a:extLst>
                </a:gridCol>
                <a:gridCol w="905256">
                  <a:extLst>
                    <a:ext uri="{9D8B030D-6E8A-4147-A177-3AD203B41FA5}">
                      <a16:colId xmlns:a16="http://schemas.microsoft.com/office/drawing/2014/main" val="675644965"/>
                    </a:ext>
                  </a:extLst>
                </a:gridCol>
                <a:gridCol w="329184">
                  <a:extLst>
                    <a:ext uri="{9D8B030D-6E8A-4147-A177-3AD203B41FA5}">
                      <a16:colId xmlns:a16="http://schemas.microsoft.com/office/drawing/2014/main" val="2727410694"/>
                    </a:ext>
                  </a:extLst>
                </a:gridCol>
                <a:gridCol w="329184">
                  <a:extLst>
                    <a:ext uri="{9D8B030D-6E8A-4147-A177-3AD203B41FA5}">
                      <a16:colId xmlns:a16="http://schemas.microsoft.com/office/drawing/2014/main" val="803812580"/>
                    </a:ext>
                  </a:extLst>
                </a:gridCol>
                <a:gridCol w="329184">
                  <a:extLst>
                    <a:ext uri="{9D8B030D-6E8A-4147-A177-3AD203B41FA5}">
                      <a16:colId xmlns:a16="http://schemas.microsoft.com/office/drawing/2014/main" val="2035954786"/>
                    </a:ext>
                  </a:extLst>
                </a:gridCol>
                <a:gridCol w="329184">
                  <a:extLst>
                    <a:ext uri="{9D8B030D-6E8A-4147-A177-3AD203B41FA5}">
                      <a16:colId xmlns:a16="http://schemas.microsoft.com/office/drawing/2014/main" val="1354085964"/>
                    </a:ext>
                  </a:extLst>
                </a:gridCol>
                <a:gridCol w="329184">
                  <a:extLst>
                    <a:ext uri="{9D8B030D-6E8A-4147-A177-3AD203B41FA5}">
                      <a16:colId xmlns:a16="http://schemas.microsoft.com/office/drawing/2014/main" val="1490651414"/>
                    </a:ext>
                  </a:extLst>
                </a:gridCol>
                <a:gridCol w="329184">
                  <a:extLst>
                    <a:ext uri="{9D8B030D-6E8A-4147-A177-3AD203B41FA5}">
                      <a16:colId xmlns:a16="http://schemas.microsoft.com/office/drawing/2014/main" val="3403473108"/>
                    </a:ext>
                  </a:extLst>
                </a:gridCol>
                <a:gridCol w="329184">
                  <a:extLst>
                    <a:ext uri="{9D8B030D-6E8A-4147-A177-3AD203B41FA5}">
                      <a16:colId xmlns:a16="http://schemas.microsoft.com/office/drawing/2014/main" val="1240365536"/>
                    </a:ext>
                  </a:extLst>
                </a:gridCol>
                <a:gridCol w="329184">
                  <a:extLst>
                    <a:ext uri="{9D8B030D-6E8A-4147-A177-3AD203B41FA5}">
                      <a16:colId xmlns:a16="http://schemas.microsoft.com/office/drawing/2014/main" val="1317180769"/>
                    </a:ext>
                  </a:extLst>
                </a:gridCol>
                <a:gridCol w="329184">
                  <a:extLst>
                    <a:ext uri="{9D8B030D-6E8A-4147-A177-3AD203B41FA5}">
                      <a16:colId xmlns:a16="http://schemas.microsoft.com/office/drawing/2014/main" val="3074537813"/>
                    </a:ext>
                  </a:extLst>
                </a:gridCol>
                <a:gridCol w="329184">
                  <a:extLst>
                    <a:ext uri="{9D8B030D-6E8A-4147-A177-3AD203B41FA5}">
                      <a16:colId xmlns:a16="http://schemas.microsoft.com/office/drawing/2014/main" val="736027706"/>
                    </a:ext>
                  </a:extLst>
                </a:gridCol>
                <a:gridCol w="329184">
                  <a:extLst>
                    <a:ext uri="{9D8B030D-6E8A-4147-A177-3AD203B41FA5}">
                      <a16:colId xmlns:a16="http://schemas.microsoft.com/office/drawing/2014/main" val="540978557"/>
                    </a:ext>
                  </a:extLst>
                </a:gridCol>
                <a:gridCol w="329184">
                  <a:extLst>
                    <a:ext uri="{9D8B030D-6E8A-4147-A177-3AD203B41FA5}">
                      <a16:colId xmlns:a16="http://schemas.microsoft.com/office/drawing/2014/main" val="1265082053"/>
                    </a:ext>
                  </a:extLst>
                </a:gridCol>
                <a:gridCol w="329184">
                  <a:extLst>
                    <a:ext uri="{9D8B030D-6E8A-4147-A177-3AD203B41FA5}">
                      <a16:colId xmlns:a16="http://schemas.microsoft.com/office/drawing/2014/main" val="2271556996"/>
                    </a:ext>
                  </a:extLst>
                </a:gridCol>
                <a:gridCol w="329184">
                  <a:extLst>
                    <a:ext uri="{9D8B030D-6E8A-4147-A177-3AD203B41FA5}">
                      <a16:colId xmlns:a16="http://schemas.microsoft.com/office/drawing/2014/main" val="3410262509"/>
                    </a:ext>
                  </a:extLst>
                </a:gridCol>
                <a:gridCol w="329184">
                  <a:extLst>
                    <a:ext uri="{9D8B030D-6E8A-4147-A177-3AD203B41FA5}">
                      <a16:colId xmlns:a16="http://schemas.microsoft.com/office/drawing/2014/main" val="1030648170"/>
                    </a:ext>
                  </a:extLst>
                </a:gridCol>
                <a:gridCol w="329184">
                  <a:extLst>
                    <a:ext uri="{9D8B030D-6E8A-4147-A177-3AD203B41FA5}">
                      <a16:colId xmlns:a16="http://schemas.microsoft.com/office/drawing/2014/main" val="3589231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15267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China Xinhua News - 2019-01-07 16:39:50 </a:t>
                      </a:r>
                      <a:r>
                        <a:rPr kumimoji="0" lang="en-US" sz="1000" b="0" i="0" u="none" strike="noStrike" kern="1200" cap="none" spc="0" normalizeH="0" baseline="0" noProof="0">
                          <a:ln>
                            <a:noFill/>
                          </a:ln>
                          <a:solidFill>
                            <a:prstClr val="black"/>
                          </a:solidFill>
                          <a:effectLst/>
                          <a:uLnTx/>
                          <a:uFillTx/>
                          <a:latin typeface="+mn-lt"/>
                          <a:ea typeface="+mn-ea"/>
                          <a:cs typeface="+mn-cs"/>
                        </a:rPr>
                        <a:t> 
 China is an important strategic partner of Senegal and a friend who cares indeed about Senegal's development, Senegalese Foreign Minister Sidiki Kaba said Sunday.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https://scontent.xx.fbcdn.net/v/t39.2147-6/c304.0.720.720a/p720x720/50326761_386024605482795_8022404554173710336_n.jpg?_nc_cat=100&amp;_nc_ht=scontent.xx&amp;oh=ac2f60ea635e14a31d19e77d61f0e631&amp;oe=5CD49B93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89142457"/>
                  </a:ext>
                </a:extLst>
              </a:tr>
            </a:tbl>
          </a:graphicData>
        </a:graphic>
      </p:graphicFrame>
      <p:sp>
        <p:nvSpPr>
          <p:cNvPr id="4" name="Text Placeholder 3">
            <a:extLst>
              <a:ext uri="{FF2B5EF4-FFF2-40B4-BE49-F238E27FC236}">
                <a16:creationId xmlns:a16="http://schemas.microsoft.com/office/drawing/2014/main" id="{FE000DB7-AE46-4CA9-9623-8E8305E7C8AA}"/>
              </a:ext>
            </a:extLst>
          </p:cNvPr>
          <p:cNvSpPr>
            <a:spLocks noGrp="1"/>
          </p:cNvSpPr>
          <p:nvPr>
            <p:ph type="body" sz="quarter" idx="14"/>
          </p:nvPr>
        </p:nvSpPr>
        <p:spPr/>
        <p:txBody>
          <a:bodyPr/>
          <a:lstStyle/>
          <a:p>
            <a:r>
              <a:rPr lang="en-US"/>
              <a:t>01/02/2019 - 01/07/2019</a:t>
            </a:r>
          </a:p>
        </p:txBody>
      </p:sp>
    </p:spTree>
    <p:extLst>
      <p:ext uri="{BB962C8B-B14F-4D97-AF65-F5344CB8AC3E}">
        <p14:creationId xmlns:p14="http://schemas.microsoft.com/office/powerpoint/2010/main" val="30226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23C0B-B2F9-4EB1-99B3-3C1632FC282F}"/>
              </a:ext>
            </a:extLst>
          </p:cNvPr>
          <p:cNvSpPr>
            <a:spLocks noGrp="1"/>
          </p:cNvSpPr>
          <p:nvPr>
            <p:ph type="title"/>
          </p:nvPr>
        </p:nvSpPr>
        <p:spPr/>
        <p:txBody>
          <a:bodyPr/>
          <a:lstStyle/>
          <a:p>
            <a:r>
              <a:rPr lang="en-US"/>
              <a:t>Facebook Own Posts Table | China Xinhua News - 3 of 24</a:t>
            </a:r>
          </a:p>
        </p:txBody>
      </p:sp>
      <p:graphicFrame>
        <p:nvGraphicFramePr>
          <p:cNvPr id="5" name="Table Placeholder 4">
            <a:extLst>
              <a:ext uri="{FF2B5EF4-FFF2-40B4-BE49-F238E27FC236}">
                <a16:creationId xmlns:a16="http://schemas.microsoft.com/office/drawing/2014/main" id="{1A386CC5-9476-4712-B66A-7148F653CAD0}"/>
              </a:ext>
            </a:extLst>
          </p:cNvPr>
          <p:cNvGraphicFramePr>
            <a:graphicFrameLocks noGrp="1"/>
          </p:cNvGraphicFramePr>
          <p:nvPr>
            <p:ph type="tbl" sz="quarter" idx="13"/>
            <p:extLst>
              <p:ext uri="{D42A27DB-BD31-4B8C-83A1-F6EECF244321}">
                <p14:modId xmlns:p14="http://schemas.microsoft.com/office/powerpoint/2010/main" val="1322487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5488191"/>
                    </a:ext>
                  </a:extLst>
                </a:gridCol>
                <a:gridCol w="905256">
                  <a:extLst>
                    <a:ext uri="{9D8B030D-6E8A-4147-A177-3AD203B41FA5}">
                      <a16:colId xmlns:a16="http://schemas.microsoft.com/office/drawing/2014/main" val="1451188940"/>
                    </a:ext>
                  </a:extLst>
                </a:gridCol>
                <a:gridCol w="329184">
                  <a:extLst>
                    <a:ext uri="{9D8B030D-6E8A-4147-A177-3AD203B41FA5}">
                      <a16:colId xmlns:a16="http://schemas.microsoft.com/office/drawing/2014/main" val="141009164"/>
                    </a:ext>
                  </a:extLst>
                </a:gridCol>
                <a:gridCol w="329184">
                  <a:extLst>
                    <a:ext uri="{9D8B030D-6E8A-4147-A177-3AD203B41FA5}">
                      <a16:colId xmlns:a16="http://schemas.microsoft.com/office/drawing/2014/main" val="3370745701"/>
                    </a:ext>
                  </a:extLst>
                </a:gridCol>
                <a:gridCol w="329184">
                  <a:extLst>
                    <a:ext uri="{9D8B030D-6E8A-4147-A177-3AD203B41FA5}">
                      <a16:colId xmlns:a16="http://schemas.microsoft.com/office/drawing/2014/main" val="3209179695"/>
                    </a:ext>
                  </a:extLst>
                </a:gridCol>
                <a:gridCol w="329184">
                  <a:extLst>
                    <a:ext uri="{9D8B030D-6E8A-4147-A177-3AD203B41FA5}">
                      <a16:colId xmlns:a16="http://schemas.microsoft.com/office/drawing/2014/main" val="4225821835"/>
                    </a:ext>
                  </a:extLst>
                </a:gridCol>
                <a:gridCol w="329184">
                  <a:extLst>
                    <a:ext uri="{9D8B030D-6E8A-4147-A177-3AD203B41FA5}">
                      <a16:colId xmlns:a16="http://schemas.microsoft.com/office/drawing/2014/main" val="2341949672"/>
                    </a:ext>
                  </a:extLst>
                </a:gridCol>
                <a:gridCol w="329184">
                  <a:extLst>
                    <a:ext uri="{9D8B030D-6E8A-4147-A177-3AD203B41FA5}">
                      <a16:colId xmlns:a16="http://schemas.microsoft.com/office/drawing/2014/main" val="4190388224"/>
                    </a:ext>
                  </a:extLst>
                </a:gridCol>
                <a:gridCol w="329184">
                  <a:extLst>
                    <a:ext uri="{9D8B030D-6E8A-4147-A177-3AD203B41FA5}">
                      <a16:colId xmlns:a16="http://schemas.microsoft.com/office/drawing/2014/main" val="2889699927"/>
                    </a:ext>
                  </a:extLst>
                </a:gridCol>
                <a:gridCol w="329184">
                  <a:extLst>
                    <a:ext uri="{9D8B030D-6E8A-4147-A177-3AD203B41FA5}">
                      <a16:colId xmlns:a16="http://schemas.microsoft.com/office/drawing/2014/main" val="3439274197"/>
                    </a:ext>
                  </a:extLst>
                </a:gridCol>
                <a:gridCol w="329184">
                  <a:extLst>
                    <a:ext uri="{9D8B030D-6E8A-4147-A177-3AD203B41FA5}">
                      <a16:colId xmlns:a16="http://schemas.microsoft.com/office/drawing/2014/main" val="316684678"/>
                    </a:ext>
                  </a:extLst>
                </a:gridCol>
                <a:gridCol w="329184">
                  <a:extLst>
                    <a:ext uri="{9D8B030D-6E8A-4147-A177-3AD203B41FA5}">
                      <a16:colId xmlns:a16="http://schemas.microsoft.com/office/drawing/2014/main" val="1907891537"/>
                    </a:ext>
                  </a:extLst>
                </a:gridCol>
                <a:gridCol w="329184">
                  <a:extLst>
                    <a:ext uri="{9D8B030D-6E8A-4147-A177-3AD203B41FA5}">
                      <a16:colId xmlns:a16="http://schemas.microsoft.com/office/drawing/2014/main" val="2265486549"/>
                    </a:ext>
                  </a:extLst>
                </a:gridCol>
                <a:gridCol w="329184">
                  <a:extLst>
                    <a:ext uri="{9D8B030D-6E8A-4147-A177-3AD203B41FA5}">
                      <a16:colId xmlns:a16="http://schemas.microsoft.com/office/drawing/2014/main" val="2046927069"/>
                    </a:ext>
                  </a:extLst>
                </a:gridCol>
                <a:gridCol w="329184">
                  <a:extLst>
                    <a:ext uri="{9D8B030D-6E8A-4147-A177-3AD203B41FA5}">
                      <a16:colId xmlns:a16="http://schemas.microsoft.com/office/drawing/2014/main" val="2679674303"/>
                    </a:ext>
                  </a:extLst>
                </a:gridCol>
                <a:gridCol w="329184">
                  <a:extLst>
                    <a:ext uri="{9D8B030D-6E8A-4147-A177-3AD203B41FA5}">
                      <a16:colId xmlns:a16="http://schemas.microsoft.com/office/drawing/2014/main" val="2612953115"/>
                    </a:ext>
                  </a:extLst>
                </a:gridCol>
                <a:gridCol w="329184">
                  <a:extLst>
                    <a:ext uri="{9D8B030D-6E8A-4147-A177-3AD203B41FA5}">
                      <a16:colId xmlns:a16="http://schemas.microsoft.com/office/drawing/2014/main" val="2590768571"/>
                    </a:ext>
                  </a:extLst>
                </a:gridCol>
                <a:gridCol w="329184">
                  <a:extLst>
                    <a:ext uri="{9D8B030D-6E8A-4147-A177-3AD203B41FA5}">
                      <a16:colId xmlns:a16="http://schemas.microsoft.com/office/drawing/2014/main" val="2764215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80054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China Xinhua News - 2019-01-07 16:17:03 </a:t>
                      </a:r>
                      <a:r>
                        <a:rPr kumimoji="0" lang="en-US" sz="1000" b="0" i="0" u="none" strike="noStrike" kern="1200" cap="none" spc="0" normalizeH="0" baseline="0" noProof="0">
                          <a:ln>
                            <a:noFill/>
                          </a:ln>
                          <a:solidFill>
                            <a:prstClr val="black"/>
                          </a:solidFill>
                          <a:effectLst/>
                          <a:uLnTx/>
                          <a:uFillTx/>
                          <a:latin typeface="+mn-lt"/>
                          <a:ea typeface="+mn-ea"/>
                          <a:cs typeface="+mn-cs"/>
                        </a:rPr>
                        <a:t> 
 The end of 2018 marks 30 years of operation of Daqin Railway. Wang Jianshe, a track maintenance worker on Daqin for three decades, shares his story of the rail 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https://scontent.xx.fbcdn.net/v/t15.5256-10/s720x720/49674365_1150951585080898_1973019344837279744_n.jpg?_nc_cat=106&amp;_nc_ht=scontent.xx&amp;oh=4c530f3a2ab19783be2c81750c9a5f01&amp;oe=5CCC1A68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679256534"/>
                  </a:ext>
                </a:extLst>
              </a:tr>
            </a:tbl>
          </a:graphicData>
        </a:graphic>
      </p:graphicFrame>
      <p:sp>
        <p:nvSpPr>
          <p:cNvPr id="4" name="Text Placeholder 3">
            <a:extLst>
              <a:ext uri="{FF2B5EF4-FFF2-40B4-BE49-F238E27FC236}">
                <a16:creationId xmlns:a16="http://schemas.microsoft.com/office/drawing/2014/main" id="{D61BC143-A380-4C99-BABE-79B48421E287}"/>
              </a:ext>
            </a:extLst>
          </p:cNvPr>
          <p:cNvSpPr>
            <a:spLocks noGrp="1"/>
          </p:cNvSpPr>
          <p:nvPr>
            <p:ph type="body" sz="quarter" idx="14"/>
          </p:nvPr>
        </p:nvSpPr>
        <p:spPr/>
        <p:txBody>
          <a:bodyPr/>
          <a:lstStyle/>
          <a:p>
            <a:r>
              <a:rPr lang="en-US"/>
              <a:t>01/02/2019 - 01/07/2019</a:t>
            </a:r>
          </a:p>
        </p:txBody>
      </p:sp>
    </p:spTree>
    <p:extLst>
      <p:ext uri="{BB962C8B-B14F-4D97-AF65-F5344CB8AC3E}">
        <p14:creationId xmlns:p14="http://schemas.microsoft.com/office/powerpoint/2010/main" val="2771078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B1690-2063-4C43-B9E2-C6C0325046A5}"/>
              </a:ext>
            </a:extLst>
          </p:cNvPr>
          <p:cNvSpPr>
            <a:spLocks noGrp="1"/>
          </p:cNvSpPr>
          <p:nvPr>
            <p:ph type="title"/>
          </p:nvPr>
        </p:nvSpPr>
        <p:spPr/>
        <p:txBody>
          <a:bodyPr/>
          <a:lstStyle/>
          <a:p>
            <a:r>
              <a:rPr lang="en-US"/>
              <a:t>Facebook Own Posts Table | China Xinhua News - 4 of 24</a:t>
            </a:r>
          </a:p>
        </p:txBody>
      </p:sp>
      <p:graphicFrame>
        <p:nvGraphicFramePr>
          <p:cNvPr id="5" name="Table Placeholder 4">
            <a:extLst>
              <a:ext uri="{FF2B5EF4-FFF2-40B4-BE49-F238E27FC236}">
                <a16:creationId xmlns:a16="http://schemas.microsoft.com/office/drawing/2014/main" id="{26A6B5A6-76FE-4AA9-80CD-9B693690EA7A}"/>
              </a:ext>
            </a:extLst>
          </p:cNvPr>
          <p:cNvGraphicFramePr>
            <a:graphicFrameLocks noGrp="1"/>
          </p:cNvGraphicFramePr>
          <p:nvPr>
            <p:ph type="tbl" sz="quarter" idx="13"/>
            <p:extLst>
              <p:ext uri="{D42A27DB-BD31-4B8C-83A1-F6EECF244321}">
                <p14:modId xmlns:p14="http://schemas.microsoft.com/office/powerpoint/2010/main" val="1903927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75993489"/>
                    </a:ext>
                  </a:extLst>
                </a:gridCol>
                <a:gridCol w="905256">
                  <a:extLst>
                    <a:ext uri="{9D8B030D-6E8A-4147-A177-3AD203B41FA5}">
                      <a16:colId xmlns:a16="http://schemas.microsoft.com/office/drawing/2014/main" val="2810084013"/>
                    </a:ext>
                  </a:extLst>
                </a:gridCol>
                <a:gridCol w="329184">
                  <a:extLst>
                    <a:ext uri="{9D8B030D-6E8A-4147-A177-3AD203B41FA5}">
                      <a16:colId xmlns:a16="http://schemas.microsoft.com/office/drawing/2014/main" val="4280309926"/>
                    </a:ext>
                  </a:extLst>
                </a:gridCol>
                <a:gridCol w="329184">
                  <a:extLst>
                    <a:ext uri="{9D8B030D-6E8A-4147-A177-3AD203B41FA5}">
                      <a16:colId xmlns:a16="http://schemas.microsoft.com/office/drawing/2014/main" val="2924662011"/>
                    </a:ext>
                  </a:extLst>
                </a:gridCol>
                <a:gridCol w="329184">
                  <a:extLst>
                    <a:ext uri="{9D8B030D-6E8A-4147-A177-3AD203B41FA5}">
                      <a16:colId xmlns:a16="http://schemas.microsoft.com/office/drawing/2014/main" val="3228216129"/>
                    </a:ext>
                  </a:extLst>
                </a:gridCol>
                <a:gridCol w="329184">
                  <a:extLst>
                    <a:ext uri="{9D8B030D-6E8A-4147-A177-3AD203B41FA5}">
                      <a16:colId xmlns:a16="http://schemas.microsoft.com/office/drawing/2014/main" val="1749672117"/>
                    </a:ext>
                  </a:extLst>
                </a:gridCol>
                <a:gridCol w="329184">
                  <a:extLst>
                    <a:ext uri="{9D8B030D-6E8A-4147-A177-3AD203B41FA5}">
                      <a16:colId xmlns:a16="http://schemas.microsoft.com/office/drawing/2014/main" val="2415353477"/>
                    </a:ext>
                  </a:extLst>
                </a:gridCol>
                <a:gridCol w="329184">
                  <a:extLst>
                    <a:ext uri="{9D8B030D-6E8A-4147-A177-3AD203B41FA5}">
                      <a16:colId xmlns:a16="http://schemas.microsoft.com/office/drawing/2014/main" val="3605456875"/>
                    </a:ext>
                  </a:extLst>
                </a:gridCol>
                <a:gridCol w="329184">
                  <a:extLst>
                    <a:ext uri="{9D8B030D-6E8A-4147-A177-3AD203B41FA5}">
                      <a16:colId xmlns:a16="http://schemas.microsoft.com/office/drawing/2014/main" val="3985457441"/>
                    </a:ext>
                  </a:extLst>
                </a:gridCol>
                <a:gridCol w="329184">
                  <a:extLst>
                    <a:ext uri="{9D8B030D-6E8A-4147-A177-3AD203B41FA5}">
                      <a16:colId xmlns:a16="http://schemas.microsoft.com/office/drawing/2014/main" val="2671650049"/>
                    </a:ext>
                  </a:extLst>
                </a:gridCol>
                <a:gridCol w="329184">
                  <a:extLst>
                    <a:ext uri="{9D8B030D-6E8A-4147-A177-3AD203B41FA5}">
                      <a16:colId xmlns:a16="http://schemas.microsoft.com/office/drawing/2014/main" val="637530412"/>
                    </a:ext>
                  </a:extLst>
                </a:gridCol>
                <a:gridCol w="329184">
                  <a:extLst>
                    <a:ext uri="{9D8B030D-6E8A-4147-A177-3AD203B41FA5}">
                      <a16:colId xmlns:a16="http://schemas.microsoft.com/office/drawing/2014/main" val="1684711048"/>
                    </a:ext>
                  </a:extLst>
                </a:gridCol>
                <a:gridCol w="329184">
                  <a:extLst>
                    <a:ext uri="{9D8B030D-6E8A-4147-A177-3AD203B41FA5}">
                      <a16:colId xmlns:a16="http://schemas.microsoft.com/office/drawing/2014/main" val="200008224"/>
                    </a:ext>
                  </a:extLst>
                </a:gridCol>
                <a:gridCol w="329184">
                  <a:extLst>
                    <a:ext uri="{9D8B030D-6E8A-4147-A177-3AD203B41FA5}">
                      <a16:colId xmlns:a16="http://schemas.microsoft.com/office/drawing/2014/main" val="925434181"/>
                    </a:ext>
                  </a:extLst>
                </a:gridCol>
                <a:gridCol w="329184">
                  <a:extLst>
                    <a:ext uri="{9D8B030D-6E8A-4147-A177-3AD203B41FA5}">
                      <a16:colId xmlns:a16="http://schemas.microsoft.com/office/drawing/2014/main" val="329025560"/>
                    </a:ext>
                  </a:extLst>
                </a:gridCol>
                <a:gridCol w="329184">
                  <a:extLst>
                    <a:ext uri="{9D8B030D-6E8A-4147-A177-3AD203B41FA5}">
                      <a16:colId xmlns:a16="http://schemas.microsoft.com/office/drawing/2014/main" val="1381361093"/>
                    </a:ext>
                  </a:extLst>
                </a:gridCol>
                <a:gridCol w="329184">
                  <a:extLst>
                    <a:ext uri="{9D8B030D-6E8A-4147-A177-3AD203B41FA5}">
                      <a16:colId xmlns:a16="http://schemas.microsoft.com/office/drawing/2014/main" val="2548688469"/>
                    </a:ext>
                  </a:extLst>
                </a:gridCol>
                <a:gridCol w="329184">
                  <a:extLst>
                    <a:ext uri="{9D8B030D-6E8A-4147-A177-3AD203B41FA5}">
                      <a16:colId xmlns:a16="http://schemas.microsoft.com/office/drawing/2014/main" val="1103165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27358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China Xinhua News - 2019-01-07 15:32:13 </a:t>
                      </a:r>
                      <a:r>
                        <a:rPr kumimoji="0" lang="en-US" sz="1000" b="0" i="0" u="none" strike="noStrike" kern="1200" cap="none" spc="0" normalizeH="0" baseline="0" noProof="0">
                          <a:ln>
                            <a:noFill/>
                          </a:ln>
                          <a:solidFill>
                            <a:prstClr val="black"/>
                          </a:solidFill>
                          <a:effectLst/>
                          <a:uLnTx/>
                          <a:uFillTx/>
                          <a:latin typeface="+mn-lt"/>
                          <a:ea typeface="+mn-ea"/>
                          <a:cs typeface="+mn-cs"/>
                        </a:rPr>
                        <a:t> 
 #DailyWorldBriefing on Jan. 7 features:
1. Iran, Russia plan joint naval drills in Caspian Sea➡xhne.ws/zbsa7
2. Israeli army helicopters strike Hamas facilities in Gaza➡xhne.ws/c6zTd
3. UK PM warns of "uncharted" territory if Brexit deal rejected➡xhne.ws/qxYLr
- - - - - - - - - - - - - - - - - - - - 
More news➡news.cn/english/ Our app📲xhne.ws/vmCkm
Explore➡China Xinhua Sports ➡China Xinhua Sci-Tech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87453665"/>
                  </a:ext>
                </a:extLst>
              </a:tr>
            </a:tbl>
          </a:graphicData>
        </a:graphic>
      </p:graphicFrame>
      <p:sp>
        <p:nvSpPr>
          <p:cNvPr id="4" name="Text Placeholder 3">
            <a:extLst>
              <a:ext uri="{FF2B5EF4-FFF2-40B4-BE49-F238E27FC236}">
                <a16:creationId xmlns:a16="http://schemas.microsoft.com/office/drawing/2014/main" id="{708D8F88-1821-4C49-8E6E-82CEBA094896}"/>
              </a:ext>
            </a:extLst>
          </p:cNvPr>
          <p:cNvSpPr>
            <a:spLocks noGrp="1"/>
          </p:cNvSpPr>
          <p:nvPr>
            <p:ph type="body" sz="quarter" idx="14"/>
          </p:nvPr>
        </p:nvSpPr>
        <p:spPr/>
        <p:txBody>
          <a:bodyPr/>
          <a:lstStyle/>
          <a:p>
            <a:r>
              <a:rPr lang="en-US"/>
              <a:t>01/02/2019 - 01/07/2019</a:t>
            </a:r>
          </a:p>
        </p:txBody>
      </p:sp>
    </p:spTree>
    <p:extLst>
      <p:ext uri="{BB962C8B-B14F-4D97-AF65-F5344CB8AC3E}">
        <p14:creationId xmlns:p14="http://schemas.microsoft.com/office/powerpoint/2010/main" val="3826059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3AB18-4FA0-4EB5-921A-E013EFA497FB}"/>
              </a:ext>
            </a:extLst>
          </p:cNvPr>
          <p:cNvSpPr>
            <a:spLocks noGrp="1"/>
          </p:cNvSpPr>
          <p:nvPr>
            <p:ph type="title"/>
          </p:nvPr>
        </p:nvSpPr>
        <p:spPr/>
        <p:txBody>
          <a:bodyPr/>
          <a:lstStyle/>
          <a:p>
            <a:r>
              <a:rPr lang="en-US"/>
              <a:t>Facebook Own Posts Table | China Xinhua News - 5 of 24</a:t>
            </a:r>
          </a:p>
        </p:txBody>
      </p:sp>
      <p:graphicFrame>
        <p:nvGraphicFramePr>
          <p:cNvPr id="5" name="Table Placeholder 4">
            <a:extLst>
              <a:ext uri="{FF2B5EF4-FFF2-40B4-BE49-F238E27FC236}">
                <a16:creationId xmlns:a16="http://schemas.microsoft.com/office/drawing/2014/main" id="{8C3C4011-2850-4567-A5FA-9DBC263E24CC}"/>
              </a:ext>
            </a:extLst>
          </p:cNvPr>
          <p:cNvGraphicFramePr>
            <a:graphicFrameLocks noGrp="1"/>
          </p:cNvGraphicFramePr>
          <p:nvPr>
            <p:ph type="tbl" sz="quarter" idx="13"/>
            <p:extLst>
              <p:ext uri="{D42A27DB-BD31-4B8C-83A1-F6EECF244321}">
                <p14:modId xmlns:p14="http://schemas.microsoft.com/office/powerpoint/2010/main" val="535849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28757667"/>
                    </a:ext>
                  </a:extLst>
                </a:gridCol>
                <a:gridCol w="905256">
                  <a:extLst>
                    <a:ext uri="{9D8B030D-6E8A-4147-A177-3AD203B41FA5}">
                      <a16:colId xmlns:a16="http://schemas.microsoft.com/office/drawing/2014/main" val="3699786061"/>
                    </a:ext>
                  </a:extLst>
                </a:gridCol>
                <a:gridCol w="329184">
                  <a:extLst>
                    <a:ext uri="{9D8B030D-6E8A-4147-A177-3AD203B41FA5}">
                      <a16:colId xmlns:a16="http://schemas.microsoft.com/office/drawing/2014/main" val="3604417410"/>
                    </a:ext>
                  </a:extLst>
                </a:gridCol>
                <a:gridCol w="329184">
                  <a:extLst>
                    <a:ext uri="{9D8B030D-6E8A-4147-A177-3AD203B41FA5}">
                      <a16:colId xmlns:a16="http://schemas.microsoft.com/office/drawing/2014/main" val="3275022538"/>
                    </a:ext>
                  </a:extLst>
                </a:gridCol>
                <a:gridCol w="329184">
                  <a:extLst>
                    <a:ext uri="{9D8B030D-6E8A-4147-A177-3AD203B41FA5}">
                      <a16:colId xmlns:a16="http://schemas.microsoft.com/office/drawing/2014/main" val="2889147495"/>
                    </a:ext>
                  </a:extLst>
                </a:gridCol>
                <a:gridCol w="329184">
                  <a:extLst>
                    <a:ext uri="{9D8B030D-6E8A-4147-A177-3AD203B41FA5}">
                      <a16:colId xmlns:a16="http://schemas.microsoft.com/office/drawing/2014/main" val="2849194236"/>
                    </a:ext>
                  </a:extLst>
                </a:gridCol>
                <a:gridCol w="329184">
                  <a:extLst>
                    <a:ext uri="{9D8B030D-6E8A-4147-A177-3AD203B41FA5}">
                      <a16:colId xmlns:a16="http://schemas.microsoft.com/office/drawing/2014/main" val="62522766"/>
                    </a:ext>
                  </a:extLst>
                </a:gridCol>
                <a:gridCol w="329184">
                  <a:extLst>
                    <a:ext uri="{9D8B030D-6E8A-4147-A177-3AD203B41FA5}">
                      <a16:colId xmlns:a16="http://schemas.microsoft.com/office/drawing/2014/main" val="2167458037"/>
                    </a:ext>
                  </a:extLst>
                </a:gridCol>
                <a:gridCol w="329184">
                  <a:extLst>
                    <a:ext uri="{9D8B030D-6E8A-4147-A177-3AD203B41FA5}">
                      <a16:colId xmlns:a16="http://schemas.microsoft.com/office/drawing/2014/main" val="3025927628"/>
                    </a:ext>
                  </a:extLst>
                </a:gridCol>
                <a:gridCol w="329184">
                  <a:extLst>
                    <a:ext uri="{9D8B030D-6E8A-4147-A177-3AD203B41FA5}">
                      <a16:colId xmlns:a16="http://schemas.microsoft.com/office/drawing/2014/main" val="3233739596"/>
                    </a:ext>
                  </a:extLst>
                </a:gridCol>
                <a:gridCol w="329184">
                  <a:extLst>
                    <a:ext uri="{9D8B030D-6E8A-4147-A177-3AD203B41FA5}">
                      <a16:colId xmlns:a16="http://schemas.microsoft.com/office/drawing/2014/main" val="892717936"/>
                    </a:ext>
                  </a:extLst>
                </a:gridCol>
                <a:gridCol w="329184">
                  <a:extLst>
                    <a:ext uri="{9D8B030D-6E8A-4147-A177-3AD203B41FA5}">
                      <a16:colId xmlns:a16="http://schemas.microsoft.com/office/drawing/2014/main" val="723057153"/>
                    </a:ext>
                  </a:extLst>
                </a:gridCol>
                <a:gridCol w="329184">
                  <a:extLst>
                    <a:ext uri="{9D8B030D-6E8A-4147-A177-3AD203B41FA5}">
                      <a16:colId xmlns:a16="http://schemas.microsoft.com/office/drawing/2014/main" val="977858427"/>
                    </a:ext>
                  </a:extLst>
                </a:gridCol>
                <a:gridCol w="329184">
                  <a:extLst>
                    <a:ext uri="{9D8B030D-6E8A-4147-A177-3AD203B41FA5}">
                      <a16:colId xmlns:a16="http://schemas.microsoft.com/office/drawing/2014/main" val="680372111"/>
                    </a:ext>
                  </a:extLst>
                </a:gridCol>
                <a:gridCol w="329184">
                  <a:extLst>
                    <a:ext uri="{9D8B030D-6E8A-4147-A177-3AD203B41FA5}">
                      <a16:colId xmlns:a16="http://schemas.microsoft.com/office/drawing/2014/main" val="1070659706"/>
                    </a:ext>
                  </a:extLst>
                </a:gridCol>
                <a:gridCol w="329184">
                  <a:extLst>
                    <a:ext uri="{9D8B030D-6E8A-4147-A177-3AD203B41FA5}">
                      <a16:colId xmlns:a16="http://schemas.microsoft.com/office/drawing/2014/main" val="657677311"/>
                    </a:ext>
                  </a:extLst>
                </a:gridCol>
                <a:gridCol w="329184">
                  <a:extLst>
                    <a:ext uri="{9D8B030D-6E8A-4147-A177-3AD203B41FA5}">
                      <a16:colId xmlns:a16="http://schemas.microsoft.com/office/drawing/2014/main" val="3678469354"/>
                    </a:ext>
                  </a:extLst>
                </a:gridCol>
                <a:gridCol w="329184">
                  <a:extLst>
                    <a:ext uri="{9D8B030D-6E8A-4147-A177-3AD203B41FA5}">
                      <a16:colId xmlns:a16="http://schemas.microsoft.com/office/drawing/2014/main" val="1527575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99297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China Xinhua News - 2019-01-07 15:07:00 </a:t>
                      </a:r>
                      <a:r>
                        <a:rPr kumimoji="0" lang="en-US" sz="1000" b="0" i="0" u="none" strike="noStrike" kern="1200" cap="none" spc="0" normalizeH="0" baseline="0" noProof="0">
                          <a:ln>
                            <a:noFill/>
                          </a:ln>
                          <a:solidFill>
                            <a:prstClr val="black"/>
                          </a:solidFill>
                          <a:effectLst/>
                          <a:uLnTx/>
                          <a:uFillTx/>
                          <a:latin typeface="+mn-lt"/>
                          <a:ea typeface="+mn-ea"/>
                          <a:cs typeface="+mn-cs"/>
                        </a:rPr>
                        <a:t> 
 Have you ever eaten or slept with life-sized terracotta sculptures? Visit this terracotta warrior hotel in China's Xi'an xhne.ws/3tfGC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52120419"/>
                  </a:ext>
                </a:extLst>
              </a:tr>
            </a:tbl>
          </a:graphicData>
        </a:graphic>
      </p:graphicFrame>
      <p:sp>
        <p:nvSpPr>
          <p:cNvPr id="4" name="Text Placeholder 3">
            <a:extLst>
              <a:ext uri="{FF2B5EF4-FFF2-40B4-BE49-F238E27FC236}">
                <a16:creationId xmlns:a16="http://schemas.microsoft.com/office/drawing/2014/main" id="{1685E5D8-7AF1-4D0F-8D1D-F83881D4AD03}"/>
              </a:ext>
            </a:extLst>
          </p:cNvPr>
          <p:cNvSpPr>
            <a:spLocks noGrp="1"/>
          </p:cNvSpPr>
          <p:nvPr>
            <p:ph type="body" sz="quarter" idx="14"/>
          </p:nvPr>
        </p:nvSpPr>
        <p:spPr/>
        <p:txBody>
          <a:bodyPr/>
          <a:lstStyle/>
          <a:p>
            <a:r>
              <a:rPr lang="en-US"/>
              <a:t>01/02/2019 - 01/07/2019</a:t>
            </a:r>
          </a:p>
        </p:txBody>
      </p:sp>
    </p:spTree>
    <p:extLst>
      <p:ext uri="{BB962C8B-B14F-4D97-AF65-F5344CB8AC3E}">
        <p14:creationId xmlns:p14="http://schemas.microsoft.com/office/powerpoint/2010/main" val="949046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4C37E-7D85-456D-9904-79FB7350C423}"/>
              </a:ext>
            </a:extLst>
          </p:cNvPr>
          <p:cNvSpPr>
            <a:spLocks noGrp="1"/>
          </p:cNvSpPr>
          <p:nvPr>
            <p:ph type="title"/>
          </p:nvPr>
        </p:nvSpPr>
        <p:spPr/>
        <p:txBody>
          <a:bodyPr/>
          <a:lstStyle/>
          <a:p>
            <a:r>
              <a:rPr lang="en-US"/>
              <a:t>Facebook Own Posts Table | China Xinhua News - 6 of 24</a:t>
            </a:r>
          </a:p>
        </p:txBody>
      </p:sp>
      <p:graphicFrame>
        <p:nvGraphicFramePr>
          <p:cNvPr id="5" name="Table Placeholder 4">
            <a:extLst>
              <a:ext uri="{FF2B5EF4-FFF2-40B4-BE49-F238E27FC236}">
                <a16:creationId xmlns:a16="http://schemas.microsoft.com/office/drawing/2014/main" id="{31D106A5-DBC1-457C-937E-897F265ABEE8}"/>
              </a:ext>
            </a:extLst>
          </p:cNvPr>
          <p:cNvGraphicFramePr>
            <a:graphicFrameLocks noGrp="1"/>
          </p:cNvGraphicFramePr>
          <p:nvPr>
            <p:ph type="tbl" sz="quarter" idx="13"/>
            <p:extLst>
              <p:ext uri="{D42A27DB-BD31-4B8C-83A1-F6EECF244321}">
                <p14:modId xmlns:p14="http://schemas.microsoft.com/office/powerpoint/2010/main" val="1670275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59689854"/>
                    </a:ext>
                  </a:extLst>
                </a:gridCol>
                <a:gridCol w="905256">
                  <a:extLst>
                    <a:ext uri="{9D8B030D-6E8A-4147-A177-3AD203B41FA5}">
                      <a16:colId xmlns:a16="http://schemas.microsoft.com/office/drawing/2014/main" val="2598287107"/>
                    </a:ext>
                  </a:extLst>
                </a:gridCol>
                <a:gridCol w="329184">
                  <a:extLst>
                    <a:ext uri="{9D8B030D-6E8A-4147-A177-3AD203B41FA5}">
                      <a16:colId xmlns:a16="http://schemas.microsoft.com/office/drawing/2014/main" val="1048161823"/>
                    </a:ext>
                  </a:extLst>
                </a:gridCol>
                <a:gridCol w="329184">
                  <a:extLst>
                    <a:ext uri="{9D8B030D-6E8A-4147-A177-3AD203B41FA5}">
                      <a16:colId xmlns:a16="http://schemas.microsoft.com/office/drawing/2014/main" val="528227449"/>
                    </a:ext>
                  </a:extLst>
                </a:gridCol>
                <a:gridCol w="329184">
                  <a:extLst>
                    <a:ext uri="{9D8B030D-6E8A-4147-A177-3AD203B41FA5}">
                      <a16:colId xmlns:a16="http://schemas.microsoft.com/office/drawing/2014/main" val="2351719944"/>
                    </a:ext>
                  </a:extLst>
                </a:gridCol>
                <a:gridCol w="329184">
                  <a:extLst>
                    <a:ext uri="{9D8B030D-6E8A-4147-A177-3AD203B41FA5}">
                      <a16:colId xmlns:a16="http://schemas.microsoft.com/office/drawing/2014/main" val="293001976"/>
                    </a:ext>
                  </a:extLst>
                </a:gridCol>
                <a:gridCol w="329184">
                  <a:extLst>
                    <a:ext uri="{9D8B030D-6E8A-4147-A177-3AD203B41FA5}">
                      <a16:colId xmlns:a16="http://schemas.microsoft.com/office/drawing/2014/main" val="3606224614"/>
                    </a:ext>
                  </a:extLst>
                </a:gridCol>
                <a:gridCol w="329184">
                  <a:extLst>
                    <a:ext uri="{9D8B030D-6E8A-4147-A177-3AD203B41FA5}">
                      <a16:colId xmlns:a16="http://schemas.microsoft.com/office/drawing/2014/main" val="630532065"/>
                    </a:ext>
                  </a:extLst>
                </a:gridCol>
                <a:gridCol w="329184">
                  <a:extLst>
                    <a:ext uri="{9D8B030D-6E8A-4147-A177-3AD203B41FA5}">
                      <a16:colId xmlns:a16="http://schemas.microsoft.com/office/drawing/2014/main" val="1402572559"/>
                    </a:ext>
                  </a:extLst>
                </a:gridCol>
                <a:gridCol w="329184">
                  <a:extLst>
                    <a:ext uri="{9D8B030D-6E8A-4147-A177-3AD203B41FA5}">
                      <a16:colId xmlns:a16="http://schemas.microsoft.com/office/drawing/2014/main" val="3839888367"/>
                    </a:ext>
                  </a:extLst>
                </a:gridCol>
                <a:gridCol w="329184">
                  <a:extLst>
                    <a:ext uri="{9D8B030D-6E8A-4147-A177-3AD203B41FA5}">
                      <a16:colId xmlns:a16="http://schemas.microsoft.com/office/drawing/2014/main" val="3142399333"/>
                    </a:ext>
                  </a:extLst>
                </a:gridCol>
                <a:gridCol w="329184">
                  <a:extLst>
                    <a:ext uri="{9D8B030D-6E8A-4147-A177-3AD203B41FA5}">
                      <a16:colId xmlns:a16="http://schemas.microsoft.com/office/drawing/2014/main" val="3441879659"/>
                    </a:ext>
                  </a:extLst>
                </a:gridCol>
                <a:gridCol w="329184">
                  <a:extLst>
                    <a:ext uri="{9D8B030D-6E8A-4147-A177-3AD203B41FA5}">
                      <a16:colId xmlns:a16="http://schemas.microsoft.com/office/drawing/2014/main" val="2805922306"/>
                    </a:ext>
                  </a:extLst>
                </a:gridCol>
                <a:gridCol w="329184">
                  <a:extLst>
                    <a:ext uri="{9D8B030D-6E8A-4147-A177-3AD203B41FA5}">
                      <a16:colId xmlns:a16="http://schemas.microsoft.com/office/drawing/2014/main" val="2451190500"/>
                    </a:ext>
                  </a:extLst>
                </a:gridCol>
                <a:gridCol w="329184">
                  <a:extLst>
                    <a:ext uri="{9D8B030D-6E8A-4147-A177-3AD203B41FA5}">
                      <a16:colId xmlns:a16="http://schemas.microsoft.com/office/drawing/2014/main" val="4159490010"/>
                    </a:ext>
                  </a:extLst>
                </a:gridCol>
                <a:gridCol w="329184">
                  <a:extLst>
                    <a:ext uri="{9D8B030D-6E8A-4147-A177-3AD203B41FA5}">
                      <a16:colId xmlns:a16="http://schemas.microsoft.com/office/drawing/2014/main" val="1069710191"/>
                    </a:ext>
                  </a:extLst>
                </a:gridCol>
                <a:gridCol w="329184">
                  <a:extLst>
                    <a:ext uri="{9D8B030D-6E8A-4147-A177-3AD203B41FA5}">
                      <a16:colId xmlns:a16="http://schemas.microsoft.com/office/drawing/2014/main" val="1014833663"/>
                    </a:ext>
                  </a:extLst>
                </a:gridCol>
                <a:gridCol w="329184">
                  <a:extLst>
                    <a:ext uri="{9D8B030D-6E8A-4147-A177-3AD203B41FA5}">
                      <a16:colId xmlns:a16="http://schemas.microsoft.com/office/drawing/2014/main" val="940070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916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China Xinhua News - 2019-01-07 15:03:22 </a:t>
                      </a:r>
                      <a:r>
                        <a:rPr kumimoji="0" lang="en-US" sz="1000" b="0" i="0" u="none" strike="noStrike" kern="1200" cap="none" spc="0" normalizeH="0" baseline="0" noProof="0">
                          <a:ln>
                            <a:noFill/>
                          </a:ln>
                          <a:solidFill>
                            <a:prstClr val="black"/>
                          </a:solidFill>
                          <a:effectLst/>
                          <a:uLnTx/>
                          <a:uFillTx/>
                          <a:latin typeface="+mn-lt"/>
                          <a:ea typeface="+mn-ea"/>
                          <a:cs typeface="+mn-cs"/>
                        </a:rPr>
                        <a:t> 
 #BREAKING: Military officers in Gabon seize national radio station in apparent coup attempt: 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https://scontent.xx.fbcdn.net/v/t1.0-9/s720x720/49535861_2872470079447084_8897393790138974208_n.jpg?_nc_cat=1&amp;_nc_ht=scontent.xx&amp;oh=77e50cf819c424fa4b2685cb1e3004f3&amp;oe=5CCB8A4D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76050348"/>
                  </a:ext>
                </a:extLst>
              </a:tr>
            </a:tbl>
          </a:graphicData>
        </a:graphic>
      </p:graphicFrame>
      <p:sp>
        <p:nvSpPr>
          <p:cNvPr id="4" name="Text Placeholder 3">
            <a:extLst>
              <a:ext uri="{FF2B5EF4-FFF2-40B4-BE49-F238E27FC236}">
                <a16:creationId xmlns:a16="http://schemas.microsoft.com/office/drawing/2014/main" id="{6D3B3AAC-87AB-4671-8033-5C6A49A603A4}"/>
              </a:ext>
            </a:extLst>
          </p:cNvPr>
          <p:cNvSpPr>
            <a:spLocks noGrp="1"/>
          </p:cNvSpPr>
          <p:nvPr>
            <p:ph type="body" sz="quarter" idx="14"/>
          </p:nvPr>
        </p:nvSpPr>
        <p:spPr/>
        <p:txBody>
          <a:bodyPr/>
          <a:lstStyle/>
          <a:p>
            <a:r>
              <a:rPr lang="en-US"/>
              <a:t>01/02/2019 - 01/07/2019</a:t>
            </a:r>
          </a:p>
        </p:txBody>
      </p:sp>
    </p:spTree>
    <p:extLst>
      <p:ext uri="{BB962C8B-B14F-4D97-AF65-F5344CB8AC3E}">
        <p14:creationId xmlns:p14="http://schemas.microsoft.com/office/powerpoint/2010/main" val="4185752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5003E-56FA-4F64-A180-257345147995}"/>
              </a:ext>
            </a:extLst>
          </p:cNvPr>
          <p:cNvSpPr>
            <a:spLocks noGrp="1"/>
          </p:cNvSpPr>
          <p:nvPr>
            <p:ph type="title"/>
          </p:nvPr>
        </p:nvSpPr>
        <p:spPr/>
        <p:txBody>
          <a:bodyPr/>
          <a:lstStyle/>
          <a:p>
            <a:r>
              <a:rPr lang="en-US"/>
              <a:t>Facebook Own Posts Table | China Xinhua News - 7 of 24</a:t>
            </a:r>
          </a:p>
        </p:txBody>
      </p:sp>
      <p:graphicFrame>
        <p:nvGraphicFramePr>
          <p:cNvPr id="5" name="Table Placeholder 4">
            <a:extLst>
              <a:ext uri="{FF2B5EF4-FFF2-40B4-BE49-F238E27FC236}">
                <a16:creationId xmlns:a16="http://schemas.microsoft.com/office/drawing/2014/main" id="{F4FF3391-61B0-4D96-8BB7-63ECD6420DBA}"/>
              </a:ext>
            </a:extLst>
          </p:cNvPr>
          <p:cNvGraphicFramePr>
            <a:graphicFrameLocks noGrp="1"/>
          </p:cNvGraphicFramePr>
          <p:nvPr>
            <p:ph type="tbl" sz="quarter" idx="13"/>
            <p:extLst>
              <p:ext uri="{D42A27DB-BD31-4B8C-83A1-F6EECF244321}">
                <p14:modId xmlns:p14="http://schemas.microsoft.com/office/powerpoint/2010/main" val="1476177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27707195"/>
                    </a:ext>
                  </a:extLst>
                </a:gridCol>
                <a:gridCol w="905256">
                  <a:extLst>
                    <a:ext uri="{9D8B030D-6E8A-4147-A177-3AD203B41FA5}">
                      <a16:colId xmlns:a16="http://schemas.microsoft.com/office/drawing/2014/main" val="4112763461"/>
                    </a:ext>
                  </a:extLst>
                </a:gridCol>
                <a:gridCol w="329184">
                  <a:extLst>
                    <a:ext uri="{9D8B030D-6E8A-4147-A177-3AD203B41FA5}">
                      <a16:colId xmlns:a16="http://schemas.microsoft.com/office/drawing/2014/main" val="1405585282"/>
                    </a:ext>
                  </a:extLst>
                </a:gridCol>
                <a:gridCol w="329184">
                  <a:extLst>
                    <a:ext uri="{9D8B030D-6E8A-4147-A177-3AD203B41FA5}">
                      <a16:colId xmlns:a16="http://schemas.microsoft.com/office/drawing/2014/main" val="143478774"/>
                    </a:ext>
                  </a:extLst>
                </a:gridCol>
                <a:gridCol w="329184">
                  <a:extLst>
                    <a:ext uri="{9D8B030D-6E8A-4147-A177-3AD203B41FA5}">
                      <a16:colId xmlns:a16="http://schemas.microsoft.com/office/drawing/2014/main" val="2420063103"/>
                    </a:ext>
                  </a:extLst>
                </a:gridCol>
                <a:gridCol w="329184">
                  <a:extLst>
                    <a:ext uri="{9D8B030D-6E8A-4147-A177-3AD203B41FA5}">
                      <a16:colId xmlns:a16="http://schemas.microsoft.com/office/drawing/2014/main" val="2810524577"/>
                    </a:ext>
                  </a:extLst>
                </a:gridCol>
                <a:gridCol w="329184">
                  <a:extLst>
                    <a:ext uri="{9D8B030D-6E8A-4147-A177-3AD203B41FA5}">
                      <a16:colId xmlns:a16="http://schemas.microsoft.com/office/drawing/2014/main" val="441960889"/>
                    </a:ext>
                  </a:extLst>
                </a:gridCol>
                <a:gridCol w="329184">
                  <a:extLst>
                    <a:ext uri="{9D8B030D-6E8A-4147-A177-3AD203B41FA5}">
                      <a16:colId xmlns:a16="http://schemas.microsoft.com/office/drawing/2014/main" val="616797607"/>
                    </a:ext>
                  </a:extLst>
                </a:gridCol>
                <a:gridCol w="329184">
                  <a:extLst>
                    <a:ext uri="{9D8B030D-6E8A-4147-A177-3AD203B41FA5}">
                      <a16:colId xmlns:a16="http://schemas.microsoft.com/office/drawing/2014/main" val="501313517"/>
                    </a:ext>
                  </a:extLst>
                </a:gridCol>
                <a:gridCol w="329184">
                  <a:extLst>
                    <a:ext uri="{9D8B030D-6E8A-4147-A177-3AD203B41FA5}">
                      <a16:colId xmlns:a16="http://schemas.microsoft.com/office/drawing/2014/main" val="3433972882"/>
                    </a:ext>
                  </a:extLst>
                </a:gridCol>
                <a:gridCol w="329184">
                  <a:extLst>
                    <a:ext uri="{9D8B030D-6E8A-4147-A177-3AD203B41FA5}">
                      <a16:colId xmlns:a16="http://schemas.microsoft.com/office/drawing/2014/main" val="1597834179"/>
                    </a:ext>
                  </a:extLst>
                </a:gridCol>
                <a:gridCol w="329184">
                  <a:extLst>
                    <a:ext uri="{9D8B030D-6E8A-4147-A177-3AD203B41FA5}">
                      <a16:colId xmlns:a16="http://schemas.microsoft.com/office/drawing/2014/main" val="1745926894"/>
                    </a:ext>
                  </a:extLst>
                </a:gridCol>
                <a:gridCol w="329184">
                  <a:extLst>
                    <a:ext uri="{9D8B030D-6E8A-4147-A177-3AD203B41FA5}">
                      <a16:colId xmlns:a16="http://schemas.microsoft.com/office/drawing/2014/main" val="1725637039"/>
                    </a:ext>
                  </a:extLst>
                </a:gridCol>
                <a:gridCol w="329184">
                  <a:extLst>
                    <a:ext uri="{9D8B030D-6E8A-4147-A177-3AD203B41FA5}">
                      <a16:colId xmlns:a16="http://schemas.microsoft.com/office/drawing/2014/main" val="2830619884"/>
                    </a:ext>
                  </a:extLst>
                </a:gridCol>
                <a:gridCol w="329184">
                  <a:extLst>
                    <a:ext uri="{9D8B030D-6E8A-4147-A177-3AD203B41FA5}">
                      <a16:colId xmlns:a16="http://schemas.microsoft.com/office/drawing/2014/main" val="888608613"/>
                    </a:ext>
                  </a:extLst>
                </a:gridCol>
                <a:gridCol w="329184">
                  <a:extLst>
                    <a:ext uri="{9D8B030D-6E8A-4147-A177-3AD203B41FA5}">
                      <a16:colId xmlns:a16="http://schemas.microsoft.com/office/drawing/2014/main" val="2041577111"/>
                    </a:ext>
                  </a:extLst>
                </a:gridCol>
                <a:gridCol w="329184">
                  <a:extLst>
                    <a:ext uri="{9D8B030D-6E8A-4147-A177-3AD203B41FA5}">
                      <a16:colId xmlns:a16="http://schemas.microsoft.com/office/drawing/2014/main" val="1162881391"/>
                    </a:ext>
                  </a:extLst>
                </a:gridCol>
                <a:gridCol w="329184">
                  <a:extLst>
                    <a:ext uri="{9D8B030D-6E8A-4147-A177-3AD203B41FA5}">
                      <a16:colId xmlns:a16="http://schemas.microsoft.com/office/drawing/2014/main" val="415498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26206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China Xinhua News - 2019-01-07 14:17:40 </a:t>
                      </a:r>
                      <a:r>
                        <a:rPr kumimoji="0" lang="en-US" sz="1000" b="0" i="0" u="none" strike="noStrike" kern="1200" cap="none" spc="0" normalizeH="0" baseline="0" noProof="0">
                          <a:ln>
                            <a:noFill/>
                          </a:ln>
                          <a:solidFill>
                            <a:prstClr val="black"/>
                          </a:solidFill>
                          <a:effectLst/>
                          <a:uLnTx/>
                          <a:uFillTx/>
                          <a:latin typeface="+mn-lt"/>
                          <a:ea typeface="+mn-ea"/>
                          <a:cs typeface="+mn-cs"/>
                        </a:rPr>
                        <a:t> 
 China's Xinjiang has put into trial operation its second railway for transporting coal to inland areas.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https://scontent.xx.fbcdn.net/v/t15.5256-10/s720x720/49345489_1886193618175793_5064740501912027136_n.jpg?_nc_cat=1&amp;_nc_ht=scontent.xx&amp;oh=fc08c3038e801adc9b989851507d428f&amp;oe=5CC9F4B9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02304726"/>
                  </a:ext>
                </a:extLst>
              </a:tr>
            </a:tbl>
          </a:graphicData>
        </a:graphic>
      </p:graphicFrame>
      <p:sp>
        <p:nvSpPr>
          <p:cNvPr id="4" name="Text Placeholder 3">
            <a:extLst>
              <a:ext uri="{FF2B5EF4-FFF2-40B4-BE49-F238E27FC236}">
                <a16:creationId xmlns:a16="http://schemas.microsoft.com/office/drawing/2014/main" id="{600FA53E-A672-4781-9F90-708A37F5DA1D}"/>
              </a:ext>
            </a:extLst>
          </p:cNvPr>
          <p:cNvSpPr>
            <a:spLocks noGrp="1"/>
          </p:cNvSpPr>
          <p:nvPr>
            <p:ph type="body" sz="quarter" idx="14"/>
          </p:nvPr>
        </p:nvSpPr>
        <p:spPr/>
        <p:txBody>
          <a:bodyPr/>
          <a:lstStyle/>
          <a:p>
            <a:r>
              <a:rPr lang="en-US"/>
              <a:t>01/02/2019 - 01/07/2019</a:t>
            </a:r>
          </a:p>
        </p:txBody>
      </p:sp>
    </p:spTree>
    <p:extLst>
      <p:ext uri="{BB962C8B-B14F-4D97-AF65-F5344CB8AC3E}">
        <p14:creationId xmlns:p14="http://schemas.microsoft.com/office/powerpoint/2010/main" val="1368543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1776F-2E37-457E-9B31-50CFBC41184A}"/>
              </a:ext>
            </a:extLst>
          </p:cNvPr>
          <p:cNvSpPr>
            <a:spLocks noGrp="1"/>
          </p:cNvSpPr>
          <p:nvPr>
            <p:ph type="title"/>
          </p:nvPr>
        </p:nvSpPr>
        <p:spPr/>
        <p:txBody>
          <a:bodyPr/>
          <a:lstStyle/>
          <a:p>
            <a:r>
              <a:rPr lang="en-US"/>
              <a:t>Facebook Own Posts Table | China Xinhua News - 8 of 24</a:t>
            </a:r>
          </a:p>
        </p:txBody>
      </p:sp>
      <p:graphicFrame>
        <p:nvGraphicFramePr>
          <p:cNvPr id="5" name="Table Placeholder 4">
            <a:extLst>
              <a:ext uri="{FF2B5EF4-FFF2-40B4-BE49-F238E27FC236}">
                <a16:creationId xmlns:a16="http://schemas.microsoft.com/office/drawing/2014/main" id="{32D0EF1E-1511-47EA-9ED8-B21478320040}"/>
              </a:ext>
            </a:extLst>
          </p:cNvPr>
          <p:cNvGraphicFramePr>
            <a:graphicFrameLocks noGrp="1"/>
          </p:cNvGraphicFramePr>
          <p:nvPr>
            <p:ph type="tbl" sz="quarter" idx="13"/>
            <p:extLst>
              <p:ext uri="{D42A27DB-BD31-4B8C-83A1-F6EECF244321}">
                <p14:modId xmlns:p14="http://schemas.microsoft.com/office/powerpoint/2010/main" val="3871236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85726562"/>
                    </a:ext>
                  </a:extLst>
                </a:gridCol>
                <a:gridCol w="905256">
                  <a:extLst>
                    <a:ext uri="{9D8B030D-6E8A-4147-A177-3AD203B41FA5}">
                      <a16:colId xmlns:a16="http://schemas.microsoft.com/office/drawing/2014/main" val="1736071206"/>
                    </a:ext>
                  </a:extLst>
                </a:gridCol>
                <a:gridCol w="329184">
                  <a:extLst>
                    <a:ext uri="{9D8B030D-6E8A-4147-A177-3AD203B41FA5}">
                      <a16:colId xmlns:a16="http://schemas.microsoft.com/office/drawing/2014/main" val="3281957898"/>
                    </a:ext>
                  </a:extLst>
                </a:gridCol>
                <a:gridCol w="329184">
                  <a:extLst>
                    <a:ext uri="{9D8B030D-6E8A-4147-A177-3AD203B41FA5}">
                      <a16:colId xmlns:a16="http://schemas.microsoft.com/office/drawing/2014/main" val="1631108635"/>
                    </a:ext>
                  </a:extLst>
                </a:gridCol>
                <a:gridCol w="329184">
                  <a:extLst>
                    <a:ext uri="{9D8B030D-6E8A-4147-A177-3AD203B41FA5}">
                      <a16:colId xmlns:a16="http://schemas.microsoft.com/office/drawing/2014/main" val="4084958479"/>
                    </a:ext>
                  </a:extLst>
                </a:gridCol>
                <a:gridCol w="329184">
                  <a:extLst>
                    <a:ext uri="{9D8B030D-6E8A-4147-A177-3AD203B41FA5}">
                      <a16:colId xmlns:a16="http://schemas.microsoft.com/office/drawing/2014/main" val="3424301588"/>
                    </a:ext>
                  </a:extLst>
                </a:gridCol>
                <a:gridCol w="329184">
                  <a:extLst>
                    <a:ext uri="{9D8B030D-6E8A-4147-A177-3AD203B41FA5}">
                      <a16:colId xmlns:a16="http://schemas.microsoft.com/office/drawing/2014/main" val="3809545654"/>
                    </a:ext>
                  </a:extLst>
                </a:gridCol>
                <a:gridCol w="329184">
                  <a:extLst>
                    <a:ext uri="{9D8B030D-6E8A-4147-A177-3AD203B41FA5}">
                      <a16:colId xmlns:a16="http://schemas.microsoft.com/office/drawing/2014/main" val="545285591"/>
                    </a:ext>
                  </a:extLst>
                </a:gridCol>
                <a:gridCol w="329184">
                  <a:extLst>
                    <a:ext uri="{9D8B030D-6E8A-4147-A177-3AD203B41FA5}">
                      <a16:colId xmlns:a16="http://schemas.microsoft.com/office/drawing/2014/main" val="1785086571"/>
                    </a:ext>
                  </a:extLst>
                </a:gridCol>
                <a:gridCol w="329184">
                  <a:extLst>
                    <a:ext uri="{9D8B030D-6E8A-4147-A177-3AD203B41FA5}">
                      <a16:colId xmlns:a16="http://schemas.microsoft.com/office/drawing/2014/main" val="1904363314"/>
                    </a:ext>
                  </a:extLst>
                </a:gridCol>
                <a:gridCol w="329184">
                  <a:extLst>
                    <a:ext uri="{9D8B030D-6E8A-4147-A177-3AD203B41FA5}">
                      <a16:colId xmlns:a16="http://schemas.microsoft.com/office/drawing/2014/main" val="1141248694"/>
                    </a:ext>
                  </a:extLst>
                </a:gridCol>
                <a:gridCol w="329184">
                  <a:extLst>
                    <a:ext uri="{9D8B030D-6E8A-4147-A177-3AD203B41FA5}">
                      <a16:colId xmlns:a16="http://schemas.microsoft.com/office/drawing/2014/main" val="379645705"/>
                    </a:ext>
                  </a:extLst>
                </a:gridCol>
                <a:gridCol w="329184">
                  <a:extLst>
                    <a:ext uri="{9D8B030D-6E8A-4147-A177-3AD203B41FA5}">
                      <a16:colId xmlns:a16="http://schemas.microsoft.com/office/drawing/2014/main" val="3446694604"/>
                    </a:ext>
                  </a:extLst>
                </a:gridCol>
                <a:gridCol w="329184">
                  <a:extLst>
                    <a:ext uri="{9D8B030D-6E8A-4147-A177-3AD203B41FA5}">
                      <a16:colId xmlns:a16="http://schemas.microsoft.com/office/drawing/2014/main" val="290692305"/>
                    </a:ext>
                  </a:extLst>
                </a:gridCol>
                <a:gridCol w="329184">
                  <a:extLst>
                    <a:ext uri="{9D8B030D-6E8A-4147-A177-3AD203B41FA5}">
                      <a16:colId xmlns:a16="http://schemas.microsoft.com/office/drawing/2014/main" val="95832216"/>
                    </a:ext>
                  </a:extLst>
                </a:gridCol>
                <a:gridCol w="329184">
                  <a:extLst>
                    <a:ext uri="{9D8B030D-6E8A-4147-A177-3AD203B41FA5}">
                      <a16:colId xmlns:a16="http://schemas.microsoft.com/office/drawing/2014/main" val="3077616135"/>
                    </a:ext>
                  </a:extLst>
                </a:gridCol>
                <a:gridCol w="329184">
                  <a:extLst>
                    <a:ext uri="{9D8B030D-6E8A-4147-A177-3AD203B41FA5}">
                      <a16:colId xmlns:a16="http://schemas.microsoft.com/office/drawing/2014/main" val="710246823"/>
                    </a:ext>
                  </a:extLst>
                </a:gridCol>
                <a:gridCol w="329184">
                  <a:extLst>
                    <a:ext uri="{9D8B030D-6E8A-4147-A177-3AD203B41FA5}">
                      <a16:colId xmlns:a16="http://schemas.microsoft.com/office/drawing/2014/main" val="3295909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47199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China Xinhua News - 2019-01-07 14:07:18 </a:t>
                      </a:r>
                      <a:r>
                        <a:rPr kumimoji="0" lang="en-US" sz="1000" b="0" i="0" u="none" strike="noStrike" kern="1200" cap="none" spc="0" normalizeH="0" baseline="0" noProof="0">
                          <a:ln>
                            <a:noFill/>
                          </a:ln>
                          <a:solidFill>
                            <a:prstClr val="black"/>
                          </a:solidFill>
                          <a:effectLst/>
                          <a:uLnTx/>
                          <a:uFillTx/>
                          <a:latin typeface="+mn-lt"/>
                          <a:ea typeface="+mn-ea"/>
                          <a:cs typeface="+mn-cs"/>
                        </a:rPr>
                        <a:t> 
 A leap forward! Engineers start laying track for China's #WinterOlympics #HighSpeedRailway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https://scontent.xx.fbcdn.net/v/t15.5256-10/s720x720/49387998_776832396042843_7784849986046394368_n.jpg?_nc_cat=111&amp;_nc_ht=scontent.xx&amp;oh=53d8f39d27989f707ecb2cd067998a87&amp;oe=5CD1E21F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58643274"/>
                  </a:ext>
                </a:extLst>
              </a:tr>
            </a:tbl>
          </a:graphicData>
        </a:graphic>
      </p:graphicFrame>
      <p:sp>
        <p:nvSpPr>
          <p:cNvPr id="4" name="Text Placeholder 3">
            <a:extLst>
              <a:ext uri="{FF2B5EF4-FFF2-40B4-BE49-F238E27FC236}">
                <a16:creationId xmlns:a16="http://schemas.microsoft.com/office/drawing/2014/main" id="{B1C9A875-32E5-4776-8F7B-B9F8CC77E4FC}"/>
              </a:ext>
            </a:extLst>
          </p:cNvPr>
          <p:cNvSpPr>
            <a:spLocks noGrp="1"/>
          </p:cNvSpPr>
          <p:nvPr>
            <p:ph type="body" sz="quarter" idx="14"/>
          </p:nvPr>
        </p:nvSpPr>
        <p:spPr/>
        <p:txBody>
          <a:bodyPr/>
          <a:lstStyle/>
          <a:p>
            <a:r>
              <a:rPr lang="en-US"/>
              <a:t>01/02/2019 - 01/07/2019</a:t>
            </a:r>
          </a:p>
        </p:txBody>
      </p:sp>
    </p:spTree>
    <p:extLst>
      <p:ext uri="{BB962C8B-B14F-4D97-AF65-F5344CB8AC3E}">
        <p14:creationId xmlns:p14="http://schemas.microsoft.com/office/powerpoint/2010/main" val="26759293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0ACE8-3402-465D-8A30-B277BCBB95E6}"/>
              </a:ext>
            </a:extLst>
          </p:cNvPr>
          <p:cNvSpPr>
            <a:spLocks noGrp="1"/>
          </p:cNvSpPr>
          <p:nvPr>
            <p:ph type="title"/>
          </p:nvPr>
        </p:nvSpPr>
        <p:spPr/>
        <p:txBody>
          <a:bodyPr/>
          <a:lstStyle/>
          <a:p>
            <a:r>
              <a:rPr lang="en-US"/>
              <a:t>Facebook Own Posts Table | China Xinhua News - 9 of 24</a:t>
            </a:r>
          </a:p>
        </p:txBody>
      </p:sp>
      <p:graphicFrame>
        <p:nvGraphicFramePr>
          <p:cNvPr id="5" name="Table Placeholder 4">
            <a:extLst>
              <a:ext uri="{FF2B5EF4-FFF2-40B4-BE49-F238E27FC236}">
                <a16:creationId xmlns:a16="http://schemas.microsoft.com/office/drawing/2014/main" id="{A8C3ACFB-133B-4A4F-93AD-D9F7C452EE9D}"/>
              </a:ext>
            </a:extLst>
          </p:cNvPr>
          <p:cNvGraphicFramePr>
            <a:graphicFrameLocks noGrp="1"/>
          </p:cNvGraphicFramePr>
          <p:nvPr>
            <p:ph type="tbl" sz="quarter" idx="13"/>
            <p:extLst>
              <p:ext uri="{D42A27DB-BD31-4B8C-83A1-F6EECF244321}">
                <p14:modId xmlns:p14="http://schemas.microsoft.com/office/powerpoint/2010/main" val="3597480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07988855"/>
                    </a:ext>
                  </a:extLst>
                </a:gridCol>
                <a:gridCol w="905256">
                  <a:extLst>
                    <a:ext uri="{9D8B030D-6E8A-4147-A177-3AD203B41FA5}">
                      <a16:colId xmlns:a16="http://schemas.microsoft.com/office/drawing/2014/main" val="3071059173"/>
                    </a:ext>
                  </a:extLst>
                </a:gridCol>
                <a:gridCol w="329184">
                  <a:extLst>
                    <a:ext uri="{9D8B030D-6E8A-4147-A177-3AD203B41FA5}">
                      <a16:colId xmlns:a16="http://schemas.microsoft.com/office/drawing/2014/main" val="1983221007"/>
                    </a:ext>
                  </a:extLst>
                </a:gridCol>
                <a:gridCol w="329184">
                  <a:extLst>
                    <a:ext uri="{9D8B030D-6E8A-4147-A177-3AD203B41FA5}">
                      <a16:colId xmlns:a16="http://schemas.microsoft.com/office/drawing/2014/main" val="1154541127"/>
                    </a:ext>
                  </a:extLst>
                </a:gridCol>
                <a:gridCol w="329184">
                  <a:extLst>
                    <a:ext uri="{9D8B030D-6E8A-4147-A177-3AD203B41FA5}">
                      <a16:colId xmlns:a16="http://schemas.microsoft.com/office/drawing/2014/main" val="1987418841"/>
                    </a:ext>
                  </a:extLst>
                </a:gridCol>
                <a:gridCol w="329184">
                  <a:extLst>
                    <a:ext uri="{9D8B030D-6E8A-4147-A177-3AD203B41FA5}">
                      <a16:colId xmlns:a16="http://schemas.microsoft.com/office/drawing/2014/main" val="2777751211"/>
                    </a:ext>
                  </a:extLst>
                </a:gridCol>
                <a:gridCol w="329184">
                  <a:extLst>
                    <a:ext uri="{9D8B030D-6E8A-4147-A177-3AD203B41FA5}">
                      <a16:colId xmlns:a16="http://schemas.microsoft.com/office/drawing/2014/main" val="2698367869"/>
                    </a:ext>
                  </a:extLst>
                </a:gridCol>
                <a:gridCol w="329184">
                  <a:extLst>
                    <a:ext uri="{9D8B030D-6E8A-4147-A177-3AD203B41FA5}">
                      <a16:colId xmlns:a16="http://schemas.microsoft.com/office/drawing/2014/main" val="3675482150"/>
                    </a:ext>
                  </a:extLst>
                </a:gridCol>
                <a:gridCol w="329184">
                  <a:extLst>
                    <a:ext uri="{9D8B030D-6E8A-4147-A177-3AD203B41FA5}">
                      <a16:colId xmlns:a16="http://schemas.microsoft.com/office/drawing/2014/main" val="587994104"/>
                    </a:ext>
                  </a:extLst>
                </a:gridCol>
                <a:gridCol w="329184">
                  <a:extLst>
                    <a:ext uri="{9D8B030D-6E8A-4147-A177-3AD203B41FA5}">
                      <a16:colId xmlns:a16="http://schemas.microsoft.com/office/drawing/2014/main" val="491828956"/>
                    </a:ext>
                  </a:extLst>
                </a:gridCol>
                <a:gridCol w="329184">
                  <a:extLst>
                    <a:ext uri="{9D8B030D-6E8A-4147-A177-3AD203B41FA5}">
                      <a16:colId xmlns:a16="http://schemas.microsoft.com/office/drawing/2014/main" val="583158890"/>
                    </a:ext>
                  </a:extLst>
                </a:gridCol>
                <a:gridCol w="329184">
                  <a:extLst>
                    <a:ext uri="{9D8B030D-6E8A-4147-A177-3AD203B41FA5}">
                      <a16:colId xmlns:a16="http://schemas.microsoft.com/office/drawing/2014/main" val="3985419456"/>
                    </a:ext>
                  </a:extLst>
                </a:gridCol>
                <a:gridCol w="329184">
                  <a:extLst>
                    <a:ext uri="{9D8B030D-6E8A-4147-A177-3AD203B41FA5}">
                      <a16:colId xmlns:a16="http://schemas.microsoft.com/office/drawing/2014/main" val="337322595"/>
                    </a:ext>
                  </a:extLst>
                </a:gridCol>
                <a:gridCol w="329184">
                  <a:extLst>
                    <a:ext uri="{9D8B030D-6E8A-4147-A177-3AD203B41FA5}">
                      <a16:colId xmlns:a16="http://schemas.microsoft.com/office/drawing/2014/main" val="2514811865"/>
                    </a:ext>
                  </a:extLst>
                </a:gridCol>
                <a:gridCol w="329184">
                  <a:extLst>
                    <a:ext uri="{9D8B030D-6E8A-4147-A177-3AD203B41FA5}">
                      <a16:colId xmlns:a16="http://schemas.microsoft.com/office/drawing/2014/main" val="2447577578"/>
                    </a:ext>
                  </a:extLst>
                </a:gridCol>
                <a:gridCol w="329184">
                  <a:extLst>
                    <a:ext uri="{9D8B030D-6E8A-4147-A177-3AD203B41FA5}">
                      <a16:colId xmlns:a16="http://schemas.microsoft.com/office/drawing/2014/main" val="878452610"/>
                    </a:ext>
                  </a:extLst>
                </a:gridCol>
                <a:gridCol w="329184">
                  <a:extLst>
                    <a:ext uri="{9D8B030D-6E8A-4147-A177-3AD203B41FA5}">
                      <a16:colId xmlns:a16="http://schemas.microsoft.com/office/drawing/2014/main" val="2517459191"/>
                    </a:ext>
                  </a:extLst>
                </a:gridCol>
                <a:gridCol w="329184">
                  <a:extLst>
                    <a:ext uri="{9D8B030D-6E8A-4147-A177-3AD203B41FA5}">
                      <a16:colId xmlns:a16="http://schemas.microsoft.com/office/drawing/2014/main" val="11288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42212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China Xinhua News - 2019-01-07 13:20:28 </a:t>
                      </a:r>
                      <a:r>
                        <a:rPr kumimoji="0" lang="en-US" sz="1000" b="0" i="0" u="none" strike="noStrike" kern="1200" cap="none" spc="0" normalizeH="0" baseline="0" noProof="0">
                          <a:ln>
                            <a:noFill/>
                          </a:ln>
                          <a:solidFill>
                            <a:prstClr val="black"/>
                          </a:solidFill>
                          <a:effectLst/>
                          <a:uLnTx/>
                          <a:uFillTx/>
                          <a:latin typeface="+mn-lt"/>
                          <a:ea typeface="+mn-ea"/>
                          <a:cs typeface="+mn-cs"/>
                        </a:rPr>
                        <a:t> 
 An auxiliary policeman leaps up to help a senior lady standing unsteadily on an escalator in Wuhan, 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https://scontent.xx.fbcdn.net/v/t15.5256-10/s720x720/49021304_1115441441948468_1718335115693654016_n.jpg?_nc_cat=1&amp;_nc_ht=scontent.xx&amp;oh=872f154eb30f08ae7583510bf38a05f7&amp;oe=5CD21F01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78377934"/>
                  </a:ext>
                </a:extLst>
              </a:tr>
            </a:tbl>
          </a:graphicData>
        </a:graphic>
      </p:graphicFrame>
      <p:sp>
        <p:nvSpPr>
          <p:cNvPr id="4" name="Text Placeholder 3">
            <a:extLst>
              <a:ext uri="{FF2B5EF4-FFF2-40B4-BE49-F238E27FC236}">
                <a16:creationId xmlns:a16="http://schemas.microsoft.com/office/drawing/2014/main" id="{4308D209-0763-4382-8BE9-EF191D871BF7}"/>
              </a:ext>
            </a:extLst>
          </p:cNvPr>
          <p:cNvSpPr>
            <a:spLocks noGrp="1"/>
          </p:cNvSpPr>
          <p:nvPr>
            <p:ph type="body" sz="quarter" idx="14"/>
          </p:nvPr>
        </p:nvSpPr>
        <p:spPr/>
        <p:txBody>
          <a:bodyPr/>
          <a:lstStyle/>
          <a:p>
            <a:r>
              <a:rPr lang="en-US"/>
              <a:t>01/02/2019 - 01/07/2019</a:t>
            </a:r>
          </a:p>
        </p:txBody>
      </p:sp>
    </p:spTree>
    <p:extLst>
      <p:ext uri="{BB962C8B-B14F-4D97-AF65-F5344CB8AC3E}">
        <p14:creationId xmlns:p14="http://schemas.microsoft.com/office/powerpoint/2010/main" val="4152364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6E667-CD77-44C6-805B-E93B6E27454B}"/>
              </a:ext>
            </a:extLst>
          </p:cNvPr>
          <p:cNvSpPr>
            <a:spLocks noGrp="1"/>
          </p:cNvSpPr>
          <p:nvPr>
            <p:ph type="title"/>
          </p:nvPr>
        </p:nvSpPr>
        <p:spPr/>
        <p:txBody>
          <a:bodyPr/>
          <a:lstStyle/>
          <a:p>
            <a:r>
              <a:rPr lang="en-US"/>
              <a:t>Facebook Own Posts Table | China Xinhua News - 10 of 24</a:t>
            </a:r>
          </a:p>
        </p:txBody>
      </p:sp>
      <p:graphicFrame>
        <p:nvGraphicFramePr>
          <p:cNvPr id="5" name="Table Placeholder 4">
            <a:extLst>
              <a:ext uri="{FF2B5EF4-FFF2-40B4-BE49-F238E27FC236}">
                <a16:creationId xmlns:a16="http://schemas.microsoft.com/office/drawing/2014/main" id="{AC0AB8B1-8AC9-4024-BBEB-27A4DE8D4540}"/>
              </a:ext>
            </a:extLst>
          </p:cNvPr>
          <p:cNvGraphicFramePr>
            <a:graphicFrameLocks noGrp="1"/>
          </p:cNvGraphicFramePr>
          <p:nvPr>
            <p:ph type="tbl" sz="quarter" idx="13"/>
            <p:extLst>
              <p:ext uri="{D42A27DB-BD31-4B8C-83A1-F6EECF244321}">
                <p14:modId xmlns:p14="http://schemas.microsoft.com/office/powerpoint/2010/main" val="111191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37301113"/>
                    </a:ext>
                  </a:extLst>
                </a:gridCol>
                <a:gridCol w="905256">
                  <a:extLst>
                    <a:ext uri="{9D8B030D-6E8A-4147-A177-3AD203B41FA5}">
                      <a16:colId xmlns:a16="http://schemas.microsoft.com/office/drawing/2014/main" val="3408615767"/>
                    </a:ext>
                  </a:extLst>
                </a:gridCol>
                <a:gridCol w="329184">
                  <a:extLst>
                    <a:ext uri="{9D8B030D-6E8A-4147-A177-3AD203B41FA5}">
                      <a16:colId xmlns:a16="http://schemas.microsoft.com/office/drawing/2014/main" val="579414383"/>
                    </a:ext>
                  </a:extLst>
                </a:gridCol>
                <a:gridCol w="329184">
                  <a:extLst>
                    <a:ext uri="{9D8B030D-6E8A-4147-A177-3AD203B41FA5}">
                      <a16:colId xmlns:a16="http://schemas.microsoft.com/office/drawing/2014/main" val="1700734500"/>
                    </a:ext>
                  </a:extLst>
                </a:gridCol>
                <a:gridCol w="329184">
                  <a:extLst>
                    <a:ext uri="{9D8B030D-6E8A-4147-A177-3AD203B41FA5}">
                      <a16:colId xmlns:a16="http://schemas.microsoft.com/office/drawing/2014/main" val="2023755307"/>
                    </a:ext>
                  </a:extLst>
                </a:gridCol>
                <a:gridCol w="329184">
                  <a:extLst>
                    <a:ext uri="{9D8B030D-6E8A-4147-A177-3AD203B41FA5}">
                      <a16:colId xmlns:a16="http://schemas.microsoft.com/office/drawing/2014/main" val="601514452"/>
                    </a:ext>
                  </a:extLst>
                </a:gridCol>
                <a:gridCol w="329184">
                  <a:extLst>
                    <a:ext uri="{9D8B030D-6E8A-4147-A177-3AD203B41FA5}">
                      <a16:colId xmlns:a16="http://schemas.microsoft.com/office/drawing/2014/main" val="2227808473"/>
                    </a:ext>
                  </a:extLst>
                </a:gridCol>
                <a:gridCol w="329184">
                  <a:extLst>
                    <a:ext uri="{9D8B030D-6E8A-4147-A177-3AD203B41FA5}">
                      <a16:colId xmlns:a16="http://schemas.microsoft.com/office/drawing/2014/main" val="3926000692"/>
                    </a:ext>
                  </a:extLst>
                </a:gridCol>
                <a:gridCol w="329184">
                  <a:extLst>
                    <a:ext uri="{9D8B030D-6E8A-4147-A177-3AD203B41FA5}">
                      <a16:colId xmlns:a16="http://schemas.microsoft.com/office/drawing/2014/main" val="3435153754"/>
                    </a:ext>
                  </a:extLst>
                </a:gridCol>
                <a:gridCol w="329184">
                  <a:extLst>
                    <a:ext uri="{9D8B030D-6E8A-4147-A177-3AD203B41FA5}">
                      <a16:colId xmlns:a16="http://schemas.microsoft.com/office/drawing/2014/main" val="168251641"/>
                    </a:ext>
                  </a:extLst>
                </a:gridCol>
                <a:gridCol w="329184">
                  <a:extLst>
                    <a:ext uri="{9D8B030D-6E8A-4147-A177-3AD203B41FA5}">
                      <a16:colId xmlns:a16="http://schemas.microsoft.com/office/drawing/2014/main" val="667927431"/>
                    </a:ext>
                  </a:extLst>
                </a:gridCol>
                <a:gridCol w="329184">
                  <a:extLst>
                    <a:ext uri="{9D8B030D-6E8A-4147-A177-3AD203B41FA5}">
                      <a16:colId xmlns:a16="http://schemas.microsoft.com/office/drawing/2014/main" val="2867705466"/>
                    </a:ext>
                  </a:extLst>
                </a:gridCol>
                <a:gridCol w="329184">
                  <a:extLst>
                    <a:ext uri="{9D8B030D-6E8A-4147-A177-3AD203B41FA5}">
                      <a16:colId xmlns:a16="http://schemas.microsoft.com/office/drawing/2014/main" val="2335452261"/>
                    </a:ext>
                  </a:extLst>
                </a:gridCol>
                <a:gridCol w="329184">
                  <a:extLst>
                    <a:ext uri="{9D8B030D-6E8A-4147-A177-3AD203B41FA5}">
                      <a16:colId xmlns:a16="http://schemas.microsoft.com/office/drawing/2014/main" val="3755716766"/>
                    </a:ext>
                  </a:extLst>
                </a:gridCol>
                <a:gridCol w="329184">
                  <a:extLst>
                    <a:ext uri="{9D8B030D-6E8A-4147-A177-3AD203B41FA5}">
                      <a16:colId xmlns:a16="http://schemas.microsoft.com/office/drawing/2014/main" val="1930174117"/>
                    </a:ext>
                  </a:extLst>
                </a:gridCol>
                <a:gridCol w="329184">
                  <a:extLst>
                    <a:ext uri="{9D8B030D-6E8A-4147-A177-3AD203B41FA5}">
                      <a16:colId xmlns:a16="http://schemas.microsoft.com/office/drawing/2014/main" val="4255489434"/>
                    </a:ext>
                  </a:extLst>
                </a:gridCol>
                <a:gridCol w="329184">
                  <a:extLst>
                    <a:ext uri="{9D8B030D-6E8A-4147-A177-3AD203B41FA5}">
                      <a16:colId xmlns:a16="http://schemas.microsoft.com/office/drawing/2014/main" val="510729773"/>
                    </a:ext>
                  </a:extLst>
                </a:gridCol>
                <a:gridCol w="329184">
                  <a:extLst>
                    <a:ext uri="{9D8B030D-6E8A-4147-A177-3AD203B41FA5}">
                      <a16:colId xmlns:a16="http://schemas.microsoft.com/office/drawing/2014/main" val="1321968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76619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China Xinhua News - 2019-01-07 12:20:45 </a:t>
                      </a:r>
                      <a:r>
                        <a:rPr kumimoji="0" lang="en-US" sz="1000" b="0" i="0" u="none" strike="noStrike" kern="1200" cap="none" spc="0" normalizeH="0" baseline="0" noProof="0">
                          <a:ln>
                            <a:noFill/>
                          </a:ln>
                          <a:solidFill>
                            <a:prstClr val="black"/>
                          </a:solidFill>
                          <a:effectLst/>
                          <a:uLnTx/>
                          <a:uFillTx/>
                          <a:latin typeface="+mn-lt"/>
                          <a:ea typeface="+mn-ea"/>
                          <a:cs typeface="+mn-cs"/>
                        </a:rPr>
                        <a:t> 
 Malaysia's King Sultan Muhammad V resigned on Jan. 6, after over two years serving as the country's ceremonial supreme head of state.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https://external.xx.fbcdn.net/safe_image.php?d=AQCoBImxGenPULLD&amp;w=720&amp;h=720&amp;url=https%3A%2F%2Fs3.amazonaws.com%2Fprod-cust-photo-posts-jfaikqealaka%2F3776-e39001a5b04d71ddafa25fb092371022.jpg&amp;cfs=1&amp;_nc_hash=AQB3Xaqyagr9F1w6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88816171"/>
                  </a:ext>
                </a:extLst>
              </a:tr>
            </a:tbl>
          </a:graphicData>
        </a:graphic>
      </p:graphicFrame>
      <p:sp>
        <p:nvSpPr>
          <p:cNvPr id="4" name="Text Placeholder 3">
            <a:extLst>
              <a:ext uri="{FF2B5EF4-FFF2-40B4-BE49-F238E27FC236}">
                <a16:creationId xmlns:a16="http://schemas.microsoft.com/office/drawing/2014/main" id="{E34A06ED-4696-41E0-82BE-93976E46F5D2}"/>
              </a:ext>
            </a:extLst>
          </p:cNvPr>
          <p:cNvSpPr>
            <a:spLocks noGrp="1"/>
          </p:cNvSpPr>
          <p:nvPr>
            <p:ph type="body" sz="quarter" idx="14"/>
          </p:nvPr>
        </p:nvSpPr>
        <p:spPr/>
        <p:txBody>
          <a:bodyPr/>
          <a:lstStyle/>
          <a:p>
            <a:r>
              <a:rPr lang="en-US"/>
              <a:t>01/02/2019 - 01/07/2019</a:t>
            </a:r>
          </a:p>
        </p:txBody>
      </p:sp>
    </p:spTree>
    <p:extLst>
      <p:ext uri="{BB962C8B-B14F-4D97-AF65-F5344CB8AC3E}">
        <p14:creationId xmlns:p14="http://schemas.microsoft.com/office/powerpoint/2010/main" val="839679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AB1C4-3910-4032-90E4-FF04AE0F1956}"/>
              </a:ext>
            </a:extLst>
          </p:cNvPr>
          <p:cNvSpPr>
            <a:spLocks noGrp="1"/>
          </p:cNvSpPr>
          <p:nvPr>
            <p:ph type="title"/>
          </p:nvPr>
        </p:nvSpPr>
        <p:spPr/>
        <p:txBody>
          <a:bodyPr/>
          <a:lstStyle/>
          <a:p>
            <a:r>
              <a:rPr lang="en-US"/>
              <a:t>Facebook Own Posts Table | China Xinhua News - 11 of 24</a:t>
            </a:r>
          </a:p>
        </p:txBody>
      </p:sp>
      <p:graphicFrame>
        <p:nvGraphicFramePr>
          <p:cNvPr id="5" name="Table Placeholder 4">
            <a:extLst>
              <a:ext uri="{FF2B5EF4-FFF2-40B4-BE49-F238E27FC236}">
                <a16:creationId xmlns:a16="http://schemas.microsoft.com/office/drawing/2014/main" id="{9FB3D5DD-124C-43F2-9B6A-75AF04E98E68}"/>
              </a:ext>
            </a:extLst>
          </p:cNvPr>
          <p:cNvGraphicFramePr>
            <a:graphicFrameLocks noGrp="1"/>
          </p:cNvGraphicFramePr>
          <p:nvPr>
            <p:ph type="tbl" sz="quarter" idx="13"/>
            <p:extLst>
              <p:ext uri="{D42A27DB-BD31-4B8C-83A1-F6EECF244321}">
                <p14:modId xmlns:p14="http://schemas.microsoft.com/office/powerpoint/2010/main" val="3983599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90736696"/>
                    </a:ext>
                  </a:extLst>
                </a:gridCol>
                <a:gridCol w="905256">
                  <a:extLst>
                    <a:ext uri="{9D8B030D-6E8A-4147-A177-3AD203B41FA5}">
                      <a16:colId xmlns:a16="http://schemas.microsoft.com/office/drawing/2014/main" val="377122543"/>
                    </a:ext>
                  </a:extLst>
                </a:gridCol>
                <a:gridCol w="329184">
                  <a:extLst>
                    <a:ext uri="{9D8B030D-6E8A-4147-A177-3AD203B41FA5}">
                      <a16:colId xmlns:a16="http://schemas.microsoft.com/office/drawing/2014/main" val="3196042641"/>
                    </a:ext>
                  </a:extLst>
                </a:gridCol>
                <a:gridCol w="329184">
                  <a:extLst>
                    <a:ext uri="{9D8B030D-6E8A-4147-A177-3AD203B41FA5}">
                      <a16:colId xmlns:a16="http://schemas.microsoft.com/office/drawing/2014/main" val="3297433164"/>
                    </a:ext>
                  </a:extLst>
                </a:gridCol>
                <a:gridCol w="329184">
                  <a:extLst>
                    <a:ext uri="{9D8B030D-6E8A-4147-A177-3AD203B41FA5}">
                      <a16:colId xmlns:a16="http://schemas.microsoft.com/office/drawing/2014/main" val="2543810664"/>
                    </a:ext>
                  </a:extLst>
                </a:gridCol>
                <a:gridCol w="329184">
                  <a:extLst>
                    <a:ext uri="{9D8B030D-6E8A-4147-A177-3AD203B41FA5}">
                      <a16:colId xmlns:a16="http://schemas.microsoft.com/office/drawing/2014/main" val="500455403"/>
                    </a:ext>
                  </a:extLst>
                </a:gridCol>
                <a:gridCol w="329184">
                  <a:extLst>
                    <a:ext uri="{9D8B030D-6E8A-4147-A177-3AD203B41FA5}">
                      <a16:colId xmlns:a16="http://schemas.microsoft.com/office/drawing/2014/main" val="2289355071"/>
                    </a:ext>
                  </a:extLst>
                </a:gridCol>
                <a:gridCol w="329184">
                  <a:extLst>
                    <a:ext uri="{9D8B030D-6E8A-4147-A177-3AD203B41FA5}">
                      <a16:colId xmlns:a16="http://schemas.microsoft.com/office/drawing/2014/main" val="2819721523"/>
                    </a:ext>
                  </a:extLst>
                </a:gridCol>
                <a:gridCol w="329184">
                  <a:extLst>
                    <a:ext uri="{9D8B030D-6E8A-4147-A177-3AD203B41FA5}">
                      <a16:colId xmlns:a16="http://schemas.microsoft.com/office/drawing/2014/main" val="3943678939"/>
                    </a:ext>
                  </a:extLst>
                </a:gridCol>
                <a:gridCol w="329184">
                  <a:extLst>
                    <a:ext uri="{9D8B030D-6E8A-4147-A177-3AD203B41FA5}">
                      <a16:colId xmlns:a16="http://schemas.microsoft.com/office/drawing/2014/main" val="3019910211"/>
                    </a:ext>
                  </a:extLst>
                </a:gridCol>
                <a:gridCol w="329184">
                  <a:extLst>
                    <a:ext uri="{9D8B030D-6E8A-4147-A177-3AD203B41FA5}">
                      <a16:colId xmlns:a16="http://schemas.microsoft.com/office/drawing/2014/main" val="3300513512"/>
                    </a:ext>
                  </a:extLst>
                </a:gridCol>
                <a:gridCol w="329184">
                  <a:extLst>
                    <a:ext uri="{9D8B030D-6E8A-4147-A177-3AD203B41FA5}">
                      <a16:colId xmlns:a16="http://schemas.microsoft.com/office/drawing/2014/main" val="483043457"/>
                    </a:ext>
                  </a:extLst>
                </a:gridCol>
                <a:gridCol w="329184">
                  <a:extLst>
                    <a:ext uri="{9D8B030D-6E8A-4147-A177-3AD203B41FA5}">
                      <a16:colId xmlns:a16="http://schemas.microsoft.com/office/drawing/2014/main" val="1206509882"/>
                    </a:ext>
                  </a:extLst>
                </a:gridCol>
                <a:gridCol w="329184">
                  <a:extLst>
                    <a:ext uri="{9D8B030D-6E8A-4147-A177-3AD203B41FA5}">
                      <a16:colId xmlns:a16="http://schemas.microsoft.com/office/drawing/2014/main" val="3146735551"/>
                    </a:ext>
                  </a:extLst>
                </a:gridCol>
                <a:gridCol w="329184">
                  <a:extLst>
                    <a:ext uri="{9D8B030D-6E8A-4147-A177-3AD203B41FA5}">
                      <a16:colId xmlns:a16="http://schemas.microsoft.com/office/drawing/2014/main" val="4244373845"/>
                    </a:ext>
                  </a:extLst>
                </a:gridCol>
                <a:gridCol w="329184">
                  <a:extLst>
                    <a:ext uri="{9D8B030D-6E8A-4147-A177-3AD203B41FA5}">
                      <a16:colId xmlns:a16="http://schemas.microsoft.com/office/drawing/2014/main" val="1245061713"/>
                    </a:ext>
                  </a:extLst>
                </a:gridCol>
                <a:gridCol w="329184">
                  <a:extLst>
                    <a:ext uri="{9D8B030D-6E8A-4147-A177-3AD203B41FA5}">
                      <a16:colId xmlns:a16="http://schemas.microsoft.com/office/drawing/2014/main" val="3978610276"/>
                    </a:ext>
                  </a:extLst>
                </a:gridCol>
                <a:gridCol w="329184">
                  <a:extLst>
                    <a:ext uri="{9D8B030D-6E8A-4147-A177-3AD203B41FA5}">
                      <a16:colId xmlns:a16="http://schemas.microsoft.com/office/drawing/2014/main" val="1685095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26001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China Xinhua News - 2019-01-07 10:42:50 </a:t>
                      </a:r>
                      <a:r>
                        <a:rPr kumimoji="0" lang="en-US" sz="1000" b="0" i="0" u="none" strike="noStrike" kern="1200" cap="none" spc="0" normalizeH="0" baseline="0" noProof="0">
                          <a:ln>
                            <a:noFill/>
                          </a:ln>
                          <a:solidFill>
                            <a:prstClr val="black"/>
                          </a:solidFill>
                          <a:effectLst/>
                          <a:uLnTx/>
                          <a:uFillTx/>
                          <a:latin typeface="+mn-lt"/>
                          <a:ea typeface="+mn-ea"/>
                          <a:cs typeface="+mn-cs"/>
                        </a:rPr>
                        <a:t> 
 "Winter makes me hungry &gt;.&lt;" See how giant panda "Ya Shuang" in E China's Jinan spends winter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https://scontent.xx.fbcdn.net/v/t15.5256-10/s720x720/49508106_2009037669184947_3744139024483221504_n.jpg?_nc_cat=1&amp;_nc_ht=scontent.xx&amp;oh=5d752030c57c2a243caf3892c7960a4f&amp;oe=5C90A074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58103085"/>
                  </a:ext>
                </a:extLst>
              </a:tr>
            </a:tbl>
          </a:graphicData>
        </a:graphic>
      </p:graphicFrame>
      <p:sp>
        <p:nvSpPr>
          <p:cNvPr id="4" name="Text Placeholder 3">
            <a:extLst>
              <a:ext uri="{FF2B5EF4-FFF2-40B4-BE49-F238E27FC236}">
                <a16:creationId xmlns:a16="http://schemas.microsoft.com/office/drawing/2014/main" id="{506F96F0-B807-499E-8773-102743C0C155}"/>
              </a:ext>
            </a:extLst>
          </p:cNvPr>
          <p:cNvSpPr>
            <a:spLocks noGrp="1"/>
          </p:cNvSpPr>
          <p:nvPr>
            <p:ph type="body" sz="quarter" idx="14"/>
          </p:nvPr>
        </p:nvSpPr>
        <p:spPr/>
        <p:txBody>
          <a:bodyPr/>
          <a:lstStyle/>
          <a:p>
            <a:r>
              <a:rPr lang="en-US"/>
              <a:t>01/02/2019 - 01/07/2019</a:t>
            </a:r>
          </a:p>
        </p:txBody>
      </p:sp>
    </p:spTree>
    <p:extLst>
      <p:ext uri="{BB962C8B-B14F-4D97-AF65-F5344CB8AC3E}">
        <p14:creationId xmlns:p14="http://schemas.microsoft.com/office/powerpoint/2010/main" val="2678946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647EA-5DA0-4480-8F17-FABE12B42F84}"/>
              </a:ext>
            </a:extLst>
          </p:cNvPr>
          <p:cNvSpPr>
            <a:spLocks noGrp="1"/>
          </p:cNvSpPr>
          <p:nvPr>
            <p:ph type="title"/>
          </p:nvPr>
        </p:nvSpPr>
        <p:spPr/>
        <p:txBody>
          <a:bodyPr/>
          <a:lstStyle/>
          <a:p>
            <a:r>
              <a:rPr lang="en-US"/>
              <a:t>Facebook Own Posts Table | China Xinhua News - 12 of 24</a:t>
            </a:r>
          </a:p>
        </p:txBody>
      </p:sp>
      <p:graphicFrame>
        <p:nvGraphicFramePr>
          <p:cNvPr id="5" name="Table Placeholder 4">
            <a:extLst>
              <a:ext uri="{FF2B5EF4-FFF2-40B4-BE49-F238E27FC236}">
                <a16:creationId xmlns:a16="http://schemas.microsoft.com/office/drawing/2014/main" id="{54E26BCB-C34C-4114-BD2E-4A2238B037F0}"/>
              </a:ext>
            </a:extLst>
          </p:cNvPr>
          <p:cNvGraphicFramePr>
            <a:graphicFrameLocks noGrp="1"/>
          </p:cNvGraphicFramePr>
          <p:nvPr>
            <p:ph type="tbl" sz="quarter" idx="13"/>
            <p:extLst>
              <p:ext uri="{D42A27DB-BD31-4B8C-83A1-F6EECF244321}">
                <p14:modId xmlns:p14="http://schemas.microsoft.com/office/powerpoint/2010/main" val="3712556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31812328"/>
                    </a:ext>
                  </a:extLst>
                </a:gridCol>
                <a:gridCol w="905256">
                  <a:extLst>
                    <a:ext uri="{9D8B030D-6E8A-4147-A177-3AD203B41FA5}">
                      <a16:colId xmlns:a16="http://schemas.microsoft.com/office/drawing/2014/main" val="1031985598"/>
                    </a:ext>
                  </a:extLst>
                </a:gridCol>
                <a:gridCol w="329184">
                  <a:extLst>
                    <a:ext uri="{9D8B030D-6E8A-4147-A177-3AD203B41FA5}">
                      <a16:colId xmlns:a16="http://schemas.microsoft.com/office/drawing/2014/main" val="2166919814"/>
                    </a:ext>
                  </a:extLst>
                </a:gridCol>
                <a:gridCol w="329184">
                  <a:extLst>
                    <a:ext uri="{9D8B030D-6E8A-4147-A177-3AD203B41FA5}">
                      <a16:colId xmlns:a16="http://schemas.microsoft.com/office/drawing/2014/main" val="56797914"/>
                    </a:ext>
                  </a:extLst>
                </a:gridCol>
                <a:gridCol w="329184">
                  <a:extLst>
                    <a:ext uri="{9D8B030D-6E8A-4147-A177-3AD203B41FA5}">
                      <a16:colId xmlns:a16="http://schemas.microsoft.com/office/drawing/2014/main" val="2027126665"/>
                    </a:ext>
                  </a:extLst>
                </a:gridCol>
                <a:gridCol w="329184">
                  <a:extLst>
                    <a:ext uri="{9D8B030D-6E8A-4147-A177-3AD203B41FA5}">
                      <a16:colId xmlns:a16="http://schemas.microsoft.com/office/drawing/2014/main" val="2591889145"/>
                    </a:ext>
                  </a:extLst>
                </a:gridCol>
                <a:gridCol w="329184">
                  <a:extLst>
                    <a:ext uri="{9D8B030D-6E8A-4147-A177-3AD203B41FA5}">
                      <a16:colId xmlns:a16="http://schemas.microsoft.com/office/drawing/2014/main" val="1579185466"/>
                    </a:ext>
                  </a:extLst>
                </a:gridCol>
                <a:gridCol w="329184">
                  <a:extLst>
                    <a:ext uri="{9D8B030D-6E8A-4147-A177-3AD203B41FA5}">
                      <a16:colId xmlns:a16="http://schemas.microsoft.com/office/drawing/2014/main" val="1745106468"/>
                    </a:ext>
                  </a:extLst>
                </a:gridCol>
                <a:gridCol w="329184">
                  <a:extLst>
                    <a:ext uri="{9D8B030D-6E8A-4147-A177-3AD203B41FA5}">
                      <a16:colId xmlns:a16="http://schemas.microsoft.com/office/drawing/2014/main" val="1978168226"/>
                    </a:ext>
                  </a:extLst>
                </a:gridCol>
                <a:gridCol w="329184">
                  <a:extLst>
                    <a:ext uri="{9D8B030D-6E8A-4147-A177-3AD203B41FA5}">
                      <a16:colId xmlns:a16="http://schemas.microsoft.com/office/drawing/2014/main" val="3421865462"/>
                    </a:ext>
                  </a:extLst>
                </a:gridCol>
                <a:gridCol w="329184">
                  <a:extLst>
                    <a:ext uri="{9D8B030D-6E8A-4147-A177-3AD203B41FA5}">
                      <a16:colId xmlns:a16="http://schemas.microsoft.com/office/drawing/2014/main" val="1342806364"/>
                    </a:ext>
                  </a:extLst>
                </a:gridCol>
                <a:gridCol w="329184">
                  <a:extLst>
                    <a:ext uri="{9D8B030D-6E8A-4147-A177-3AD203B41FA5}">
                      <a16:colId xmlns:a16="http://schemas.microsoft.com/office/drawing/2014/main" val="3457160330"/>
                    </a:ext>
                  </a:extLst>
                </a:gridCol>
                <a:gridCol w="329184">
                  <a:extLst>
                    <a:ext uri="{9D8B030D-6E8A-4147-A177-3AD203B41FA5}">
                      <a16:colId xmlns:a16="http://schemas.microsoft.com/office/drawing/2014/main" val="2245997017"/>
                    </a:ext>
                  </a:extLst>
                </a:gridCol>
                <a:gridCol w="329184">
                  <a:extLst>
                    <a:ext uri="{9D8B030D-6E8A-4147-A177-3AD203B41FA5}">
                      <a16:colId xmlns:a16="http://schemas.microsoft.com/office/drawing/2014/main" val="1178566779"/>
                    </a:ext>
                  </a:extLst>
                </a:gridCol>
                <a:gridCol w="329184">
                  <a:extLst>
                    <a:ext uri="{9D8B030D-6E8A-4147-A177-3AD203B41FA5}">
                      <a16:colId xmlns:a16="http://schemas.microsoft.com/office/drawing/2014/main" val="191927069"/>
                    </a:ext>
                  </a:extLst>
                </a:gridCol>
                <a:gridCol w="329184">
                  <a:extLst>
                    <a:ext uri="{9D8B030D-6E8A-4147-A177-3AD203B41FA5}">
                      <a16:colId xmlns:a16="http://schemas.microsoft.com/office/drawing/2014/main" val="161809850"/>
                    </a:ext>
                  </a:extLst>
                </a:gridCol>
                <a:gridCol w="329184">
                  <a:extLst>
                    <a:ext uri="{9D8B030D-6E8A-4147-A177-3AD203B41FA5}">
                      <a16:colId xmlns:a16="http://schemas.microsoft.com/office/drawing/2014/main" val="2935531272"/>
                    </a:ext>
                  </a:extLst>
                </a:gridCol>
                <a:gridCol w="329184">
                  <a:extLst>
                    <a:ext uri="{9D8B030D-6E8A-4147-A177-3AD203B41FA5}">
                      <a16:colId xmlns:a16="http://schemas.microsoft.com/office/drawing/2014/main" val="1077752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69245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China Xinhua News - 2019-01-07 10:32:02 </a:t>
                      </a:r>
                      <a:r>
                        <a:rPr kumimoji="0" lang="en-US" sz="1000" b="0" i="0" u="none" strike="noStrike" kern="1200" cap="none" spc="0" normalizeH="0" baseline="0" noProof="0">
                          <a:ln>
                            <a:noFill/>
                          </a:ln>
                          <a:solidFill>
                            <a:prstClr val="black"/>
                          </a:solidFill>
                          <a:effectLst/>
                          <a:uLnTx/>
                          <a:uFillTx/>
                          <a:latin typeface="+mn-lt"/>
                          <a:ea typeface="+mn-ea"/>
                          <a:cs typeface="+mn-cs"/>
                        </a:rPr>
                        <a:t> 
 Runners throw various colored powder as they participate in the 2019 Color Manila Run in Pasay City, the Philippines, January 6, 2019.(Xinhua/Rouelle Umali)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https://scontent.xx.fbcdn.net/v/t1.0-9/q81/s720x720/49317233_2872211152806310_6543492343150936064_o.jpg?_nc_cat=110&amp;_nc_ht=scontent.xx&amp;oh=f2f2c1004212f2ca6ca1fdd2419d5284&amp;oe=5C8C8FE7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11835678"/>
                  </a:ext>
                </a:extLst>
              </a:tr>
            </a:tbl>
          </a:graphicData>
        </a:graphic>
      </p:graphicFrame>
      <p:sp>
        <p:nvSpPr>
          <p:cNvPr id="4" name="Text Placeholder 3">
            <a:extLst>
              <a:ext uri="{FF2B5EF4-FFF2-40B4-BE49-F238E27FC236}">
                <a16:creationId xmlns:a16="http://schemas.microsoft.com/office/drawing/2014/main" id="{2EB35CE3-35CA-4790-B424-8F0605A6A8CB}"/>
              </a:ext>
            </a:extLst>
          </p:cNvPr>
          <p:cNvSpPr>
            <a:spLocks noGrp="1"/>
          </p:cNvSpPr>
          <p:nvPr>
            <p:ph type="body" sz="quarter" idx="14"/>
          </p:nvPr>
        </p:nvSpPr>
        <p:spPr/>
        <p:txBody>
          <a:bodyPr/>
          <a:lstStyle/>
          <a:p>
            <a:r>
              <a:rPr lang="en-US"/>
              <a:t>01/02/2019 - 01/07/2019</a:t>
            </a:r>
          </a:p>
        </p:txBody>
      </p:sp>
    </p:spTree>
    <p:extLst>
      <p:ext uri="{BB962C8B-B14F-4D97-AF65-F5344CB8AC3E}">
        <p14:creationId xmlns:p14="http://schemas.microsoft.com/office/powerpoint/2010/main" val="40477721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3C599-BC56-477B-8A2B-6C728DD96E42}"/>
              </a:ext>
            </a:extLst>
          </p:cNvPr>
          <p:cNvSpPr>
            <a:spLocks noGrp="1"/>
          </p:cNvSpPr>
          <p:nvPr>
            <p:ph type="title"/>
          </p:nvPr>
        </p:nvSpPr>
        <p:spPr/>
        <p:txBody>
          <a:bodyPr/>
          <a:lstStyle/>
          <a:p>
            <a:r>
              <a:rPr lang="en-US"/>
              <a:t>Facebook Own Posts Table | China Xinhua News - 13 of 24</a:t>
            </a:r>
          </a:p>
        </p:txBody>
      </p:sp>
      <p:graphicFrame>
        <p:nvGraphicFramePr>
          <p:cNvPr id="5" name="Table Placeholder 4">
            <a:extLst>
              <a:ext uri="{FF2B5EF4-FFF2-40B4-BE49-F238E27FC236}">
                <a16:creationId xmlns:a16="http://schemas.microsoft.com/office/drawing/2014/main" id="{965F6941-2FC1-4030-9D47-851768E8EDF4}"/>
              </a:ext>
            </a:extLst>
          </p:cNvPr>
          <p:cNvGraphicFramePr>
            <a:graphicFrameLocks noGrp="1"/>
          </p:cNvGraphicFramePr>
          <p:nvPr>
            <p:ph type="tbl" sz="quarter" idx="13"/>
            <p:extLst>
              <p:ext uri="{D42A27DB-BD31-4B8C-83A1-F6EECF244321}">
                <p14:modId xmlns:p14="http://schemas.microsoft.com/office/powerpoint/2010/main" val="3868274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99340464"/>
                    </a:ext>
                  </a:extLst>
                </a:gridCol>
                <a:gridCol w="905256">
                  <a:extLst>
                    <a:ext uri="{9D8B030D-6E8A-4147-A177-3AD203B41FA5}">
                      <a16:colId xmlns:a16="http://schemas.microsoft.com/office/drawing/2014/main" val="4255966907"/>
                    </a:ext>
                  </a:extLst>
                </a:gridCol>
                <a:gridCol w="329184">
                  <a:extLst>
                    <a:ext uri="{9D8B030D-6E8A-4147-A177-3AD203B41FA5}">
                      <a16:colId xmlns:a16="http://schemas.microsoft.com/office/drawing/2014/main" val="483957780"/>
                    </a:ext>
                  </a:extLst>
                </a:gridCol>
                <a:gridCol w="329184">
                  <a:extLst>
                    <a:ext uri="{9D8B030D-6E8A-4147-A177-3AD203B41FA5}">
                      <a16:colId xmlns:a16="http://schemas.microsoft.com/office/drawing/2014/main" val="3344783120"/>
                    </a:ext>
                  </a:extLst>
                </a:gridCol>
                <a:gridCol w="329184">
                  <a:extLst>
                    <a:ext uri="{9D8B030D-6E8A-4147-A177-3AD203B41FA5}">
                      <a16:colId xmlns:a16="http://schemas.microsoft.com/office/drawing/2014/main" val="4176803828"/>
                    </a:ext>
                  </a:extLst>
                </a:gridCol>
                <a:gridCol w="329184">
                  <a:extLst>
                    <a:ext uri="{9D8B030D-6E8A-4147-A177-3AD203B41FA5}">
                      <a16:colId xmlns:a16="http://schemas.microsoft.com/office/drawing/2014/main" val="3666420141"/>
                    </a:ext>
                  </a:extLst>
                </a:gridCol>
                <a:gridCol w="329184">
                  <a:extLst>
                    <a:ext uri="{9D8B030D-6E8A-4147-A177-3AD203B41FA5}">
                      <a16:colId xmlns:a16="http://schemas.microsoft.com/office/drawing/2014/main" val="3990847157"/>
                    </a:ext>
                  </a:extLst>
                </a:gridCol>
                <a:gridCol w="329184">
                  <a:extLst>
                    <a:ext uri="{9D8B030D-6E8A-4147-A177-3AD203B41FA5}">
                      <a16:colId xmlns:a16="http://schemas.microsoft.com/office/drawing/2014/main" val="939582312"/>
                    </a:ext>
                  </a:extLst>
                </a:gridCol>
                <a:gridCol w="329184">
                  <a:extLst>
                    <a:ext uri="{9D8B030D-6E8A-4147-A177-3AD203B41FA5}">
                      <a16:colId xmlns:a16="http://schemas.microsoft.com/office/drawing/2014/main" val="1042997187"/>
                    </a:ext>
                  </a:extLst>
                </a:gridCol>
                <a:gridCol w="329184">
                  <a:extLst>
                    <a:ext uri="{9D8B030D-6E8A-4147-A177-3AD203B41FA5}">
                      <a16:colId xmlns:a16="http://schemas.microsoft.com/office/drawing/2014/main" val="2388043824"/>
                    </a:ext>
                  </a:extLst>
                </a:gridCol>
                <a:gridCol w="329184">
                  <a:extLst>
                    <a:ext uri="{9D8B030D-6E8A-4147-A177-3AD203B41FA5}">
                      <a16:colId xmlns:a16="http://schemas.microsoft.com/office/drawing/2014/main" val="174257685"/>
                    </a:ext>
                  </a:extLst>
                </a:gridCol>
                <a:gridCol w="329184">
                  <a:extLst>
                    <a:ext uri="{9D8B030D-6E8A-4147-A177-3AD203B41FA5}">
                      <a16:colId xmlns:a16="http://schemas.microsoft.com/office/drawing/2014/main" val="2449034408"/>
                    </a:ext>
                  </a:extLst>
                </a:gridCol>
                <a:gridCol w="329184">
                  <a:extLst>
                    <a:ext uri="{9D8B030D-6E8A-4147-A177-3AD203B41FA5}">
                      <a16:colId xmlns:a16="http://schemas.microsoft.com/office/drawing/2014/main" val="998736371"/>
                    </a:ext>
                  </a:extLst>
                </a:gridCol>
                <a:gridCol w="329184">
                  <a:extLst>
                    <a:ext uri="{9D8B030D-6E8A-4147-A177-3AD203B41FA5}">
                      <a16:colId xmlns:a16="http://schemas.microsoft.com/office/drawing/2014/main" val="1992548859"/>
                    </a:ext>
                  </a:extLst>
                </a:gridCol>
                <a:gridCol w="329184">
                  <a:extLst>
                    <a:ext uri="{9D8B030D-6E8A-4147-A177-3AD203B41FA5}">
                      <a16:colId xmlns:a16="http://schemas.microsoft.com/office/drawing/2014/main" val="227150270"/>
                    </a:ext>
                  </a:extLst>
                </a:gridCol>
                <a:gridCol w="329184">
                  <a:extLst>
                    <a:ext uri="{9D8B030D-6E8A-4147-A177-3AD203B41FA5}">
                      <a16:colId xmlns:a16="http://schemas.microsoft.com/office/drawing/2014/main" val="2158190090"/>
                    </a:ext>
                  </a:extLst>
                </a:gridCol>
                <a:gridCol w="329184">
                  <a:extLst>
                    <a:ext uri="{9D8B030D-6E8A-4147-A177-3AD203B41FA5}">
                      <a16:colId xmlns:a16="http://schemas.microsoft.com/office/drawing/2014/main" val="3276372206"/>
                    </a:ext>
                  </a:extLst>
                </a:gridCol>
                <a:gridCol w="329184">
                  <a:extLst>
                    <a:ext uri="{9D8B030D-6E8A-4147-A177-3AD203B41FA5}">
                      <a16:colId xmlns:a16="http://schemas.microsoft.com/office/drawing/2014/main" val="1346185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36684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China Xinhua News - 2019-01-07 10:06:42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https://scontent.xx.fbcdn.net/v/t15.13418-10/s720x720/49506562_584220218706309_9075364642041102336_n.jpg?_nc_cat=109&amp;_nc_ht=scontent.xx&amp;oh=5ee46adb1b541e291297a0de09f04771&amp;oe=5CD05A0F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05042103"/>
                  </a:ext>
                </a:extLst>
              </a:tr>
            </a:tbl>
          </a:graphicData>
        </a:graphic>
      </p:graphicFrame>
      <p:sp>
        <p:nvSpPr>
          <p:cNvPr id="4" name="Text Placeholder 3">
            <a:extLst>
              <a:ext uri="{FF2B5EF4-FFF2-40B4-BE49-F238E27FC236}">
                <a16:creationId xmlns:a16="http://schemas.microsoft.com/office/drawing/2014/main" id="{37E85059-E4BF-445A-B5B7-C68C3B8D3C1C}"/>
              </a:ext>
            </a:extLst>
          </p:cNvPr>
          <p:cNvSpPr>
            <a:spLocks noGrp="1"/>
          </p:cNvSpPr>
          <p:nvPr>
            <p:ph type="body" sz="quarter" idx="14"/>
          </p:nvPr>
        </p:nvSpPr>
        <p:spPr/>
        <p:txBody>
          <a:bodyPr/>
          <a:lstStyle/>
          <a:p>
            <a:r>
              <a:rPr lang="en-US"/>
              <a:t>01/02/2019 - 01/07/2019</a:t>
            </a:r>
          </a:p>
        </p:txBody>
      </p:sp>
    </p:spTree>
    <p:extLst>
      <p:ext uri="{BB962C8B-B14F-4D97-AF65-F5344CB8AC3E}">
        <p14:creationId xmlns:p14="http://schemas.microsoft.com/office/powerpoint/2010/main" val="2752082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1970E-5D9C-4B54-81A0-34AEBCCEE673}"/>
              </a:ext>
            </a:extLst>
          </p:cNvPr>
          <p:cNvSpPr>
            <a:spLocks noGrp="1"/>
          </p:cNvSpPr>
          <p:nvPr>
            <p:ph type="title"/>
          </p:nvPr>
        </p:nvSpPr>
        <p:spPr/>
        <p:txBody>
          <a:bodyPr/>
          <a:lstStyle/>
          <a:p>
            <a:r>
              <a:rPr lang="en-US"/>
              <a:t>Facebook Own Posts Table | China Xinhua News - 14 of 24</a:t>
            </a:r>
          </a:p>
        </p:txBody>
      </p:sp>
      <p:graphicFrame>
        <p:nvGraphicFramePr>
          <p:cNvPr id="5" name="Table Placeholder 4">
            <a:extLst>
              <a:ext uri="{FF2B5EF4-FFF2-40B4-BE49-F238E27FC236}">
                <a16:creationId xmlns:a16="http://schemas.microsoft.com/office/drawing/2014/main" id="{50CC2665-E9F2-45EF-80BF-6EE0F3BB39C8}"/>
              </a:ext>
            </a:extLst>
          </p:cNvPr>
          <p:cNvGraphicFramePr>
            <a:graphicFrameLocks noGrp="1"/>
          </p:cNvGraphicFramePr>
          <p:nvPr>
            <p:ph type="tbl" sz="quarter" idx="13"/>
            <p:extLst>
              <p:ext uri="{D42A27DB-BD31-4B8C-83A1-F6EECF244321}">
                <p14:modId xmlns:p14="http://schemas.microsoft.com/office/powerpoint/2010/main" val="3439288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39615124"/>
                    </a:ext>
                  </a:extLst>
                </a:gridCol>
                <a:gridCol w="905256">
                  <a:extLst>
                    <a:ext uri="{9D8B030D-6E8A-4147-A177-3AD203B41FA5}">
                      <a16:colId xmlns:a16="http://schemas.microsoft.com/office/drawing/2014/main" val="3392054078"/>
                    </a:ext>
                  </a:extLst>
                </a:gridCol>
                <a:gridCol w="329184">
                  <a:extLst>
                    <a:ext uri="{9D8B030D-6E8A-4147-A177-3AD203B41FA5}">
                      <a16:colId xmlns:a16="http://schemas.microsoft.com/office/drawing/2014/main" val="994566871"/>
                    </a:ext>
                  </a:extLst>
                </a:gridCol>
                <a:gridCol w="329184">
                  <a:extLst>
                    <a:ext uri="{9D8B030D-6E8A-4147-A177-3AD203B41FA5}">
                      <a16:colId xmlns:a16="http://schemas.microsoft.com/office/drawing/2014/main" val="4223320565"/>
                    </a:ext>
                  </a:extLst>
                </a:gridCol>
                <a:gridCol w="329184">
                  <a:extLst>
                    <a:ext uri="{9D8B030D-6E8A-4147-A177-3AD203B41FA5}">
                      <a16:colId xmlns:a16="http://schemas.microsoft.com/office/drawing/2014/main" val="1968572221"/>
                    </a:ext>
                  </a:extLst>
                </a:gridCol>
                <a:gridCol w="329184">
                  <a:extLst>
                    <a:ext uri="{9D8B030D-6E8A-4147-A177-3AD203B41FA5}">
                      <a16:colId xmlns:a16="http://schemas.microsoft.com/office/drawing/2014/main" val="759323394"/>
                    </a:ext>
                  </a:extLst>
                </a:gridCol>
                <a:gridCol w="329184">
                  <a:extLst>
                    <a:ext uri="{9D8B030D-6E8A-4147-A177-3AD203B41FA5}">
                      <a16:colId xmlns:a16="http://schemas.microsoft.com/office/drawing/2014/main" val="1479092876"/>
                    </a:ext>
                  </a:extLst>
                </a:gridCol>
                <a:gridCol w="329184">
                  <a:extLst>
                    <a:ext uri="{9D8B030D-6E8A-4147-A177-3AD203B41FA5}">
                      <a16:colId xmlns:a16="http://schemas.microsoft.com/office/drawing/2014/main" val="2904302619"/>
                    </a:ext>
                  </a:extLst>
                </a:gridCol>
                <a:gridCol w="329184">
                  <a:extLst>
                    <a:ext uri="{9D8B030D-6E8A-4147-A177-3AD203B41FA5}">
                      <a16:colId xmlns:a16="http://schemas.microsoft.com/office/drawing/2014/main" val="2464670395"/>
                    </a:ext>
                  </a:extLst>
                </a:gridCol>
                <a:gridCol w="329184">
                  <a:extLst>
                    <a:ext uri="{9D8B030D-6E8A-4147-A177-3AD203B41FA5}">
                      <a16:colId xmlns:a16="http://schemas.microsoft.com/office/drawing/2014/main" val="1094709447"/>
                    </a:ext>
                  </a:extLst>
                </a:gridCol>
                <a:gridCol w="329184">
                  <a:extLst>
                    <a:ext uri="{9D8B030D-6E8A-4147-A177-3AD203B41FA5}">
                      <a16:colId xmlns:a16="http://schemas.microsoft.com/office/drawing/2014/main" val="2785121303"/>
                    </a:ext>
                  </a:extLst>
                </a:gridCol>
                <a:gridCol w="329184">
                  <a:extLst>
                    <a:ext uri="{9D8B030D-6E8A-4147-A177-3AD203B41FA5}">
                      <a16:colId xmlns:a16="http://schemas.microsoft.com/office/drawing/2014/main" val="2664338430"/>
                    </a:ext>
                  </a:extLst>
                </a:gridCol>
                <a:gridCol w="329184">
                  <a:extLst>
                    <a:ext uri="{9D8B030D-6E8A-4147-A177-3AD203B41FA5}">
                      <a16:colId xmlns:a16="http://schemas.microsoft.com/office/drawing/2014/main" val="1644674949"/>
                    </a:ext>
                  </a:extLst>
                </a:gridCol>
                <a:gridCol w="329184">
                  <a:extLst>
                    <a:ext uri="{9D8B030D-6E8A-4147-A177-3AD203B41FA5}">
                      <a16:colId xmlns:a16="http://schemas.microsoft.com/office/drawing/2014/main" val="1105539724"/>
                    </a:ext>
                  </a:extLst>
                </a:gridCol>
                <a:gridCol w="329184">
                  <a:extLst>
                    <a:ext uri="{9D8B030D-6E8A-4147-A177-3AD203B41FA5}">
                      <a16:colId xmlns:a16="http://schemas.microsoft.com/office/drawing/2014/main" val="760470279"/>
                    </a:ext>
                  </a:extLst>
                </a:gridCol>
                <a:gridCol w="329184">
                  <a:extLst>
                    <a:ext uri="{9D8B030D-6E8A-4147-A177-3AD203B41FA5}">
                      <a16:colId xmlns:a16="http://schemas.microsoft.com/office/drawing/2014/main" val="116886736"/>
                    </a:ext>
                  </a:extLst>
                </a:gridCol>
                <a:gridCol w="329184">
                  <a:extLst>
                    <a:ext uri="{9D8B030D-6E8A-4147-A177-3AD203B41FA5}">
                      <a16:colId xmlns:a16="http://schemas.microsoft.com/office/drawing/2014/main" val="1019367652"/>
                    </a:ext>
                  </a:extLst>
                </a:gridCol>
                <a:gridCol w="329184">
                  <a:extLst>
                    <a:ext uri="{9D8B030D-6E8A-4147-A177-3AD203B41FA5}">
                      <a16:colId xmlns:a16="http://schemas.microsoft.com/office/drawing/2014/main" val="433289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85287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China Xinhua News - 2019-01-07 10:05:21 </a:t>
                      </a:r>
                      <a:r>
                        <a:rPr kumimoji="0" lang="en-US" sz="1000" b="0" i="0" u="none" strike="noStrike" kern="1200" cap="none" spc="0" normalizeH="0" baseline="0" noProof="0">
                          <a:ln>
                            <a:noFill/>
                          </a:ln>
                          <a:solidFill>
                            <a:prstClr val="black"/>
                          </a:solidFill>
                          <a:effectLst/>
                          <a:uLnTx/>
                          <a:uFillTx/>
                          <a:latin typeface="+mn-lt"/>
                          <a:ea typeface="+mn-ea"/>
                          <a:cs typeface="+mn-cs"/>
                        </a:rPr>
                        <a:t> 
 The photos show the view of Rohtas Fort in eastern Pakistan.The fort is known for its large defensive walls and several monumental gateways.The UNESCO listed Rohtas Fort as a world culture heritage in 1997.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https://scontent.xx.fbcdn.net/v/t1.0-9/s720x720/49841065_2872184419475650_9146359678349869056_n.jpg?_nc_cat=109&amp;_nc_ht=scontent.xx&amp;oh=69b3d606126e236a683df70d79b07ce2&amp;oe=5C8FD9CE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76933442"/>
                  </a:ext>
                </a:extLst>
              </a:tr>
            </a:tbl>
          </a:graphicData>
        </a:graphic>
      </p:graphicFrame>
      <p:sp>
        <p:nvSpPr>
          <p:cNvPr id="4" name="Text Placeholder 3">
            <a:extLst>
              <a:ext uri="{FF2B5EF4-FFF2-40B4-BE49-F238E27FC236}">
                <a16:creationId xmlns:a16="http://schemas.microsoft.com/office/drawing/2014/main" id="{C4DE7F1C-FC27-458B-ABF3-201EB470E4FB}"/>
              </a:ext>
            </a:extLst>
          </p:cNvPr>
          <p:cNvSpPr>
            <a:spLocks noGrp="1"/>
          </p:cNvSpPr>
          <p:nvPr>
            <p:ph type="body" sz="quarter" idx="14"/>
          </p:nvPr>
        </p:nvSpPr>
        <p:spPr/>
        <p:txBody>
          <a:bodyPr/>
          <a:lstStyle/>
          <a:p>
            <a:r>
              <a:rPr lang="en-US"/>
              <a:t>01/02/2019 - 01/07/2019</a:t>
            </a:r>
          </a:p>
        </p:txBody>
      </p:sp>
    </p:spTree>
    <p:extLst>
      <p:ext uri="{BB962C8B-B14F-4D97-AF65-F5344CB8AC3E}">
        <p14:creationId xmlns:p14="http://schemas.microsoft.com/office/powerpoint/2010/main" val="3542243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824E-1F36-4834-B31B-AF060724DD72}"/>
              </a:ext>
            </a:extLst>
          </p:cNvPr>
          <p:cNvSpPr>
            <a:spLocks noGrp="1"/>
          </p:cNvSpPr>
          <p:nvPr>
            <p:ph type="title"/>
          </p:nvPr>
        </p:nvSpPr>
        <p:spPr/>
        <p:txBody>
          <a:bodyPr/>
          <a:lstStyle/>
          <a:p>
            <a:r>
              <a:rPr lang="en-US"/>
              <a:t>Facebook Own Posts Table | China Xinhua News - 15 of 24</a:t>
            </a:r>
          </a:p>
        </p:txBody>
      </p:sp>
      <p:graphicFrame>
        <p:nvGraphicFramePr>
          <p:cNvPr id="5" name="Table Placeholder 4">
            <a:extLst>
              <a:ext uri="{FF2B5EF4-FFF2-40B4-BE49-F238E27FC236}">
                <a16:creationId xmlns:a16="http://schemas.microsoft.com/office/drawing/2014/main" id="{8A0EB11B-084D-41F8-8CB9-7971600CF48E}"/>
              </a:ext>
            </a:extLst>
          </p:cNvPr>
          <p:cNvGraphicFramePr>
            <a:graphicFrameLocks noGrp="1"/>
          </p:cNvGraphicFramePr>
          <p:nvPr>
            <p:ph type="tbl" sz="quarter" idx="13"/>
            <p:extLst>
              <p:ext uri="{D42A27DB-BD31-4B8C-83A1-F6EECF244321}">
                <p14:modId xmlns:p14="http://schemas.microsoft.com/office/powerpoint/2010/main" val="217434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19805823"/>
                    </a:ext>
                  </a:extLst>
                </a:gridCol>
                <a:gridCol w="905256">
                  <a:extLst>
                    <a:ext uri="{9D8B030D-6E8A-4147-A177-3AD203B41FA5}">
                      <a16:colId xmlns:a16="http://schemas.microsoft.com/office/drawing/2014/main" val="2310860741"/>
                    </a:ext>
                  </a:extLst>
                </a:gridCol>
                <a:gridCol w="329184">
                  <a:extLst>
                    <a:ext uri="{9D8B030D-6E8A-4147-A177-3AD203B41FA5}">
                      <a16:colId xmlns:a16="http://schemas.microsoft.com/office/drawing/2014/main" val="3518421882"/>
                    </a:ext>
                  </a:extLst>
                </a:gridCol>
                <a:gridCol w="329184">
                  <a:extLst>
                    <a:ext uri="{9D8B030D-6E8A-4147-A177-3AD203B41FA5}">
                      <a16:colId xmlns:a16="http://schemas.microsoft.com/office/drawing/2014/main" val="3194506731"/>
                    </a:ext>
                  </a:extLst>
                </a:gridCol>
                <a:gridCol w="329184">
                  <a:extLst>
                    <a:ext uri="{9D8B030D-6E8A-4147-A177-3AD203B41FA5}">
                      <a16:colId xmlns:a16="http://schemas.microsoft.com/office/drawing/2014/main" val="2948116348"/>
                    </a:ext>
                  </a:extLst>
                </a:gridCol>
                <a:gridCol w="329184">
                  <a:extLst>
                    <a:ext uri="{9D8B030D-6E8A-4147-A177-3AD203B41FA5}">
                      <a16:colId xmlns:a16="http://schemas.microsoft.com/office/drawing/2014/main" val="4288115749"/>
                    </a:ext>
                  </a:extLst>
                </a:gridCol>
                <a:gridCol w="329184">
                  <a:extLst>
                    <a:ext uri="{9D8B030D-6E8A-4147-A177-3AD203B41FA5}">
                      <a16:colId xmlns:a16="http://schemas.microsoft.com/office/drawing/2014/main" val="555241597"/>
                    </a:ext>
                  </a:extLst>
                </a:gridCol>
                <a:gridCol w="329184">
                  <a:extLst>
                    <a:ext uri="{9D8B030D-6E8A-4147-A177-3AD203B41FA5}">
                      <a16:colId xmlns:a16="http://schemas.microsoft.com/office/drawing/2014/main" val="4089258383"/>
                    </a:ext>
                  </a:extLst>
                </a:gridCol>
                <a:gridCol w="329184">
                  <a:extLst>
                    <a:ext uri="{9D8B030D-6E8A-4147-A177-3AD203B41FA5}">
                      <a16:colId xmlns:a16="http://schemas.microsoft.com/office/drawing/2014/main" val="1354011127"/>
                    </a:ext>
                  </a:extLst>
                </a:gridCol>
                <a:gridCol w="329184">
                  <a:extLst>
                    <a:ext uri="{9D8B030D-6E8A-4147-A177-3AD203B41FA5}">
                      <a16:colId xmlns:a16="http://schemas.microsoft.com/office/drawing/2014/main" val="3741240924"/>
                    </a:ext>
                  </a:extLst>
                </a:gridCol>
                <a:gridCol w="329184">
                  <a:extLst>
                    <a:ext uri="{9D8B030D-6E8A-4147-A177-3AD203B41FA5}">
                      <a16:colId xmlns:a16="http://schemas.microsoft.com/office/drawing/2014/main" val="3531410741"/>
                    </a:ext>
                  </a:extLst>
                </a:gridCol>
                <a:gridCol w="329184">
                  <a:extLst>
                    <a:ext uri="{9D8B030D-6E8A-4147-A177-3AD203B41FA5}">
                      <a16:colId xmlns:a16="http://schemas.microsoft.com/office/drawing/2014/main" val="1955101377"/>
                    </a:ext>
                  </a:extLst>
                </a:gridCol>
                <a:gridCol w="329184">
                  <a:extLst>
                    <a:ext uri="{9D8B030D-6E8A-4147-A177-3AD203B41FA5}">
                      <a16:colId xmlns:a16="http://schemas.microsoft.com/office/drawing/2014/main" val="2314875136"/>
                    </a:ext>
                  </a:extLst>
                </a:gridCol>
                <a:gridCol w="329184">
                  <a:extLst>
                    <a:ext uri="{9D8B030D-6E8A-4147-A177-3AD203B41FA5}">
                      <a16:colId xmlns:a16="http://schemas.microsoft.com/office/drawing/2014/main" val="140274998"/>
                    </a:ext>
                  </a:extLst>
                </a:gridCol>
                <a:gridCol w="329184">
                  <a:extLst>
                    <a:ext uri="{9D8B030D-6E8A-4147-A177-3AD203B41FA5}">
                      <a16:colId xmlns:a16="http://schemas.microsoft.com/office/drawing/2014/main" val="2915332410"/>
                    </a:ext>
                  </a:extLst>
                </a:gridCol>
                <a:gridCol w="329184">
                  <a:extLst>
                    <a:ext uri="{9D8B030D-6E8A-4147-A177-3AD203B41FA5}">
                      <a16:colId xmlns:a16="http://schemas.microsoft.com/office/drawing/2014/main" val="443595985"/>
                    </a:ext>
                  </a:extLst>
                </a:gridCol>
                <a:gridCol w="329184">
                  <a:extLst>
                    <a:ext uri="{9D8B030D-6E8A-4147-A177-3AD203B41FA5}">
                      <a16:colId xmlns:a16="http://schemas.microsoft.com/office/drawing/2014/main" val="1924671331"/>
                    </a:ext>
                  </a:extLst>
                </a:gridCol>
                <a:gridCol w="329184">
                  <a:extLst>
                    <a:ext uri="{9D8B030D-6E8A-4147-A177-3AD203B41FA5}">
                      <a16:colId xmlns:a16="http://schemas.microsoft.com/office/drawing/2014/main" val="43961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0668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China Xinhua News - 2019-01-07 10:00:28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5515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China Xinhua News - 2019-01-07 09:58:32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92606802"/>
                  </a:ext>
                </a:extLst>
              </a:tr>
            </a:tbl>
          </a:graphicData>
        </a:graphic>
      </p:graphicFrame>
      <p:sp>
        <p:nvSpPr>
          <p:cNvPr id="4" name="Text Placeholder 3">
            <a:extLst>
              <a:ext uri="{FF2B5EF4-FFF2-40B4-BE49-F238E27FC236}">
                <a16:creationId xmlns:a16="http://schemas.microsoft.com/office/drawing/2014/main" id="{217FDC3E-58FA-497E-9DE7-49ADDB8BFA32}"/>
              </a:ext>
            </a:extLst>
          </p:cNvPr>
          <p:cNvSpPr>
            <a:spLocks noGrp="1"/>
          </p:cNvSpPr>
          <p:nvPr>
            <p:ph type="body" sz="quarter" idx="14"/>
          </p:nvPr>
        </p:nvSpPr>
        <p:spPr/>
        <p:txBody>
          <a:bodyPr/>
          <a:lstStyle/>
          <a:p>
            <a:r>
              <a:rPr lang="en-US"/>
              <a:t>01/02/2019 - 01/07/2019</a:t>
            </a:r>
          </a:p>
        </p:txBody>
      </p:sp>
    </p:spTree>
    <p:extLst>
      <p:ext uri="{BB962C8B-B14F-4D97-AF65-F5344CB8AC3E}">
        <p14:creationId xmlns:p14="http://schemas.microsoft.com/office/powerpoint/2010/main" val="23646012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5E5D6-50DA-4F56-A594-3D81550F66C7}"/>
              </a:ext>
            </a:extLst>
          </p:cNvPr>
          <p:cNvSpPr>
            <a:spLocks noGrp="1"/>
          </p:cNvSpPr>
          <p:nvPr>
            <p:ph type="title"/>
          </p:nvPr>
        </p:nvSpPr>
        <p:spPr/>
        <p:txBody>
          <a:bodyPr/>
          <a:lstStyle/>
          <a:p>
            <a:r>
              <a:rPr lang="en-US"/>
              <a:t>Facebook Own Posts Table | China Xinhua News - 16 of 24</a:t>
            </a:r>
          </a:p>
        </p:txBody>
      </p:sp>
      <p:graphicFrame>
        <p:nvGraphicFramePr>
          <p:cNvPr id="5" name="Table Placeholder 4">
            <a:extLst>
              <a:ext uri="{FF2B5EF4-FFF2-40B4-BE49-F238E27FC236}">
                <a16:creationId xmlns:a16="http://schemas.microsoft.com/office/drawing/2014/main" id="{D481D58E-607C-4BE4-A546-2A230CE92C08}"/>
              </a:ext>
            </a:extLst>
          </p:cNvPr>
          <p:cNvGraphicFramePr>
            <a:graphicFrameLocks noGrp="1"/>
          </p:cNvGraphicFramePr>
          <p:nvPr>
            <p:ph type="tbl" sz="quarter" idx="13"/>
            <p:extLst>
              <p:ext uri="{D42A27DB-BD31-4B8C-83A1-F6EECF244321}">
                <p14:modId xmlns:p14="http://schemas.microsoft.com/office/powerpoint/2010/main" val="4190778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97557686"/>
                    </a:ext>
                  </a:extLst>
                </a:gridCol>
                <a:gridCol w="905256">
                  <a:extLst>
                    <a:ext uri="{9D8B030D-6E8A-4147-A177-3AD203B41FA5}">
                      <a16:colId xmlns:a16="http://schemas.microsoft.com/office/drawing/2014/main" val="1476332142"/>
                    </a:ext>
                  </a:extLst>
                </a:gridCol>
                <a:gridCol w="329184">
                  <a:extLst>
                    <a:ext uri="{9D8B030D-6E8A-4147-A177-3AD203B41FA5}">
                      <a16:colId xmlns:a16="http://schemas.microsoft.com/office/drawing/2014/main" val="3981166007"/>
                    </a:ext>
                  </a:extLst>
                </a:gridCol>
                <a:gridCol w="329184">
                  <a:extLst>
                    <a:ext uri="{9D8B030D-6E8A-4147-A177-3AD203B41FA5}">
                      <a16:colId xmlns:a16="http://schemas.microsoft.com/office/drawing/2014/main" val="2334269961"/>
                    </a:ext>
                  </a:extLst>
                </a:gridCol>
                <a:gridCol w="329184">
                  <a:extLst>
                    <a:ext uri="{9D8B030D-6E8A-4147-A177-3AD203B41FA5}">
                      <a16:colId xmlns:a16="http://schemas.microsoft.com/office/drawing/2014/main" val="2824645678"/>
                    </a:ext>
                  </a:extLst>
                </a:gridCol>
                <a:gridCol w="329184">
                  <a:extLst>
                    <a:ext uri="{9D8B030D-6E8A-4147-A177-3AD203B41FA5}">
                      <a16:colId xmlns:a16="http://schemas.microsoft.com/office/drawing/2014/main" val="4266653989"/>
                    </a:ext>
                  </a:extLst>
                </a:gridCol>
                <a:gridCol w="329184">
                  <a:extLst>
                    <a:ext uri="{9D8B030D-6E8A-4147-A177-3AD203B41FA5}">
                      <a16:colId xmlns:a16="http://schemas.microsoft.com/office/drawing/2014/main" val="1968978023"/>
                    </a:ext>
                  </a:extLst>
                </a:gridCol>
                <a:gridCol w="329184">
                  <a:extLst>
                    <a:ext uri="{9D8B030D-6E8A-4147-A177-3AD203B41FA5}">
                      <a16:colId xmlns:a16="http://schemas.microsoft.com/office/drawing/2014/main" val="3364033681"/>
                    </a:ext>
                  </a:extLst>
                </a:gridCol>
                <a:gridCol w="329184">
                  <a:extLst>
                    <a:ext uri="{9D8B030D-6E8A-4147-A177-3AD203B41FA5}">
                      <a16:colId xmlns:a16="http://schemas.microsoft.com/office/drawing/2014/main" val="482297107"/>
                    </a:ext>
                  </a:extLst>
                </a:gridCol>
                <a:gridCol w="329184">
                  <a:extLst>
                    <a:ext uri="{9D8B030D-6E8A-4147-A177-3AD203B41FA5}">
                      <a16:colId xmlns:a16="http://schemas.microsoft.com/office/drawing/2014/main" val="2701068403"/>
                    </a:ext>
                  </a:extLst>
                </a:gridCol>
                <a:gridCol w="329184">
                  <a:extLst>
                    <a:ext uri="{9D8B030D-6E8A-4147-A177-3AD203B41FA5}">
                      <a16:colId xmlns:a16="http://schemas.microsoft.com/office/drawing/2014/main" val="3219823001"/>
                    </a:ext>
                  </a:extLst>
                </a:gridCol>
                <a:gridCol w="329184">
                  <a:extLst>
                    <a:ext uri="{9D8B030D-6E8A-4147-A177-3AD203B41FA5}">
                      <a16:colId xmlns:a16="http://schemas.microsoft.com/office/drawing/2014/main" val="2458580963"/>
                    </a:ext>
                  </a:extLst>
                </a:gridCol>
                <a:gridCol w="329184">
                  <a:extLst>
                    <a:ext uri="{9D8B030D-6E8A-4147-A177-3AD203B41FA5}">
                      <a16:colId xmlns:a16="http://schemas.microsoft.com/office/drawing/2014/main" val="2221658394"/>
                    </a:ext>
                  </a:extLst>
                </a:gridCol>
                <a:gridCol w="329184">
                  <a:extLst>
                    <a:ext uri="{9D8B030D-6E8A-4147-A177-3AD203B41FA5}">
                      <a16:colId xmlns:a16="http://schemas.microsoft.com/office/drawing/2014/main" val="2183876543"/>
                    </a:ext>
                  </a:extLst>
                </a:gridCol>
                <a:gridCol w="329184">
                  <a:extLst>
                    <a:ext uri="{9D8B030D-6E8A-4147-A177-3AD203B41FA5}">
                      <a16:colId xmlns:a16="http://schemas.microsoft.com/office/drawing/2014/main" val="2933943136"/>
                    </a:ext>
                  </a:extLst>
                </a:gridCol>
                <a:gridCol w="329184">
                  <a:extLst>
                    <a:ext uri="{9D8B030D-6E8A-4147-A177-3AD203B41FA5}">
                      <a16:colId xmlns:a16="http://schemas.microsoft.com/office/drawing/2014/main" val="2425426932"/>
                    </a:ext>
                  </a:extLst>
                </a:gridCol>
                <a:gridCol w="329184">
                  <a:extLst>
                    <a:ext uri="{9D8B030D-6E8A-4147-A177-3AD203B41FA5}">
                      <a16:colId xmlns:a16="http://schemas.microsoft.com/office/drawing/2014/main" val="875558601"/>
                    </a:ext>
                  </a:extLst>
                </a:gridCol>
                <a:gridCol w="329184">
                  <a:extLst>
                    <a:ext uri="{9D8B030D-6E8A-4147-A177-3AD203B41FA5}">
                      <a16:colId xmlns:a16="http://schemas.microsoft.com/office/drawing/2014/main" val="1157658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55621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China Xinhua News - 2019-01-07 09:58:01 </a:t>
                      </a:r>
                      <a:r>
                        <a:rPr kumimoji="0" lang="en-US" sz="1000" b="0" i="0" u="none" strike="noStrike" kern="1200" cap="none" spc="0" normalizeH="0" baseline="0" noProof="0">
                          <a:ln>
                            <a:noFill/>
                          </a:ln>
                          <a:solidFill>
                            <a:prstClr val="black"/>
                          </a:solidFill>
                          <a:effectLst/>
                          <a:uLnTx/>
                          <a:uFillTx/>
                          <a:latin typeface="+mn-lt"/>
                          <a:ea typeface="+mn-ea"/>
                          <a:cs typeface="+mn-cs"/>
                        </a:rPr>
                        <a:t> 
 #InTibet: In 2018, amazing shots of Xinhua photographers present a Tibet of spirituality, harmony and peace http://xhne.ws/4WVaN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47416079"/>
                  </a:ext>
                </a:extLst>
              </a:tr>
            </a:tbl>
          </a:graphicData>
        </a:graphic>
      </p:graphicFrame>
      <p:sp>
        <p:nvSpPr>
          <p:cNvPr id="4" name="Text Placeholder 3">
            <a:extLst>
              <a:ext uri="{FF2B5EF4-FFF2-40B4-BE49-F238E27FC236}">
                <a16:creationId xmlns:a16="http://schemas.microsoft.com/office/drawing/2014/main" id="{87925025-62D1-4BAB-A6E1-72EB95787622}"/>
              </a:ext>
            </a:extLst>
          </p:cNvPr>
          <p:cNvSpPr>
            <a:spLocks noGrp="1"/>
          </p:cNvSpPr>
          <p:nvPr>
            <p:ph type="body" sz="quarter" idx="14"/>
          </p:nvPr>
        </p:nvSpPr>
        <p:spPr/>
        <p:txBody>
          <a:bodyPr/>
          <a:lstStyle/>
          <a:p>
            <a:r>
              <a:rPr lang="en-US"/>
              <a:t>01/02/2019 - 01/07/2019</a:t>
            </a:r>
          </a:p>
        </p:txBody>
      </p:sp>
    </p:spTree>
    <p:extLst>
      <p:ext uri="{BB962C8B-B14F-4D97-AF65-F5344CB8AC3E}">
        <p14:creationId xmlns:p14="http://schemas.microsoft.com/office/powerpoint/2010/main" val="2735844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AB70F-8253-4AA6-B0D6-C6246C7ED264}"/>
              </a:ext>
            </a:extLst>
          </p:cNvPr>
          <p:cNvSpPr>
            <a:spLocks noGrp="1"/>
          </p:cNvSpPr>
          <p:nvPr>
            <p:ph type="title"/>
          </p:nvPr>
        </p:nvSpPr>
        <p:spPr/>
        <p:txBody>
          <a:bodyPr/>
          <a:lstStyle/>
          <a:p>
            <a:r>
              <a:rPr lang="en-US"/>
              <a:t>Facebook Own Posts Table | China Xinhua News - 17 of 24</a:t>
            </a:r>
          </a:p>
        </p:txBody>
      </p:sp>
      <p:graphicFrame>
        <p:nvGraphicFramePr>
          <p:cNvPr id="5" name="Table Placeholder 4">
            <a:extLst>
              <a:ext uri="{FF2B5EF4-FFF2-40B4-BE49-F238E27FC236}">
                <a16:creationId xmlns:a16="http://schemas.microsoft.com/office/drawing/2014/main" id="{55506110-97F1-448B-BA3A-F648CD595D4B}"/>
              </a:ext>
            </a:extLst>
          </p:cNvPr>
          <p:cNvGraphicFramePr>
            <a:graphicFrameLocks noGrp="1"/>
          </p:cNvGraphicFramePr>
          <p:nvPr>
            <p:ph type="tbl" sz="quarter" idx="13"/>
            <p:extLst>
              <p:ext uri="{D42A27DB-BD31-4B8C-83A1-F6EECF244321}">
                <p14:modId xmlns:p14="http://schemas.microsoft.com/office/powerpoint/2010/main" val="801690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82591240"/>
                    </a:ext>
                  </a:extLst>
                </a:gridCol>
                <a:gridCol w="905256">
                  <a:extLst>
                    <a:ext uri="{9D8B030D-6E8A-4147-A177-3AD203B41FA5}">
                      <a16:colId xmlns:a16="http://schemas.microsoft.com/office/drawing/2014/main" val="502085311"/>
                    </a:ext>
                  </a:extLst>
                </a:gridCol>
                <a:gridCol w="329184">
                  <a:extLst>
                    <a:ext uri="{9D8B030D-6E8A-4147-A177-3AD203B41FA5}">
                      <a16:colId xmlns:a16="http://schemas.microsoft.com/office/drawing/2014/main" val="795693924"/>
                    </a:ext>
                  </a:extLst>
                </a:gridCol>
                <a:gridCol w="329184">
                  <a:extLst>
                    <a:ext uri="{9D8B030D-6E8A-4147-A177-3AD203B41FA5}">
                      <a16:colId xmlns:a16="http://schemas.microsoft.com/office/drawing/2014/main" val="2495289176"/>
                    </a:ext>
                  </a:extLst>
                </a:gridCol>
                <a:gridCol w="329184">
                  <a:extLst>
                    <a:ext uri="{9D8B030D-6E8A-4147-A177-3AD203B41FA5}">
                      <a16:colId xmlns:a16="http://schemas.microsoft.com/office/drawing/2014/main" val="2152031324"/>
                    </a:ext>
                  </a:extLst>
                </a:gridCol>
                <a:gridCol w="329184">
                  <a:extLst>
                    <a:ext uri="{9D8B030D-6E8A-4147-A177-3AD203B41FA5}">
                      <a16:colId xmlns:a16="http://schemas.microsoft.com/office/drawing/2014/main" val="1788344196"/>
                    </a:ext>
                  </a:extLst>
                </a:gridCol>
                <a:gridCol w="329184">
                  <a:extLst>
                    <a:ext uri="{9D8B030D-6E8A-4147-A177-3AD203B41FA5}">
                      <a16:colId xmlns:a16="http://schemas.microsoft.com/office/drawing/2014/main" val="1774930201"/>
                    </a:ext>
                  </a:extLst>
                </a:gridCol>
                <a:gridCol w="329184">
                  <a:extLst>
                    <a:ext uri="{9D8B030D-6E8A-4147-A177-3AD203B41FA5}">
                      <a16:colId xmlns:a16="http://schemas.microsoft.com/office/drawing/2014/main" val="3421886438"/>
                    </a:ext>
                  </a:extLst>
                </a:gridCol>
                <a:gridCol w="329184">
                  <a:extLst>
                    <a:ext uri="{9D8B030D-6E8A-4147-A177-3AD203B41FA5}">
                      <a16:colId xmlns:a16="http://schemas.microsoft.com/office/drawing/2014/main" val="2115076438"/>
                    </a:ext>
                  </a:extLst>
                </a:gridCol>
                <a:gridCol w="329184">
                  <a:extLst>
                    <a:ext uri="{9D8B030D-6E8A-4147-A177-3AD203B41FA5}">
                      <a16:colId xmlns:a16="http://schemas.microsoft.com/office/drawing/2014/main" val="2961959666"/>
                    </a:ext>
                  </a:extLst>
                </a:gridCol>
                <a:gridCol w="329184">
                  <a:extLst>
                    <a:ext uri="{9D8B030D-6E8A-4147-A177-3AD203B41FA5}">
                      <a16:colId xmlns:a16="http://schemas.microsoft.com/office/drawing/2014/main" val="4256597585"/>
                    </a:ext>
                  </a:extLst>
                </a:gridCol>
                <a:gridCol w="329184">
                  <a:extLst>
                    <a:ext uri="{9D8B030D-6E8A-4147-A177-3AD203B41FA5}">
                      <a16:colId xmlns:a16="http://schemas.microsoft.com/office/drawing/2014/main" val="2445169564"/>
                    </a:ext>
                  </a:extLst>
                </a:gridCol>
                <a:gridCol w="329184">
                  <a:extLst>
                    <a:ext uri="{9D8B030D-6E8A-4147-A177-3AD203B41FA5}">
                      <a16:colId xmlns:a16="http://schemas.microsoft.com/office/drawing/2014/main" val="2914227584"/>
                    </a:ext>
                  </a:extLst>
                </a:gridCol>
                <a:gridCol w="329184">
                  <a:extLst>
                    <a:ext uri="{9D8B030D-6E8A-4147-A177-3AD203B41FA5}">
                      <a16:colId xmlns:a16="http://schemas.microsoft.com/office/drawing/2014/main" val="3039746862"/>
                    </a:ext>
                  </a:extLst>
                </a:gridCol>
                <a:gridCol w="329184">
                  <a:extLst>
                    <a:ext uri="{9D8B030D-6E8A-4147-A177-3AD203B41FA5}">
                      <a16:colId xmlns:a16="http://schemas.microsoft.com/office/drawing/2014/main" val="283281960"/>
                    </a:ext>
                  </a:extLst>
                </a:gridCol>
                <a:gridCol w="329184">
                  <a:extLst>
                    <a:ext uri="{9D8B030D-6E8A-4147-A177-3AD203B41FA5}">
                      <a16:colId xmlns:a16="http://schemas.microsoft.com/office/drawing/2014/main" val="4136303847"/>
                    </a:ext>
                  </a:extLst>
                </a:gridCol>
                <a:gridCol w="329184">
                  <a:extLst>
                    <a:ext uri="{9D8B030D-6E8A-4147-A177-3AD203B41FA5}">
                      <a16:colId xmlns:a16="http://schemas.microsoft.com/office/drawing/2014/main" val="415889589"/>
                    </a:ext>
                  </a:extLst>
                </a:gridCol>
                <a:gridCol w="329184">
                  <a:extLst>
                    <a:ext uri="{9D8B030D-6E8A-4147-A177-3AD203B41FA5}">
                      <a16:colId xmlns:a16="http://schemas.microsoft.com/office/drawing/2014/main" val="2891578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4567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China Xinhua News - 2019-01-07 09:56:29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https://scontent.xx.fbcdn.net/v/t15.13418-10/s720x720/49049253_392411224858657_7813810435127246848_n.jpg?_nc_cat=106&amp;_nc_ht=scontent.xx&amp;oh=ed9f8d3b568445b842174aaacb35c551&amp;oe=5CC0EDC4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4710871"/>
                  </a:ext>
                </a:extLst>
              </a:tr>
            </a:tbl>
          </a:graphicData>
        </a:graphic>
      </p:graphicFrame>
      <p:sp>
        <p:nvSpPr>
          <p:cNvPr id="4" name="Text Placeholder 3">
            <a:extLst>
              <a:ext uri="{FF2B5EF4-FFF2-40B4-BE49-F238E27FC236}">
                <a16:creationId xmlns:a16="http://schemas.microsoft.com/office/drawing/2014/main" id="{132D0B0B-93F9-4B13-82E0-C4B2A56D073C}"/>
              </a:ext>
            </a:extLst>
          </p:cNvPr>
          <p:cNvSpPr>
            <a:spLocks noGrp="1"/>
          </p:cNvSpPr>
          <p:nvPr>
            <p:ph type="body" sz="quarter" idx="14"/>
          </p:nvPr>
        </p:nvSpPr>
        <p:spPr/>
        <p:txBody>
          <a:bodyPr/>
          <a:lstStyle/>
          <a:p>
            <a:r>
              <a:rPr lang="en-US"/>
              <a:t>01/02/2019 - 01/07/2019</a:t>
            </a:r>
          </a:p>
        </p:txBody>
      </p:sp>
    </p:spTree>
    <p:extLst>
      <p:ext uri="{BB962C8B-B14F-4D97-AF65-F5344CB8AC3E}">
        <p14:creationId xmlns:p14="http://schemas.microsoft.com/office/powerpoint/2010/main" val="16915854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1935A-4DA2-4DDE-B695-60525A2AB79D}"/>
              </a:ext>
            </a:extLst>
          </p:cNvPr>
          <p:cNvSpPr>
            <a:spLocks noGrp="1"/>
          </p:cNvSpPr>
          <p:nvPr>
            <p:ph type="title"/>
          </p:nvPr>
        </p:nvSpPr>
        <p:spPr/>
        <p:txBody>
          <a:bodyPr/>
          <a:lstStyle/>
          <a:p>
            <a:r>
              <a:rPr lang="en-US"/>
              <a:t>Facebook Own Posts Table | China Xinhua News - 18 of 24</a:t>
            </a:r>
          </a:p>
        </p:txBody>
      </p:sp>
      <p:graphicFrame>
        <p:nvGraphicFramePr>
          <p:cNvPr id="5" name="Table Placeholder 4">
            <a:extLst>
              <a:ext uri="{FF2B5EF4-FFF2-40B4-BE49-F238E27FC236}">
                <a16:creationId xmlns:a16="http://schemas.microsoft.com/office/drawing/2014/main" id="{E35BDA81-4842-4B81-9997-F739320BD8AD}"/>
              </a:ext>
            </a:extLst>
          </p:cNvPr>
          <p:cNvGraphicFramePr>
            <a:graphicFrameLocks noGrp="1"/>
          </p:cNvGraphicFramePr>
          <p:nvPr>
            <p:ph type="tbl" sz="quarter" idx="13"/>
            <p:extLst>
              <p:ext uri="{D42A27DB-BD31-4B8C-83A1-F6EECF244321}">
                <p14:modId xmlns:p14="http://schemas.microsoft.com/office/powerpoint/2010/main" val="1824735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89549185"/>
                    </a:ext>
                  </a:extLst>
                </a:gridCol>
                <a:gridCol w="905256">
                  <a:extLst>
                    <a:ext uri="{9D8B030D-6E8A-4147-A177-3AD203B41FA5}">
                      <a16:colId xmlns:a16="http://schemas.microsoft.com/office/drawing/2014/main" val="1278605549"/>
                    </a:ext>
                  </a:extLst>
                </a:gridCol>
                <a:gridCol w="329184">
                  <a:extLst>
                    <a:ext uri="{9D8B030D-6E8A-4147-A177-3AD203B41FA5}">
                      <a16:colId xmlns:a16="http://schemas.microsoft.com/office/drawing/2014/main" val="3196506667"/>
                    </a:ext>
                  </a:extLst>
                </a:gridCol>
                <a:gridCol w="329184">
                  <a:extLst>
                    <a:ext uri="{9D8B030D-6E8A-4147-A177-3AD203B41FA5}">
                      <a16:colId xmlns:a16="http://schemas.microsoft.com/office/drawing/2014/main" val="3857325070"/>
                    </a:ext>
                  </a:extLst>
                </a:gridCol>
                <a:gridCol w="329184">
                  <a:extLst>
                    <a:ext uri="{9D8B030D-6E8A-4147-A177-3AD203B41FA5}">
                      <a16:colId xmlns:a16="http://schemas.microsoft.com/office/drawing/2014/main" val="1627592026"/>
                    </a:ext>
                  </a:extLst>
                </a:gridCol>
                <a:gridCol w="329184">
                  <a:extLst>
                    <a:ext uri="{9D8B030D-6E8A-4147-A177-3AD203B41FA5}">
                      <a16:colId xmlns:a16="http://schemas.microsoft.com/office/drawing/2014/main" val="1559144855"/>
                    </a:ext>
                  </a:extLst>
                </a:gridCol>
                <a:gridCol w="329184">
                  <a:extLst>
                    <a:ext uri="{9D8B030D-6E8A-4147-A177-3AD203B41FA5}">
                      <a16:colId xmlns:a16="http://schemas.microsoft.com/office/drawing/2014/main" val="2896429121"/>
                    </a:ext>
                  </a:extLst>
                </a:gridCol>
                <a:gridCol w="329184">
                  <a:extLst>
                    <a:ext uri="{9D8B030D-6E8A-4147-A177-3AD203B41FA5}">
                      <a16:colId xmlns:a16="http://schemas.microsoft.com/office/drawing/2014/main" val="1599424725"/>
                    </a:ext>
                  </a:extLst>
                </a:gridCol>
                <a:gridCol w="329184">
                  <a:extLst>
                    <a:ext uri="{9D8B030D-6E8A-4147-A177-3AD203B41FA5}">
                      <a16:colId xmlns:a16="http://schemas.microsoft.com/office/drawing/2014/main" val="1533212993"/>
                    </a:ext>
                  </a:extLst>
                </a:gridCol>
                <a:gridCol w="329184">
                  <a:extLst>
                    <a:ext uri="{9D8B030D-6E8A-4147-A177-3AD203B41FA5}">
                      <a16:colId xmlns:a16="http://schemas.microsoft.com/office/drawing/2014/main" val="1337127829"/>
                    </a:ext>
                  </a:extLst>
                </a:gridCol>
                <a:gridCol w="329184">
                  <a:extLst>
                    <a:ext uri="{9D8B030D-6E8A-4147-A177-3AD203B41FA5}">
                      <a16:colId xmlns:a16="http://schemas.microsoft.com/office/drawing/2014/main" val="1924314443"/>
                    </a:ext>
                  </a:extLst>
                </a:gridCol>
                <a:gridCol w="329184">
                  <a:extLst>
                    <a:ext uri="{9D8B030D-6E8A-4147-A177-3AD203B41FA5}">
                      <a16:colId xmlns:a16="http://schemas.microsoft.com/office/drawing/2014/main" val="1880362161"/>
                    </a:ext>
                  </a:extLst>
                </a:gridCol>
                <a:gridCol w="329184">
                  <a:extLst>
                    <a:ext uri="{9D8B030D-6E8A-4147-A177-3AD203B41FA5}">
                      <a16:colId xmlns:a16="http://schemas.microsoft.com/office/drawing/2014/main" val="405954414"/>
                    </a:ext>
                  </a:extLst>
                </a:gridCol>
                <a:gridCol w="329184">
                  <a:extLst>
                    <a:ext uri="{9D8B030D-6E8A-4147-A177-3AD203B41FA5}">
                      <a16:colId xmlns:a16="http://schemas.microsoft.com/office/drawing/2014/main" val="932450623"/>
                    </a:ext>
                  </a:extLst>
                </a:gridCol>
                <a:gridCol w="329184">
                  <a:extLst>
                    <a:ext uri="{9D8B030D-6E8A-4147-A177-3AD203B41FA5}">
                      <a16:colId xmlns:a16="http://schemas.microsoft.com/office/drawing/2014/main" val="1582546429"/>
                    </a:ext>
                  </a:extLst>
                </a:gridCol>
                <a:gridCol w="329184">
                  <a:extLst>
                    <a:ext uri="{9D8B030D-6E8A-4147-A177-3AD203B41FA5}">
                      <a16:colId xmlns:a16="http://schemas.microsoft.com/office/drawing/2014/main" val="1185733472"/>
                    </a:ext>
                  </a:extLst>
                </a:gridCol>
                <a:gridCol w="329184">
                  <a:extLst>
                    <a:ext uri="{9D8B030D-6E8A-4147-A177-3AD203B41FA5}">
                      <a16:colId xmlns:a16="http://schemas.microsoft.com/office/drawing/2014/main" val="187864372"/>
                    </a:ext>
                  </a:extLst>
                </a:gridCol>
                <a:gridCol w="329184">
                  <a:extLst>
                    <a:ext uri="{9D8B030D-6E8A-4147-A177-3AD203B41FA5}">
                      <a16:colId xmlns:a16="http://schemas.microsoft.com/office/drawing/2014/main" val="854271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19910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China Xinhua News - 2019-01-07 09:39:19 </a:t>
                      </a:r>
                      <a:r>
                        <a:rPr kumimoji="0" lang="en-US" sz="1000" b="0" i="0" u="none" strike="noStrike" kern="1200" cap="none" spc="0" normalizeH="0" baseline="0" noProof="0">
                          <a:ln>
                            <a:noFill/>
                          </a:ln>
                          <a:solidFill>
                            <a:prstClr val="black"/>
                          </a:solidFill>
                          <a:effectLst/>
                          <a:uLnTx/>
                          <a:uFillTx/>
                          <a:latin typeface="+mn-lt"/>
                          <a:ea typeface="+mn-ea"/>
                          <a:cs typeface="+mn-cs"/>
                        </a:rPr>
                        <a:t> 
 #Aperture24 Explore China around the clock.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https://scontent.xx.fbcdn.net/v/t1.0-9/s720x720/49844929_2872157306145028_2377863980065488896_n.jpg?_nc_cat=100&amp;_nc_ht=scontent.xx&amp;oh=7d349b19c9ff959f911e1c77094b011a&amp;oe=5CCD5ACD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19987854"/>
                  </a:ext>
                </a:extLst>
              </a:tr>
            </a:tbl>
          </a:graphicData>
        </a:graphic>
      </p:graphicFrame>
      <p:sp>
        <p:nvSpPr>
          <p:cNvPr id="4" name="Text Placeholder 3">
            <a:extLst>
              <a:ext uri="{FF2B5EF4-FFF2-40B4-BE49-F238E27FC236}">
                <a16:creationId xmlns:a16="http://schemas.microsoft.com/office/drawing/2014/main" id="{4B9D9177-A078-41B2-9556-DB57EDD99477}"/>
              </a:ext>
            </a:extLst>
          </p:cNvPr>
          <p:cNvSpPr>
            <a:spLocks noGrp="1"/>
          </p:cNvSpPr>
          <p:nvPr>
            <p:ph type="body" sz="quarter" idx="14"/>
          </p:nvPr>
        </p:nvSpPr>
        <p:spPr/>
        <p:txBody>
          <a:bodyPr/>
          <a:lstStyle/>
          <a:p>
            <a:r>
              <a:rPr lang="en-US"/>
              <a:t>01/02/2019 - 01/07/2019</a:t>
            </a:r>
          </a:p>
        </p:txBody>
      </p:sp>
    </p:spTree>
    <p:extLst>
      <p:ext uri="{BB962C8B-B14F-4D97-AF65-F5344CB8AC3E}">
        <p14:creationId xmlns:p14="http://schemas.microsoft.com/office/powerpoint/2010/main" val="17749453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F7A1A-9BD5-4A37-8CEC-86EFEA391AB4}"/>
              </a:ext>
            </a:extLst>
          </p:cNvPr>
          <p:cNvSpPr>
            <a:spLocks noGrp="1"/>
          </p:cNvSpPr>
          <p:nvPr>
            <p:ph type="title"/>
          </p:nvPr>
        </p:nvSpPr>
        <p:spPr/>
        <p:txBody>
          <a:bodyPr/>
          <a:lstStyle/>
          <a:p>
            <a:r>
              <a:rPr lang="en-US"/>
              <a:t>Facebook Own Posts Table | China Xinhua News - 19 of 24</a:t>
            </a:r>
          </a:p>
        </p:txBody>
      </p:sp>
      <p:graphicFrame>
        <p:nvGraphicFramePr>
          <p:cNvPr id="5" name="Table Placeholder 4">
            <a:extLst>
              <a:ext uri="{FF2B5EF4-FFF2-40B4-BE49-F238E27FC236}">
                <a16:creationId xmlns:a16="http://schemas.microsoft.com/office/drawing/2014/main" id="{5012FFCE-27AC-4F9F-9A63-11952ABC782A}"/>
              </a:ext>
            </a:extLst>
          </p:cNvPr>
          <p:cNvGraphicFramePr>
            <a:graphicFrameLocks noGrp="1"/>
          </p:cNvGraphicFramePr>
          <p:nvPr>
            <p:ph type="tbl" sz="quarter" idx="13"/>
            <p:extLst>
              <p:ext uri="{D42A27DB-BD31-4B8C-83A1-F6EECF244321}">
                <p14:modId xmlns:p14="http://schemas.microsoft.com/office/powerpoint/2010/main" val="1753882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92998507"/>
                    </a:ext>
                  </a:extLst>
                </a:gridCol>
                <a:gridCol w="905256">
                  <a:extLst>
                    <a:ext uri="{9D8B030D-6E8A-4147-A177-3AD203B41FA5}">
                      <a16:colId xmlns:a16="http://schemas.microsoft.com/office/drawing/2014/main" val="3505443793"/>
                    </a:ext>
                  </a:extLst>
                </a:gridCol>
                <a:gridCol w="329184">
                  <a:extLst>
                    <a:ext uri="{9D8B030D-6E8A-4147-A177-3AD203B41FA5}">
                      <a16:colId xmlns:a16="http://schemas.microsoft.com/office/drawing/2014/main" val="753016556"/>
                    </a:ext>
                  </a:extLst>
                </a:gridCol>
                <a:gridCol w="329184">
                  <a:extLst>
                    <a:ext uri="{9D8B030D-6E8A-4147-A177-3AD203B41FA5}">
                      <a16:colId xmlns:a16="http://schemas.microsoft.com/office/drawing/2014/main" val="74410120"/>
                    </a:ext>
                  </a:extLst>
                </a:gridCol>
                <a:gridCol w="329184">
                  <a:extLst>
                    <a:ext uri="{9D8B030D-6E8A-4147-A177-3AD203B41FA5}">
                      <a16:colId xmlns:a16="http://schemas.microsoft.com/office/drawing/2014/main" val="3733601372"/>
                    </a:ext>
                  </a:extLst>
                </a:gridCol>
                <a:gridCol w="329184">
                  <a:extLst>
                    <a:ext uri="{9D8B030D-6E8A-4147-A177-3AD203B41FA5}">
                      <a16:colId xmlns:a16="http://schemas.microsoft.com/office/drawing/2014/main" val="435284032"/>
                    </a:ext>
                  </a:extLst>
                </a:gridCol>
                <a:gridCol w="329184">
                  <a:extLst>
                    <a:ext uri="{9D8B030D-6E8A-4147-A177-3AD203B41FA5}">
                      <a16:colId xmlns:a16="http://schemas.microsoft.com/office/drawing/2014/main" val="1638950394"/>
                    </a:ext>
                  </a:extLst>
                </a:gridCol>
                <a:gridCol w="329184">
                  <a:extLst>
                    <a:ext uri="{9D8B030D-6E8A-4147-A177-3AD203B41FA5}">
                      <a16:colId xmlns:a16="http://schemas.microsoft.com/office/drawing/2014/main" val="4068710833"/>
                    </a:ext>
                  </a:extLst>
                </a:gridCol>
                <a:gridCol w="329184">
                  <a:extLst>
                    <a:ext uri="{9D8B030D-6E8A-4147-A177-3AD203B41FA5}">
                      <a16:colId xmlns:a16="http://schemas.microsoft.com/office/drawing/2014/main" val="1391604584"/>
                    </a:ext>
                  </a:extLst>
                </a:gridCol>
                <a:gridCol w="329184">
                  <a:extLst>
                    <a:ext uri="{9D8B030D-6E8A-4147-A177-3AD203B41FA5}">
                      <a16:colId xmlns:a16="http://schemas.microsoft.com/office/drawing/2014/main" val="3095703957"/>
                    </a:ext>
                  </a:extLst>
                </a:gridCol>
                <a:gridCol w="329184">
                  <a:extLst>
                    <a:ext uri="{9D8B030D-6E8A-4147-A177-3AD203B41FA5}">
                      <a16:colId xmlns:a16="http://schemas.microsoft.com/office/drawing/2014/main" val="1199617396"/>
                    </a:ext>
                  </a:extLst>
                </a:gridCol>
                <a:gridCol w="329184">
                  <a:extLst>
                    <a:ext uri="{9D8B030D-6E8A-4147-A177-3AD203B41FA5}">
                      <a16:colId xmlns:a16="http://schemas.microsoft.com/office/drawing/2014/main" val="3206777718"/>
                    </a:ext>
                  </a:extLst>
                </a:gridCol>
                <a:gridCol w="329184">
                  <a:extLst>
                    <a:ext uri="{9D8B030D-6E8A-4147-A177-3AD203B41FA5}">
                      <a16:colId xmlns:a16="http://schemas.microsoft.com/office/drawing/2014/main" val="3693194183"/>
                    </a:ext>
                  </a:extLst>
                </a:gridCol>
                <a:gridCol w="329184">
                  <a:extLst>
                    <a:ext uri="{9D8B030D-6E8A-4147-A177-3AD203B41FA5}">
                      <a16:colId xmlns:a16="http://schemas.microsoft.com/office/drawing/2014/main" val="91484574"/>
                    </a:ext>
                  </a:extLst>
                </a:gridCol>
                <a:gridCol w="329184">
                  <a:extLst>
                    <a:ext uri="{9D8B030D-6E8A-4147-A177-3AD203B41FA5}">
                      <a16:colId xmlns:a16="http://schemas.microsoft.com/office/drawing/2014/main" val="1889283342"/>
                    </a:ext>
                  </a:extLst>
                </a:gridCol>
                <a:gridCol w="329184">
                  <a:extLst>
                    <a:ext uri="{9D8B030D-6E8A-4147-A177-3AD203B41FA5}">
                      <a16:colId xmlns:a16="http://schemas.microsoft.com/office/drawing/2014/main" val="916408850"/>
                    </a:ext>
                  </a:extLst>
                </a:gridCol>
                <a:gridCol w="329184">
                  <a:extLst>
                    <a:ext uri="{9D8B030D-6E8A-4147-A177-3AD203B41FA5}">
                      <a16:colId xmlns:a16="http://schemas.microsoft.com/office/drawing/2014/main" val="4097986043"/>
                    </a:ext>
                  </a:extLst>
                </a:gridCol>
                <a:gridCol w="329184">
                  <a:extLst>
                    <a:ext uri="{9D8B030D-6E8A-4147-A177-3AD203B41FA5}">
                      <a16:colId xmlns:a16="http://schemas.microsoft.com/office/drawing/2014/main" val="661727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88405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China Xinhua News - 2019-01-07 09:39:18 </a:t>
                      </a:r>
                      <a:r>
                        <a:rPr kumimoji="0" lang="en-US" sz="1000" b="0" i="0" u="none" strike="noStrike" kern="1200" cap="none" spc="0" normalizeH="0" baseline="0" noProof="0">
                          <a:ln>
                            <a:noFill/>
                          </a:ln>
                          <a:solidFill>
                            <a:prstClr val="black"/>
                          </a:solidFill>
                          <a:effectLst/>
                          <a:uLnTx/>
                          <a:uFillTx/>
                          <a:latin typeface="+mn-lt"/>
                          <a:ea typeface="+mn-ea"/>
                          <a:cs typeface="+mn-cs"/>
                        </a:rPr>
                        <a:t> 
 "We try to make chorus performances available in every village of Hunyuan County."
The Hunyuan County Choir of Impoverished Mountain Areas in north China's Shanxi Province has played a key role in promoting culture and art among rural residents since its establishment in July 2017. (Xinhua 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https://scontent.xx.fbcdn.net/v/t1.0-9/s720x720/49586767_2872157296145029_7090435700784365568_n.jpg?_nc_cat=105&amp;_nc_ht=scontent.xx&amp;oh=f413d9d76e52377169af643a5a219b92&amp;oe=5CD09752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108778211"/>
                  </a:ext>
                </a:extLst>
              </a:tr>
            </a:tbl>
          </a:graphicData>
        </a:graphic>
      </p:graphicFrame>
      <p:sp>
        <p:nvSpPr>
          <p:cNvPr id="4" name="Text Placeholder 3">
            <a:extLst>
              <a:ext uri="{FF2B5EF4-FFF2-40B4-BE49-F238E27FC236}">
                <a16:creationId xmlns:a16="http://schemas.microsoft.com/office/drawing/2014/main" id="{30F8BB0D-E909-42BF-AF9E-793FBD660B4F}"/>
              </a:ext>
            </a:extLst>
          </p:cNvPr>
          <p:cNvSpPr>
            <a:spLocks noGrp="1"/>
          </p:cNvSpPr>
          <p:nvPr>
            <p:ph type="body" sz="quarter" idx="14"/>
          </p:nvPr>
        </p:nvSpPr>
        <p:spPr/>
        <p:txBody>
          <a:bodyPr/>
          <a:lstStyle/>
          <a:p>
            <a:r>
              <a:rPr lang="en-US"/>
              <a:t>01/02/2019 - 01/07/2019</a:t>
            </a:r>
          </a:p>
        </p:txBody>
      </p:sp>
    </p:spTree>
    <p:extLst>
      <p:ext uri="{BB962C8B-B14F-4D97-AF65-F5344CB8AC3E}">
        <p14:creationId xmlns:p14="http://schemas.microsoft.com/office/powerpoint/2010/main" val="19136218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FC043-E3F6-4B44-BF38-5B68FBA0DB83}"/>
              </a:ext>
            </a:extLst>
          </p:cNvPr>
          <p:cNvSpPr>
            <a:spLocks noGrp="1"/>
          </p:cNvSpPr>
          <p:nvPr>
            <p:ph type="title"/>
          </p:nvPr>
        </p:nvSpPr>
        <p:spPr/>
        <p:txBody>
          <a:bodyPr/>
          <a:lstStyle/>
          <a:p>
            <a:r>
              <a:rPr lang="en-US"/>
              <a:t>Facebook Own Posts Table | China Xinhua News - 20 of 24</a:t>
            </a:r>
          </a:p>
        </p:txBody>
      </p:sp>
      <p:graphicFrame>
        <p:nvGraphicFramePr>
          <p:cNvPr id="5" name="Table Placeholder 4">
            <a:extLst>
              <a:ext uri="{FF2B5EF4-FFF2-40B4-BE49-F238E27FC236}">
                <a16:creationId xmlns:a16="http://schemas.microsoft.com/office/drawing/2014/main" id="{AED672F9-19B2-4E3C-BFB9-430C0A4C0E0D}"/>
              </a:ext>
            </a:extLst>
          </p:cNvPr>
          <p:cNvGraphicFramePr>
            <a:graphicFrameLocks noGrp="1"/>
          </p:cNvGraphicFramePr>
          <p:nvPr>
            <p:ph type="tbl" sz="quarter" idx="13"/>
            <p:extLst>
              <p:ext uri="{D42A27DB-BD31-4B8C-83A1-F6EECF244321}">
                <p14:modId xmlns:p14="http://schemas.microsoft.com/office/powerpoint/2010/main" val="201167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10940888"/>
                    </a:ext>
                  </a:extLst>
                </a:gridCol>
                <a:gridCol w="905256">
                  <a:extLst>
                    <a:ext uri="{9D8B030D-6E8A-4147-A177-3AD203B41FA5}">
                      <a16:colId xmlns:a16="http://schemas.microsoft.com/office/drawing/2014/main" val="4082054024"/>
                    </a:ext>
                  </a:extLst>
                </a:gridCol>
                <a:gridCol w="329184">
                  <a:extLst>
                    <a:ext uri="{9D8B030D-6E8A-4147-A177-3AD203B41FA5}">
                      <a16:colId xmlns:a16="http://schemas.microsoft.com/office/drawing/2014/main" val="83710816"/>
                    </a:ext>
                  </a:extLst>
                </a:gridCol>
                <a:gridCol w="329184">
                  <a:extLst>
                    <a:ext uri="{9D8B030D-6E8A-4147-A177-3AD203B41FA5}">
                      <a16:colId xmlns:a16="http://schemas.microsoft.com/office/drawing/2014/main" val="3423175678"/>
                    </a:ext>
                  </a:extLst>
                </a:gridCol>
                <a:gridCol w="329184">
                  <a:extLst>
                    <a:ext uri="{9D8B030D-6E8A-4147-A177-3AD203B41FA5}">
                      <a16:colId xmlns:a16="http://schemas.microsoft.com/office/drawing/2014/main" val="3811072202"/>
                    </a:ext>
                  </a:extLst>
                </a:gridCol>
                <a:gridCol w="329184">
                  <a:extLst>
                    <a:ext uri="{9D8B030D-6E8A-4147-A177-3AD203B41FA5}">
                      <a16:colId xmlns:a16="http://schemas.microsoft.com/office/drawing/2014/main" val="2339542225"/>
                    </a:ext>
                  </a:extLst>
                </a:gridCol>
                <a:gridCol w="329184">
                  <a:extLst>
                    <a:ext uri="{9D8B030D-6E8A-4147-A177-3AD203B41FA5}">
                      <a16:colId xmlns:a16="http://schemas.microsoft.com/office/drawing/2014/main" val="3051641205"/>
                    </a:ext>
                  </a:extLst>
                </a:gridCol>
                <a:gridCol w="329184">
                  <a:extLst>
                    <a:ext uri="{9D8B030D-6E8A-4147-A177-3AD203B41FA5}">
                      <a16:colId xmlns:a16="http://schemas.microsoft.com/office/drawing/2014/main" val="1174069187"/>
                    </a:ext>
                  </a:extLst>
                </a:gridCol>
                <a:gridCol w="329184">
                  <a:extLst>
                    <a:ext uri="{9D8B030D-6E8A-4147-A177-3AD203B41FA5}">
                      <a16:colId xmlns:a16="http://schemas.microsoft.com/office/drawing/2014/main" val="1887458743"/>
                    </a:ext>
                  </a:extLst>
                </a:gridCol>
                <a:gridCol w="329184">
                  <a:extLst>
                    <a:ext uri="{9D8B030D-6E8A-4147-A177-3AD203B41FA5}">
                      <a16:colId xmlns:a16="http://schemas.microsoft.com/office/drawing/2014/main" val="1473947037"/>
                    </a:ext>
                  </a:extLst>
                </a:gridCol>
                <a:gridCol w="329184">
                  <a:extLst>
                    <a:ext uri="{9D8B030D-6E8A-4147-A177-3AD203B41FA5}">
                      <a16:colId xmlns:a16="http://schemas.microsoft.com/office/drawing/2014/main" val="385247994"/>
                    </a:ext>
                  </a:extLst>
                </a:gridCol>
                <a:gridCol w="329184">
                  <a:extLst>
                    <a:ext uri="{9D8B030D-6E8A-4147-A177-3AD203B41FA5}">
                      <a16:colId xmlns:a16="http://schemas.microsoft.com/office/drawing/2014/main" val="144311840"/>
                    </a:ext>
                  </a:extLst>
                </a:gridCol>
                <a:gridCol w="329184">
                  <a:extLst>
                    <a:ext uri="{9D8B030D-6E8A-4147-A177-3AD203B41FA5}">
                      <a16:colId xmlns:a16="http://schemas.microsoft.com/office/drawing/2014/main" val="2795536960"/>
                    </a:ext>
                  </a:extLst>
                </a:gridCol>
                <a:gridCol w="329184">
                  <a:extLst>
                    <a:ext uri="{9D8B030D-6E8A-4147-A177-3AD203B41FA5}">
                      <a16:colId xmlns:a16="http://schemas.microsoft.com/office/drawing/2014/main" val="3478648958"/>
                    </a:ext>
                  </a:extLst>
                </a:gridCol>
                <a:gridCol w="329184">
                  <a:extLst>
                    <a:ext uri="{9D8B030D-6E8A-4147-A177-3AD203B41FA5}">
                      <a16:colId xmlns:a16="http://schemas.microsoft.com/office/drawing/2014/main" val="3241799993"/>
                    </a:ext>
                  </a:extLst>
                </a:gridCol>
                <a:gridCol w="329184">
                  <a:extLst>
                    <a:ext uri="{9D8B030D-6E8A-4147-A177-3AD203B41FA5}">
                      <a16:colId xmlns:a16="http://schemas.microsoft.com/office/drawing/2014/main" val="397624932"/>
                    </a:ext>
                  </a:extLst>
                </a:gridCol>
                <a:gridCol w="329184">
                  <a:extLst>
                    <a:ext uri="{9D8B030D-6E8A-4147-A177-3AD203B41FA5}">
                      <a16:colId xmlns:a16="http://schemas.microsoft.com/office/drawing/2014/main" val="1617438578"/>
                    </a:ext>
                  </a:extLst>
                </a:gridCol>
                <a:gridCol w="329184">
                  <a:extLst>
                    <a:ext uri="{9D8B030D-6E8A-4147-A177-3AD203B41FA5}">
                      <a16:colId xmlns:a16="http://schemas.microsoft.com/office/drawing/2014/main" val="3610976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30703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China Xinhua News - 2019-01-07 08:37:00 </a:t>
                      </a:r>
                      <a:r>
                        <a:rPr kumimoji="0" lang="en-US" sz="1000" b="0" i="0" u="none" strike="noStrike" kern="1200" cap="none" spc="0" normalizeH="0" baseline="0" noProof="0">
                          <a:ln>
                            <a:noFill/>
                          </a:ln>
                          <a:solidFill>
                            <a:prstClr val="black"/>
                          </a:solidFill>
                          <a:effectLst/>
                          <a:uLnTx/>
                          <a:uFillTx/>
                          <a:latin typeface="+mn-lt"/>
                          <a:ea typeface="+mn-ea"/>
                          <a:cs typeface="+mn-cs"/>
                        </a:rPr>
                        <a:t> 
 #DailyChinaBriefing on Jan. 7 features:
1.Relay satellite Queqiao plays key role in exploring moon's far side➡xhne.ws/hLDqQ
2.China's express delivery sector expands fast in 2018➡xhne.ws/KoRr3
3.CPC issues work rules for disciplinary inspection organs➡xhne.ws/nXPvd
- - - - - - - - - - - - - - - - - - - - 
More news➡news.cn/english/ Our app📲xhne.ws/vmCkm 
Explore➡ China Xinhua Sports ➡ China Xinhua Sci-Tech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82266721"/>
                  </a:ext>
                </a:extLst>
              </a:tr>
            </a:tbl>
          </a:graphicData>
        </a:graphic>
      </p:graphicFrame>
      <p:sp>
        <p:nvSpPr>
          <p:cNvPr id="4" name="Text Placeholder 3">
            <a:extLst>
              <a:ext uri="{FF2B5EF4-FFF2-40B4-BE49-F238E27FC236}">
                <a16:creationId xmlns:a16="http://schemas.microsoft.com/office/drawing/2014/main" id="{EA5B0826-7D5B-41F1-AA5E-7674A3A3D4D4}"/>
              </a:ext>
            </a:extLst>
          </p:cNvPr>
          <p:cNvSpPr>
            <a:spLocks noGrp="1"/>
          </p:cNvSpPr>
          <p:nvPr>
            <p:ph type="body" sz="quarter" idx="14"/>
          </p:nvPr>
        </p:nvSpPr>
        <p:spPr/>
        <p:txBody>
          <a:bodyPr/>
          <a:lstStyle/>
          <a:p>
            <a:r>
              <a:rPr lang="en-US"/>
              <a:t>01/02/2019 - 01/07/2019</a:t>
            </a:r>
          </a:p>
        </p:txBody>
      </p:sp>
    </p:spTree>
    <p:extLst>
      <p:ext uri="{BB962C8B-B14F-4D97-AF65-F5344CB8AC3E}">
        <p14:creationId xmlns:p14="http://schemas.microsoft.com/office/powerpoint/2010/main" val="7125740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013FF-C014-4740-8CEE-B5B7CA3A93F4}"/>
              </a:ext>
            </a:extLst>
          </p:cNvPr>
          <p:cNvSpPr>
            <a:spLocks noGrp="1"/>
          </p:cNvSpPr>
          <p:nvPr>
            <p:ph type="title"/>
          </p:nvPr>
        </p:nvSpPr>
        <p:spPr/>
        <p:txBody>
          <a:bodyPr/>
          <a:lstStyle/>
          <a:p>
            <a:r>
              <a:rPr lang="en-US"/>
              <a:t>Facebook Own Posts Table | China Xinhua News - 21 of 24</a:t>
            </a:r>
          </a:p>
        </p:txBody>
      </p:sp>
      <p:graphicFrame>
        <p:nvGraphicFramePr>
          <p:cNvPr id="5" name="Table Placeholder 4">
            <a:extLst>
              <a:ext uri="{FF2B5EF4-FFF2-40B4-BE49-F238E27FC236}">
                <a16:creationId xmlns:a16="http://schemas.microsoft.com/office/drawing/2014/main" id="{611BC1DC-A91C-4556-AAA5-BACF2B79664C}"/>
              </a:ext>
            </a:extLst>
          </p:cNvPr>
          <p:cNvGraphicFramePr>
            <a:graphicFrameLocks noGrp="1"/>
          </p:cNvGraphicFramePr>
          <p:nvPr>
            <p:ph type="tbl" sz="quarter" idx="13"/>
            <p:extLst>
              <p:ext uri="{D42A27DB-BD31-4B8C-83A1-F6EECF244321}">
                <p14:modId xmlns:p14="http://schemas.microsoft.com/office/powerpoint/2010/main" val="3344810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22612258"/>
                    </a:ext>
                  </a:extLst>
                </a:gridCol>
                <a:gridCol w="905256">
                  <a:extLst>
                    <a:ext uri="{9D8B030D-6E8A-4147-A177-3AD203B41FA5}">
                      <a16:colId xmlns:a16="http://schemas.microsoft.com/office/drawing/2014/main" val="4151671866"/>
                    </a:ext>
                  </a:extLst>
                </a:gridCol>
                <a:gridCol w="329184">
                  <a:extLst>
                    <a:ext uri="{9D8B030D-6E8A-4147-A177-3AD203B41FA5}">
                      <a16:colId xmlns:a16="http://schemas.microsoft.com/office/drawing/2014/main" val="364763086"/>
                    </a:ext>
                  </a:extLst>
                </a:gridCol>
                <a:gridCol w="329184">
                  <a:extLst>
                    <a:ext uri="{9D8B030D-6E8A-4147-A177-3AD203B41FA5}">
                      <a16:colId xmlns:a16="http://schemas.microsoft.com/office/drawing/2014/main" val="2330028846"/>
                    </a:ext>
                  </a:extLst>
                </a:gridCol>
                <a:gridCol w="329184">
                  <a:extLst>
                    <a:ext uri="{9D8B030D-6E8A-4147-A177-3AD203B41FA5}">
                      <a16:colId xmlns:a16="http://schemas.microsoft.com/office/drawing/2014/main" val="852520771"/>
                    </a:ext>
                  </a:extLst>
                </a:gridCol>
                <a:gridCol w="329184">
                  <a:extLst>
                    <a:ext uri="{9D8B030D-6E8A-4147-A177-3AD203B41FA5}">
                      <a16:colId xmlns:a16="http://schemas.microsoft.com/office/drawing/2014/main" val="2813131641"/>
                    </a:ext>
                  </a:extLst>
                </a:gridCol>
                <a:gridCol w="329184">
                  <a:extLst>
                    <a:ext uri="{9D8B030D-6E8A-4147-A177-3AD203B41FA5}">
                      <a16:colId xmlns:a16="http://schemas.microsoft.com/office/drawing/2014/main" val="1277690136"/>
                    </a:ext>
                  </a:extLst>
                </a:gridCol>
                <a:gridCol w="329184">
                  <a:extLst>
                    <a:ext uri="{9D8B030D-6E8A-4147-A177-3AD203B41FA5}">
                      <a16:colId xmlns:a16="http://schemas.microsoft.com/office/drawing/2014/main" val="271738219"/>
                    </a:ext>
                  </a:extLst>
                </a:gridCol>
                <a:gridCol w="329184">
                  <a:extLst>
                    <a:ext uri="{9D8B030D-6E8A-4147-A177-3AD203B41FA5}">
                      <a16:colId xmlns:a16="http://schemas.microsoft.com/office/drawing/2014/main" val="1126782173"/>
                    </a:ext>
                  </a:extLst>
                </a:gridCol>
                <a:gridCol w="329184">
                  <a:extLst>
                    <a:ext uri="{9D8B030D-6E8A-4147-A177-3AD203B41FA5}">
                      <a16:colId xmlns:a16="http://schemas.microsoft.com/office/drawing/2014/main" val="4019618599"/>
                    </a:ext>
                  </a:extLst>
                </a:gridCol>
                <a:gridCol w="329184">
                  <a:extLst>
                    <a:ext uri="{9D8B030D-6E8A-4147-A177-3AD203B41FA5}">
                      <a16:colId xmlns:a16="http://schemas.microsoft.com/office/drawing/2014/main" val="3026383951"/>
                    </a:ext>
                  </a:extLst>
                </a:gridCol>
                <a:gridCol w="329184">
                  <a:extLst>
                    <a:ext uri="{9D8B030D-6E8A-4147-A177-3AD203B41FA5}">
                      <a16:colId xmlns:a16="http://schemas.microsoft.com/office/drawing/2014/main" val="2175549227"/>
                    </a:ext>
                  </a:extLst>
                </a:gridCol>
                <a:gridCol w="329184">
                  <a:extLst>
                    <a:ext uri="{9D8B030D-6E8A-4147-A177-3AD203B41FA5}">
                      <a16:colId xmlns:a16="http://schemas.microsoft.com/office/drawing/2014/main" val="1110060482"/>
                    </a:ext>
                  </a:extLst>
                </a:gridCol>
                <a:gridCol w="329184">
                  <a:extLst>
                    <a:ext uri="{9D8B030D-6E8A-4147-A177-3AD203B41FA5}">
                      <a16:colId xmlns:a16="http://schemas.microsoft.com/office/drawing/2014/main" val="658898822"/>
                    </a:ext>
                  </a:extLst>
                </a:gridCol>
                <a:gridCol w="329184">
                  <a:extLst>
                    <a:ext uri="{9D8B030D-6E8A-4147-A177-3AD203B41FA5}">
                      <a16:colId xmlns:a16="http://schemas.microsoft.com/office/drawing/2014/main" val="3666026670"/>
                    </a:ext>
                  </a:extLst>
                </a:gridCol>
                <a:gridCol w="329184">
                  <a:extLst>
                    <a:ext uri="{9D8B030D-6E8A-4147-A177-3AD203B41FA5}">
                      <a16:colId xmlns:a16="http://schemas.microsoft.com/office/drawing/2014/main" val="2583446678"/>
                    </a:ext>
                  </a:extLst>
                </a:gridCol>
                <a:gridCol w="329184">
                  <a:extLst>
                    <a:ext uri="{9D8B030D-6E8A-4147-A177-3AD203B41FA5}">
                      <a16:colId xmlns:a16="http://schemas.microsoft.com/office/drawing/2014/main" val="2782311711"/>
                    </a:ext>
                  </a:extLst>
                </a:gridCol>
                <a:gridCol w="329184">
                  <a:extLst>
                    <a:ext uri="{9D8B030D-6E8A-4147-A177-3AD203B41FA5}">
                      <a16:colId xmlns:a16="http://schemas.microsoft.com/office/drawing/2014/main" val="3036677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28711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China Xinhua News - 2019-01-07 03:19:55 </a:t>
                      </a:r>
                      <a:r>
                        <a:rPr kumimoji="0" lang="en-US" sz="1000" b="0" i="0" u="none" strike="noStrike" kern="1200" cap="none" spc="0" normalizeH="0" baseline="0" noProof="0">
                          <a:ln>
                            <a:noFill/>
                          </a:ln>
                          <a:solidFill>
                            <a:prstClr val="black"/>
                          </a:solidFill>
                          <a:effectLst/>
                          <a:uLnTx/>
                          <a:uFillTx/>
                          <a:latin typeface="+mn-lt"/>
                          <a:ea typeface="+mn-ea"/>
                          <a:cs typeface="+mn-cs"/>
                        </a:rPr>
                        <a:t> 
 Russian state space corporation Roscosmos said it is awaiting clarification from the U.S. National Aeronautics and Space Administration (NASA) after it has reportedly rescinded an invitation to Roscosmos head Dmitry Rogozin.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https://external.xx.fbcdn.net/safe_image.php?d=AQBD-50073wnPKY_&amp;w=720&amp;h=720&amp;url=http%3A%2F%2Fwww.xinhuanet.com%2Fenglish%2F2019-01%2F07%2FCmcetdE002002_20190106_MCMFN0A001_11n.jpg&amp;cfs=1&amp;_nc_hash=AQBPo0iww4ntGdUh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055561758"/>
                  </a:ext>
                </a:extLst>
              </a:tr>
            </a:tbl>
          </a:graphicData>
        </a:graphic>
      </p:graphicFrame>
      <p:sp>
        <p:nvSpPr>
          <p:cNvPr id="4" name="Text Placeholder 3">
            <a:extLst>
              <a:ext uri="{FF2B5EF4-FFF2-40B4-BE49-F238E27FC236}">
                <a16:creationId xmlns:a16="http://schemas.microsoft.com/office/drawing/2014/main" id="{5C0D1B47-8B5C-4A63-9626-B285C8560CBA}"/>
              </a:ext>
            </a:extLst>
          </p:cNvPr>
          <p:cNvSpPr>
            <a:spLocks noGrp="1"/>
          </p:cNvSpPr>
          <p:nvPr>
            <p:ph type="body" sz="quarter" idx="14"/>
          </p:nvPr>
        </p:nvSpPr>
        <p:spPr/>
        <p:txBody>
          <a:bodyPr/>
          <a:lstStyle/>
          <a:p>
            <a:r>
              <a:rPr lang="en-US"/>
              <a:t>01/02/2019 - 01/07/2019</a:t>
            </a:r>
          </a:p>
        </p:txBody>
      </p:sp>
    </p:spTree>
    <p:extLst>
      <p:ext uri="{BB962C8B-B14F-4D97-AF65-F5344CB8AC3E}">
        <p14:creationId xmlns:p14="http://schemas.microsoft.com/office/powerpoint/2010/main" val="31712116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2C7DE-81A2-4784-B307-90B6DC8A4947}"/>
              </a:ext>
            </a:extLst>
          </p:cNvPr>
          <p:cNvSpPr>
            <a:spLocks noGrp="1"/>
          </p:cNvSpPr>
          <p:nvPr>
            <p:ph type="title"/>
          </p:nvPr>
        </p:nvSpPr>
        <p:spPr/>
        <p:txBody>
          <a:bodyPr/>
          <a:lstStyle/>
          <a:p>
            <a:r>
              <a:rPr lang="en-US"/>
              <a:t>Facebook Own Posts Table | China Xinhua News - 22 of 24</a:t>
            </a:r>
          </a:p>
        </p:txBody>
      </p:sp>
      <p:graphicFrame>
        <p:nvGraphicFramePr>
          <p:cNvPr id="5" name="Table Placeholder 4">
            <a:extLst>
              <a:ext uri="{FF2B5EF4-FFF2-40B4-BE49-F238E27FC236}">
                <a16:creationId xmlns:a16="http://schemas.microsoft.com/office/drawing/2014/main" id="{C00E3C3C-CE23-44E9-99EB-3839B30CF556}"/>
              </a:ext>
            </a:extLst>
          </p:cNvPr>
          <p:cNvGraphicFramePr>
            <a:graphicFrameLocks noGrp="1"/>
          </p:cNvGraphicFramePr>
          <p:nvPr>
            <p:ph type="tbl" sz="quarter" idx="13"/>
            <p:extLst>
              <p:ext uri="{D42A27DB-BD31-4B8C-83A1-F6EECF244321}">
                <p14:modId xmlns:p14="http://schemas.microsoft.com/office/powerpoint/2010/main" val="3336852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63714746"/>
                    </a:ext>
                  </a:extLst>
                </a:gridCol>
                <a:gridCol w="905256">
                  <a:extLst>
                    <a:ext uri="{9D8B030D-6E8A-4147-A177-3AD203B41FA5}">
                      <a16:colId xmlns:a16="http://schemas.microsoft.com/office/drawing/2014/main" val="4015041352"/>
                    </a:ext>
                  </a:extLst>
                </a:gridCol>
                <a:gridCol w="329184">
                  <a:extLst>
                    <a:ext uri="{9D8B030D-6E8A-4147-A177-3AD203B41FA5}">
                      <a16:colId xmlns:a16="http://schemas.microsoft.com/office/drawing/2014/main" val="1075961589"/>
                    </a:ext>
                  </a:extLst>
                </a:gridCol>
                <a:gridCol w="329184">
                  <a:extLst>
                    <a:ext uri="{9D8B030D-6E8A-4147-A177-3AD203B41FA5}">
                      <a16:colId xmlns:a16="http://schemas.microsoft.com/office/drawing/2014/main" val="1988795960"/>
                    </a:ext>
                  </a:extLst>
                </a:gridCol>
                <a:gridCol w="329184">
                  <a:extLst>
                    <a:ext uri="{9D8B030D-6E8A-4147-A177-3AD203B41FA5}">
                      <a16:colId xmlns:a16="http://schemas.microsoft.com/office/drawing/2014/main" val="241201675"/>
                    </a:ext>
                  </a:extLst>
                </a:gridCol>
                <a:gridCol w="329184">
                  <a:extLst>
                    <a:ext uri="{9D8B030D-6E8A-4147-A177-3AD203B41FA5}">
                      <a16:colId xmlns:a16="http://schemas.microsoft.com/office/drawing/2014/main" val="489841668"/>
                    </a:ext>
                  </a:extLst>
                </a:gridCol>
                <a:gridCol w="329184">
                  <a:extLst>
                    <a:ext uri="{9D8B030D-6E8A-4147-A177-3AD203B41FA5}">
                      <a16:colId xmlns:a16="http://schemas.microsoft.com/office/drawing/2014/main" val="2962406146"/>
                    </a:ext>
                  </a:extLst>
                </a:gridCol>
                <a:gridCol w="329184">
                  <a:extLst>
                    <a:ext uri="{9D8B030D-6E8A-4147-A177-3AD203B41FA5}">
                      <a16:colId xmlns:a16="http://schemas.microsoft.com/office/drawing/2014/main" val="3546198541"/>
                    </a:ext>
                  </a:extLst>
                </a:gridCol>
                <a:gridCol w="329184">
                  <a:extLst>
                    <a:ext uri="{9D8B030D-6E8A-4147-A177-3AD203B41FA5}">
                      <a16:colId xmlns:a16="http://schemas.microsoft.com/office/drawing/2014/main" val="1685603148"/>
                    </a:ext>
                  </a:extLst>
                </a:gridCol>
                <a:gridCol w="329184">
                  <a:extLst>
                    <a:ext uri="{9D8B030D-6E8A-4147-A177-3AD203B41FA5}">
                      <a16:colId xmlns:a16="http://schemas.microsoft.com/office/drawing/2014/main" val="3667012750"/>
                    </a:ext>
                  </a:extLst>
                </a:gridCol>
                <a:gridCol w="329184">
                  <a:extLst>
                    <a:ext uri="{9D8B030D-6E8A-4147-A177-3AD203B41FA5}">
                      <a16:colId xmlns:a16="http://schemas.microsoft.com/office/drawing/2014/main" val="4025679085"/>
                    </a:ext>
                  </a:extLst>
                </a:gridCol>
                <a:gridCol w="329184">
                  <a:extLst>
                    <a:ext uri="{9D8B030D-6E8A-4147-A177-3AD203B41FA5}">
                      <a16:colId xmlns:a16="http://schemas.microsoft.com/office/drawing/2014/main" val="1548792499"/>
                    </a:ext>
                  </a:extLst>
                </a:gridCol>
                <a:gridCol w="329184">
                  <a:extLst>
                    <a:ext uri="{9D8B030D-6E8A-4147-A177-3AD203B41FA5}">
                      <a16:colId xmlns:a16="http://schemas.microsoft.com/office/drawing/2014/main" val="27477913"/>
                    </a:ext>
                  </a:extLst>
                </a:gridCol>
                <a:gridCol w="329184">
                  <a:extLst>
                    <a:ext uri="{9D8B030D-6E8A-4147-A177-3AD203B41FA5}">
                      <a16:colId xmlns:a16="http://schemas.microsoft.com/office/drawing/2014/main" val="3326905596"/>
                    </a:ext>
                  </a:extLst>
                </a:gridCol>
                <a:gridCol w="329184">
                  <a:extLst>
                    <a:ext uri="{9D8B030D-6E8A-4147-A177-3AD203B41FA5}">
                      <a16:colId xmlns:a16="http://schemas.microsoft.com/office/drawing/2014/main" val="1149078845"/>
                    </a:ext>
                  </a:extLst>
                </a:gridCol>
                <a:gridCol w="329184">
                  <a:extLst>
                    <a:ext uri="{9D8B030D-6E8A-4147-A177-3AD203B41FA5}">
                      <a16:colId xmlns:a16="http://schemas.microsoft.com/office/drawing/2014/main" val="3243594190"/>
                    </a:ext>
                  </a:extLst>
                </a:gridCol>
                <a:gridCol w="329184">
                  <a:extLst>
                    <a:ext uri="{9D8B030D-6E8A-4147-A177-3AD203B41FA5}">
                      <a16:colId xmlns:a16="http://schemas.microsoft.com/office/drawing/2014/main" val="1769272527"/>
                    </a:ext>
                  </a:extLst>
                </a:gridCol>
                <a:gridCol w="329184">
                  <a:extLst>
                    <a:ext uri="{9D8B030D-6E8A-4147-A177-3AD203B41FA5}">
                      <a16:colId xmlns:a16="http://schemas.microsoft.com/office/drawing/2014/main" val="3522061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2621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China Xinhua News - 2019-01-07 03:14:42 </a:t>
                      </a:r>
                      <a:r>
                        <a:rPr kumimoji="0" lang="en-US" sz="1000" b="0" i="0" u="none" strike="noStrike" kern="1200" cap="none" spc="0" normalizeH="0" baseline="0" noProof="0">
                          <a:ln>
                            <a:noFill/>
                          </a:ln>
                          <a:solidFill>
                            <a:prstClr val="black"/>
                          </a:solidFill>
                          <a:effectLst/>
                          <a:uLnTx/>
                          <a:uFillTx/>
                          <a:latin typeface="+mn-lt"/>
                          <a:ea typeface="+mn-ea"/>
                          <a:cs typeface="+mn-cs"/>
                        </a:rPr>
                        <a:t> 
 Finland played the United States in the gold medal match at the International Ice Hockey Federation’s World Junior Championship at the Rogers Arena in Vancouver, Canada, Jan. 5, 2019. Finland won the match 3-2.(Xinhua/Andrew Soong)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https://scontent.xx.fbcdn.net/v/t1.0-9/s720x720/49502986_2871771359516956_930606756051025920_o.jpg?_nc_cat=106&amp;_nc_ht=scontent.xx&amp;oh=3f93f531ebe3607fefd8fbbdd7851714&amp;oe=5C8D8D5D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000737713"/>
                  </a:ext>
                </a:extLst>
              </a:tr>
            </a:tbl>
          </a:graphicData>
        </a:graphic>
      </p:graphicFrame>
      <p:sp>
        <p:nvSpPr>
          <p:cNvPr id="4" name="Text Placeholder 3">
            <a:extLst>
              <a:ext uri="{FF2B5EF4-FFF2-40B4-BE49-F238E27FC236}">
                <a16:creationId xmlns:a16="http://schemas.microsoft.com/office/drawing/2014/main" id="{42DFAC7B-EA56-49AD-821F-ABF3293B93C7}"/>
              </a:ext>
            </a:extLst>
          </p:cNvPr>
          <p:cNvSpPr>
            <a:spLocks noGrp="1"/>
          </p:cNvSpPr>
          <p:nvPr>
            <p:ph type="body" sz="quarter" idx="14"/>
          </p:nvPr>
        </p:nvSpPr>
        <p:spPr/>
        <p:txBody>
          <a:bodyPr/>
          <a:lstStyle/>
          <a:p>
            <a:r>
              <a:rPr lang="en-US"/>
              <a:t>01/02/2019 - 01/07/2019</a:t>
            </a:r>
          </a:p>
        </p:txBody>
      </p:sp>
    </p:spTree>
    <p:extLst>
      <p:ext uri="{BB962C8B-B14F-4D97-AF65-F5344CB8AC3E}">
        <p14:creationId xmlns:p14="http://schemas.microsoft.com/office/powerpoint/2010/main" val="13626073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0DD2C-22BC-4665-A6F5-FF57B4C899FB}"/>
              </a:ext>
            </a:extLst>
          </p:cNvPr>
          <p:cNvSpPr>
            <a:spLocks noGrp="1"/>
          </p:cNvSpPr>
          <p:nvPr>
            <p:ph type="title"/>
          </p:nvPr>
        </p:nvSpPr>
        <p:spPr/>
        <p:txBody>
          <a:bodyPr/>
          <a:lstStyle/>
          <a:p>
            <a:r>
              <a:rPr lang="en-US"/>
              <a:t>Facebook Own Posts Table | China Xinhua News - 23 of 24</a:t>
            </a:r>
          </a:p>
        </p:txBody>
      </p:sp>
      <p:graphicFrame>
        <p:nvGraphicFramePr>
          <p:cNvPr id="5" name="Table Placeholder 4">
            <a:extLst>
              <a:ext uri="{FF2B5EF4-FFF2-40B4-BE49-F238E27FC236}">
                <a16:creationId xmlns:a16="http://schemas.microsoft.com/office/drawing/2014/main" id="{7DA8B6E3-A1DA-46B4-8810-6A44427BDA7D}"/>
              </a:ext>
            </a:extLst>
          </p:cNvPr>
          <p:cNvGraphicFramePr>
            <a:graphicFrameLocks noGrp="1"/>
          </p:cNvGraphicFramePr>
          <p:nvPr>
            <p:ph type="tbl" sz="quarter" idx="13"/>
            <p:extLst>
              <p:ext uri="{D42A27DB-BD31-4B8C-83A1-F6EECF244321}">
                <p14:modId xmlns:p14="http://schemas.microsoft.com/office/powerpoint/2010/main" val="147368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0030999"/>
                    </a:ext>
                  </a:extLst>
                </a:gridCol>
                <a:gridCol w="905256">
                  <a:extLst>
                    <a:ext uri="{9D8B030D-6E8A-4147-A177-3AD203B41FA5}">
                      <a16:colId xmlns:a16="http://schemas.microsoft.com/office/drawing/2014/main" val="1007559550"/>
                    </a:ext>
                  </a:extLst>
                </a:gridCol>
                <a:gridCol w="329184">
                  <a:extLst>
                    <a:ext uri="{9D8B030D-6E8A-4147-A177-3AD203B41FA5}">
                      <a16:colId xmlns:a16="http://schemas.microsoft.com/office/drawing/2014/main" val="2437885915"/>
                    </a:ext>
                  </a:extLst>
                </a:gridCol>
                <a:gridCol w="329184">
                  <a:extLst>
                    <a:ext uri="{9D8B030D-6E8A-4147-A177-3AD203B41FA5}">
                      <a16:colId xmlns:a16="http://schemas.microsoft.com/office/drawing/2014/main" val="3206161450"/>
                    </a:ext>
                  </a:extLst>
                </a:gridCol>
                <a:gridCol w="329184">
                  <a:extLst>
                    <a:ext uri="{9D8B030D-6E8A-4147-A177-3AD203B41FA5}">
                      <a16:colId xmlns:a16="http://schemas.microsoft.com/office/drawing/2014/main" val="1295621419"/>
                    </a:ext>
                  </a:extLst>
                </a:gridCol>
                <a:gridCol w="329184">
                  <a:extLst>
                    <a:ext uri="{9D8B030D-6E8A-4147-A177-3AD203B41FA5}">
                      <a16:colId xmlns:a16="http://schemas.microsoft.com/office/drawing/2014/main" val="682134550"/>
                    </a:ext>
                  </a:extLst>
                </a:gridCol>
                <a:gridCol w="329184">
                  <a:extLst>
                    <a:ext uri="{9D8B030D-6E8A-4147-A177-3AD203B41FA5}">
                      <a16:colId xmlns:a16="http://schemas.microsoft.com/office/drawing/2014/main" val="565069057"/>
                    </a:ext>
                  </a:extLst>
                </a:gridCol>
                <a:gridCol w="329184">
                  <a:extLst>
                    <a:ext uri="{9D8B030D-6E8A-4147-A177-3AD203B41FA5}">
                      <a16:colId xmlns:a16="http://schemas.microsoft.com/office/drawing/2014/main" val="627431694"/>
                    </a:ext>
                  </a:extLst>
                </a:gridCol>
                <a:gridCol w="329184">
                  <a:extLst>
                    <a:ext uri="{9D8B030D-6E8A-4147-A177-3AD203B41FA5}">
                      <a16:colId xmlns:a16="http://schemas.microsoft.com/office/drawing/2014/main" val="2957580906"/>
                    </a:ext>
                  </a:extLst>
                </a:gridCol>
                <a:gridCol w="329184">
                  <a:extLst>
                    <a:ext uri="{9D8B030D-6E8A-4147-A177-3AD203B41FA5}">
                      <a16:colId xmlns:a16="http://schemas.microsoft.com/office/drawing/2014/main" val="1491337679"/>
                    </a:ext>
                  </a:extLst>
                </a:gridCol>
                <a:gridCol w="329184">
                  <a:extLst>
                    <a:ext uri="{9D8B030D-6E8A-4147-A177-3AD203B41FA5}">
                      <a16:colId xmlns:a16="http://schemas.microsoft.com/office/drawing/2014/main" val="1427469979"/>
                    </a:ext>
                  </a:extLst>
                </a:gridCol>
                <a:gridCol w="329184">
                  <a:extLst>
                    <a:ext uri="{9D8B030D-6E8A-4147-A177-3AD203B41FA5}">
                      <a16:colId xmlns:a16="http://schemas.microsoft.com/office/drawing/2014/main" val="363115548"/>
                    </a:ext>
                  </a:extLst>
                </a:gridCol>
                <a:gridCol w="329184">
                  <a:extLst>
                    <a:ext uri="{9D8B030D-6E8A-4147-A177-3AD203B41FA5}">
                      <a16:colId xmlns:a16="http://schemas.microsoft.com/office/drawing/2014/main" val="1420100815"/>
                    </a:ext>
                  </a:extLst>
                </a:gridCol>
                <a:gridCol w="329184">
                  <a:extLst>
                    <a:ext uri="{9D8B030D-6E8A-4147-A177-3AD203B41FA5}">
                      <a16:colId xmlns:a16="http://schemas.microsoft.com/office/drawing/2014/main" val="3473748242"/>
                    </a:ext>
                  </a:extLst>
                </a:gridCol>
                <a:gridCol w="329184">
                  <a:extLst>
                    <a:ext uri="{9D8B030D-6E8A-4147-A177-3AD203B41FA5}">
                      <a16:colId xmlns:a16="http://schemas.microsoft.com/office/drawing/2014/main" val="2874431454"/>
                    </a:ext>
                  </a:extLst>
                </a:gridCol>
                <a:gridCol w="329184">
                  <a:extLst>
                    <a:ext uri="{9D8B030D-6E8A-4147-A177-3AD203B41FA5}">
                      <a16:colId xmlns:a16="http://schemas.microsoft.com/office/drawing/2014/main" val="1854783614"/>
                    </a:ext>
                  </a:extLst>
                </a:gridCol>
                <a:gridCol w="329184">
                  <a:extLst>
                    <a:ext uri="{9D8B030D-6E8A-4147-A177-3AD203B41FA5}">
                      <a16:colId xmlns:a16="http://schemas.microsoft.com/office/drawing/2014/main" val="3791432198"/>
                    </a:ext>
                  </a:extLst>
                </a:gridCol>
                <a:gridCol w="329184">
                  <a:extLst>
                    <a:ext uri="{9D8B030D-6E8A-4147-A177-3AD203B41FA5}">
                      <a16:colId xmlns:a16="http://schemas.microsoft.com/office/drawing/2014/main" val="3315228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76613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China Xinhua News - 2019-01-07 02:46:22 </a:t>
                      </a:r>
                      <a:r>
                        <a:rPr kumimoji="0" lang="en-US" sz="1000" b="0" i="0" u="none" strike="noStrike" kern="1200" cap="none" spc="0" normalizeH="0" baseline="0" noProof="0">
                          <a:ln>
                            <a:noFill/>
                          </a:ln>
                          <a:solidFill>
                            <a:prstClr val="black"/>
                          </a:solidFill>
                          <a:effectLst/>
                          <a:uLnTx/>
                          <a:uFillTx/>
                          <a:latin typeface="+mn-lt"/>
                          <a:ea typeface="+mn-ea"/>
                          <a:cs typeface="+mn-cs"/>
                        </a:rPr>
                        <a:t> 
 Israeli army helicopters attack 2 military facilities that belong to Islamic Hamas movement's military wing in eastern Gaza Strip.
Palestinian security sources in Gaza say that Israeli army helicopters fired four missiles at two Hamas lookout posts in east of the southern Gaza Strip town of Khan Younis close to the border with Israel, causing severe damage to the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https://scontent.xx.fbcdn.net/v/t39.2147-6/c181.0.720.720a/p720x720/50342773_363691304459688_8340523680752730112_n.jpg?_nc_cat=108&amp;_nc_ht=scontent.xx&amp;oh=d8bb89527d1bebc01434d4b416a04cf0&amp;oe=5CC74545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75118491"/>
                  </a:ext>
                </a:extLst>
              </a:tr>
            </a:tbl>
          </a:graphicData>
        </a:graphic>
      </p:graphicFrame>
      <p:sp>
        <p:nvSpPr>
          <p:cNvPr id="4" name="Text Placeholder 3">
            <a:extLst>
              <a:ext uri="{FF2B5EF4-FFF2-40B4-BE49-F238E27FC236}">
                <a16:creationId xmlns:a16="http://schemas.microsoft.com/office/drawing/2014/main" id="{3FA6F757-86A1-43F6-B625-997EA2EE5CCE}"/>
              </a:ext>
            </a:extLst>
          </p:cNvPr>
          <p:cNvSpPr>
            <a:spLocks noGrp="1"/>
          </p:cNvSpPr>
          <p:nvPr>
            <p:ph type="body" sz="quarter" idx="14"/>
          </p:nvPr>
        </p:nvSpPr>
        <p:spPr/>
        <p:txBody>
          <a:bodyPr/>
          <a:lstStyle/>
          <a:p>
            <a:r>
              <a:rPr lang="en-US"/>
              <a:t>01/02/2019 - 01/07/2019</a:t>
            </a:r>
          </a:p>
        </p:txBody>
      </p:sp>
    </p:spTree>
    <p:extLst>
      <p:ext uri="{BB962C8B-B14F-4D97-AF65-F5344CB8AC3E}">
        <p14:creationId xmlns:p14="http://schemas.microsoft.com/office/powerpoint/2010/main" val="16024539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56841-123B-47C5-A893-0091130698F5}"/>
              </a:ext>
            </a:extLst>
          </p:cNvPr>
          <p:cNvSpPr>
            <a:spLocks noGrp="1"/>
          </p:cNvSpPr>
          <p:nvPr>
            <p:ph type="title"/>
          </p:nvPr>
        </p:nvSpPr>
        <p:spPr/>
        <p:txBody>
          <a:bodyPr/>
          <a:lstStyle/>
          <a:p>
            <a:r>
              <a:rPr lang="en-US"/>
              <a:t>Facebook Own Posts Table | China Xinhua News - 24 of 24</a:t>
            </a:r>
          </a:p>
        </p:txBody>
      </p:sp>
      <p:graphicFrame>
        <p:nvGraphicFramePr>
          <p:cNvPr id="5" name="Table Placeholder 4">
            <a:extLst>
              <a:ext uri="{FF2B5EF4-FFF2-40B4-BE49-F238E27FC236}">
                <a16:creationId xmlns:a16="http://schemas.microsoft.com/office/drawing/2014/main" id="{8B0D5265-7D38-450C-958E-1D79DC521CB2}"/>
              </a:ext>
            </a:extLst>
          </p:cNvPr>
          <p:cNvGraphicFramePr>
            <a:graphicFrameLocks noGrp="1"/>
          </p:cNvGraphicFramePr>
          <p:nvPr>
            <p:ph type="tbl" sz="quarter" idx="13"/>
            <p:extLst>
              <p:ext uri="{D42A27DB-BD31-4B8C-83A1-F6EECF244321}">
                <p14:modId xmlns:p14="http://schemas.microsoft.com/office/powerpoint/2010/main" val="3334878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91652790"/>
                    </a:ext>
                  </a:extLst>
                </a:gridCol>
                <a:gridCol w="905256">
                  <a:extLst>
                    <a:ext uri="{9D8B030D-6E8A-4147-A177-3AD203B41FA5}">
                      <a16:colId xmlns:a16="http://schemas.microsoft.com/office/drawing/2014/main" val="1190337098"/>
                    </a:ext>
                  </a:extLst>
                </a:gridCol>
                <a:gridCol w="329184">
                  <a:extLst>
                    <a:ext uri="{9D8B030D-6E8A-4147-A177-3AD203B41FA5}">
                      <a16:colId xmlns:a16="http://schemas.microsoft.com/office/drawing/2014/main" val="3624981033"/>
                    </a:ext>
                  </a:extLst>
                </a:gridCol>
                <a:gridCol w="329184">
                  <a:extLst>
                    <a:ext uri="{9D8B030D-6E8A-4147-A177-3AD203B41FA5}">
                      <a16:colId xmlns:a16="http://schemas.microsoft.com/office/drawing/2014/main" val="4197806768"/>
                    </a:ext>
                  </a:extLst>
                </a:gridCol>
                <a:gridCol w="329184">
                  <a:extLst>
                    <a:ext uri="{9D8B030D-6E8A-4147-A177-3AD203B41FA5}">
                      <a16:colId xmlns:a16="http://schemas.microsoft.com/office/drawing/2014/main" val="2971010964"/>
                    </a:ext>
                  </a:extLst>
                </a:gridCol>
                <a:gridCol w="329184">
                  <a:extLst>
                    <a:ext uri="{9D8B030D-6E8A-4147-A177-3AD203B41FA5}">
                      <a16:colId xmlns:a16="http://schemas.microsoft.com/office/drawing/2014/main" val="2243926833"/>
                    </a:ext>
                  </a:extLst>
                </a:gridCol>
                <a:gridCol w="329184">
                  <a:extLst>
                    <a:ext uri="{9D8B030D-6E8A-4147-A177-3AD203B41FA5}">
                      <a16:colId xmlns:a16="http://schemas.microsoft.com/office/drawing/2014/main" val="688097377"/>
                    </a:ext>
                  </a:extLst>
                </a:gridCol>
                <a:gridCol w="329184">
                  <a:extLst>
                    <a:ext uri="{9D8B030D-6E8A-4147-A177-3AD203B41FA5}">
                      <a16:colId xmlns:a16="http://schemas.microsoft.com/office/drawing/2014/main" val="3260477663"/>
                    </a:ext>
                  </a:extLst>
                </a:gridCol>
                <a:gridCol w="329184">
                  <a:extLst>
                    <a:ext uri="{9D8B030D-6E8A-4147-A177-3AD203B41FA5}">
                      <a16:colId xmlns:a16="http://schemas.microsoft.com/office/drawing/2014/main" val="3971138661"/>
                    </a:ext>
                  </a:extLst>
                </a:gridCol>
                <a:gridCol w="329184">
                  <a:extLst>
                    <a:ext uri="{9D8B030D-6E8A-4147-A177-3AD203B41FA5}">
                      <a16:colId xmlns:a16="http://schemas.microsoft.com/office/drawing/2014/main" val="1712089830"/>
                    </a:ext>
                  </a:extLst>
                </a:gridCol>
                <a:gridCol w="329184">
                  <a:extLst>
                    <a:ext uri="{9D8B030D-6E8A-4147-A177-3AD203B41FA5}">
                      <a16:colId xmlns:a16="http://schemas.microsoft.com/office/drawing/2014/main" val="15879946"/>
                    </a:ext>
                  </a:extLst>
                </a:gridCol>
                <a:gridCol w="329184">
                  <a:extLst>
                    <a:ext uri="{9D8B030D-6E8A-4147-A177-3AD203B41FA5}">
                      <a16:colId xmlns:a16="http://schemas.microsoft.com/office/drawing/2014/main" val="2618131520"/>
                    </a:ext>
                  </a:extLst>
                </a:gridCol>
                <a:gridCol w="329184">
                  <a:extLst>
                    <a:ext uri="{9D8B030D-6E8A-4147-A177-3AD203B41FA5}">
                      <a16:colId xmlns:a16="http://schemas.microsoft.com/office/drawing/2014/main" val="1865327078"/>
                    </a:ext>
                  </a:extLst>
                </a:gridCol>
                <a:gridCol w="329184">
                  <a:extLst>
                    <a:ext uri="{9D8B030D-6E8A-4147-A177-3AD203B41FA5}">
                      <a16:colId xmlns:a16="http://schemas.microsoft.com/office/drawing/2014/main" val="466836038"/>
                    </a:ext>
                  </a:extLst>
                </a:gridCol>
                <a:gridCol w="329184">
                  <a:extLst>
                    <a:ext uri="{9D8B030D-6E8A-4147-A177-3AD203B41FA5}">
                      <a16:colId xmlns:a16="http://schemas.microsoft.com/office/drawing/2014/main" val="1470440760"/>
                    </a:ext>
                  </a:extLst>
                </a:gridCol>
                <a:gridCol w="329184">
                  <a:extLst>
                    <a:ext uri="{9D8B030D-6E8A-4147-A177-3AD203B41FA5}">
                      <a16:colId xmlns:a16="http://schemas.microsoft.com/office/drawing/2014/main" val="2614941558"/>
                    </a:ext>
                  </a:extLst>
                </a:gridCol>
                <a:gridCol w="329184">
                  <a:extLst>
                    <a:ext uri="{9D8B030D-6E8A-4147-A177-3AD203B41FA5}">
                      <a16:colId xmlns:a16="http://schemas.microsoft.com/office/drawing/2014/main" val="2613122275"/>
                    </a:ext>
                  </a:extLst>
                </a:gridCol>
                <a:gridCol w="329184">
                  <a:extLst>
                    <a:ext uri="{9D8B030D-6E8A-4147-A177-3AD203B41FA5}">
                      <a16:colId xmlns:a16="http://schemas.microsoft.com/office/drawing/2014/main" val="1036810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73394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China Xinhua News - 2019-01-07 00:16:02 </a:t>
                      </a:r>
                      <a:r>
                        <a:rPr kumimoji="0" lang="en-US" sz="1000" b="0" i="0" u="none" strike="noStrike" kern="1200" cap="none" spc="0" normalizeH="0" baseline="0" noProof="0">
                          <a:ln>
                            <a:noFill/>
                          </a:ln>
                          <a:solidFill>
                            <a:prstClr val="black"/>
                          </a:solidFill>
                          <a:effectLst/>
                          <a:uLnTx/>
                          <a:uFillTx/>
                          <a:latin typeface="+mn-lt"/>
                          <a:ea typeface="+mn-ea"/>
                          <a:cs typeface="+mn-cs"/>
                        </a:rPr>
                        <a:t> 
 U.S. business leader says he would like to see a more "normalized" trade relationship with China, arguing that tariffs are not the right mechanism to solve problems.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https://external.xx.fbcdn.net/safe_image.php?d=AQC2JB-IGHCATd25&amp;w=720&amp;h=720&amp;url=http%3A%2F%2Fwww.xinhuanet.com%2Fenglish%2F2019-01%2F07%2FCnybnyE005001_20190106_NYMFN0A001_11n.jpg&amp;cfs=1&amp;_nc_hash=AQD89dcM9sUJN7uF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34775614"/>
                  </a:ext>
                </a:extLst>
              </a:tr>
            </a:tbl>
          </a:graphicData>
        </a:graphic>
      </p:graphicFrame>
      <p:sp>
        <p:nvSpPr>
          <p:cNvPr id="4" name="Text Placeholder 3">
            <a:extLst>
              <a:ext uri="{FF2B5EF4-FFF2-40B4-BE49-F238E27FC236}">
                <a16:creationId xmlns:a16="http://schemas.microsoft.com/office/drawing/2014/main" id="{82A95E92-0A4E-4289-85CB-BB8445A6F33E}"/>
              </a:ext>
            </a:extLst>
          </p:cNvPr>
          <p:cNvSpPr>
            <a:spLocks noGrp="1"/>
          </p:cNvSpPr>
          <p:nvPr>
            <p:ph type="body" sz="quarter" idx="14"/>
          </p:nvPr>
        </p:nvSpPr>
        <p:spPr/>
        <p:txBody>
          <a:bodyPr/>
          <a:lstStyle/>
          <a:p>
            <a:r>
              <a:rPr lang="en-US"/>
              <a:t>01/02/2019 - 01/07/2019</a:t>
            </a:r>
          </a:p>
        </p:txBody>
      </p:sp>
    </p:spTree>
    <p:extLst>
      <p:ext uri="{BB962C8B-B14F-4D97-AF65-F5344CB8AC3E}">
        <p14:creationId xmlns:p14="http://schemas.microsoft.com/office/powerpoint/2010/main" val="35828988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11</TotalTime>
  <Words>2464</Words>
  <Application>Microsoft Office PowerPoint</Application>
  <PresentationFormat>On-screen Show (4:3)</PresentationFormat>
  <Paragraphs>929</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Facebook Own Posts Table | China Xinhua News - 1 of 24</vt:lpstr>
      <vt:lpstr>Facebook Own Posts Table | China Xinhua News - 2 of 24</vt:lpstr>
      <vt:lpstr>Facebook Own Posts Table | China Xinhua News - 3 of 24</vt:lpstr>
      <vt:lpstr>Facebook Own Posts Table | China Xinhua News - 4 of 24</vt:lpstr>
      <vt:lpstr>Facebook Own Posts Table | China Xinhua News - 5 of 24</vt:lpstr>
      <vt:lpstr>Facebook Own Posts Table | China Xinhua News - 6 of 24</vt:lpstr>
      <vt:lpstr>Facebook Own Posts Table | China Xinhua News - 7 of 24</vt:lpstr>
      <vt:lpstr>Facebook Own Posts Table | China Xinhua News - 8 of 24</vt:lpstr>
      <vt:lpstr>Facebook Own Posts Table | China Xinhua News - 9 of 24</vt:lpstr>
      <vt:lpstr>Facebook Own Posts Table | China Xinhua News - 10 of 24</vt:lpstr>
      <vt:lpstr>Facebook Own Posts Table | China Xinhua News - 11 of 24</vt:lpstr>
      <vt:lpstr>Facebook Own Posts Table | China Xinhua News - 12 of 24</vt:lpstr>
      <vt:lpstr>Facebook Own Posts Table | China Xinhua News - 13 of 24</vt:lpstr>
      <vt:lpstr>Facebook Own Posts Table | China Xinhua News - 14 of 24</vt:lpstr>
      <vt:lpstr>Facebook Own Posts Table | China Xinhua News - 15 of 24</vt:lpstr>
      <vt:lpstr>Facebook Own Posts Table | China Xinhua News - 16 of 24</vt:lpstr>
      <vt:lpstr>Facebook Own Posts Table | China Xinhua News - 17 of 24</vt:lpstr>
      <vt:lpstr>Facebook Own Posts Table | China Xinhua News - 18 of 24</vt:lpstr>
      <vt:lpstr>Facebook Own Posts Table | China Xinhua News - 19 of 24</vt:lpstr>
      <vt:lpstr>Facebook Own Posts Table | China Xinhua News - 20 of 24</vt:lpstr>
      <vt:lpstr>Facebook Own Posts Table | China Xinhua News - 21 of 24</vt:lpstr>
      <vt:lpstr>Facebook Own Posts Table | China Xinhua News - 22 of 24</vt:lpstr>
      <vt:lpstr>Facebook Own Posts Table | China Xinhua News - 23 of 24</vt:lpstr>
      <vt:lpstr>Facebook Own Posts Table | China Xinhua News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2</cp:revision>
  <dcterms:created xsi:type="dcterms:W3CDTF">2019-01-07T09:15:54Z</dcterms:created>
  <dcterms:modified xsi:type="dcterms:W3CDTF">2019-01-07T09:27:02Z</dcterms:modified>
</cp:coreProperties>
</file>