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Lst>
  <p:sldSz cx="9144000" cy="6858000" type="screen4x3"/>
  <p:notesSz cx="6858000" cy="9144000"/>
  <p:embeddedFontLst>
    <p:embeddedFont>
      <p:font typeface="ＭＳ Ｐゴシック" panose="020B0600070205080204" pitchFamily="34" charset="-128"/>
      <p:regular r:id="rId19"/>
    </p:embeddedFon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@Echinanews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307384</c:v>
                </c:pt>
                <c:pt idx="1">
                  <c:v>307541</c:v>
                </c:pt>
                <c:pt idx="2">
                  <c:v>307728</c:v>
                </c:pt>
                <c:pt idx="3">
                  <c:v>307749</c:v>
                </c:pt>
                <c:pt idx="4">
                  <c:v>308017</c:v>
                </c:pt>
                <c:pt idx="5">
                  <c:v>308252</c:v>
                </c:pt>
                <c:pt idx="6">
                  <c:v>308451</c:v>
                </c:pt>
                <c:pt idx="7">
                  <c:v>308596</c:v>
                </c:pt>
                <c:pt idx="8">
                  <c:v>308844</c:v>
                </c:pt>
                <c:pt idx="9">
                  <c:v>309053</c:v>
                </c:pt>
                <c:pt idx="10">
                  <c:v>309267</c:v>
                </c:pt>
                <c:pt idx="11">
                  <c:v>309543</c:v>
                </c:pt>
                <c:pt idx="12">
                  <c:v>309789</c:v>
                </c:pt>
                <c:pt idx="13">
                  <c:v>310102</c:v>
                </c:pt>
                <c:pt idx="14">
                  <c:v>310441</c:v>
                </c:pt>
                <c:pt idx="15">
                  <c:v>310827</c:v>
                </c:pt>
                <c:pt idx="16">
                  <c:v>311163</c:v>
                </c:pt>
                <c:pt idx="17">
                  <c:v>311458</c:v>
                </c:pt>
                <c:pt idx="18">
                  <c:v>311691</c:v>
                </c:pt>
                <c:pt idx="19">
                  <c:v>311994</c:v>
                </c:pt>
                <c:pt idx="20">
                  <c:v>312308</c:v>
                </c:pt>
                <c:pt idx="21">
                  <c:v>312612</c:v>
                </c:pt>
                <c:pt idx="22">
                  <c:v>312873</c:v>
                </c:pt>
                <c:pt idx="23">
                  <c:v>313273</c:v>
                </c:pt>
                <c:pt idx="24">
                  <c:v>313627</c:v>
                </c:pt>
                <c:pt idx="25">
                  <c:v>313849</c:v>
                </c:pt>
                <c:pt idx="26">
                  <c:v>314048</c:v>
                </c:pt>
                <c:pt idx="27">
                  <c:v>314276</c:v>
                </c:pt>
                <c:pt idx="28">
                  <c:v>314483</c:v>
                </c:pt>
                <c:pt idx="29">
                  <c:v>314628</c:v>
                </c:pt>
                <c:pt idx="30">
                  <c:v>314823</c:v>
                </c:pt>
                <c:pt idx="31">
                  <c:v>314881</c:v>
                </c:pt>
                <c:pt idx="32">
                  <c:v>315015</c:v>
                </c:pt>
                <c:pt idx="33">
                  <c:v>315109</c:v>
                </c:pt>
                <c:pt idx="34">
                  <c:v>315241</c:v>
                </c:pt>
                <c:pt idx="35">
                  <c:v>315274</c:v>
                </c:pt>
                <c:pt idx="36">
                  <c:v>315421</c:v>
                </c:pt>
                <c:pt idx="37">
                  <c:v>315592</c:v>
                </c:pt>
                <c:pt idx="38">
                  <c:v>315762</c:v>
                </c:pt>
                <c:pt idx="39">
                  <c:v>315940</c:v>
                </c:pt>
                <c:pt idx="40">
                  <c:v>316126</c:v>
                </c:pt>
                <c:pt idx="41">
                  <c:v>316283</c:v>
                </c:pt>
                <c:pt idx="42">
                  <c:v>316462</c:v>
                </c:pt>
                <c:pt idx="43">
                  <c:v>316873</c:v>
                </c:pt>
                <c:pt idx="44">
                  <c:v>316908</c:v>
                </c:pt>
                <c:pt idx="45">
                  <c:v>317068</c:v>
                </c:pt>
                <c:pt idx="46">
                  <c:v>317270</c:v>
                </c:pt>
                <c:pt idx="47">
                  <c:v>317416</c:v>
                </c:pt>
                <c:pt idx="48">
                  <c:v>317527</c:v>
                </c:pt>
                <c:pt idx="49">
                  <c:v>317621</c:v>
                </c:pt>
                <c:pt idx="50">
                  <c:v>318135</c:v>
                </c:pt>
                <c:pt idx="51">
                  <c:v>318235</c:v>
                </c:pt>
                <c:pt idx="52">
                  <c:v>318220</c:v>
                </c:pt>
                <c:pt idx="53">
                  <c:v>318336</c:v>
                </c:pt>
                <c:pt idx="54">
                  <c:v>318194</c:v>
                </c:pt>
                <c:pt idx="55">
                  <c:v>318157</c:v>
                </c:pt>
                <c:pt idx="56">
                  <c:v>318214</c:v>
                </c:pt>
                <c:pt idx="57">
                  <c:v>318263</c:v>
                </c:pt>
                <c:pt idx="58">
                  <c:v>318048</c:v>
                </c:pt>
                <c:pt idx="59">
                  <c:v>318079</c:v>
                </c:pt>
                <c:pt idx="60">
                  <c:v>318134</c:v>
                </c:pt>
                <c:pt idx="61">
                  <c:v>318186</c:v>
                </c:pt>
                <c:pt idx="62">
                  <c:v>318184</c:v>
                </c:pt>
                <c:pt idx="63">
                  <c:v>318316</c:v>
                </c:pt>
                <c:pt idx="64">
                  <c:v>318417</c:v>
                </c:pt>
                <c:pt idx="65">
                  <c:v>318512</c:v>
                </c:pt>
                <c:pt idx="66">
                  <c:v>318508</c:v>
                </c:pt>
                <c:pt idx="67">
                  <c:v>318611</c:v>
                </c:pt>
                <c:pt idx="68">
                  <c:v>318816</c:v>
                </c:pt>
                <c:pt idx="69">
                  <c:v>318906</c:v>
                </c:pt>
                <c:pt idx="70">
                  <c:v>318939</c:v>
                </c:pt>
                <c:pt idx="71">
                  <c:v>319057</c:v>
                </c:pt>
                <c:pt idx="72">
                  <c:v>319166</c:v>
                </c:pt>
                <c:pt idx="73">
                  <c:v>319200</c:v>
                </c:pt>
                <c:pt idx="74">
                  <c:v>319239</c:v>
                </c:pt>
                <c:pt idx="75">
                  <c:v>319328</c:v>
                </c:pt>
                <c:pt idx="76">
                  <c:v>319399</c:v>
                </c:pt>
                <c:pt idx="77">
                  <c:v>319486</c:v>
                </c:pt>
                <c:pt idx="78">
                  <c:v>319565</c:v>
                </c:pt>
                <c:pt idx="79">
                  <c:v>319638</c:v>
                </c:pt>
                <c:pt idx="80">
                  <c:v>319757</c:v>
                </c:pt>
                <c:pt idx="81">
                  <c:v>319823</c:v>
                </c:pt>
                <c:pt idx="82">
                  <c:v>319913</c:v>
                </c:pt>
                <c:pt idx="83">
                  <c:v>319902</c:v>
                </c:pt>
                <c:pt idx="84">
                  <c:v>319896</c:v>
                </c:pt>
                <c:pt idx="85">
                  <c:v>319985</c:v>
                </c:pt>
                <c:pt idx="86">
                  <c:v>320044</c:v>
                </c:pt>
                <c:pt idx="87">
                  <c:v>320127</c:v>
                </c:pt>
                <c:pt idx="88">
                  <c:v>319975</c:v>
                </c:pt>
                <c:pt idx="89">
                  <c:v>319968</c:v>
                </c:pt>
                <c:pt idx="90">
                  <c:v>320022</c:v>
                </c:pt>
              </c:numCache>
            </c:numRef>
          </c:val>
          <c:smooth val="0"/>
          <c:extLst>
            <c:ext xmlns:c16="http://schemas.microsoft.com/office/drawing/2014/chart" uri="{C3380CC4-5D6E-409C-BE32-E72D297353CC}">
              <c16:uniqueId val="{00000000-98C2-4E38-B289-6F2A9C11CEFF}"/>
            </c:ext>
          </c:extLst>
        </c:ser>
        <c:dLbls>
          <c:showLegendKey val="0"/>
          <c:showVal val="0"/>
          <c:showCatName val="0"/>
          <c:showSerName val="0"/>
          <c:showPercent val="0"/>
          <c:showBubbleSize val="0"/>
        </c:dLbls>
        <c:smooth val="0"/>
        <c:axId val="340818296"/>
        <c:axId val="340817312"/>
      </c:lineChart>
      <c:dateAx>
        <c:axId val="34081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17312"/>
        <c:crosses val="autoZero"/>
        <c:auto val="1"/>
        <c:lblOffset val="100"/>
        <c:baseTimeUnit val="days"/>
      </c:dateAx>
      <c:valAx>
        <c:axId val="34081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1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@Echinanews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9.1500245845856004E-2</c:v>
                </c:pt>
                <c:pt idx="1">
                  <c:v>5.1076178330686998E-2</c:v>
                </c:pt>
                <c:pt idx="2">
                  <c:v>6.0804900809973E-2</c:v>
                </c:pt>
                <c:pt idx="3">
                  <c:v>6.8242083918265001E-3</c:v>
                </c:pt>
                <c:pt idx="4">
                  <c:v>8.7083954781332004E-2</c:v>
                </c:pt>
                <c:pt idx="5">
                  <c:v>7.6294490239175006E-2</c:v>
                </c:pt>
                <c:pt idx="6">
                  <c:v>6.4557569780568994E-2</c:v>
                </c:pt>
                <c:pt idx="7">
                  <c:v>4.7009087342883997E-2</c:v>
                </c:pt>
                <c:pt idx="8">
                  <c:v>8.0363971017123004E-2</c:v>
                </c:pt>
                <c:pt idx="9">
                  <c:v>6.7671704808900002E-2</c:v>
                </c:pt>
                <c:pt idx="10">
                  <c:v>6.9243786664423004E-2</c:v>
                </c:pt>
                <c:pt idx="11">
                  <c:v>8.9243275228200997E-2</c:v>
                </c:pt>
                <c:pt idx="12">
                  <c:v>7.9471995813182997E-2</c:v>
                </c:pt>
                <c:pt idx="13">
                  <c:v>0.10103651194846</c:v>
                </c:pt>
                <c:pt idx="14">
                  <c:v>0.10931886927527</c:v>
                </c:pt>
                <c:pt idx="15">
                  <c:v>0.12433924642686001</c:v>
                </c:pt>
                <c:pt idx="16">
                  <c:v>0.10809871729290001</c:v>
                </c:pt>
                <c:pt idx="17">
                  <c:v>9.4805616348988E-2</c:v>
                </c:pt>
                <c:pt idx="18">
                  <c:v>7.4809444612115E-2</c:v>
                </c:pt>
                <c:pt idx="19">
                  <c:v>9.7211661549419001E-2</c:v>
                </c:pt>
                <c:pt idx="20">
                  <c:v>0.10064296108258</c:v>
                </c:pt>
                <c:pt idx="21">
                  <c:v>9.7339805576546007E-2</c:v>
                </c:pt>
                <c:pt idx="22">
                  <c:v>8.3490077156347001E-2</c:v>
                </c:pt>
                <c:pt idx="23">
                  <c:v>0.12784740134176001</c:v>
                </c:pt>
                <c:pt idx="24">
                  <c:v>0.11300048200771</c:v>
                </c:pt>
                <c:pt idx="25">
                  <c:v>7.0784721978655998E-2</c:v>
                </c:pt>
                <c:pt idx="26">
                  <c:v>6.3406287737097E-2</c:v>
                </c:pt>
                <c:pt idx="27">
                  <c:v>7.2600366822906007E-2</c:v>
                </c:pt>
                <c:pt idx="28">
                  <c:v>6.5865672211687001E-2</c:v>
                </c:pt>
                <c:pt idx="29">
                  <c:v>4.6107420750882998E-2</c:v>
                </c:pt>
                <c:pt idx="30">
                  <c:v>6.1977954918188999E-2</c:v>
                </c:pt>
                <c:pt idx="31">
                  <c:v>1.8423050412454001E-2</c:v>
                </c:pt>
                <c:pt idx="32">
                  <c:v>4.2555759159809997E-2</c:v>
                </c:pt>
                <c:pt idx="33">
                  <c:v>2.9839848896084001E-2</c:v>
                </c:pt>
                <c:pt idx="34">
                  <c:v>4.1890266542688001E-2</c:v>
                </c:pt>
                <c:pt idx="35">
                  <c:v>1.0468181486545E-2</c:v>
                </c:pt>
                <c:pt idx="36">
                  <c:v>4.66261093525E-2</c:v>
                </c:pt>
                <c:pt idx="37">
                  <c:v>5.4213257836352002E-2</c:v>
                </c:pt>
                <c:pt idx="38">
                  <c:v>5.3867018175366002E-2</c:v>
                </c:pt>
                <c:pt idx="39">
                  <c:v>5.6371570993343001E-2</c:v>
                </c:pt>
                <c:pt idx="40">
                  <c:v>5.8871937709691999E-2</c:v>
                </c:pt>
                <c:pt idx="41">
                  <c:v>4.9663741672624002E-2</c:v>
                </c:pt>
                <c:pt idx="42">
                  <c:v>5.6594884960620997E-2</c:v>
                </c:pt>
                <c:pt idx="43">
                  <c:v>0.12987341292161</c:v>
                </c:pt>
                <c:pt idx="44">
                  <c:v>1.1045434606293E-2</c:v>
                </c:pt>
                <c:pt idx="45">
                  <c:v>5.0487838741842997E-2</c:v>
                </c:pt>
                <c:pt idx="46">
                  <c:v>6.3708731250079004E-2</c:v>
                </c:pt>
                <c:pt idx="47">
                  <c:v>4.6017587543732003E-2</c:v>
                </c:pt>
                <c:pt idx="48">
                  <c:v>3.4969881795499001E-2</c:v>
                </c:pt>
                <c:pt idx="49">
                  <c:v>2.9603781725648998E-2</c:v>
                </c:pt>
                <c:pt idx="50">
                  <c:v>0.16182809071189</c:v>
                </c:pt>
                <c:pt idx="51">
                  <c:v>3.1433196598928001E-2</c:v>
                </c:pt>
                <c:pt idx="52">
                  <c:v>-4.7134978867818004E-3</c:v>
                </c:pt>
                <c:pt idx="53">
                  <c:v>3.645276852492E-2</c:v>
                </c:pt>
                <c:pt idx="54">
                  <c:v>-4.4606956172095001E-2</c:v>
                </c:pt>
                <c:pt idx="55">
                  <c:v>-1.1628126237453001E-2</c:v>
                </c:pt>
                <c:pt idx="56">
                  <c:v>1.7915683137569999E-2</c:v>
                </c:pt>
                <c:pt idx="57">
                  <c:v>1.5398442557523999E-2</c:v>
                </c:pt>
                <c:pt idx="58">
                  <c:v>-6.7554192601715995E-2</c:v>
                </c:pt>
                <c:pt idx="59">
                  <c:v>9.7469564342489001E-3</c:v>
                </c:pt>
                <c:pt idx="60">
                  <c:v>1.7291301846397E-2</c:v>
                </c:pt>
                <c:pt idx="61">
                  <c:v>1.6345313609988001E-2</c:v>
                </c:pt>
                <c:pt idx="62">
                  <c:v>-6.2856316745551002E-4</c:v>
                </c:pt>
                <c:pt idx="63">
                  <c:v>4.1485429814196E-2</c:v>
                </c:pt>
                <c:pt idx="64">
                  <c:v>3.1729476369394001E-2</c:v>
                </c:pt>
                <c:pt idx="65">
                  <c:v>2.9835090463135001E-2</c:v>
                </c:pt>
                <c:pt idx="66">
                  <c:v>-1.2558396543929E-3</c:v>
                </c:pt>
                <c:pt idx="67">
                  <c:v>3.2338277217527002E-2</c:v>
                </c:pt>
                <c:pt idx="68">
                  <c:v>6.4341783554240001E-2</c:v>
                </c:pt>
                <c:pt idx="69">
                  <c:v>2.8229448961155999E-2</c:v>
                </c:pt>
                <c:pt idx="70">
                  <c:v>1.0347876803823E-2</c:v>
                </c:pt>
                <c:pt idx="71">
                  <c:v>3.6997670400923E-2</c:v>
                </c:pt>
                <c:pt idx="72">
                  <c:v>3.4163174605164999E-2</c:v>
                </c:pt>
                <c:pt idx="73">
                  <c:v>1.0652763765564E-2</c:v>
                </c:pt>
                <c:pt idx="74">
                  <c:v>1.2218045112781999E-2</c:v>
                </c:pt>
                <c:pt idx="75">
                  <c:v>2.7878799269513001E-2</c:v>
                </c:pt>
                <c:pt idx="76">
                  <c:v>2.2234191802786001E-2</c:v>
                </c:pt>
                <c:pt idx="77">
                  <c:v>2.7238657603812E-2</c:v>
                </c:pt>
                <c:pt idx="78">
                  <c:v>2.4727218094063998E-2</c:v>
                </c:pt>
                <c:pt idx="79">
                  <c:v>2.2843552954798001E-2</c:v>
                </c:pt>
                <c:pt idx="80">
                  <c:v>3.7229616003104003E-2</c:v>
                </c:pt>
                <c:pt idx="81">
                  <c:v>2.0640674011828002E-2</c:v>
                </c:pt>
                <c:pt idx="82">
                  <c:v>2.8140565250154001E-2</c:v>
                </c:pt>
                <c:pt idx="83">
                  <c:v>-3.4384348244679E-3</c:v>
                </c:pt>
                <c:pt idx="84">
                  <c:v>-1.8755743946584E-3</c:v>
                </c:pt>
                <c:pt idx="85">
                  <c:v>2.7821542001150001E-2</c:v>
                </c:pt>
                <c:pt idx="86">
                  <c:v>1.8438364298326002E-2</c:v>
                </c:pt>
                <c:pt idx="87">
                  <c:v>2.5933934084062998E-2</c:v>
                </c:pt>
                <c:pt idx="88">
                  <c:v>-4.7481155916246E-2</c:v>
                </c:pt>
                <c:pt idx="89">
                  <c:v>-2.1876709117899999E-3</c:v>
                </c:pt>
                <c:pt idx="90">
                  <c:v>1.6876687668767001E-2</c:v>
                </c:pt>
              </c:numCache>
            </c:numRef>
          </c:val>
          <c:smooth val="0"/>
          <c:extLst>
            <c:ext xmlns:c16="http://schemas.microsoft.com/office/drawing/2014/chart" uri="{C3380CC4-5D6E-409C-BE32-E72D297353CC}">
              <c16:uniqueId val="{00000000-E852-4554-AF8F-EE2FBCE5D907}"/>
            </c:ext>
          </c:extLst>
        </c:ser>
        <c:dLbls>
          <c:showLegendKey val="0"/>
          <c:showVal val="0"/>
          <c:showCatName val="0"/>
          <c:showSerName val="0"/>
          <c:showPercent val="0"/>
          <c:showBubbleSize val="0"/>
        </c:dLbls>
        <c:smooth val="0"/>
        <c:axId val="340816984"/>
        <c:axId val="340822560"/>
      </c:lineChart>
      <c:dateAx>
        <c:axId val="34081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22560"/>
        <c:crosses val="autoZero"/>
        <c:auto val="1"/>
        <c:lblOffset val="100"/>
        <c:baseTimeUnit val="days"/>
      </c:dateAx>
      <c:valAx>
        <c:axId val="34082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1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@Echinanews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5.9050514227687E-3</c:v>
                </c:pt>
                <c:pt idx="1">
                  <c:v>6.2635592418343999E-3</c:v>
                </c:pt>
                <c:pt idx="2">
                  <c:v>4.7784055078436997E-3</c:v>
                </c:pt>
                <c:pt idx="3">
                  <c:v>3.8813680612872999E-3</c:v>
                </c:pt>
                <c:pt idx="4">
                  <c:v>5.2915122519485002E-3</c:v>
                </c:pt>
                <c:pt idx="5">
                  <c:v>7.8969971938615009E-3</c:v>
                </c:pt>
                <c:pt idx="6">
                  <c:v>5.4205388386240998E-3</c:v>
                </c:pt>
                <c:pt idx="7">
                  <c:v>5.6721865144575999E-3</c:v>
                </c:pt>
                <c:pt idx="8">
                  <c:v>5.0716321770999002E-3</c:v>
                </c:pt>
                <c:pt idx="9">
                  <c:v>5.4924291466525001E-3</c:v>
                </c:pt>
                <c:pt idx="10">
                  <c:v>3.6192227937603002E-3</c:v>
                </c:pt>
                <c:pt idx="11">
                  <c:v>4.1477459424809999E-3</c:v>
                </c:pt>
                <c:pt idx="12">
                  <c:v>3.3123245229191999E-3</c:v>
                </c:pt>
                <c:pt idx="13">
                  <c:v>5.7644635876257996E-3</c:v>
                </c:pt>
                <c:pt idx="14">
                  <c:v>5.4560598407750998E-3</c:v>
                </c:pt>
                <c:pt idx="15">
                  <c:v>4.0347590197252004E-3</c:v>
                </c:pt>
                <c:pt idx="16">
                  <c:v>3.6808850370754001E-3</c:v>
                </c:pt>
                <c:pt idx="17">
                  <c:v>4.3124217018405998E-3</c:v>
                </c:pt>
                <c:pt idx="18">
                  <c:v>3.4040262043882E-3</c:v>
                </c:pt>
                <c:pt idx="19">
                  <c:v>3.2958285855586001E-3</c:v>
                </c:pt>
                <c:pt idx="20">
                  <c:v>7.1394018554206996E-3</c:v>
                </c:pt>
                <c:pt idx="21">
                  <c:v>6.5808423478204998E-3</c:v>
                </c:pt>
                <c:pt idx="22">
                  <c:v>5.7355583835876998E-3</c:v>
                </c:pt>
                <c:pt idx="23">
                  <c:v>2.9153031487949999E-2</c:v>
                </c:pt>
                <c:pt idx="24">
                  <c:v>3.8465920743795999E-3</c:v>
                </c:pt>
                <c:pt idx="25">
                  <c:v>4.7728866042235996E-3</c:v>
                </c:pt>
                <c:pt idx="26">
                  <c:v>4.6868544199311999E-3</c:v>
                </c:pt>
                <c:pt idx="27">
                  <c:v>5.1383862920586004E-3</c:v>
                </c:pt>
                <c:pt idx="28">
                  <c:v>7.1370861285264004E-3</c:v>
                </c:pt>
                <c:pt idx="29">
                  <c:v>5.280828825201E-3</c:v>
                </c:pt>
                <c:pt idx="30">
                  <c:v>5.3379934863770004E-3</c:v>
                </c:pt>
                <c:pt idx="31">
                  <c:v>3.3349002070813998E-3</c:v>
                </c:pt>
                <c:pt idx="32">
                  <c:v>4.0273983407787001E-3</c:v>
                </c:pt>
                <c:pt idx="33">
                  <c:v>4.0909055642663998E-3</c:v>
                </c:pt>
                <c:pt idx="34">
                  <c:v>5.5146989389870003E-3</c:v>
                </c:pt>
                <c:pt idx="35">
                  <c:v>6.3228836578834002E-3</c:v>
                </c:pt>
                <c:pt idx="36">
                  <c:v>3.9737971187294996E-3</c:v>
                </c:pt>
                <c:pt idx="37">
                  <c:v>4.2831240970103998E-3</c:v>
                </c:pt>
                <c:pt idx="38">
                  <c:v>4.0531529997027997E-3</c:v>
                </c:pt>
                <c:pt idx="39">
                  <c:v>3.5618060414563E-3</c:v>
                </c:pt>
                <c:pt idx="40">
                  <c:v>3.7003871255357999E-3</c:v>
                </c:pt>
                <c:pt idx="41">
                  <c:v>5.8443283449925E-3</c:v>
                </c:pt>
                <c:pt idx="42">
                  <c:v>5.9830109581667998E-3</c:v>
                </c:pt>
                <c:pt idx="43">
                  <c:v>3.2495721311803999E-3</c:v>
                </c:pt>
                <c:pt idx="44">
                  <c:v>4.1104613669226001E-3</c:v>
                </c:pt>
                <c:pt idx="45">
                  <c:v>3.6804758119129998E-3</c:v>
                </c:pt>
                <c:pt idx="46">
                  <c:v>4.3144855034117002E-3</c:v>
                </c:pt>
                <c:pt idx="47">
                  <c:v>3.5160361932804998E-3</c:v>
                </c:pt>
                <c:pt idx="48">
                  <c:v>5.0027728331648001E-3</c:v>
                </c:pt>
                <c:pt idx="49">
                  <c:v>6.4551883970350001E-3</c:v>
                </c:pt>
                <c:pt idx="50">
                  <c:v>5.0019189752043003E-3</c:v>
                </c:pt>
                <c:pt idx="51">
                  <c:v>3.2260181599864999E-3</c:v>
                </c:pt>
                <c:pt idx="52">
                  <c:v>5.0627731497048002E-3</c:v>
                </c:pt>
                <c:pt idx="53">
                  <c:v>4.4813521181912997E-3</c:v>
                </c:pt>
                <c:pt idx="54">
                  <c:v>3.869192564148E-3</c:v>
                </c:pt>
                <c:pt idx="55">
                  <c:v>5.2329692779131002E-3</c:v>
                </c:pt>
                <c:pt idx="56">
                  <c:v>6.4113644577840001E-3</c:v>
                </c:pt>
                <c:pt idx="57">
                  <c:v>3.6540486769561001E-3</c:v>
                </c:pt>
                <c:pt idx="58">
                  <c:v>3.4759232227724998E-3</c:v>
                </c:pt>
                <c:pt idx="59">
                  <c:v>2.6112925915795001E-3</c:v>
                </c:pt>
                <c:pt idx="60">
                  <c:v>5.1264962961064002E-3</c:v>
                </c:pt>
                <c:pt idx="61">
                  <c:v>4.026530931233E-3</c:v>
                </c:pt>
                <c:pt idx="62">
                  <c:v>4.8782120874442999E-3</c:v>
                </c:pt>
                <c:pt idx="63">
                  <c:v>8.7143231212358993E-3</c:v>
                </c:pt>
                <c:pt idx="64">
                  <c:v>3.5221516535475998E-2</c:v>
                </c:pt>
                <c:pt idx="65">
                  <c:v>4.4903034565915998E-3</c:v>
                </c:pt>
                <c:pt idx="66">
                  <c:v>4.4970422943595998E-3</c:v>
                </c:pt>
                <c:pt idx="67">
                  <c:v>4.1311028726233002E-3</c:v>
                </c:pt>
                <c:pt idx="68">
                  <c:v>4.4664930886556004E-3</c:v>
                </c:pt>
                <c:pt idx="69">
                  <c:v>4.1451890649366998E-3</c:v>
                </c:pt>
                <c:pt idx="70">
                  <c:v>5.9053101803367E-3</c:v>
                </c:pt>
                <c:pt idx="71">
                  <c:v>3.6545353691378002E-3</c:v>
                </c:pt>
                <c:pt idx="72">
                  <c:v>5.3641670324193003E-3</c:v>
                </c:pt>
                <c:pt idx="73">
                  <c:v>5.4224981617730997E-3</c:v>
                </c:pt>
                <c:pt idx="74">
                  <c:v>3.7223200815666999E-3</c:v>
                </c:pt>
                <c:pt idx="75">
                  <c:v>9.7962552900648994E-3</c:v>
                </c:pt>
                <c:pt idx="76">
                  <c:v>3.8234004301654998E-3</c:v>
                </c:pt>
                <c:pt idx="77">
                  <c:v>5.5878688463006998E-3</c:v>
                </c:pt>
                <c:pt idx="78">
                  <c:v>6.1698726904892004E-3</c:v>
                </c:pt>
                <c:pt idx="79">
                  <c:v>3.5257376175065001E-3</c:v>
                </c:pt>
                <c:pt idx="80">
                  <c:v>3.1745484537585998E-3</c:v>
                </c:pt>
                <c:pt idx="81">
                  <c:v>3.0660364766817E-3</c:v>
                </c:pt>
                <c:pt idx="82">
                  <c:v>3.3842084860004999E-3</c:v>
                </c:pt>
                <c:pt idx="83">
                  <c:v>4.5481968197006997E-3</c:v>
                </c:pt>
                <c:pt idx="84">
                  <c:v>5.9244889644484997E-3</c:v>
                </c:pt>
                <c:pt idx="85">
                  <c:v>3.3179298041460001E-3</c:v>
                </c:pt>
                <c:pt idx="86">
                  <c:v>4.1218434788716004E-3</c:v>
                </c:pt>
                <c:pt idx="87">
                  <c:v>4.7487386163049998E-3</c:v>
                </c:pt>
                <c:pt idx="88">
                  <c:v>3.5351508710441998E-3</c:v>
                </c:pt>
                <c:pt idx="89">
                  <c:v>3.6288010823203E-3</c:v>
                </c:pt>
                <c:pt idx="90">
                  <c:v>5.5331746911487E-3</c:v>
                </c:pt>
              </c:numCache>
            </c:numRef>
          </c:val>
          <c:smooth val="0"/>
          <c:extLst>
            <c:ext xmlns:c16="http://schemas.microsoft.com/office/drawing/2014/chart" uri="{C3380CC4-5D6E-409C-BE32-E72D297353CC}">
              <c16:uniqueId val="{00000000-59A9-48A1-97CF-F76F282223B4}"/>
            </c:ext>
          </c:extLst>
        </c:ser>
        <c:dLbls>
          <c:showLegendKey val="0"/>
          <c:showVal val="0"/>
          <c:showCatName val="0"/>
          <c:showSerName val="0"/>
          <c:showPercent val="0"/>
          <c:showBubbleSize val="0"/>
        </c:dLbls>
        <c:smooth val="0"/>
        <c:axId val="334329328"/>
        <c:axId val="334331624"/>
      </c:lineChart>
      <c:dateAx>
        <c:axId val="334329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31624"/>
        <c:crosses val="autoZero"/>
        <c:auto val="1"/>
        <c:lblOffset val="100"/>
        <c:baseTimeUnit val="days"/>
      </c:dateAx>
      <c:valAx>
        <c:axId val="33433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2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@Echinanews</c:v>
                </c:pt>
              </c:strCache>
            </c:strRef>
          </c:cat>
          <c:val>
            <c:numRef>
              <c:f>Sheet1!$B$2</c:f>
              <c:numCache>
                <c:formatCode>General</c:formatCode>
                <c:ptCount val="1"/>
                <c:pt idx="0">
                  <c:v>44954</c:v>
                </c:pt>
              </c:numCache>
            </c:numRef>
          </c:val>
          <c:extLst>
            <c:ext xmlns:c16="http://schemas.microsoft.com/office/drawing/2014/chart" uri="{C3380CC4-5D6E-409C-BE32-E72D297353CC}">
              <c16:uniqueId val="{00000000-41B1-4BCC-8489-3C0DAEFE3067}"/>
            </c:ext>
          </c:extLst>
        </c:ser>
        <c:dLbls>
          <c:showLegendKey val="0"/>
          <c:showVal val="0"/>
          <c:showCatName val="0"/>
          <c:showSerName val="0"/>
          <c:showPercent val="0"/>
          <c:showBubbleSize val="0"/>
        </c:dLbls>
        <c:gapWidth val="219"/>
        <c:overlap val="-27"/>
        <c:axId val="334330312"/>
        <c:axId val="334332280"/>
      </c:barChart>
      <c:catAx>
        <c:axId val="33433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32280"/>
        <c:crosses val="autoZero"/>
        <c:auto val="1"/>
        <c:lblAlgn val="ctr"/>
        <c:lblOffset val="100"/>
        <c:noMultiLvlLbl val="0"/>
      </c:catAx>
      <c:valAx>
        <c:axId val="33433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3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@Echinanews</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0</c:v>
                </c:pt>
                <c:pt idx="3">
                  <c:v>100</c:v>
                </c:pt>
                <c:pt idx="4">
                  <c:v>100</c:v>
                </c:pt>
                <c:pt idx="5">
                  <c:v>100</c:v>
                </c:pt>
                <c:pt idx="6">
                  <c:v>100</c:v>
                </c:pt>
              </c:numCache>
            </c:numRef>
          </c:val>
          <c:extLst>
            <c:ext xmlns:c16="http://schemas.microsoft.com/office/drawing/2014/chart" uri="{C3380CC4-5D6E-409C-BE32-E72D297353CC}">
              <c16:uniqueId val="{00000000-0C7A-477E-A873-03160DCBC4B6}"/>
            </c:ext>
          </c:extLst>
        </c:ser>
        <c:dLbls>
          <c:showLegendKey val="0"/>
          <c:showVal val="0"/>
          <c:showCatName val="0"/>
          <c:showSerName val="0"/>
          <c:showPercent val="0"/>
          <c:showBubbleSize val="0"/>
        </c:dLbls>
        <c:axId val="423946240"/>
        <c:axId val="423947880"/>
      </c:radarChart>
      <c:catAx>
        <c:axId val="42394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7880"/>
        <c:crosses val="autoZero"/>
        <c:auto val="1"/>
        <c:lblAlgn val="ctr"/>
        <c:lblOffset val="100"/>
        <c:noMultiLvlLbl val="0"/>
      </c:catAx>
      <c:valAx>
        <c:axId val="42394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@Echinanews</c:v>
                </c:pt>
              </c:strCache>
            </c:strRef>
          </c:tx>
          <c:spPr>
            <a:ln w="28575" cap="rnd">
              <a:solidFill>
                <a:schemeClr val="accent1"/>
              </a:solidFill>
              <a:round/>
            </a:ln>
            <a:effectLst/>
          </c:spPr>
          <c:marker>
            <c:symbol val="none"/>
          </c:marker>
          <c:cat>
            <c:numRef>
              <c:f>Sheet1!$A$2:$A$92</c:f>
              <c:numCache>
                <c:formatCode>m/d/yyyy</c:formatCode>
                <c:ptCount val="9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pt idx="31">
                  <c:v>43222</c:v>
                </c:pt>
                <c:pt idx="32">
                  <c:v>43223</c:v>
                </c:pt>
                <c:pt idx="33">
                  <c:v>43224</c:v>
                </c:pt>
                <c:pt idx="34">
                  <c:v>43225</c:v>
                </c:pt>
                <c:pt idx="35">
                  <c:v>43226</c:v>
                </c:pt>
                <c:pt idx="36">
                  <c:v>43227</c:v>
                </c:pt>
                <c:pt idx="37">
                  <c:v>43228</c:v>
                </c:pt>
                <c:pt idx="38">
                  <c:v>43229</c:v>
                </c:pt>
                <c:pt idx="39">
                  <c:v>43230</c:v>
                </c:pt>
                <c:pt idx="40">
                  <c:v>43231</c:v>
                </c:pt>
                <c:pt idx="41">
                  <c:v>43232</c:v>
                </c:pt>
                <c:pt idx="42">
                  <c:v>43233</c:v>
                </c:pt>
                <c:pt idx="43">
                  <c:v>43234</c:v>
                </c:pt>
                <c:pt idx="44">
                  <c:v>43235</c:v>
                </c:pt>
                <c:pt idx="45">
                  <c:v>43236</c:v>
                </c:pt>
                <c:pt idx="46">
                  <c:v>43237</c:v>
                </c:pt>
                <c:pt idx="47">
                  <c:v>43238</c:v>
                </c:pt>
                <c:pt idx="48">
                  <c:v>43239</c:v>
                </c:pt>
                <c:pt idx="49">
                  <c:v>43240</c:v>
                </c:pt>
                <c:pt idx="50">
                  <c:v>43241</c:v>
                </c:pt>
                <c:pt idx="51">
                  <c:v>43242</c:v>
                </c:pt>
                <c:pt idx="52">
                  <c:v>43243</c:v>
                </c:pt>
                <c:pt idx="53">
                  <c:v>43244</c:v>
                </c:pt>
                <c:pt idx="54">
                  <c:v>43245</c:v>
                </c:pt>
                <c:pt idx="55">
                  <c:v>43246</c:v>
                </c:pt>
                <c:pt idx="56">
                  <c:v>43247</c:v>
                </c:pt>
                <c:pt idx="57">
                  <c:v>43248</c:v>
                </c:pt>
                <c:pt idx="58">
                  <c:v>43249</c:v>
                </c:pt>
                <c:pt idx="59">
                  <c:v>43250</c:v>
                </c:pt>
                <c:pt idx="60">
                  <c:v>43251</c:v>
                </c:pt>
                <c:pt idx="61">
                  <c:v>43252</c:v>
                </c:pt>
                <c:pt idx="62">
                  <c:v>43253</c:v>
                </c:pt>
                <c:pt idx="63">
                  <c:v>43254</c:v>
                </c:pt>
                <c:pt idx="64">
                  <c:v>43255</c:v>
                </c:pt>
                <c:pt idx="65">
                  <c:v>43256</c:v>
                </c:pt>
                <c:pt idx="66">
                  <c:v>43257</c:v>
                </c:pt>
                <c:pt idx="67">
                  <c:v>43258</c:v>
                </c:pt>
                <c:pt idx="68">
                  <c:v>43259</c:v>
                </c:pt>
                <c:pt idx="69">
                  <c:v>43260</c:v>
                </c:pt>
                <c:pt idx="70">
                  <c:v>43261</c:v>
                </c:pt>
                <c:pt idx="71">
                  <c:v>43262</c:v>
                </c:pt>
                <c:pt idx="72">
                  <c:v>43263</c:v>
                </c:pt>
                <c:pt idx="73">
                  <c:v>43264</c:v>
                </c:pt>
                <c:pt idx="74">
                  <c:v>43265</c:v>
                </c:pt>
                <c:pt idx="75">
                  <c:v>43266</c:v>
                </c:pt>
                <c:pt idx="76">
                  <c:v>43267</c:v>
                </c:pt>
                <c:pt idx="77">
                  <c:v>43268</c:v>
                </c:pt>
                <c:pt idx="78">
                  <c:v>43269</c:v>
                </c:pt>
                <c:pt idx="79">
                  <c:v>43270</c:v>
                </c:pt>
                <c:pt idx="80">
                  <c:v>43271</c:v>
                </c:pt>
                <c:pt idx="81">
                  <c:v>43272</c:v>
                </c:pt>
                <c:pt idx="82">
                  <c:v>43273</c:v>
                </c:pt>
                <c:pt idx="83">
                  <c:v>43274</c:v>
                </c:pt>
                <c:pt idx="84">
                  <c:v>43275</c:v>
                </c:pt>
                <c:pt idx="85">
                  <c:v>43276</c:v>
                </c:pt>
                <c:pt idx="86">
                  <c:v>43277</c:v>
                </c:pt>
                <c:pt idx="87">
                  <c:v>43278</c:v>
                </c:pt>
                <c:pt idx="88">
                  <c:v>43279</c:v>
                </c:pt>
                <c:pt idx="89">
                  <c:v>43280</c:v>
                </c:pt>
                <c:pt idx="90">
                  <c:v>43281</c:v>
                </c:pt>
              </c:numCache>
            </c:numRef>
          </c:cat>
          <c:val>
            <c:numRef>
              <c:f>Sheet1!$B$2:$B$92</c:f>
              <c:numCache>
                <c:formatCode>General</c:formatCode>
                <c:ptCount val="91"/>
                <c:pt idx="0">
                  <c:v>21</c:v>
                </c:pt>
                <c:pt idx="1">
                  <c:v>31</c:v>
                </c:pt>
                <c:pt idx="2">
                  <c:v>30</c:v>
                </c:pt>
                <c:pt idx="3">
                  <c:v>36</c:v>
                </c:pt>
                <c:pt idx="4">
                  <c:v>24</c:v>
                </c:pt>
                <c:pt idx="5">
                  <c:v>15</c:v>
                </c:pt>
                <c:pt idx="6">
                  <c:v>14</c:v>
                </c:pt>
                <c:pt idx="7">
                  <c:v>30</c:v>
                </c:pt>
                <c:pt idx="8">
                  <c:v>35</c:v>
                </c:pt>
                <c:pt idx="9">
                  <c:v>32</c:v>
                </c:pt>
                <c:pt idx="10">
                  <c:v>37</c:v>
                </c:pt>
                <c:pt idx="11">
                  <c:v>36</c:v>
                </c:pt>
                <c:pt idx="12">
                  <c:v>35</c:v>
                </c:pt>
                <c:pt idx="13">
                  <c:v>15</c:v>
                </c:pt>
                <c:pt idx="14">
                  <c:v>14</c:v>
                </c:pt>
                <c:pt idx="15">
                  <c:v>30</c:v>
                </c:pt>
                <c:pt idx="16">
                  <c:v>38</c:v>
                </c:pt>
                <c:pt idx="17">
                  <c:v>40</c:v>
                </c:pt>
                <c:pt idx="18">
                  <c:v>33</c:v>
                </c:pt>
                <c:pt idx="19">
                  <c:v>36</c:v>
                </c:pt>
                <c:pt idx="20">
                  <c:v>21</c:v>
                </c:pt>
                <c:pt idx="21">
                  <c:v>16</c:v>
                </c:pt>
                <c:pt idx="22">
                  <c:v>32</c:v>
                </c:pt>
                <c:pt idx="23">
                  <c:v>37</c:v>
                </c:pt>
                <c:pt idx="24">
                  <c:v>35</c:v>
                </c:pt>
                <c:pt idx="25">
                  <c:v>39</c:v>
                </c:pt>
                <c:pt idx="26">
                  <c:v>35</c:v>
                </c:pt>
                <c:pt idx="27">
                  <c:v>35</c:v>
                </c:pt>
                <c:pt idx="28">
                  <c:v>16</c:v>
                </c:pt>
                <c:pt idx="29">
                  <c:v>18</c:v>
                </c:pt>
                <c:pt idx="30">
                  <c:v>15</c:v>
                </c:pt>
                <c:pt idx="31">
                  <c:v>32</c:v>
                </c:pt>
                <c:pt idx="32">
                  <c:v>38</c:v>
                </c:pt>
                <c:pt idx="33">
                  <c:v>36</c:v>
                </c:pt>
                <c:pt idx="34">
                  <c:v>21</c:v>
                </c:pt>
                <c:pt idx="35">
                  <c:v>15</c:v>
                </c:pt>
                <c:pt idx="36">
                  <c:v>32</c:v>
                </c:pt>
                <c:pt idx="37">
                  <c:v>37</c:v>
                </c:pt>
                <c:pt idx="38">
                  <c:v>39</c:v>
                </c:pt>
                <c:pt idx="39">
                  <c:v>36</c:v>
                </c:pt>
                <c:pt idx="40">
                  <c:v>36</c:v>
                </c:pt>
                <c:pt idx="41">
                  <c:v>25</c:v>
                </c:pt>
                <c:pt idx="42">
                  <c:v>14</c:v>
                </c:pt>
                <c:pt idx="43">
                  <c:v>31</c:v>
                </c:pt>
                <c:pt idx="44">
                  <c:v>39</c:v>
                </c:pt>
                <c:pt idx="45">
                  <c:v>39</c:v>
                </c:pt>
                <c:pt idx="46">
                  <c:v>38</c:v>
                </c:pt>
                <c:pt idx="47">
                  <c:v>38</c:v>
                </c:pt>
                <c:pt idx="48">
                  <c:v>17</c:v>
                </c:pt>
                <c:pt idx="49">
                  <c:v>18</c:v>
                </c:pt>
                <c:pt idx="50">
                  <c:v>30</c:v>
                </c:pt>
                <c:pt idx="51">
                  <c:v>34</c:v>
                </c:pt>
                <c:pt idx="52">
                  <c:v>36</c:v>
                </c:pt>
                <c:pt idx="53">
                  <c:v>38</c:v>
                </c:pt>
                <c:pt idx="54">
                  <c:v>35</c:v>
                </c:pt>
                <c:pt idx="55">
                  <c:v>20</c:v>
                </c:pt>
                <c:pt idx="56">
                  <c:v>20</c:v>
                </c:pt>
                <c:pt idx="57">
                  <c:v>35</c:v>
                </c:pt>
                <c:pt idx="58">
                  <c:v>34</c:v>
                </c:pt>
                <c:pt idx="59">
                  <c:v>36</c:v>
                </c:pt>
                <c:pt idx="60">
                  <c:v>39</c:v>
                </c:pt>
                <c:pt idx="61">
                  <c:v>37</c:v>
                </c:pt>
                <c:pt idx="62">
                  <c:v>23</c:v>
                </c:pt>
                <c:pt idx="63">
                  <c:v>15</c:v>
                </c:pt>
                <c:pt idx="64">
                  <c:v>30</c:v>
                </c:pt>
                <c:pt idx="65">
                  <c:v>30</c:v>
                </c:pt>
                <c:pt idx="66">
                  <c:v>34</c:v>
                </c:pt>
                <c:pt idx="67">
                  <c:v>25</c:v>
                </c:pt>
                <c:pt idx="68">
                  <c:v>34</c:v>
                </c:pt>
                <c:pt idx="69">
                  <c:v>23</c:v>
                </c:pt>
                <c:pt idx="70">
                  <c:v>24</c:v>
                </c:pt>
                <c:pt idx="71">
                  <c:v>38</c:v>
                </c:pt>
                <c:pt idx="72">
                  <c:v>34</c:v>
                </c:pt>
                <c:pt idx="73">
                  <c:v>39</c:v>
                </c:pt>
                <c:pt idx="74">
                  <c:v>34</c:v>
                </c:pt>
                <c:pt idx="75">
                  <c:v>36</c:v>
                </c:pt>
                <c:pt idx="76">
                  <c:v>19</c:v>
                </c:pt>
                <c:pt idx="77">
                  <c:v>20</c:v>
                </c:pt>
                <c:pt idx="78">
                  <c:v>21</c:v>
                </c:pt>
                <c:pt idx="79">
                  <c:v>41</c:v>
                </c:pt>
                <c:pt idx="80">
                  <c:v>47</c:v>
                </c:pt>
                <c:pt idx="81">
                  <c:v>41</c:v>
                </c:pt>
                <c:pt idx="82">
                  <c:v>40</c:v>
                </c:pt>
                <c:pt idx="83">
                  <c:v>20</c:v>
                </c:pt>
                <c:pt idx="84">
                  <c:v>21</c:v>
                </c:pt>
                <c:pt idx="85">
                  <c:v>26</c:v>
                </c:pt>
                <c:pt idx="86">
                  <c:v>42</c:v>
                </c:pt>
                <c:pt idx="87">
                  <c:v>40</c:v>
                </c:pt>
                <c:pt idx="88">
                  <c:v>35</c:v>
                </c:pt>
                <c:pt idx="89">
                  <c:v>36</c:v>
                </c:pt>
                <c:pt idx="90">
                  <c:v>17</c:v>
                </c:pt>
              </c:numCache>
            </c:numRef>
          </c:val>
          <c:smooth val="0"/>
          <c:extLst>
            <c:ext xmlns:c16="http://schemas.microsoft.com/office/drawing/2014/chart" uri="{C3380CC4-5D6E-409C-BE32-E72D297353CC}">
              <c16:uniqueId val="{00000000-A8DE-47DB-9FFB-ED8A218C58D5}"/>
            </c:ext>
          </c:extLst>
        </c:ser>
        <c:dLbls>
          <c:showLegendKey val="0"/>
          <c:showVal val="0"/>
          <c:showCatName val="0"/>
          <c:showSerName val="0"/>
          <c:showPercent val="0"/>
          <c:showBubbleSize val="0"/>
        </c:dLbls>
        <c:smooth val="0"/>
        <c:axId val="423938696"/>
        <c:axId val="423941320"/>
      </c:lineChart>
      <c:dateAx>
        <c:axId val="423938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1320"/>
        <c:crosses val="autoZero"/>
        <c:auto val="1"/>
        <c:lblOffset val="100"/>
        <c:baseTimeUnit val="days"/>
      </c:dateAx>
      <c:valAx>
        <c:axId val="42394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3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@Echinanews</c:v>
                </c:pt>
              </c:strCache>
            </c:strRef>
          </c:cat>
          <c:val>
            <c:numRef>
              <c:f>Sheet1!$B$2</c:f>
              <c:numCache>
                <c:formatCode>General</c:formatCode>
                <c:ptCount val="1"/>
                <c:pt idx="0">
                  <c:v>2741</c:v>
                </c:pt>
              </c:numCache>
            </c:numRef>
          </c:val>
          <c:extLst>
            <c:ext xmlns:c16="http://schemas.microsoft.com/office/drawing/2014/chart" uri="{C3380CC4-5D6E-409C-BE32-E72D297353CC}">
              <c16:uniqueId val="{00000000-FF98-4B5F-A5B8-08B59E32713F}"/>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@Echinanews</c:v>
                </c:pt>
              </c:strCache>
            </c:strRef>
          </c:cat>
          <c:val>
            <c:numRef>
              <c:f>Sheet1!$C$2</c:f>
              <c:numCache>
                <c:formatCode>General</c:formatCode>
                <c:ptCount val="1"/>
                <c:pt idx="0">
                  <c:v>0</c:v>
                </c:pt>
              </c:numCache>
            </c:numRef>
          </c:val>
          <c:extLst>
            <c:ext xmlns:c16="http://schemas.microsoft.com/office/drawing/2014/chart" uri="{C3380CC4-5D6E-409C-BE32-E72D297353CC}">
              <c16:uniqueId val="{00000001-FF98-4B5F-A5B8-08B59E32713F}"/>
            </c:ext>
          </c:extLst>
        </c:ser>
        <c:dLbls>
          <c:showLegendKey val="0"/>
          <c:showVal val="0"/>
          <c:showCatName val="0"/>
          <c:showSerName val="0"/>
          <c:showPercent val="0"/>
          <c:showBubbleSize val="0"/>
        </c:dLbls>
        <c:gapWidth val="150"/>
        <c:overlap val="100"/>
        <c:axId val="423940008"/>
        <c:axId val="423940992"/>
      </c:barChart>
      <c:catAx>
        <c:axId val="42394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0992"/>
        <c:crosses val="autoZero"/>
        <c:auto val="1"/>
        <c:lblAlgn val="ctr"/>
        <c:lblOffset val="100"/>
        <c:noMultiLvlLbl val="0"/>
      </c:catAx>
      <c:valAx>
        <c:axId val="423940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4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5C84-7F8E-490F-A6C7-9D220B44F634}"/>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B2B4AFD-365F-4EC2-8363-82F7A50CA5B1}"/>
              </a:ext>
            </a:extLst>
          </p:cNvPr>
          <p:cNvSpPr>
            <a:spLocks noGrp="1"/>
          </p:cNvSpPr>
          <p:nvPr>
            <p:ph type="subTitle" idx="1"/>
          </p:nvPr>
        </p:nvSpPr>
        <p:spPr/>
        <p:txBody>
          <a:bodyPr/>
          <a:lstStyle/>
          <a:p>
            <a:r>
              <a:rPr lang="en-US"/>
              <a:t>China Daily</a:t>
            </a:r>
          </a:p>
        </p:txBody>
      </p:sp>
    </p:spTree>
    <p:extLst>
      <p:ext uri="{BB962C8B-B14F-4D97-AF65-F5344CB8AC3E}">
        <p14:creationId xmlns:p14="http://schemas.microsoft.com/office/powerpoint/2010/main" val="3889995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0B02A-FA47-4EC4-92B7-CD7668B4AE27}"/>
              </a:ext>
            </a:extLst>
          </p:cNvPr>
          <p:cNvSpPr>
            <a:spLocks noGrp="1"/>
          </p:cNvSpPr>
          <p:nvPr>
            <p:ph type="title"/>
          </p:nvPr>
        </p:nvSpPr>
        <p:spPr/>
        <p:txBody>
          <a:bodyPr/>
          <a:lstStyle/>
          <a:p>
            <a:r>
              <a:rPr lang="en-US"/>
              <a:t>Twitter Key Metrics Table | China News </a:t>
            </a:r>
            <a:r>
              <a:rPr lang="ja-JP" altLang="en-US"/>
              <a:t>中国新闻网</a:t>
            </a:r>
            <a:endParaRPr lang="en-US"/>
          </a:p>
        </p:txBody>
      </p:sp>
      <p:graphicFrame>
        <p:nvGraphicFramePr>
          <p:cNvPr id="5" name="Table Placeholder 4">
            <a:extLst>
              <a:ext uri="{FF2B5EF4-FFF2-40B4-BE49-F238E27FC236}">
                <a16:creationId xmlns:a16="http://schemas.microsoft.com/office/drawing/2014/main" id="{B7C3A95E-95B3-4ACC-8553-D3822EB7D5A2}"/>
              </a:ext>
            </a:extLst>
          </p:cNvPr>
          <p:cNvGraphicFramePr>
            <a:graphicFrameLocks noGrp="1"/>
          </p:cNvGraphicFramePr>
          <p:nvPr>
            <p:ph type="tbl" sz="quarter" idx="13"/>
            <p:extLst>
              <p:ext uri="{D42A27DB-BD31-4B8C-83A1-F6EECF244321}">
                <p14:modId xmlns:p14="http://schemas.microsoft.com/office/powerpoint/2010/main" val="278255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18316037"/>
                    </a:ext>
                  </a:extLst>
                </a:gridCol>
                <a:gridCol w="493776">
                  <a:extLst>
                    <a:ext uri="{9D8B030D-6E8A-4147-A177-3AD203B41FA5}">
                      <a16:colId xmlns:a16="http://schemas.microsoft.com/office/drawing/2014/main" val="1152140812"/>
                    </a:ext>
                  </a:extLst>
                </a:gridCol>
                <a:gridCol w="493776">
                  <a:extLst>
                    <a:ext uri="{9D8B030D-6E8A-4147-A177-3AD203B41FA5}">
                      <a16:colId xmlns:a16="http://schemas.microsoft.com/office/drawing/2014/main" val="607323778"/>
                    </a:ext>
                  </a:extLst>
                </a:gridCol>
                <a:gridCol w="493776">
                  <a:extLst>
                    <a:ext uri="{9D8B030D-6E8A-4147-A177-3AD203B41FA5}">
                      <a16:colId xmlns:a16="http://schemas.microsoft.com/office/drawing/2014/main" val="1869120900"/>
                    </a:ext>
                  </a:extLst>
                </a:gridCol>
                <a:gridCol w="493776">
                  <a:extLst>
                    <a:ext uri="{9D8B030D-6E8A-4147-A177-3AD203B41FA5}">
                      <a16:colId xmlns:a16="http://schemas.microsoft.com/office/drawing/2014/main" val="3227894488"/>
                    </a:ext>
                  </a:extLst>
                </a:gridCol>
                <a:gridCol w="493776">
                  <a:extLst>
                    <a:ext uri="{9D8B030D-6E8A-4147-A177-3AD203B41FA5}">
                      <a16:colId xmlns:a16="http://schemas.microsoft.com/office/drawing/2014/main" val="792358107"/>
                    </a:ext>
                  </a:extLst>
                </a:gridCol>
                <a:gridCol w="493776">
                  <a:extLst>
                    <a:ext uri="{9D8B030D-6E8A-4147-A177-3AD203B41FA5}">
                      <a16:colId xmlns:a16="http://schemas.microsoft.com/office/drawing/2014/main" val="1600973223"/>
                    </a:ext>
                  </a:extLst>
                </a:gridCol>
                <a:gridCol w="493776">
                  <a:extLst>
                    <a:ext uri="{9D8B030D-6E8A-4147-A177-3AD203B41FA5}">
                      <a16:colId xmlns:a16="http://schemas.microsoft.com/office/drawing/2014/main" val="2225329967"/>
                    </a:ext>
                  </a:extLst>
                </a:gridCol>
                <a:gridCol w="493776">
                  <a:extLst>
                    <a:ext uri="{9D8B030D-6E8A-4147-A177-3AD203B41FA5}">
                      <a16:colId xmlns:a16="http://schemas.microsoft.com/office/drawing/2014/main" val="918786983"/>
                    </a:ext>
                  </a:extLst>
                </a:gridCol>
                <a:gridCol w="493776">
                  <a:extLst>
                    <a:ext uri="{9D8B030D-6E8A-4147-A177-3AD203B41FA5}">
                      <a16:colId xmlns:a16="http://schemas.microsoft.com/office/drawing/2014/main" val="3259764328"/>
                    </a:ext>
                  </a:extLst>
                </a:gridCol>
                <a:gridCol w="493776">
                  <a:extLst>
                    <a:ext uri="{9D8B030D-6E8A-4147-A177-3AD203B41FA5}">
                      <a16:colId xmlns:a16="http://schemas.microsoft.com/office/drawing/2014/main" val="4243414364"/>
                    </a:ext>
                  </a:extLst>
                </a:gridCol>
                <a:gridCol w="493776">
                  <a:extLst>
                    <a:ext uri="{9D8B030D-6E8A-4147-A177-3AD203B41FA5}">
                      <a16:colId xmlns:a16="http://schemas.microsoft.com/office/drawing/2014/main" val="618289021"/>
                    </a:ext>
                  </a:extLst>
                </a:gridCol>
                <a:gridCol w="493776">
                  <a:extLst>
                    <a:ext uri="{9D8B030D-6E8A-4147-A177-3AD203B41FA5}">
                      <a16:colId xmlns:a16="http://schemas.microsoft.com/office/drawing/2014/main" val="2454792407"/>
                    </a:ext>
                  </a:extLst>
                </a:gridCol>
                <a:gridCol w="493776">
                  <a:extLst>
                    <a:ext uri="{9D8B030D-6E8A-4147-A177-3AD203B41FA5}">
                      <a16:colId xmlns:a16="http://schemas.microsoft.com/office/drawing/2014/main" val="7455720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65167914"/>
                  </a:ext>
                </a:extLst>
              </a:tr>
              <a:tr h="370840">
                <a:tc>
                  <a:txBody>
                    <a:bodyPr/>
                    <a:lstStyle/>
                    <a:p>
                      <a:r>
                        <a:rPr lang="en-US" sz="1000"/>
                        <a:t>@Echinanews</a:t>
                      </a:r>
                    </a:p>
                  </a:txBody>
                  <a:tcPr/>
                </a:tc>
                <a:tc>
                  <a:txBody>
                    <a:bodyPr/>
                    <a:lstStyle/>
                    <a:p>
                      <a:r>
                        <a:rPr lang="en-US" sz="1000"/>
                        <a:t>320022</a:t>
                      </a:r>
                    </a:p>
                  </a:txBody>
                  <a:tcPr/>
                </a:tc>
                <a:tc>
                  <a:txBody>
                    <a:bodyPr/>
                    <a:lstStyle/>
                    <a:p>
                      <a:r>
                        <a:rPr lang="en-US" sz="1000"/>
                        <a:t>12919</a:t>
                      </a:r>
                    </a:p>
                  </a:txBody>
                  <a:tcPr/>
                </a:tc>
                <a:tc>
                  <a:txBody>
                    <a:bodyPr/>
                    <a:lstStyle/>
                    <a:p>
                      <a:r>
                        <a:rPr lang="en-US" sz="1000"/>
                        <a:t>2838</a:t>
                      </a:r>
                    </a:p>
                  </a:txBody>
                  <a:tcPr/>
                </a:tc>
                <a:tc>
                  <a:txBody>
                    <a:bodyPr/>
                    <a:lstStyle/>
                    <a:p>
                      <a:r>
                        <a:rPr lang="en-US" sz="1000"/>
                        <a:t>2741</a:t>
                      </a:r>
                    </a:p>
                  </a:txBody>
                  <a:tcPr/>
                </a:tc>
                <a:tc>
                  <a:txBody>
                    <a:bodyPr/>
                    <a:lstStyle/>
                    <a:p>
                      <a:r>
                        <a:rPr lang="en-US" sz="1000"/>
                        <a:t>0</a:t>
                      </a:r>
                    </a:p>
                  </a:txBody>
                  <a:tcPr/>
                </a:tc>
                <a:tc>
                  <a:txBody>
                    <a:bodyPr/>
                    <a:lstStyle/>
                    <a:p>
                      <a:r>
                        <a:rPr lang="en-US" sz="1000"/>
                        <a:t>97</a:t>
                      </a:r>
                    </a:p>
                  </a:txBody>
                  <a:tcPr/>
                </a:tc>
                <a:tc>
                  <a:txBody>
                    <a:bodyPr/>
                    <a:lstStyle/>
                    <a:p>
                      <a:r>
                        <a:rPr lang="en-US" sz="1000"/>
                        <a:t>16216</a:t>
                      </a:r>
                    </a:p>
                  </a:txBody>
                  <a:tcPr/>
                </a:tc>
                <a:tc>
                  <a:txBody>
                    <a:bodyPr/>
                    <a:lstStyle/>
                    <a:p>
                      <a:r>
                        <a:rPr lang="en-US" sz="1000"/>
                        <a:t>15730</a:t>
                      </a:r>
                    </a:p>
                  </a:txBody>
                  <a:tcPr/>
                </a:tc>
                <a:tc>
                  <a:txBody>
                    <a:bodyPr/>
                    <a:lstStyle/>
                    <a:p>
                      <a:r>
                        <a:rPr lang="en-US" sz="1000"/>
                        <a:t>28108</a:t>
                      </a:r>
                    </a:p>
                  </a:txBody>
                  <a:tcPr/>
                </a:tc>
                <a:tc>
                  <a:txBody>
                    <a:bodyPr/>
                    <a:lstStyle/>
                    <a:p>
                      <a:r>
                        <a:rPr lang="en-US" sz="1000"/>
                        <a:t>1116</a:t>
                      </a:r>
                    </a:p>
                  </a:txBody>
                  <a:tcPr/>
                </a:tc>
                <a:tc>
                  <a:txBody>
                    <a:bodyPr/>
                    <a:lstStyle/>
                    <a:p>
                      <a:r>
                        <a:rPr lang="en-US" sz="1000"/>
                        <a:t>1797</a:t>
                      </a:r>
                    </a:p>
                  </a:txBody>
                  <a:tcPr/>
                </a:tc>
                <a:tc>
                  <a:txBody>
                    <a:bodyPr/>
                    <a:lstStyle/>
                    <a:p>
                      <a:r>
                        <a:rPr lang="en-US" sz="1000"/>
                        <a:t>0.0052 %</a:t>
                      </a:r>
                    </a:p>
                  </a:txBody>
                  <a:tcPr/>
                </a:tc>
                <a:tc>
                  <a:txBody>
                    <a:bodyPr/>
                    <a:lstStyle/>
                    <a:p>
                      <a:r>
                        <a:rPr lang="en-US" sz="1000"/>
                        <a:t>0.0 %</a:t>
                      </a:r>
                    </a:p>
                  </a:txBody>
                  <a:tcPr/>
                </a:tc>
                <a:extLst>
                  <a:ext uri="{0D108BD9-81ED-4DB2-BD59-A6C34878D82A}">
                    <a16:rowId xmlns:a16="http://schemas.microsoft.com/office/drawing/2014/main" val="1749054982"/>
                  </a:ext>
                </a:extLst>
              </a:tr>
            </a:tbl>
          </a:graphicData>
        </a:graphic>
      </p:graphicFrame>
      <p:sp>
        <p:nvSpPr>
          <p:cNvPr id="4" name="Text Placeholder 3">
            <a:extLst>
              <a:ext uri="{FF2B5EF4-FFF2-40B4-BE49-F238E27FC236}">
                <a16:creationId xmlns:a16="http://schemas.microsoft.com/office/drawing/2014/main" id="{008A44A6-762E-4FC2-982A-ACFDC40892E3}"/>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566789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937B3-CCCD-4A39-8FFF-09A1058E67F1}"/>
              </a:ext>
            </a:extLst>
          </p:cNvPr>
          <p:cNvSpPr>
            <a:spLocks noGrp="1"/>
          </p:cNvSpPr>
          <p:nvPr>
            <p:ph type="title"/>
          </p:nvPr>
        </p:nvSpPr>
        <p:spPr/>
        <p:txBody>
          <a:bodyPr/>
          <a:lstStyle/>
          <a:p>
            <a:r>
              <a:rPr lang="en-US"/>
              <a:t>Twitter Followers Total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A863421E-49FE-4EF8-84E9-AC279538F8AE}"/>
              </a:ext>
            </a:extLst>
          </p:cNvPr>
          <p:cNvGraphicFramePr>
            <a:graphicFrameLocks noGrp="1"/>
          </p:cNvGraphicFramePr>
          <p:nvPr>
            <p:ph type="chart" sz="quarter" idx="13"/>
            <p:extLst>
              <p:ext uri="{D42A27DB-BD31-4B8C-83A1-F6EECF244321}">
                <p14:modId xmlns:p14="http://schemas.microsoft.com/office/powerpoint/2010/main" val="4269198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F7EA8-D414-4C66-9166-4E4FD9B484E3}"/>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CFAA098C-5A3B-40CA-9BC4-64C2B55A57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02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C59E-AFDA-4962-8222-C9B8EFCB644A}"/>
              </a:ext>
            </a:extLst>
          </p:cNvPr>
          <p:cNvSpPr>
            <a:spLocks noGrp="1"/>
          </p:cNvSpPr>
          <p:nvPr>
            <p:ph type="title"/>
          </p:nvPr>
        </p:nvSpPr>
        <p:spPr/>
        <p:txBody>
          <a:bodyPr/>
          <a:lstStyle/>
          <a:p>
            <a:r>
              <a:rPr lang="en-US"/>
              <a:t>Twitter Followers Change Rate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AC519F77-C21E-4A50-8DFD-7380E3148D95}"/>
              </a:ext>
            </a:extLst>
          </p:cNvPr>
          <p:cNvGraphicFramePr>
            <a:graphicFrameLocks noGrp="1"/>
          </p:cNvGraphicFramePr>
          <p:nvPr>
            <p:ph type="chart" sz="quarter" idx="13"/>
            <p:extLst>
              <p:ext uri="{D42A27DB-BD31-4B8C-83A1-F6EECF244321}">
                <p14:modId xmlns:p14="http://schemas.microsoft.com/office/powerpoint/2010/main" val="3488188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E1879-2E84-4C28-ACE1-3F8A224819F9}"/>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693BF8C0-98D2-4ED7-8066-A26215F7A1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209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0471-D2A2-4DEA-B03C-5FE2B2158259}"/>
              </a:ext>
            </a:extLst>
          </p:cNvPr>
          <p:cNvSpPr>
            <a:spLocks noGrp="1"/>
          </p:cNvSpPr>
          <p:nvPr>
            <p:ph type="title"/>
          </p:nvPr>
        </p:nvSpPr>
        <p:spPr/>
        <p:txBody>
          <a:bodyPr/>
          <a:lstStyle/>
          <a:p>
            <a:r>
              <a:rPr lang="en-US"/>
              <a:t>Twitter Interaction Rate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E7B5580C-910D-4010-AB9F-CC5865182CC0}"/>
              </a:ext>
            </a:extLst>
          </p:cNvPr>
          <p:cNvGraphicFramePr>
            <a:graphicFrameLocks noGrp="1"/>
          </p:cNvGraphicFramePr>
          <p:nvPr>
            <p:ph type="chart" sz="quarter" idx="13"/>
            <p:extLst>
              <p:ext uri="{D42A27DB-BD31-4B8C-83A1-F6EECF244321}">
                <p14:modId xmlns:p14="http://schemas.microsoft.com/office/powerpoint/2010/main" val="2153489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F8227B-7450-4CB6-8BAB-670D33410776}"/>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2C8EAD9F-016E-4CE5-AE4A-C7A1EDBF60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0223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FD66-0629-453D-8D10-8BA5E385CB15}"/>
              </a:ext>
            </a:extLst>
          </p:cNvPr>
          <p:cNvSpPr>
            <a:spLocks noGrp="1"/>
          </p:cNvSpPr>
          <p:nvPr>
            <p:ph type="title"/>
          </p:nvPr>
        </p:nvSpPr>
        <p:spPr/>
        <p:txBody>
          <a:bodyPr/>
          <a:lstStyle/>
          <a:p>
            <a:r>
              <a:rPr lang="en-US"/>
              <a:t>Twitter Total Interactions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7990612A-CAA3-4951-9C87-265BE78F0E77}"/>
              </a:ext>
            </a:extLst>
          </p:cNvPr>
          <p:cNvGraphicFramePr>
            <a:graphicFrameLocks noGrp="1"/>
          </p:cNvGraphicFramePr>
          <p:nvPr>
            <p:ph type="chart" sz="quarter" idx="13"/>
            <p:extLst>
              <p:ext uri="{D42A27DB-BD31-4B8C-83A1-F6EECF244321}">
                <p14:modId xmlns:p14="http://schemas.microsoft.com/office/powerpoint/2010/main" val="1708383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7FABCD-849F-4E28-9B73-E0694A79D60B}"/>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5B0EFA26-8D13-4F65-AB30-94710C83F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570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83376-949A-49ED-B847-F0BB90092A93}"/>
              </a:ext>
            </a:extLst>
          </p:cNvPr>
          <p:cNvSpPr>
            <a:spLocks noGrp="1"/>
          </p:cNvSpPr>
          <p:nvPr>
            <p:ph type="title"/>
          </p:nvPr>
        </p:nvSpPr>
        <p:spPr/>
        <p:txBody>
          <a:bodyPr/>
          <a:lstStyle/>
          <a:p>
            <a:r>
              <a:rPr lang="en-US"/>
              <a:t>Twitter Own and Retweeted Tweets Table | China News </a:t>
            </a:r>
            <a:r>
              <a:rPr lang="ja-JP" altLang="en-US"/>
              <a:t>中国新闻网 </a:t>
            </a:r>
            <a:r>
              <a:rPr lang="en-US" altLang="ja-JP"/>
              <a:t>- 1 </a:t>
            </a:r>
            <a:r>
              <a:rPr lang="en-US"/>
              <a:t>of 5</a:t>
            </a:r>
          </a:p>
        </p:txBody>
      </p:sp>
      <p:graphicFrame>
        <p:nvGraphicFramePr>
          <p:cNvPr id="5" name="Table Placeholder 4">
            <a:extLst>
              <a:ext uri="{FF2B5EF4-FFF2-40B4-BE49-F238E27FC236}">
                <a16:creationId xmlns:a16="http://schemas.microsoft.com/office/drawing/2014/main" id="{8107B3ED-3E2B-4668-B1EB-FCD62C8CC321}"/>
              </a:ext>
            </a:extLst>
          </p:cNvPr>
          <p:cNvGraphicFramePr>
            <a:graphicFrameLocks noGrp="1"/>
          </p:cNvGraphicFramePr>
          <p:nvPr>
            <p:ph type="tbl" sz="quarter" idx="13"/>
            <p:extLst>
              <p:ext uri="{D42A27DB-BD31-4B8C-83A1-F6EECF244321}">
                <p14:modId xmlns:p14="http://schemas.microsoft.com/office/powerpoint/2010/main" val="417427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29712295"/>
                    </a:ext>
                  </a:extLst>
                </a:gridCol>
                <a:gridCol w="822960">
                  <a:extLst>
                    <a:ext uri="{9D8B030D-6E8A-4147-A177-3AD203B41FA5}">
                      <a16:colId xmlns:a16="http://schemas.microsoft.com/office/drawing/2014/main" val="2682519220"/>
                    </a:ext>
                  </a:extLst>
                </a:gridCol>
                <a:gridCol w="822960">
                  <a:extLst>
                    <a:ext uri="{9D8B030D-6E8A-4147-A177-3AD203B41FA5}">
                      <a16:colId xmlns:a16="http://schemas.microsoft.com/office/drawing/2014/main" val="3997739547"/>
                    </a:ext>
                  </a:extLst>
                </a:gridCol>
                <a:gridCol w="822960">
                  <a:extLst>
                    <a:ext uri="{9D8B030D-6E8A-4147-A177-3AD203B41FA5}">
                      <a16:colId xmlns:a16="http://schemas.microsoft.com/office/drawing/2014/main" val="1754204580"/>
                    </a:ext>
                  </a:extLst>
                </a:gridCol>
                <a:gridCol w="822960">
                  <a:extLst>
                    <a:ext uri="{9D8B030D-6E8A-4147-A177-3AD203B41FA5}">
                      <a16:colId xmlns:a16="http://schemas.microsoft.com/office/drawing/2014/main" val="2330203229"/>
                    </a:ext>
                  </a:extLst>
                </a:gridCol>
                <a:gridCol w="822960">
                  <a:extLst>
                    <a:ext uri="{9D8B030D-6E8A-4147-A177-3AD203B41FA5}">
                      <a16:colId xmlns:a16="http://schemas.microsoft.com/office/drawing/2014/main" val="408589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8427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22:36:57 </a:t>
                      </a:r>
                      <a:r>
                        <a:rPr kumimoji="0" lang="en-US" sz="1000" b="0" i="0" u="none" strike="noStrike" kern="1200" cap="none" spc="0" normalizeH="0" baseline="0" noProof="0">
                          <a:ln>
                            <a:noFill/>
                          </a:ln>
                          <a:solidFill>
                            <a:prstClr val="black"/>
                          </a:solidFill>
                          <a:effectLst/>
                          <a:uLnTx/>
                          <a:uFillTx/>
                          <a:latin typeface="+mn-lt"/>
                          <a:ea typeface="+mn-ea"/>
                          <a:cs typeface="+mn-cs"/>
                        </a:rPr>
                        <a:t>
  A gigantic bronze drum, which measures 6.68 meters in diameter and weighs 50 tons, was recognized as the largest bronze drum by #GuinnessWorldRecords in Huanjiang Maonan Autonomous County, S China's Guangxi Zhuang Autonomous Region. https://t.co/1On6DW9kn3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extLst>
                  <a:ext uri="{0D108BD9-81ED-4DB2-BD59-A6C34878D82A}">
                    <a16:rowId xmlns:a16="http://schemas.microsoft.com/office/drawing/2014/main" val="102663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17:20:02 </a:t>
                      </a:r>
                      <a:r>
                        <a:rPr kumimoji="0" lang="en-US" sz="1000" b="0" i="0" u="none" strike="noStrike" kern="1200" cap="none" spc="0" normalizeH="0" baseline="0" noProof="0">
                          <a:ln>
                            <a:noFill/>
                          </a:ln>
                          <a:solidFill>
                            <a:prstClr val="black"/>
                          </a:solidFill>
                          <a:effectLst/>
                          <a:uLnTx/>
                          <a:uFillTx/>
                          <a:latin typeface="+mn-lt"/>
                          <a:ea typeface="+mn-ea"/>
                          <a:cs typeface="+mn-cs"/>
                        </a:rPr>
                        <a:t>
  #ChinaTech: #Beijing has begun spraying a nano photocatalyst to eliminate bacteria and odor in its crowded #subway trains.https://t.co/6tkdYxWAdC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extLst>
                  <a:ext uri="{0D108BD9-81ED-4DB2-BD59-A6C34878D82A}">
                    <a16:rowId xmlns:a16="http://schemas.microsoft.com/office/drawing/2014/main" val="354265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16:57:05 </a:t>
                      </a:r>
                      <a:r>
                        <a:rPr kumimoji="0" lang="en-US" sz="1000" b="0" i="0" u="none" strike="noStrike" kern="1200" cap="none" spc="0" normalizeH="0" baseline="0" noProof="0">
                          <a:ln>
                            <a:noFill/>
                          </a:ln>
                          <a:solidFill>
                            <a:prstClr val="black"/>
                          </a:solidFill>
                          <a:effectLst/>
                          <a:uLnTx/>
                          <a:uFillTx/>
                          <a:latin typeface="+mn-lt"/>
                          <a:ea typeface="+mn-ea"/>
                          <a:cs typeface="+mn-cs"/>
                        </a:rPr>
                        <a:t>
  More than 100 #migrants are feared dead after their boat capsized off the coast of #Libya, the Libyan navy said Friday. The navy has recovered the bodies of three children, and rescued 16 others.https://t.co/glQWMcwAyW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173122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16:35:58 </a:t>
                      </a:r>
                      <a:r>
                        <a:rPr kumimoji="0" lang="en-US" sz="1000" b="0" i="0" u="none" strike="noStrike" kern="1200" cap="none" spc="0" normalizeH="0" baseline="0" noProof="0">
                          <a:ln>
                            <a:noFill/>
                          </a:ln>
                          <a:solidFill>
                            <a:prstClr val="black"/>
                          </a:solidFill>
                          <a:effectLst/>
                          <a:uLnTx/>
                          <a:uFillTx/>
                          <a:latin typeface="+mn-lt"/>
                          <a:ea typeface="+mn-ea"/>
                          <a:cs typeface="+mn-cs"/>
                        </a:rPr>
                        <a:t>
  They may not be as cuddly as cats and dogs but cold-blooded reptiles  such as frogs, lizards, turtles and snakes are an increasingly popular  choice of pet. The one-meter-long lizard attracts visitors in a reptile  expo in Hong Kong. https://t.co/0AmvniX1Zv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extLst>
                  <a:ext uri="{0D108BD9-81ED-4DB2-BD59-A6C34878D82A}">
                    <a16:rowId xmlns:a16="http://schemas.microsoft.com/office/drawing/2014/main" val="326033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16:15:19 </a:t>
                      </a:r>
                      <a:r>
                        <a:rPr kumimoji="0" lang="en-US" sz="1000" b="0" i="0" u="none" strike="noStrike" kern="1200" cap="none" spc="0" normalizeH="0" baseline="0" noProof="0">
                          <a:ln>
                            <a:noFill/>
                          </a:ln>
                          <a:solidFill>
                            <a:prstClr val="black"/>
                          </a:solidFill>
                          <a:effectLst/>
                          <a:uLnTx/>
                          <a:uFillTx/>
                          <a:latin typeface="+mn-lt"/>
                          <a:ea typeface="+mn-ea"/>
                          <a:cs typeface="+mn-cs"/>
                        </a:rPr>
                        <a:t>
  A team of Chinese cave rescue experts have arrived in Thailand and were on their way to the flooded cave in northern Thailand's Chiang Rai Province, where 12 Thai teenagers and their football coach have been trapped for six days.https://t.co/Vi3OPbKBVw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extLst>
                  <a:ext uri="{0D108BD9-81ED-4DB2-BD59-A6C34878D82A}">
                    <a16:rowId xmlns:a16="http://schemas.microsoft.com/office/drawing/2014/main" val="2338533681"/>
                  </a:ext>
                </a:extLst>
              </a:tr>
            </a:tbl>
          </a:graphicData>
        </a:graphic>
      </p:graphicFrame>
      <p:sp>
        <p:nvSpPr>
          <p:cNvPr id="4" name="Text Placeholder 3">
            <a:extLst>
              <a:ext uri="{FF2B5EF4-FFF2-40B4-BE49-F238E27FC236}">
                <a16:creationId xmlns:a16="http://schemas.microsoft.com/office/drawing/2014/main" id="{50624211-481E-445E-B989-208B454419C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04032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AC5E3-97CF-4162-A2BB-4F67BE56594C}"/>
              </a:ext>
            </a:extLst>
          </p:cNvPr>
          <p:cNvSpPr>
            <a:spLocks noGrp="1"/>
          </p:cNvSpPr>
          <p:nvPr>
            <p:ph type="title"/>
          </p:nvPr>
        </p:nvSpPr>
        <p:spPr/>
        <p:txBody>
          <a:bodyPr/>
          <a:lstStyle/>
          <a:p>
            <a:r>
              <a:rPr lang="en-US"/>
              <a:t>Twitter Own and Retweeted Tweets Table | China News </a:t>
            </a:r>
            <a:r>
              <a:rPr lang="ja-JP" altLang="en-US"/>
              <a:t>中国新闻网 </a:t>
            </a:r>
            <a:r>
              <a:rPr lang="en-US" altLang="ja-JP"/>
              <a:t>- 2 </a:t>
            </a:r>
            <a:r>
              <a:rPr lang="en-US"/>
              <a:t>of 5</a:t>
            </a:r>
          </a:p>
        </p:txBody>
      </p:sp>
      <p:graphicFrame>
        <p:nvGraphicFramePr>
          <p:cNvPr id="5" name="Table Placeholder 4">
            <a:extLst>
              <a:ext uri="{FF2B5EF4-FFF2-40B4-BE49-F238E27FC236}">
                <a16:creationId xmlns:a16="http://schemas.microsoft.com/office/drawing/2014/main" id="{108AB748-ADAA-45C2-93D6-E0BA5C02026F}"/>
              </a:ext>
            </a:extLst>
          </p:cNvPr>
          <p:cNvGraphicFramePr>
            <a:graphicFrameLocks noGrp="1"/>
          </p:cNvGraphicFramePr>
          <p:nvPr>
            <p:ph type="tbl" sz="quarter" idx="13"/>
            <p:extLst>
              <p:ext uri="{D42A27DB-BD31-4B8C-83A1-F6EECF244321}">
                <p14:modId xmlns:p14="http://schemas.microsoft.com/office/powerpoint/2010/main" val="222918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0136275"/>
                    </a:ext>
                  </a:extLst>
                </a:gridCol>
                <a:gridCol w="822960">
                  <a:extLst>
                    <a:ext uri="{9D8B030D-6E8A-4147-A177-3AD203B41FA5}">
                      <a16:colId xmlns:a16="http://schemas.microsoft.com/office/drawing/2014/main" val="1270648479"/>
                    </a:ext>
                  </a:extLst>
                </a:gridCol>
                <a:gridCol w="822960">
                  <a:extLst>
                    <a:ext uri="{9D8B030D-6E8A-4147-A177-3AD203B41FA5}">
                      <a16:colId xmlns:a16="http://schemas.microsoft.com/office/drawing/2014/main" val="874080014"/>
                    </a:ext>
                  </a:extLst>
                </a:gridCol>
                <a:gridCol w="822960">
                  <a:extLst>
                    <a:ext uri="{9D8B030D-6E8A-4147-A177-3AD203B41FA5}">
                      <a16:colId xmlns:a16="http://schemas.microsoft.com/office/drawing/2014/main" val="1185539850"/>
                    </a:ext>
                  </a:extLst>
                </a:gridCol>
                <a:gridCol w="822960">
                  <a:extLst>
                    <a:ext uri="{9D8B030D-6E8A-4147-A177-3AD203B41FA5}">
                      <a16:colId xmlns:a16="http://schemas.microsoft.com/office/drawing/2014/main" val="4123283879"/>
                    </a:ext>
                  </a:extLst>
                </a:gridCol>
                <a:gridCol w="822960">
                  <a:extLst>
                    <a:ext uri="{9D8B030D-6E8A-4147-A177-3AD203B41FA5}">
                      <a16:colId xmlns:a16="http://schemas.microsoft.com/office/drawing/2014/main" val="4242181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7466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15:07:09 </a:t>
                      </a:r>
                      <a:r>
                        <a:rPr kumimoji="0" lang="en-US" sz="1000" b="0" i="0" u="none" strike="noStrike" kern="1200" cap="none" spc="0" normalizeH="0" baseline="0" noProof="0">
                          <a:ln>
                            <a:noFill/>
                          </a:ln>
                          <a:solidFill>
                            <a:prstClr val="black"/>
                          </a:solidFill>
                          <a:effectLst/>
                          <a:uLnTx/>
                          <a:uFillTx/>
                          <a:latin typeface="+mn-lt"/>
                          <a:ea typeface="+mn-ea"/>
                          <a:cs typeface="+mn-cs"/>
                        </a:rPr>
                        <a:t>
  Babies participate in the Diaper Derby 2018 in New York, the United States, June 29, 2018. Diaper Derby 2018, a baby crawling contest, was held here on Friday. Around 30 babies competed to crawl across a 12-foot (3.66 meters) long mat. https://t.co/QNTADfDj5K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extLst>
                  <a:ext uri="{0D108BD9-81ED-4DB2-BD59-A6C34878D82A}">
                    <a16:rowId xmlns:a16="http://schemas.microsoft.com/office/drawing/2014/main" val="111094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13:26:31 </a:t>
                      </a:r>
                      <a:r>
                        <a:rPr kumimoji="0" lang="en-US" sz="1000" b="0" i="0" u="none" strike="noStrike" kern="1200" cap="none" spc="0" normalizeH="0" baseline="0" noProof="0">
                          <a:ln>
                            <a:noFill/>
                          </a:ln>
                          <a:solidFill>
                            <a:prstClr val="black"/>
                          </a:solidFill>
                          <a:effectLst/>
                          <a:uLnTx/>
                          <a:uFillTx/>
                          <a:latin typeface="+mn-lt"/>
                          <a:ea typeface="+mn-ea"/>
                          <a:cs typeface="+mn-cs"/>
                        </a:rPr>
                        <a:t>
  The end of the group stage of the 2018 #WorldCup means teams can now see  their routes towards the final on July 15. However there is still a  long way to go on the road to Moscow and suspensions could be a major  factor in the coming matches.https://t.co/fQa2cxmLZr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extLst>
                  <a:ext uri="{0D108BD9-81ED-4DB2-BD59-A6C34878D82A}">
                    <a16:rowId xmlns:a16="http://schemas.microsoft.com/office/drawing/2014/main" val="112819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12:51:52 </a:t>
                      </a:r>
                      <a:r>
                        <a:rPr kumimoji="0" lang="en-US" sz="1000" b="0" i="0" u="none" strike="noStrike" kern="1200" cap="none" spc="0" normalizeH="0" baseline="0" noProof="0">
                          <a:ln>
                            <a:noFill/>
                          </a:ln>
                          <a:solidFill>
                            <a:prstClr val="black"/>
                          </a:solidFill>
                          <a:effectLst/>
                          <a:uLnTx/>
                          <a:uFillTx/>
                          <a:latin typeface="+mn-lt"/>
                          <a:ea typeface="+mn-ea"/>
                          <a:cs typeface="+mn-cs"/>
                        </a:rPr>
                        <a:t>
  At least 18 people killed and 14 injured after bus, semi-trailer collision in central China’s Henan Province, police say. Investigation into the incident underway. https://t.co/RzKo8LOsq2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extLst>
                  <a:ext uri="{0D108BD9-81ED-4DB2-BD59-A6C34878D82A}">
                    <a16:rowId xmlns:a16="http://schemas.microsoft.com/office/drawing/2014/main" val="219903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12:03:07 </a:t>
                      </a:r>
                      <a:r>
                        <a:rPr kumimoji="0" lang="en-US" sz="1000" b="0" i="0" u="none" strike="noStrike" kern="1200" cap="none" spc="0" normalizeH="0" baseline="0" noProof="0">
                          <a:ln>
                            <a:noFill/>
                          </a:ln>
                          <a:solidFill>
                            <a:prstClr val="black"/>
                          </a:solidFill>
                          <a:effectLst/>
                          <a:uLnTx/>
                          <a:uFillTx/>
                          <a:latin typeface="+mn-lt"/>
                          <a:ea typeface="+mn-ea"/>
                          <a:cs typeface="+mn-cs"/>
                        </a:rPr>
                        <a:t>
  U.S. aerospace manufacturer #SpaceX launched a #Dragon spacecraft Friday morning on a mission to take supplies to the International Space Station (#ISS) as well as an Artificial Intelligence (#AI) #robot. https://t.co/BzymA52xCw https://t.co/usCBb87gdf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extLst>
                  <a:ext uri="{0D108BD9-81ED-4DB2-BD59-A6C34878D82A}">
                    <a16:rowId xmlns:a16="http://schemas.microsoft.com/office/drawing/2014/main" val="400856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10:57:31 </a:t>
                      </a:r>
                      <a:r>
                        <a:rPr kumimoji="0" lang="en-US" sz="1000" b="0" i="0" u="none" strike="noStrike" kern="1200" cap="none" spc="0" normalizeH="0" baseline="0" noProof="0">
                          <a:ln>
                            <a:noFill/>
                          </a:ln>
                          <a:solidFill>
                            <a:prstClr val="black"/>
                          </a:solidFill>
                          <a:effectLst/>
                          <a:uLnTx/>
                          <a:uFillTx/>
                          <a:latin typeface="+mn-lt"/>
                          <a:ea typeface="+mn-ea"/>
                          <a:cs typeface="+mn-cs"/>
                        </a:rPr>
                        <a:t>
  Following a white-night, marathon talk at a summit, #European leaders  eventually reached a compromise on #migration in the early hours of  Friday. https://t.co/AMVCQjNWfc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extLst>
                  <a:ext uri="{0D108BD9-81ED-4DB2-BD59-A6C34878D82A}">
                    <a16:rowId xmlns:a16="http://schemas.microsoft.com/office/drawing/2014/main" val="2040980866"/>
                  </a:ext>
                </a:extLst>
              </a:tr>
            </a:tbl>
          </a:graphicData>
        </a:graphic>
      </p:graphicFrame>
      <p:sp>
        <p:nvSpPr>
          <p:cNvPr id="4" name="Text Placeholder 3">
            <a:extLst>
              <a:ext uri="{FF2B5EF4-FFF2-40B4-BE49-F238E27FC236}">
                <a16:creationId xmlns:a16="http://schemas.microsoft.com/office/drawing/2014/main" id="{1732AA53-7CA4-4BF1-8344-DCC4D76D4931}"/>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380222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2270E-92BF-41EF-B09D-7071FBCE16A5}"/>
              </a:ext>
            </a:extLst>
          </p:cNvPr>
          <p:cNvSpPr>
            <a:spLocks noGrp="1"/>
          </p:cNvSpPr>
          <p:nvPr>
            <p:ph type="title"/>
          </p:nvPr>
        </p:nvSpPr>
        <p:spPr/>
        <p:txBody>
          <a:bodyPr/>
          <a:lstStyle/>
          <a:p>
            <a:r>
              <a:rPr lang="en-US"/>
              <a:t>Twitter Own and Retweeted Tweets Table | China News </a:t>
            </a:r>
            <a:r>
              <a:rPr lang="ja-JP" altLang="en-US"/>
              <a:t>中国新闻网 </a:t>
            </a:r>
            <a:r>
              <a:rPr lang="en-US" altLang="ja-JP"/>
              <a:t>- 3 </a:t>
            </a:r>
            <a:r>
              <a:rPr lang="en-US"/>
              <a:t>of 5</a:t>
            </a:r>
          </a:p>
        </p:txBody>
      </p:sp>
      <p:graphicFrame>
        <p:nvGraphicFramePr>
          <p:cNvPr id="5" name="Table Placeholder 4">
            <a:extLst>
              <a:ext uri="{FF2B5EF4-FFF2-40B4-BE49-F238E27FC236}">
                <a16:creationId xmlns:a16="http://schemas.microsoft.com/office/drawing/2014/main" id="{ABB3D24E-EE0C-405E-A9BA-BF3806402E1B}"/>
              </a:ext>
            </a:extLst>
          </p:cNvPr>
          <p:cNvGraphicFramePr>
            <a:graphicFrameLocks noGrp="1"/>
          </p:cNvGraphicFramePr>
          <p:nvPr>
            <p:ph type="tbl" sz="quarter" idx="13"/>
            <p:extLst>
              <p:ext uri="{D42A27DB-BD31-4B8C-83A1-F6EECF244321}">
                <p14:modId xmlns:p14="http://schemas.microsoft.com/office/powerpoint/2010/main" val="157622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8307694"/>
                    </a:ext>
                  </a:extLst>
                </a:gridCol>
                <a:gridCol w="822960">
                  <a:extLst>
                    <a:ext uri="{9D8B030D-6E8A-4147-A177-3AD203B41FA5}">
                      <a16:colId xmlns:a16="http://schemas.microsoft.com/office/drawing/2014/main" val="2400308518"/>
                    </a:ext>
                  </a:extLst>
                </a:gridCol>
                <a:gridCol w="822960">
                  <a:extLst>
                    <a:ext uri="{9D8B030D-6E8A-4147-A177-3AD203B41FA5}">
                      <a16:colId xmlns:a16="http://schemas.microsoft.com/office/drawing/2014/main" val="793399013"/>
                    </a:ext>
                  </a:extLst>
                </a:gridCol>
                <a:gridCol w="822960">
                  <a:extLst>
                    <a:ext uri="{9D8B030D-6E8A-4147-A177-3AD203B41FA5}">
                      <a16:colId xmlns:a16="http://schemas.microsoft.com/office/drawing/2014/main" val="422233096"/>
                    </a:ext>
                  </a:extLst>
                </a:gridCol>
                <a:gridCol w="822960">
                  <a:extLst>
                    <a:ext uri="{9D8B030D-6E8A-4147-A177-3AD203B41FA5}">
                      <a16:colId xmlns:a16="http://schemas.microsoft.com/office/drawing/2014/main" val="2630463293"/>
                    </a:ext>
                  </a:extLst>
                </a:gridCol>
                <a:gridCol w="822960">
                  <a:extLst>
                    <a:ext uri="{9D8B030D-6E8A-4147-A177-3AD203B41FA5}">
                      <a16:colId xmlns:a16="http://schemas.microsoft.com/office/drawing/2014/main" val="3914290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2956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09:21:14 </a:t>
                      </a:r>
                      <a:r>
                        <a:rPr kumimoji="0" lang="en-US" sz="1000" b="0" i="0" u="none" strike="noStrike" kern="1200" cap="none" spc="0" normalizeH="0" baseline="0" noProof="0">
                          <a:ln>
                            <a:noFill/>
                          </a:ln>
                          <a:solidFill>
                            <a:prstClr val="black"/>
                          </a:solidFill>
                          <a:effectLst/>
                          <a:uLnTx/>
                          <a:uFillTx/>
                          <a:latin typeface="+mn-lt"/>
                          <a:ea typeface="+mn-ea"/>
                          <a:cs typeface="+mn-cs"/>
                        </a:rPr>
                        <a:t>
  #NewsExpress:
- CPC reviews document on selection of young officials 
- European leaders reach migration deal after marathon talk 
- #SpaceX sends #AI robot to space station  
- Big stars in danger as bookings and suspensions influence #WorldCup https://t.co/0ZgGKpXUgh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extLst>
                  <a:ext uri="{0D108BD9-81ED-4DB2-BD59-A6C34878D82A}">
                    <a16:rowId xmlns:a16="http://schemas.microsoft.com/office/drawing/2014/main" val="148068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05:52:00 </a:t>
                      </a:r>
                      <a:r>
                        <a:rPr kumimoji="0" lang="en-US" sz="1000" b="0" i="0" u="none" strike="noStrike" kern="1200" cap="none" spc="0" normalizeH="0" baseline="0" noProof="0">
                          <a:ln>
                            <a:noFill/>
                          </a:ln>
                          <a:solidFill>
                            <a:prstClr val="black"/>
                          </a:solidFill>
                          <a:effectLst/>
                          <a:uLnTx/>
                          <a:uFillTx/>
                          <a:latin typeface="+mn-lt"/>
                          <a:ea typeface="+mn-ea"/>
                          <a:cs typeface="+mn-cs"/>
                        </a:rPr>
                        <a:t>
  Blind football players gain confidence from professional training in southwest China's Guizhou https://t.co/FxFZN3dUyd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extLst>
                  <a:ext uri="{0D108BD9-81ED-4DB2-BD59-A6C34878D82A}">
                    <a16:rowId xmlns:a16="http://schemas.microsoft.com/office/drawing/2014/main" val="179605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04:43:01 </a:t>
                      </a:r>
                      <a:r>
                        <a:rPr kumimoji="0" lang="en-US" sz="1000" b="0" i="0" u="none" strike="noStrike" kern="1200" cap="none" spc="0" normalizeH="0" baseline="0" noProof="0">
                          <a:ln>
                            <a:noFill/>
                          </a:ln>
                          <a:solidFill>
                            <a:prstClr val="black"/>
                          </a:solidFill>
                          <a:effectLst/>
                          <a:uLnTx/>
                          <a:uFillTx/>
                          <a:latin typeface="+mn-lt"/>
                          <a:ea typeface="+mn-ea"/>
                          <a:cs typeface="+mn-cs"/>
                        </a:rPr>
                        <a:t>
  Graduation ceremony for kindergarten kids in southwest China's Chengdu https://t.co/Q6Hvu3iYPs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extLst>
                  <a:ext uri="{0D108BD9-81ED-4DB2-BD59-A6C34878D82A}">
                    <a16:rowId xmlns:a16="http://schemas.microsoft.com/office/drawing/2014/main" val="353968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03:35:08 </a:t>
                      </a:r>
                      <a:r>
                        <a:rPr kumimoji="0" lang="en-US" sz="1000" b="0" i="0" u="none" strike="noStrike" kern="1200" cap="none" spc="0" normalizeH="0" baseline="0" noProof="0">
                          <a:ln>
                            <a:noFill/>
                          </a:ln>
                          <a:solidFill>
                            <a:prstClr val="black"/>
                          </a:solidFill>
                          <a:effectLst/>
                          <a:uLnTx/>
                          <a:uFillTx/>
                          <a:latin typeface="+mn-lt"/>
                          <a:ea typeface="+mn-ea"/>
                          <a:cs typeface="+mn-cs"/>
                        </a:rPr>
                        <a:t>
  "Battle of Wine" festival goers soak each other with thousands of liters of red wine in Haro, Spain https://t.co/Bw2J0w6bKP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extLst>
                  <a:ext uri="{0D108BD9-81ED-4DB2-BD59-A6C34878D82A}">
                    <a16:rowId xmlns:a16="http://schemas.microsoft.com/office/drawing/2014/main" val="2803661430"/>
                  </a:ext>
                </a:extLst>
              </a:tr>
            </a:tbl>
          </a:graphicData>
        </a:graphic>
      </p:graphicFrame>
      <p:sp>
        <p:nvSpPr>
          <p:cNvPr id="4" name="Text Placeholder 3">
            <a:extLst>
              <a:ext uri="{FF2B5EF4-FFF2-40B4-BE49-F238E27FC236}">
                <a16:creationId xmlns:a16="http://schemas.microsoft.com/office/drawing/2014/main" id="{E4E706A9-93B9-4473-BB49-4637115F2A9B}"/>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47320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AE068-BD73-40EB-8E08-7CAA931E68F2}"/>
              </a:ext>
            </a:extLst>
          </p:cNvPr>
          <p:cNvSpPr>
            <a:spLocks noGrp="1"/>
          </p:cNvSpPr>
          <p:nvPr>
            <p:ph type="title"/>
          </p:nvPr>
        </p:nvSpPr>
        <p:spPr/>
        <p:txBody>
          <a:bodyPr/>
          <a:lstStyle/>
          <a:p>
            <a:r>
              <a:rPr lang="en-US"/>
              <a:t>Twitter Own and Retweeted Tweets Table | China News </a:t>
            </a:r>
            <a:r>
              <a:rPr lang="ja-JP" altLang="en-US"/>
              <a:t>中国新闻网 </a:t>
            </a:r>
            <a:r>
              <a:rPr lang="en-US" altLang="ja-JP"/>
              <a:t>- 4 </a:t>
            </a:r>
            <a:r>
              <a:rPr lang="en-US"/>
              <a:t>of 5</a:t>
            </a:r>
          </a:p>
        </p:txBody>
      </p:sp>
      <p:graphicFrame>
        <p:nvGraphicFramePr>
          <p:cNvPr id="5" name="Table Placeholder 4">
            <a:extLst>
              <a:ext uri="{FF2B5EF4-FFF2-40B4-BE49-F238E27FC236}">
                <a16:creationId xmlns:a16="http://schemas.microsoft.com/office/drawing/2014/main" id="{83DD70E1-9C2D-4BC2-B3E0-117AF6301935}"/>
              </a:ext>
            </a:extLst>
          </p:cNvPr>
          <p:cNvGraphicFramePr>
            <a:graphicFrameLocks noGrp="1"/>
          </p:cNvGraphicFramePr>
          <p:nvPr>
            <p:ph type="tbl" sz="quarter" idx="13"/>
            <p:extLst>
              <p:ext uri="{D42A27DB-BD31-4B8C-83A1-F6EECF244321}">
                <p14:modId xmlns:p14="http://schemas.microsoft.com/office/powerpoint/2010/main" val="79914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8772125"/>
                    </a:ext>
                  </a:extLst>
                </a:gridCol>
                <a:gridCol w="822960">
                  <a:extLst>
                    <a:ext uri="{9D8B030D-6E8A-4147-A177-3AD203B41FA5}">
                      <a16:colId xmlns:a16="http://schemas.microsoft.com/office/drawing/2014/main" val="4165307632"/>
                    </a:ext>
                  </a:extLst>
                </a:gridCol>
                <a:gridCol w="822960">
                  <a:extLst>
                    <a:ext uri="{9D8B030D-6E8A-4147-A177-3AD203B41FA5}">
                      <a16:colId xmlns:a16="http://schemas.microsoft.com/office/drawing/2014/main" val="2603036880"/>
                    </a:ext>
                  </a:extLst>
                </a:gridCol>
                <a:gridCol w="822960">
                  <a:extLst>
                    <a:ext uri="{9D8B030D-6E8A-4147-A177-3AD203B41FA5}">
                      <a16:colId xmlns:a16="http://schemas.microsoft.com/office/drawing/2014/main" val="2632256985"/>
                    </a:ext>
                  </a:extLst>
                </a:gridCol>
                <a:gridCol w="822960">
                  <a:extLst>
                    <a:ext uri="{9D8B030D-6E8A-4147-A177-3AD203B41FA5}">
                      <a16:colId xmlns:a16="http://schemas.microsoft.com/office/drawing/2014/main" val="2295103524"/>
                    </a:ext>
                  </a:extLst>
                </a:gridCol>
                <a:gridCol w="822960">
                  <a:extLst>
                    <a:ext uri="{9D8B030D-6E8A-4147-A177-3AD203B41FA5}">
                      <a16:colId xmlns:a16="http://schemas.microsoft.com/office/drawing/2014/main" val="259906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7176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02:13:21 </a:t>
                      </a:r>
                      <a:r>
                        <a:rPr kumimoji="0" lang="en-US" sz="1000" b="0" i="0" u="none" strike="noStrike" kern="1200" cap="none" spc="0" normalizeH="0" baseline="0" noProof="0">
                          <a:ln>
                            <a:noFill/>
                          </a:ln>
                          <a:solidFill>
                            <a:prstClr val="black"/>
                          </a:solidFill>
                          <a:effectLst/>
                          <a:uLnTx/>
                          <a:uFillTx/>
                          <a:latin typeface="+mn-lt"/>
                          <a:ea typeface="+mn-ea"/>
                          <a:cs typeface="+mn-cs"/>
                        </a:rPr>
                        <a:t>
  Chinese Premier Li Keqiang will pay official visits to Bulgaria and Germany to promote pragmatic cooperation https://t.co/EqpCBkBPFG https://t.co/HfsHsyxy0o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extLst>
                  <a:ext uri="{0D108BD9-81ED-4DB2-BD59-A6C34878D82A}">
                    <a16:rowId xmlns:a16="http://schemas.microsoft.com/office/drawing/2014/main" val="99876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01:30:15 </a:t>
                      </a:r>
                      <a:r>
                        <a:rPr kumimoji="0" lang="en-US" sz="1000" b="0" i="0" u="none" strike="noStrike" kern="1200" cap="none" spc="0" normalizeH="0" baseline="0" noProof="0">
                          <a:ln>
                            <a:noFill/>
                          </a:ln>
                          <a:solidFill>
                            <a:prstClr val="black"/>
                          </a:solidFill>
                          <a:effectLst/>
                          <a:uLnTx/>
                          <a:uFillTx/>
                          <a:latin typeface="+mn-lt"/>
                          <a:ea typeface="+mn-ea"/>
                          <a:cs typeface="+mn-cs"/>
                        </a:rPr>
                        <a:t>
  #ChinaTravel: Plank road along cliff attracts visitors to Jinfo Mountain in southwest China's Chongqing https://t.co/xtvaivIMME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extLst>
                  <a:ext uri="{0D108BD9-81ED-4DB2-BD59-A6C34878D82A}">
                    <a16:rowId xmlns:a16="http://schemas.microsoft.com/office/drawing/2014/main" val="204385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- 2018-06-30 00:25:08 </a:t>
                      </a:r>
                      <a:r>
                        <a:rPr kumimoji="0" lang="en-US" sz="1000" b="0" i="0" u="none" strike="noStrike" kern="1200" cap="none" spc="0" normalizeH="0" baseline="0" noProof="0">
                          <a:ln>
                            <a:noFill/>
                          </a:ln>
                          <a:solidFill>
                            <a:prstClr val="black"/>
                          </a:solidFill>
                          <a:effectLst/>
                          <a:uLnTx/>
                          <a:uFillTx/>
                          <a:latin typeface="+mn-lt"/>
                          <a:ea typeface="+mn-ea"/>
                          <a:cs typeface="+mn-cs"/>
                        </a:rPr>
                        <a:t>
  Putin-Trump summit to have limited impact on Russia-U.S. ties https://t.co/w1qY4OiBXQ https://t.co/1Wj3067O59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extLst>
                  <a:ext uri="{0D108BD9-81ED-4DB2-BD59-A6C34878D82A}">
                    <a16:rowId xmlns:a16="http://schemas.microsoft.com/office/drawing/2014/main" val="30700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23:21:00 </a:t>
                      </a:r>
                      <a:r>
                        <a:rPr kumimoji="0" lang="en-US" sz="1000" b="0" i="0" u="none" strike="noStrike" kern="1200" cap="none" spc="0" normalizeH="0" baseline="0" noProof="0">
                          <a:ln>
                            <a:noFill/>
                          </a:ln>
                          <a:solidFill>
                            <a:prstClr val="black"/>
                          </a:solidFill>
                          <a:effectLst/>
                          <a:uLnTx/>
                          <a:uFillTx/>
                          <a:latin typeface="+mn-lt"/>
                          <a:ea typeface="+mn-ea"/>
                          <a:cs typeface="+mn-cs"/>
                        </a:rPr>
                        <a:t>
  Racing rapids! 20 teams from 16 countries compete on river in south China's Guangxi https://t.co/6bPoGyIHNB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176694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22:52:52 </a:t>
                      </a:r>
                      <a:r>
                        <a:rPr kumimoji="0" lang="en-US" sz="1000" b="0" i="0" u="none" strike="noStrike" kern="1200" cap="none" spc="0" normalizeH="0" baseline="0" noProof="0">
                          <a:ln>
                            <a:noFill/>
                          </a:ln>
                          <a:solidFill>
                            <a:prstClr val="black"/>
                          </a:solidFill>
                          <a:effectLst/>
                          <a:uLnTx/>
                          <a:uFillTx/>
                          <a:latin typeface="+mn-lt"/>
                          <a:ea typeface="+mn-ea"/>
                          <a:cs typeface="+mn-cs"/>
                        </a:rPr>
                        <a:t>
  One-China principle is political foundation of China-U.S. relationship and is not negotiable: Foreign Ministry spokesperson https://t.co/BkgOFpPldr https://t.co/j5g8bJmoo1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extLst>
                  <a:ext uri="{0D108BD9-81ED-4DB2-BD59-A6C34878D82A}">
                    <a16:rowId xmlns:a16="http://schemas.microsoft.com/office/drawing/2014/main" val="89760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20:30:06 </a:t>
                      </a:r>
                      <a:r>
                        <a:rPr kumimoji="0" lang="en-US" sz="1000" b="0" i="0" u="none" strike="noStrike" kern="1200" cap="none" spc="0" normalizeH="0" baseline="0" noProof="0">
                          <a:ln>
                            <a:noFill/>
                          </a:ln>
                          <a:solidFill>
                            <a:prstClr val="black"/>
                          </a:solidFill>
                          <a:effectLst/>
                          <a:uLnTx/>
                          <a:uFillTx/>
                          <a:latin typeface="+mn-lt"/>
                          <a:ea typeface="+mn-ea"/>
                          <a:cs typeface="+mn-cs"/>
                        </a:rPr>
                        <a:t>
  '@Boeing has unveiled its plans for what could be the world's first hypersonic airliner, capable of flying at five times the speed of sound. https://t.co/Ij2aAL8HFT  (Image/Boeing) https://t.co/q04UprAUP9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extLst>
                  <a:ext uri="{0D108BD9-81ED-4DB2-BD59-A6C34878D82A}">
                    <a16:rowId xmlns:a16="http://schemas.microsoft.com/office/drawing/2014/main" val="632187566"/>
                  </a:ext>
                </a:extLst>
              </a:tr>
            </a:tbl>
          </a:graphicData>
        </a:graphic>
      </p:graphicFrame>
      <p:sp>
        <p:nvSpPr>
          <p:cNvPr id="4" name="Text Placeholder 3">
            <a:extLst>
              <a:ext uri="{FF2B5EF4-FFF2-40B4-BE49-F238E27FC236}">
                <a16:creationId xmlns:a16="http://schemas.microsoft.com/office/drawing/2014/main" id="{4DDFFF0D-0801-49F8-A6A5-F0232E1A2EE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66282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BF1D-47B9-4799-947B-48B4B6D6EC23}"/>
              </a:ext>
            </a:extLst>
          </p:cNvPr>
          <p:cNvSpPr>
            <a:spLocks noGrp="1"/>
          </p:cNvSpPr>
          <p:nvPr>
            <p:ph type="title"/>
          </p:nvPr>
        </p:nvSpPr>
        <p:spPr/>
        <p:txBody>
          <a:bodyPr/>
          <a:lstStyle/>
          <a:p>
            <a:r>
              <a:rPr lang="en-US"/>
              <a:t>Twitter Own and Retweeted Tweets Table | China News </a:t>
            </a:r>
            <a:r>
              <a:rPr lang="ja-JP" altLang="en-US"/>
              <a:t>中国新闻网 </a:t>
            </a:r>
            <a:r>
              <a:rPr lang="en-US" altLang="ja-JP"/>
              <a:t>- 5 </a:t>
            </a:r>
            <a:r>
              <a:rPr lang="en-US"/>
              <a:t>of 5</a:t>
            </a:r>
          </a:p>
        </p:txBody>
      </p:sp>
      <p:graphicFrame>
        <p:nvGraphicFramePr>
          <p:cNvPr id="5" name="Table Placeholder 4">
            <a:extLst>
              <a:ext uri="{FF2B5EF4-FFF2-40B4-BE49-F238E27FC236}">
                <a16:creationId xmlns:a16="http://schemas.microsoft.com/office/drawing/2014/main" id="{D72920C7-F89B-4926-B347-5657A24284E6}"/>
              </a:ext>
            </a:extLst>
          </p:cNvPr>
          <p:cNvGraphicFramePr>
            <a:graphicFrameLocks noGrp="1"/>
          </p:cNvGraphicFramePr>
          <p:nvPr>
            <p:ph type="tbl" sz="quarter" idx="13"/>
            <p:extLst>
              <p:ext uri="{D42A27DB-BD31-4B8C-83A1-F6EECF244321}">
                <p14:modId xmlns:p14="http://schemas.microsoft.com/office/powerpoint/2010/main" val="213438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7561324"/>
                    </a:ext>
                  </a:extLst>
                </a:gridCol>
                <a:gridCol w="822960">
                  <a:extLst>
                    <a:ext uri="{9D8B030D-6E8A-4147-A177-3AD203B41FA5}">
                      <a16:colId xmlns:a16="http://schemas.microsoft.com/office/drawing/2014/main" val="676826685"/>
                    </a:ext>
                  </a:extLst>
                </a:gridCol>
                <a:gridCol w="822960">
                  <a:extLst>
                    <a:ext uri="{9D8B030D-6E8A-4147-A177-3AD203B41FA5}">
                      <a16:colId xmlns:a16="http://schemas.microsoft.com/office/drawing/2014/main" val="3506847380"/>
                    </a:ext>
                  </a:extLst>
                </a:gridCol>
                <a:gridCol w="822960">
                  <a:extLst>
                    <a:ext uri="{9D8B030D-6E8A-4147-A177-3AD203B41FA5}">
                      <a16:colId xmlns:a16="http://schemas.microsoft.com/office/drawing/2014/main" val="1013558403"/>
                    </a:ext>
                  </a:extLst>
                </a:gridCol>
                <a:gridCol w="822960">
                  <a:extLst>
                    <a:ext uri="{9D8B030D-6E8A-4147-A177-3AD203B41FA5}">
                      <a16:colId xmlns:a16="http://schemas.microsoft.com/office/drawing/2014/main" val="983504956"/>
                    </a:ext>
                  </a:extLst>
                </a:gridCol>
                <a:gridCol w="822960">
                  <a:extLst>
                    <a:ext uri="{9D8B030D-6E8A-4147-A177-3AD203B41FA5}">
                      <a16:colId xmlns:a16="http://schemas.microsoft.com/office/drawing/2014/main" val="3218184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0335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19:53:02 </a:t>
                      </a:r>
                      <a:r>
                        <a:rPr kumimoji="0" lang="en-US" sz="1000" b="0" i="0" u="none" strike="noStrike" kern="1200" cap="none" spc="0" normalizeH="0" baseline="0" noProof="0">
                          <a:ln>
                            <a:noFill/>
                          </a:ln>
                          <a:solidFill>
                            <a:prstClr val="black"/>
                          </a:solidFill>
                          <a:effectLst/>
                          <a:uLnTx/>
                          <a:uFillTx/>
                          <a:latin typeface="+mn-lt"/>
                          <a:ea typeface="+mn-ea"/>
                          <a:cs typeface="+mn-cs"/>
                        </a:rPr>
                        <a:t>
  Mount Agung volcano in #Bali erupted on Thursday, fired a towering column of ash 2,500 meters into the sky, and reddish flames lit up the volcano's crater overnight. https://t.co/Q8YdimfRtB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extLst>
                  <a:ext uri="{0D108BD9-81ED-4DB2-BD59-A6C34878D82A}">
                    <a16:rowId xmlns:a16="http://schemas.microsoft.com/office/drawing/2014/main" val="158634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19:23:28 </a:t>
                      </a:r>
                      <a:r>
                        <a:rPr kumimoji="0" lang="en-US" sz="1000" b="0" i="0" u="none" strike="noStrike" kern="1200" cap="none" spc="0" normalizeH="0" baseline="0" noProof="0">
                          <a:ln>
                            <a:noFill/>
                          </a:ln>
                          <a:solidFill>
                            <a:prstClr val="black"/>
                          </a:solidFill>
                          <a:effectLst/>
                          <a:uLnTx/>
                          <a:uFillTx/>
                          <a:latin typeface="+mn-lt"/>
                          <a:ea typeface="+mn-ea"/>
                          <a:cs typeface="+mn-cs"/>
                        </a:rPr>
                        <a:t>
  Chinese President #XiJinping on Friday extended congratulations to Recep Tayyip Erdogan on being re-elected to the Turkish presidency. https://t.co/fWQFAIZjQZ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extLst>
                  <a:ext uri="{0D108BD9-81ED-4DB2-BD59-A6C34878D82A}">
                    <a16:rowId xmlns:a16="http://schemas.microsoft.com/office/drawing/2014/main" val="341686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19:07:12 </a:t>
                      </a:r>
                      <a:r>
                        <a:rPr kumimoji="0" lang="en-US" sz="1000" b="0" i="0" u="none" strike="noStrike" kern="1200" cap="none" spc="0" normalizeH="0" baseline="0" noProof="0">
                          <a:ln>
                            <a:noFill/>
                          </a:ln>
                          <a:solidFill>
                            <a:prstClr val="black"/>
                          </a:solidFill>
                          <a:effectLst/>
                          <a:uLnTx/>
                          <a:uFillTx/>
                          <a:latin typeface="+mn-lt"/>
                          <a:ea typeface="+mn-ea"/>
                          <a:cs typeface="+mn-cs"/>
                        </a:rPr>
                        <a:t>
  A student has donated a model library made of 30,000 used chopsticks to China Three Gorges University upon his graduation. https://t.co/Umc7gPK2DE https://t.co/u9yzOac81v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extLst>
                  <a:ext uri="{0D108BD9-81ED-4DB2-BD59-A6C34878D82A}">
                    <a16:rowId xmlns:a16="http://schemas.microsoft.com/office/drawing/2014/main" val="2592257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18:31:27 </a:t>
                      </a:r>
                      <a:r>
                        <a:rPr kumimoji="0" lang="en-US" sz="1000" b="0" i="0" u="none" strike="noStrike" kern="1200" cap="none" spc="0" normalizeH="0" baseline="0" noProof="0">
                          <a:ln>
                            <a:noFill/>
                          </a:ln>
                          <a:solidFill>
                            <a:prstClr val="black"/>
                          </a:solidFill>
                          <a:effectLst/>
                          <a:uLnTx/>
                          <a:uFillTx/>
                          <a:latin typeface="+mn-lt"/>
                          <a:ea typeface="+mn-ea"/>
                          <a:cs typeface="+mn-cs"/>
                        </a:rPr>
                        <a:t>
  Disappointed #Germany team arrive at Frankfurt Airport from 2018 #WorldCup in Russia https://t.co/Vw7rFJd3Nc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extLst>
                  <a:ext uri="{0D108BD9-81ED-4DB2-BD59-A6C34878D82A}">
                    <a16:rowId xmlns:a16="http://schemas.microsoft.com/office/drawing/2014/main" val="194568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@Echinanews - 2018-06-29 17:54:09 </a:t>
                      </a:r>
                      <a:r>
                        <a:rPr kumimoji="0" lang="en-US" sz="1000" b="0" i="0" u="none" strike="noStrike" kern="1200" cap="none" spc="0" normalizeH="0" baseline="0" noProof="0">
                          <a:ln>
                            <a:noFill/>
                          </a:ln>
                          <a:solidFill>
                            <a:prstClr val="black"/>
                          </a:solidFill>
                          <a:effectLst/>
                          <a:uLnTx/>
                          <a:uFillTx/>
                          <a:latin typeface="+mn-lt"/>
                          <a:ea typeface="+mn-ea"/>
                          <a:cs typeface="+mn-cs"/>
                        </a:rPr>
                        <a:t>
  China's first domestically developed regional jet, the ARJ21, welcomed its 100,000th passenger on the second anniversary of its commercial operation on Thursday. https://t.co/mQycdiMiwW https://t.co/Lc5vw5E0SQ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extLst>
                  <a:ext uri="{0D108BD9-81ED-4DB2-BD59-A6C34878D82A}">
                    <a16:rowId xmlns:a16="http://schemas.microsoft.com/office/drawing/2014/main" val="2045444353"/>
                  </a:ext>
                </a:extLst>
              </a:tr>
            </a:tbl>
          </a:graphicData>
        </a:graphic>
      </p:graphicFrame>
      <p:sp>
        <p:nvSpPr>
          <p:cNvPr id="4" name="Text Placeholder 3">
            <a:extLst>
              <a:ext uri="{FF2B5EF4-FFF2-40B4-BE49-F238E27FC236}">
                <a16:creationId xmlns:a16="http://schemas.microsoft.com/office/drawing/2014/main" id="{A7BA38B3-871C-4C1C-A750-0A943CCE58E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667232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5BD0F-F60C-4483-812B-40B1D4EF9310}"/>
              </a:ext>
            </a:extLst>
          </p:cNvPr>
          <p:cNvSpPr>
            <a:spLocks noGrp="1"/>
          </p:cNvSpPr>
          <p:nvPr>
            <p:ph type="title"/>
          </p:nvPr>
        </p:nvSpPr>
        <p:spPr/>
        <p:txBody>
          <a:bodyPr/>
          <a:lstStyle/>
          <a:p>
            <a:r>
              <a:rPr lang="en-US"/>
              <a:t>Twitter Key Metrics Radar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FBC3BEA9-0BEC-4229-92B5-3878FBCB1D76}"/>
              </a:ext>
            </a:extLst>
          </p:cNvPr>
          <p:cNvGraphicFramePr>
            <a:graphicFrameLocks noGrp="1"/>
          </p:cNvGraphicFramePr>
          <p:nvPr>
            <p:ph type="chart" sz="quarter" idx="13"/>
            <p:extLst>
              <p:ext uri="{D42A27DB-BD31-4B8C-83A1-F6EECF244321}">
                <p14:modId xmlns:p14="http://schemas.microsoft.com/office/powerpoint/2010/main" val="3771260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94D2D-533C-4F64-8A41-3BFC1E89C536}"/>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2E3BFC9F-5293-4831-80BA-0F9ECC5FD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8409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57C6-E9A3-4450-8AAA-77F308899B56}"/>
              </a:ext>
            </a:extLst>
          </p:cNvPr>
          <p:cNvSpPr>
            <a:spLocks noGrp="1"/>
          </p:cNvSpPr>
          <p:nvPr>
            <p:ph type="title"/>
          </p:nvPr>
        </p:nvSpPr>
        <p:spPr/>
        <p:txBody>
          <a:bodyPr/>
          <a:lstStyle/>
          <a:p>
            <a:r>
              <a:rPr lang="en-US"/>
              <a:t>Twitter Own Tweets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78FFCF17-08BE-48FE-8973-77A4527675FF}"/>
              </a:ext>
            </a:extLst>
          </p:cNvPr>
          <p:cNvGraphicFramePr>
            <a:graphicFrameLocks noGrp="1"/>
          </p:cNvGraphicFramePr>
          <p:nvPr>
            <p:ph type="chart" sz="quarter" idx="13"/>
            <p:extLst>
              <p:ext uri="{D42A27DB-BD31-4B8C-83A1-F6EECF244321}">
                <p14:modId xmlns:p14="http://schemas.microsoft.com/office/powerpoint/2010/main" val="2115940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9D3E7-BF44-4C83-916D-72FE3ED0E1AF}"/>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E4FBFDF9-F0E1-43ED-B04E-054099BA6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716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5BDFD-BC39-4B78-A878-6909BC002273}"/>
              </a:ext>
            </a:extLst>
          </p:cNvPr>
          <p:cNvSpPr>
            <a:spLocks noGrp="1"/>
          </p:cNvSpPr>
          <p:nvPr>
            <p:ph type="title"/>
          </p:nvPr>
        </p:nvSpPr>
        <p:spPr/>
        <p:txBody>
          <a:bodyPr/>
          <a:lstStyle/>
          <a:p>
            <a:r>
              <a:rPr lang="en-US"/>
              <a:t>Twitter Tweet Type Distribution | China News </a:t>
            </a:r>
            <a:r>
              <a:rPr lang="ja-JP" altLang="en-US"/>
              <a:t>中国新闻网</a:t>
            </a:r>
            <a:endParaRPr lang="en-US"/>
          </a:p>
        </p:txBody>
      </p:sp>
      <p:graphicFrame>
        <p:nvGraphicFramePr>
          <p:cNvPr id="6" name="Chart Placeholder 5">
            <a:extLst>
              <a:ext uri="{FF2B5EF4-FFF2-40B4-BE49-F238E27FC236}">
                <a16:creationId xmlns:a16="http://schemas.microsoft.com/office/drawing/2014/main" id="{38722FD7-676C-4E6C-BBA4-673D2CFBB824}"/>
              </a:ext>
            </a:extLst>
          </p:cNvPr>
          <p:cNvGraphicFramePr>
            <a:graphicFrameLocks noGrp="1"/>
          </p:cNvGraphicFramePr>
          <p:nvPr>
            <p:ph type="chart" sz="quarter" idx="13"/>
            <p:extLst>
              <p:ext uri="{D42A27DB-BD31-4B8C-83A1-F6EECF244321}">
                <p14:modId xmlns:p14="http://schemas.microsoft.com/office/powerpoint/2010/main" val="3581616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07CB3-5D19-4C94-A8DB-92A0A9B0A502}"/>
              </a:ext>
            </a:extLst>
          </p:cNvPr>
          <p:cNvSpPr>
            <a:spLocks noGrp="1"/>
          </p:cNvSpPr>
          <p:nvPr>
            <p:ph type="body" sz="quarter" idx="14"/>
          </p:nvPr>
        </p:nvSpPr>
        <p:spPr/>
        <p:txBody>
          <a:bodyPr/>
          <a:lstStyle/>
          <a:p>
            <a:r>
              <a:rPr lang="en-US"/>
              <a:t>04/01/2018 - 06/30/2018</a:t>
            </a:r>
          </a:p>
        </p:txBody>
      </p:sp>
      <p:sp>
        <p:nvSpPr>
          <p:cNvPr id="5" name="Footer Placeholder 4">
            <a:extLst>
              <a:ext uri="{FF2B5EF4-FFF2-40B4-BE49-F238E27FC236}">
                <a16:creationId xmlns:a16="http://schemas.microsoft.com/office/drawing/2014/main" id="{7A0FC7C0-54E6-4F80-9057-7F8D66C6D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352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D432D-6BAD-4320-B8A9-7A2436E5E2C7}"/>
              </a:ext>
            </a:extLst>
          </p:cNvPr>
          <p:cNvSpPr>
            <a:spLocks noGrp="1"/>
          </p:cNvSpPr>
          <p:nvPr>
            <p:ph type="title"/>
          </p:nvPr>
        </p:nvSpPr>
        <p:spPr/>
        <p:txBody>
          <a:bodyPr/>
          <a:lstStyle/>
          <a:p>
            <a:r>
              <a:rPr lang="en-US"/>
              <a:t>Twitter Hashtag Detection | China News </a:t>
            </a:r>
            <a:r>
              <a:rPr lang="ja-JP" altLang="en-US"/>
              <a:t>中国新闻网 </a:t>
            </a:r>
            <a:r>
              <a:rPr lang="en-US" altLang="ja-JP"/>
              <a:t>- 1 </a:t>
            </a:r>
            <a:r>
              <a:rPr lang="en-US"/>
              <a:t>of 3</a:t>
            </a:r>
          </a:p>
        </p:txBody>
      </p:sp>
      <p:graphicFrame>
        <p:nvGraphicFramePr>
          <p:cNvPr id="5" name="Table Placeholder 4">
            <a:extLst>
              <a:ext uri="{FF2B5EF4-FFF2-40B4-BE49-F238E27FC236}">
                <a16:creationId xmlns:a16="http://schemas.microsoft.com/office/drawing/2014/main" id="{1F594FF8-4268-43C3-8E79-23926E03C568}"/>
              </a:ext>
            </a:extLst>
          </p:cNvPr>
          <p:cNvGraphicFramePr>
            <a:graphicFrameLocks noGrp="1"/>
          </p:cNvGraphicFramePr>
          <p:nvPr>
            <p:ph type="tbl" sz="quarter" idx="13"/>
            <p:extLst>
              <p:ext uri="{D42A27DB-BD31-4B8C-83A1-F6EECF244321}">
                <p14:modId xmlns:p14="http://schemas.microsoft.com/office/powerpoint/2010/main" val="1177064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1962372"/>
                    </a:ext>
                  </a:extLst>
                </a:gridCol>
                <a:gridCol w="1234440">
                  <a:extLst>
                    <a:ext uri="{9D8B030D-6E8A-4147-A177-3AD203B41FA5}">
                      <a16:colId xmlns:a16="http://schemas.microsoft.com/office/drawing/2014/main" val="1547926555"/>
                    </a:ext>
                  </a:extLst>
                </a:gridCol>
                <a:gridCol w="1234440">
                  <a:extLst>
                    <a:ext uri="{9D8B030D-6E8A-4147-A177-3AD203B41FA5}">
                      <a16:colId xmlns:a16="http://schemas.microsoft.com/office/drawing/2014/main" val="4203232323"/>
                    </a:ext>
                  </a:extLst>
                </a:gridCol>
                <a:gridCol w="1234440">
                  <a:extLst>
                    <a:ext uri="{9D8B030D-6E8A-4147-A177-3AD203B41FA5}">
                      <a16:colId xmlns:a16="http://schemas.microsoft.com/office/drawing/2014/main" val="3581853577"/>
                    </a:ext>
                  </a:extLst>
                </a:gridCol>
                <a:gridCol w="1234440">
                  <a:extLst>
                    <a:ext uri="{9D8B030D-6E8A-4147-A177-3AD203B41FA5}">
                      <a16:colId xmlns:a16="http://schemas.microsoft.com/office/drawing/2014/main" val="3565566010"/>
                    </a:ext>
                  </a:extLst>
                </a:gridCol>
                <a:gridCol w="1234440">
                  <a:extLst>
                    <a:ext uri="{9D8B030D-6E8A-4147-A177-3AD203B41FA5}">
                      <a16:colId xmlns:a16="http://schemas.microsoft.com/office/drawing/2014/main" val="581699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62961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#selfies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79850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#California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2526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#StephenHawking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2846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11.258426966292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5.9438202247191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0.29213483146067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17.494382022472</a:t>
                      </a:r>
                    </a:p>
                  </a:txBody>
                  <a:tcPr/>
                </a:tc>
                <a:extLst>
                  <a:ext uri="{0D108BD9-81ED-4DB2-BD59-A6C34878D82A}">
                    <a16:rowId xmlns:a16="http://schemas.microsoft.com/office/drawing/2014/main" val="68970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9.9574468085106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5.3085106382979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0.34042553191489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15.606382978723</a:t>
                      </a:r>
                    </a:p>
                  </a:txBody>
                  <a:tcPr/>
                </a:tc>
                <a:extLst>
                  <a:ext uri="{0D108BD9-81ED-4DB2-BD59-A6C34878D82A}">
                    <a16:rowId xmlns:a16="http://schemas.microsoft.com/office/drawing/2014/main" val="139919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15.018867924528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6.2169811320755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0.39622641509434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21.632075471698</a:t>
                      </a:r>
                    </a:p>
                  </a:txBody>
                  <a:tcPr/>
                </a:tc>
                <a:extLst>
                  <a:ext uri="{0D108BD9-81ED-4DB2-BD59-A6C34878D82A}">
                    <a16:rowId xmlns:a16="http://schemas.microsoft.com/office/drawing/2014/main" val="297028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#ChinaBiz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31487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9.5520833333333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0.46354166666667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14.890625</a:t>
                      </a:r>
                    </a:p>
                  </a:txBody>
                  <a:tcPr/>
                </a:tc>
                <a:extLst>
                  <a:ext uri="{0D108BD9-81ED-4DB2-BD59-A6C34878D82A}">
                    <a16:rowId xmlns:a16="http://schemas.microsoft.com/office/drawing/2014/main" val="143145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#cherryblossom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10385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#parachute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475042208"/>
                  </a:ext>
                </a:extLst>
              </a:tr>
            </a:tbl>
          </a:graphicData>
        </a:graphic>
      </p:graphicFrame>
      <p:sp>
        <p:nvSpPr>
          <p:cNvPr id="4" name="Text Placeholder 3">
            <a:extLst>
              <a:ext uri="{FF2B5EF4-FFF2-40B4-BE49-F238E27FC236}">
                <a16:creationId xmlns:a16="http://schemas.microsoft.com/office/drawing/2014/main" id="{8FEB8521-E1A7-4002-A98A-5576375C73CC}"/>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164144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FA22-8D1F-48D9-9EA3-8ED2C22E5F33}"/>
              </a:ext>
            </a:extLst>
          </p:cNvPr>
          <p:cNvSpPr>
            <a:spLocks noGrp="1"/>
          </p:cNvSpPr>
          <p:nvPr>
            <p:ph type="title"/>
          </p:nvPr>
        </p:nvSpPr>
        <p:spPr/>
        <p:txBody>
          <a:bodyPr/>
          <a:lstStyle/>
          <a:p>
            <a:r>
              <a:rPr lang="en-US"/>
              <a:t>Twitter Hashtag Detection | China News </a:t>
            </a:r>
            <a:r>
              <a:rPr lang="ja-JP" altLang="en-US"/>
              <a:t>中国新闻网 </a:t>
            </a:r>
            <a:r>
              <a:rPr lang="en-US" altLang="ja-JP"/>
              <a:t>- 2 </a:t>
            </a:r>
            <a:r>
              <a:rPr lang="en-US"/>
              <a:t>of 3</a:t>
            </a:r>
          </a:p>
        </p:txBody>
      </p:sp>
      <p:graphicFrame>
        <p:nvGraphicFramePr>
          <p:cNvPr id="5" name="Table Placeholder 4">
            <a:extLst>
              <a:ext uri="{FF2B5EF4-FFF2-40B4-BE49-F238E27FC236}">
                <a16:creationId xmlns:a16="http://schemas.microsoft.com/office/drawing/2014/main" id="{C3B33A29-ADBC-4D11-AF46-8A852EF0E5F7}"/>
              </a:ext>
            </a:extLst>
          </p:cNvPr>
          <p:cNvGraphicFramePr>
            <a:graphicFrameLocks noGrp="1"/>
          </p:cNvGraphicFramePr>
          <p:nvPr>
            <p:ph type="tbl" sz="quarter" idx="13"/>
            <p:extLst>
              <p:ext uri="{D42A27DB-BD31-4B8C-83A1-F6EECF244321}">
                <p14:modId xmlns:p14="http://schemas.microsoft.com/office/powerpoint/2010/main" val="3658278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1675523"/>
                    </a:ext>
                  </a:extLst>
                </a:gridCol>
                <a:gridCol w="1234440">
                  <a:extLst>
                    <a:ext uri="{9D8B030D-6E8A-4147-A177-3AD203B41FA5}">
                      <a16:colId xmlns:a16="http://schemas.microsoft.com/office/drawing/2014/main" val="531600321"/>
                    </a:ext>
                  </a:extLst>
                </a:gridCol>
                <a:gridCol w="1234440">
                  <a:extLst>
                    <a:ext uri="{9D8B030D-6E8A-4147-A177-3AD203B41FA5}">
                      <a16:colId xmlns:a16="http://schemas.microsoft.com/office/drawing/2014/main" val="48551190"/>
                    </a:ext>
                  </a:extLst>
                </a:gridCol>
                <a:gridCol w="1234440">
                  <a:extLst>
                    <a:ext uri="{9D8B030D-6E8A-4147-A177-3AD203B41FA5}">
                      <a16:colId xmlns:a16="http://schemas.microsoft.com/office/drawing/2014/main" val="3873424860"/>
                    </a:ext>
                  </a:extLst>
                </a:gridCol>
                <a:gridCol w="1234440">
                  <a:extLst>
                    <a:ext uri="{9D8B030D-6E8A-4147-A177-3AD203B41FA5}">
                      <a16:colId xmlns:a16="http://schemas.microsoft.com/office/drawing/2014/main" val="1728033593"/>
                    </a:ext>
                  </a:extLst>
                </a:gridCol>
                <a:gridCol w="1234440">
                  <a:extLst>
                    <a:ext uri="{9D8B030D-6E8A-4147-A177-3AD203B41FA5}">
                      <a16:colId xmlns:a16="http://schemas.microsoft.com/office/drawing/2014/main" val="217042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12700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3.3707865168539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2.247191011236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0.13483146067416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5.752808988764</a:t>
                      </a:r>
                    </a:p>
                  </a:txBody>
                  <a:tcPr/>
                </a:tc>
                <a:extLst>
                  <a:ext uri="{0D108BD9-81ED-4DB2-BD59-A6C34878D82A}">
                    <a16:rowId xmlns:a16="http://schemas.microsoft.com/office/drawing/2014/main" val="429477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#Tiangong1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21967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5.8260869565217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0.69565217391304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9.8695652173913</a:t>
                      </a:r>
                    </a:p>
                  </a:txBody>
                  <a:tcPr/>
                </a:tc>
                <a:extLst>
                  <a:ext uri="{0D108BD9-81ED-4DB2-BD59-A6C34878D82A}">
                    <a16:rowId xmlns:a16="http://schemas.microsoft.com/office/drawing/2014/main" val="212800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47234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#XionganNewArea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5222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#Zimbabwe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339602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#XiJinping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0.35483870967742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11.935483870968</a:t>
                      </a:r>
                    </a:p>
                  </a:txBody>
                  <a:tcPr/>
                </a:tc>
                <a:extLst>
                  <a:ext uri="{0D108BD9-81ED-4DB2-BD59-A6C34878D82A}">
                    <a16:rowId xmlns:a16="http://schemas.microsoft.com/office/drawing/2014/main" val="33766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#Airlines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46465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#spacestation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54814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#Starbucks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46217032"/>
                  </a:ext>
                </a:extLst>
              </a:tr>
            </a:tbl>
          </a:graphicData>
        </a:graphic>
      </p:graphicFrame>
      <p:sp>
        <p:nvSpPr>
          <p:cNvPr id="4" name="Text Placeholder 3">
            <a:extLst>
              <a:ext uri="{FF2B5EF4-FFF2-40B4-BE49-F238E27FC236}">
                <a16:creationId xmlns:a16="http://schemas.microsoft.com/office/drawing/2014/main" id="{EBB4E78B-1290-43F4-BB38-7B0A73D6681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156731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26D99-953E-46E0-82EA-988DD1E90F8D}"/>
              </a:ext>
            </a:extLst>
          </p:cNvPr>
          <p:cNvSpPr>
            <a:spLocks noGrp="1"/>
          </p:cNvSpPr>
          <p:nvPr>
            <p:ph type="title"/>
          </p:nvPr>
        </p:nvSpPr>
        <p:spPr/>
        <p:txBody>
          <a:bodyPr/>
          <a:lstStyle/>
          <a:p>
            <a:r>
              <a:rPr lang="en-US"/>
              <a:t>Twitter Hashtag Detection | China News </a:t>
            </a:r>
            <a:r>
              <a:rPr lang="ja-JP" altLang="en-US"/>
              <a:t>中国新闻网 </a:t>
            </a:r>
            <a:r>
              <a:rPr lang="en-US" altLang="ja-JP"/>
              <a:t>- 3 </a:t>
            </a:r>
            <a:r>
              <a:rPr lang="en-US"/>
              <a:t>of 3</a:t>
            </a:r>
          </a:p>
        </p:txBody>
      </p:sp>
      <p:graphicFrame>
        <p:nvGraphicFramePr>
          <p:cNvPr id="5" name="Table Placeholder 4">
            <a:extLst>
              <a:ext uri="{FF2B5EF4-FFF2-40B4-BE49-F238E27FC236}">
                <a16:creationId xmlns:a16="http://schemas.microsoft.com/office/drawing/2014/main" id="{304EBAB0-0828-441C-947D-C237F6FC0BE2}"/>
              </a:ext>
            </a:extLst>
          </p:cNvPr>
          <p:cNvGraphicFramePr>
            <a:graphicFrameLocks noGrp="1"/>
          </p:cNvGraphicFramePr>
          <p:nvPr>
            <p:ph type="tbl" sz="quarter" idx="13"/>
            <p:extLst>
              <p:ext uri="{D42A27DB-BD31-4B8C-83A1-F6EECF244321}">
                <p14:modId xmlns:p14="http://schemas.microsoft.com/office/powerpoint/2010/main" val="181072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4049589"/>
                    </a:ext>
                  </a:extLst>
                </a:gridCol>
                <a:gridCol w="1234440">
                  <a:extLst>
                    <a:ext uri="{9D8B030D-6E8A-4147-A177-3AD203B41FA5}">
                      <a16:colId xmlns:a16="http://schemas.microsoft.com/office/drawing/2014/main" val="294203922"/>
                    </a:ext>
                  </a:extLst>
                </a:gridCol>
                <a:gridCol w="1234440">
                  <a:extLst>
                    <a:ext uri="{9D8B030D-6E8A-4147-A177-3AD203B41FA5}">
                      <a16:colId xmlns:a16="http://schemas.microsoft.com/office/drawing/2014/main" val="1288906486"/>
                    </a:ext>
                  </a:extLst>
                </a:gridCol>
                <a:gridCol w="1234440">
                  <a:extLst>
                    <a:ext uri="{9D8B030D-6E8A-4147-A177-3AD203B41FA5}">
                      <a16:colId xmlns:a16="http://schemas.microsoft.com/office/drawing/2014/main" val="4278484935"/>
                    </a:ext>
                  </a:extLst>
                </a:gridCol>
                <a:gridCol w="1234440">
                  <a:extLst>
                    <a:ext uri="{9D8B030D-6E8A-4147-A177-3AD203B41FA5}">
                      <a16:colId xmlns:a16="http://schemas.microsoft.com/office/drawing/2014/main" val="3169371863"/>
                    </a:ext>
                  </a:extLst>
                </a:gridCol>
                <a:gridCol w="1234440">
                  <a:extLst>
                    <a:ext uri="{9D8B030D-6E8A-4147-A177-3AD203B41FA5}">
                      <a16:colId xmlns:a16="http://schemas.microsoft.com/office/drawing/2014/main" val="257771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27913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7343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#EasterBonnetParade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73920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#NewYorkCity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38415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1126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22.894736842105</a:t>
                      </a:r>
                    </a:p>
                  </a:txBody>
                  <a:tcPr/>
                </a:tc>
                <a:extLst>
                  <a:ext uri="{0D108BD9-81ED-4DB2-BD59-A6C34878D82A}">
                    <a16:rowId xmlns:a16="http://schemas.microsoft.com/office/drawing/2014/main" val="1339367339"/>
                  </a:ext>
                </a:extLst>
              </a:tr>
            </a:tbl>
          </a:graphicData>
        </a:graphic>
      </p:graphicFrame>
      <p:sp>
        <p:nvSpPr>
          <p:cNvPr id="4" name="Text Placeholder 3">
            <a:extLst>
              <a:ext uri="{FF2B5EF4-FFF2-40B4-BE49-F238E27FC236}">
                <a16:creationId xmlns:a16="http://schemas.microsoft.com/office/drawing/2014/main" id="{ACD13441-E5A8-46DB-8E8B-BA092D30465D}"/>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3762099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905</Words>
  <Application>Microsoft Office PowerPoint</Application>
  <PresentationFormat>On-screen Show (4:3)</PresentationFormat>
  <Paragraphs>417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ＭＳ Ｐゴシック</vt:lpstr>
      <vt:lpstr>Calibri</vt:lpstr>
      <vt:lpstr>Arial</vt:lpstr>
      <vt:lpstr>quintly_template</vt:lpstr>
      <vt:lpstr>Overview</vt:lpstr>
      <vt:lpstr>Twitter Key Metrics Table | China News 中国新闻网</vt:lpstr>
      <vt:lpstr>Twitter Followers Total | China News 中国新闻网</vt:lpstr>
      <vt:lpstr>Twitter Followers Change Rate | China News 中国新闻网</vt:lpstr>
      <vt:lpstr>Twitter Interaction Rate | China News 中国新闻网</vt:lpstr>
      <vt:lpstr>Twitter Total Interactions | China News 中国新闻网</vt:lpstr>
      <vt:lpstr>Twitter Own and Retweeted Tweets Table | China News 中国新闻网 - 1 of 5</vt:lpstr>
      <vt:lpstr>Twitter Own and Retweeted Tweets Table | China News 中国新闻网 - 2 of 5</vt:lpstr>
      <vt:lpstr>Twitter Own and Retweeted Tweets Table | China News 中国新闻网 - 3 of 5</vt:lpstr>
      <vt:lpstr>Twitter Own and Retweeted Tweets Table | China News 中国新闻网 - 4 of 5</vt:lpstr>
      <vt:lpstr>Twitter Own and Retweeted Tweets Table | China News 中国新闻网 - 5 of 5</vt:lpstr>
      <vt:lpstr>Twitter Key Metrics Radar | China News 中国新闻网</vt:lpstr>
      <vt:lpstr>Twitter Own Tweets | China News 中国新闻网</vt:lpstr>
      <vt:lpstr>Twitter Tweet Type Distribution | China News 中国新闻网</vt:lpstr>
      <vt:lpstr>Twitter Hashtag Detection | China News 中国新闻网 - 1 of 3</vt:lpstr>
      <vt:lpstr>Twitter Hashtag Detection | China News 中国新闻网 - 2 of 3</vt:lpstr>
      <vt:lpstr>Twitter Hashtag Detection | China News 中国新闻网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2018-07-02T07:38:28Z</dcterms:created>
  <dcterms:modified xsi:type="dcterms:W3CDTF">2018-07-02T07:39:11Z</dcterms:modified>
</cp:coreProperties>
</file>