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5" r:id="rId28"/>
    <p:sldId id="286" r:id="rId29"/>
    <p:sldId id="287" r:id="rId30"/>
  </p:sldIdLst>
  <p:sldSz cx="9144000" cy="6858000" type="screen4x3"/>
  <p:notesSz cx="6858000" cy="9144000"/>
  <p:embeddedFontLst>
    <p:embeddedFont>
      <p:font typeface="ＭＳ Ｐゴシック" panose="020B0600070205080204" pitchFamily="34" charset="-128"/>
      <p:regular r:id="rId31"/>
    </p:embeddedFon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13" d="100"/>
          <a:sy n="113" d="100"/>
        </p:scale>
        <p:origin x="1296"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5.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Global Times</c:v>
                </c:pt>
              </c:strCache>
            </c:strRef>
          </c:tx>
          <c:spPr>
            <a:ln w="28575" cap="rnd">
              <a:solidFill>
                <a:schemeClr val="accent1"/>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Sheet1!$B$2:$B$92</c:f>
              <c:numCache>
                <c:formatCode>General</c:formatCode>
                <c:ptCount val="91"/>
                <c:pt idx="0">
                  <c:v>20810049</c:v>
                </c:pt>
                <c:pt idx="1">
                  <c:v>20869041</c:v>
                </c:pt>
                <c:pt idx="2">
                  <c:v>20925074</c:v>
                </c:pt>
                <c:pt idx="3">
                  <c:v>20976481</c:v>
                </c:pt>
                <c:pt idx="4">
                  <c:v>21023758</c:v>
                </c:pt>
                <c:pt idx="5">
                  <c:v>21069705</c:v>
                </c:pt>
                <c:pt idx="6">
                  <c:v>21112666</c:v>
                </c:pt>
                <c:pt idx="7">
                  <c:v>21157231</c:v>
                </c:pt>
                <c:pt idx="8">
                  <c:v>21205585</c:v>
                </c:pt>
                <c:pt idx="9">
                  <c:v>21251959</c:v>
                </c:pt>
                <c:pt idx="10">
                  <c:v>21293973</c:v>
                </c:pt>
                <c:pt idx="11">
                  <c:v>21335306</c:v>
                </c:pt>
                <c:pt idx="12">
                  <c:v>21376495</c:v>
                </c:pt>
                <c:pt idx="13">
                  <c:v>21418341</c:v>
                </c:pt>
                <c:pt idx="14">
                  <c:v>21463392</c:v>
                </c:pt>
                <c:pt idx="15">
                  <c:v>21509504</c:v>
                </c:pt>
                <c:pt idx="16">
                  <c:v>21553077</c:v>
                </c:pt>
                <c:pt idx="17">
                  <c:v>21589695</c:v>
                </c:pt>
                <c:pt idx="18">
                  <c:v>21625656</c:v>
                </c:pt>
                <c:pt idx="19">
                  <c:v>21660069</c:v>
                </c:pt>
                <c:pt idx="20">
                  <c:v>21700764</c:v>
                </c:pt>
                <c:pt idx="21">
                  <c:v>21744531</c:v>
                </c:pt>
                <c:pt idx="22">
                  <c:v>21788574</c:v>
                </c:pt>
                <c:pt idx="23">
                  <c:v>21827312</c:v>
                </c:pt>
                <c:pt idx="24">
                  <c:v>21862357</c:v>
                </c:pt>
                <c:pt idx="25">
                  <c:v>21895856</c:v>
                </c:pt>
                <c:pt idx="26">
                  <c:v>21930055</c:v>
                </c:pt>
                <c:pt idx="27">
                  <c:v>21967308</c:v>
                </c:pt>
                <c:pt idx="28">
                  <c:v>21998181</c:v>
                </c:pt>
                <c:pt idx="29">
                  <c:v>22049407</c:v>
                </c:pt>
                <c:pt idx="30">
                  <c:v>22086673</c:v>
                </c:pt>
                <c:pt idx="31">
                  <c:v>22142076</c:v>
                </c:pt>
                <c:pt idx="32">
                  <c:v>22199445</c:v>
                </c:pt>
                <c:pt idx="33">
                  <c:v>22264524</c:v>
                </c:pt>
                <c:pt idx="34">
                  <c:v>22321309</c:v>
                </c:pt>
                <c:pt idx="35">
                  <c:v>22366741</c:v>
                </c:pt>
                <c:pt idx="36">
                  <c:v>22415830</c:v>
                </c:pt>
                <c:pt idx="37">
                  <c:v>22487914</c:v>
                </c:pt>
                <c:pt idx="38">
                  <c:v>22544912</c:v>
                </c:pt>
                <c:pt idx="39">
                  <c:v>22595461</c:v>
                </c:pt>
                <c:pt idx="40">
                  <c:v>22641006</c:v>
                </c:pt>
                <c:pt idx="41">
                  <c:v>22683663</c:v>
                </c:pt>
                <c:pt idx="42">
                  <c:v>22731907</c:v>
                </c:pt>
                <c:pt idx="43">
                  <c:v>22775522</c:v>
                </c:pt>
                <c:pt idx="44">
                  <c:v>22821671</c:v>
                </c:pt>
                <c:pt idx="45">
                  <c:v>22860323</c:v>
                </c:pt>
                <c:pt idx="46">
                  <c:v>22903872</c:v>
                </c:pt>
                <c:pt idx="47">
                  <c:v>22958938</c:v>
                </c:pt>
                <c:pt idx="48">
                  <c:v>23013124</c:v>
                </c:pt>
                <c:pt idx="49">
                  <c:v>23068007</c:v>
                </c:pt>
                <c:pt idx="50">
                  <c:v>23117074</c:v>
                </c:pt>
                <c:pt idx="51">
                  <c:v>23164308</c:v>
                </c:pt>
                <c:pt idx="52">
                  <c:v>23208578</c:v>
                </c:pt>
                <c:pt idx="53">
                  <c:v>23249771</c:v>
                </c:pt>
                <c:pt idx="54">
                  <c:v>23293054</c:v>
                </c:pt>
                <c:pt idx="55">
                  <c:v>23332230</c:v>
                </c:pt>
                <c:pt idx="56">
                  <c:v>23383692</c:v>
                </c:pt>
                <c:pt idx="57">
                  <c:v>23429417</c:v>
                </c:pt>
                <c:pt idx="58">
                  <c:v>23475554</c:v>
                </c:pt>
                <c:pt idx="59">
                  <c:v>23504070</c:v>
                </c:pt>
                <c:pt idx="60">
                  <c:v>23538994</c:v>
                </c:pt>
                <c:pt idx="61">
                  <c:v>23585848</c:v>
                </c:pt>
                <c:pt idx="62">
                  <c:v>23636022</c:v>
                </c:pt>
                <c:pt idx="63">
                  <c:v>23691094</c:v>
                </c:pt>
                <c:pt idx="64">
                  <c:v>23737861</c:v>
                </c:pt>
                <c:pt idx="65">
                  <c:v>23776398</c:v>
                </c:pt>
                <c:pt idx="66">
                  <c:v>23816828</c:v>
                </c:pt>
                <c:pt idx="67">
                  <c:v>23841484</c:v>
                </c:pt>
                <c:pt idx="68">
                  <c:v>23859540</c:v>
                </c:pt>
                <c:pt idx="69">
                  <c:v>23874654</c:v>
                </c:pt>
                <c:pt idx="70">
                  <c:v>23891494</c:v>
                </c:pt>
                <c:pt idx="71">
                  <c:v>23906625</c:v>
                </c:pt>
                <c:pt idx="72">
                  <c:v>23937218</c:v>
                </c:pt>
                <c:pt idx="73">
                  <c:v>23967814</c:v>
                </c:pt>
                <c:pt idx="74">
                  <c:v>24006781</c:v>
                </c:pt>
                <c:pt idx="75">
                  <c:v>24052980</c:v>
                </c:pt>
                <c:pt idx="76">
                  <c:v>24080891</c:v>
                </c:pt>
                <c:pt idx="77">
                  <c:v>24113626</c:v>
                </c:pt>
                <c:pt idx="78">
                  <c:v>24157657</c:v>
                </c:pt>
                <c:pt idx="79">
                  <c:v>24231839</c:v>
                </c:pt>
                <c:pt idx="80">
                  <c:v>24291703</c:v>
                </c:pt>
                <c:pt idx="81">
                  <c:v>24366310</c:v>
                </c:pt>
                <c:pt idx="82">
                  <c:v>24433676</c:v>
                </c:pt>
                <c:pt idx="83">
                  <c:v>24491823</c:v>
                </c:pt>
                <c:pt idx="84">
                  <c:v>24548955</c:v>
                </c:pt>
                <c:pt idx="85">
                  <c:v>24613010</c:v>
                </c:pt>
                <c:pt idx="86">
                  <c:v>24657249</c:v>
                </c:pt>
                <c:pt idx="87">
                  <c:v>24698955</c:v>
                </c:pt>
                <c:pt idx="88">
                  <c:v>24743629</c:v>
                </c:pt>
                <c:pt idx="89">
                  <c:v>24782177</c:v>
                </c:pt>
                <c:pt idx="90">
                  <c:v>24815724</c:v>
                </c:pt>
              </c:numCache>
            </c:numRef>
          </c:val>
          <c:smooth val="0"/>
          <c:extLst>
            <c:ext xmlns:c16="http://schemas.microsoft.com/office/drawing/2014/chart" uri="{C3380CC4-5D6E-409C-BE32-E72D297353CC}">
              <c16:uniqueId val="{00000000-AC86-4531-97E2-1E545F6C1CF1}"/>
            </c:ext>
          </c:extLst>
        </c:ser>
        <c:dLbls>
          <c:showLegendKey val="0"/>
          <c:showVal val="0"/>
          <c:showCatName val="0"/>
          <c:showSerName val="0"/>
          <c:showPercent val="0"/>
          <c:showBubbleSize val="0"/>
        </c:dLbls>
        <c:smooth val="0"/>
        <c:axId val="332922080"/>
        <c:axId val="332920440"/>
      </c:lineChart>
      <c:dateAx>
        <c:axId val="332922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920440"/>
        <c:crosses val="autoZero"/>
        <c:auto val="1"/>
        <c:lblOffset val="100"/>
        <c:baseTimeUnit val="days"/>
      </c:dateAx>
      <c:valAx>
        <c:axId val="332920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92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Global Times</c:v>
                </c:pt>
              </c:strCache>
            </c:strRef>
          </c:tx>
          <c:spPr>
            <a:ln w="28575" cap="rnd">
              <a:solidFill>
                <a:schemeClr val="accent1"/>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Sheet1!$B$2:$B$92</c:f>
              <c:numCache>
                <c:formatCode>General</c:formatCode>
                <c:ptCount val="91"/>
                <c:pt idx="0">
                  <c:v>0.28241408164173998</c:v>
                </c:pt>
                <c:pt idx="1">
                  <c:v>0.28347842909933002</c:v>
                </c:pt>
                <c:pt idx="2">
                  <c:v>0.26849820267256003</c:v>
                </c:pt>
                <c:pt idx="3">
                  <c:v>0.24567177157892001</c:v>
                </c:pt>
                <c:pt idx="4">
                  <c:v>0.22538098740203</c:v>
                </c:pt>
                <c:pt idx="5">
                  <c:v>0.21854798747208001</c:v>
                </c:pt>
                <c:pt idx="6">
                  <c:v>0.20389939014333999</c:v>
                </c:pt>
                <c:pt idx="7">
                  <c:v>0.21108182168941</c:v>
                </c:pt>
                <c:pt idx="8">
                  <c:v>0.22854597560522</c:v>
                </c:pt>
                <c:pt idx="9">
                  <c:v>0.21868767119606</c:v>
                </c:pt>
                <c:pt idx="10">
                  <c:v>0.19769471604947</c:v>
                </c:pt>
                <c:pt idx="11">
                  <c:v>0.19410656714930999</c:v>
                </c:pt>
                <c:pt idx="12">
                  <c:v>0.19305558589128999</c:v>
                </c:pt>
                <c:pt idx="13">
                  <c:v>0.19575706868689</c:v>
                </c:pt>
                <c:pt idx="14">
                  <c:v>0.21033841976837001</c:v>
                </c:pt>
                <c:pt idx="15">
                  <c:v>0.21484022655877999</c:v>
                </c:pt>
                <c:pt idx="16">
                  <c:v>0.20257556845569</c:v>
                </c:pt>
                <c:pt idx="17">
                  <c:v>0.16989685509868999</c:v>
                </c:pt>
                <c:pt idx="18">
                  <c:v>0.1665655767717</c:v>
                </c:pt>
                <c:pt idx="19">
                  <c:v>0.15913043285253001</c:v>
                </c:pt>
                <c:pt idx="20">
                  <c:v>0.18788028791597999</c:v>
                </c:pt>
                <c:pt idx="21">
                  <c:v>0.20168414347071001</c:v>
                </c:pt>
                <c:pt idx="22">
                  <c:v>0.20254748193925001</c:v>
                </c:pt>
                <c:pt idx="23">
                  <c:v>0.17779043272864001</c:v>
                </c:pt>
                <c:pt idx="24">
                  <c:v>0.16055572944575</c:v>
                </c:pt>
                <c:pt idx="25">
                  <c:v>0.15322684557753999</c:v>
                </c:pt>
                <c:pt idx="26">
                  <c:v>0.15618937208940001</c:v>
                </c:pt>
                <c:pt idx="27">
                  <c:v>0.16987189498613001</c:v>
                </c:pt>
                <c:pt idx="28">
                  <c:v>0.14054066160496001</c:v>
                </c:pt>
                <c:pt idx="29">
                  <c:v>0.23286470822291999</c:v>
                </c:pt>
                <c:pt idx="30">
                  <c:v>0.16901134801494</c:v>
                </c:pt>
                <c:pt idx="31">
                  <c:v>0.25084357431289001</c:v>
                </c:pt>
                <c:pt idx="32">
                  <c:v>0.2590949466527</c:v>
                </c:pt>
                <c:pt idx="33">
                  <c:v>0.29315597754808997</c:v>
                </c:pt>
                <c:pt idx="34">
                  <c:v>0.25504699763624</c:v>
                </c:pt>
                <c:pt idx="35">
                  <c:v>0.20353645030406001</c:v>
                </c:pt>
                <c:pt idx="36">
                  <c:v>0.21947319012635999</c:v>
                </c:pt>
                <c:pt idx="37">
                  <c:v>0.32157631459552999</c:v>
                </c:pt>
                <c:pt idx="38">
                  <c:v>0.25346059220966</c:v>
                </c:pt>
                <c:pt idx="39">
                  <c:v>0.22421466981109001</c:v>
                </c:pt>
                <c:pt idx="40">
                  <c:v>0.20156703153788</c:v>
                </c:pt>
                <c:pt idx="41">
                  <c:v>0.18840593920606</c:v>
                </c:pt>
                <c:pt idx="42">
                  <c:v>0.21268169960027999</c:v>
                </c:pt>
                <c:pt idx="43">
                  <c:v>0.19186687680888001</c:v>
                </c:pt>
                <c:pt idx="44">
                  <c:v>0.20262543269041</c:v>
                </c:pt>
                <c:pt idx="45">
                  <c:v>0.16936533700796999</c:v>
                </c:pt>
                <c:pt idx="46">
                  <c:v>0.19050037044533</c:v>
                </c:pt>
                <c:pt idx="47">
                  <c:v>0.24042223079137001</c:v>
                </c:pt>
                <c:pt idx="48">
                  <c:v>0.23601265877368</c:v>
                </c:pt>
                <c:pt idx="49">
                  <c:v>0.23848565714068001</c:v>
                </c:pt>
                <c:pt idx="50">
                  <c:v>0.21270584840727999</c:v>
                </c:pt>
                <c:pt idx="51">
                  <c:v>0.20432516675769999</c:v>
                </c:pt>
                <c:pt idx="52">
                  <c:v>0.19111298295637</c:v>
                </c:pt>
                <c:pt idx="53">
                  <c:v>0.17749040893414</c:v>
                </c:pt>
                <c:pt idx="54">
                  <c:v>0.18616527448808001</c:v>
                </c:pt>
                <c:pt idx="55">
                  <c:v>0.16818747769185</c:v>
                </c:pt>
                <c:pt idx="56">
                  <c:v>0.22056185799642999</c:v>
                </c:pt>
                <c:pt idx="57">
                  <c:v>0.19554226082005999</c:v>
                </c:pt>
                <c:pt idx="58">
                  <c:v>0.19691911241325</c:v>
                </c:pt>
                <c:pt idx="59">
                  <c:v>0.12147104174837001</c:v>
                </c:pt>
                <c:pt idx="60">
                  <c:v>0.14858703194808001</c:v>
                </c:pt>
                <c:pt idx="61">
                  <c:v>0.19904843851866</c:v>
                </c:pt>
                <c:pt idx="62">
                  <c:v>0.21272926035986001</c:v>
                </c:pt>
                <c:pt idx="63">
                  <c:v>0.23300029082727999</c:v>
                </c:pt>
                <c:pt idx="64">
                  <c:v>0.19740329425056999</c:v>
                </c:pt>
                <c:pt idx="65">
                  <c:v>0.16234402922824001</c:v>
                </c:pt>
                <c:pt idx="66">
                  <c:v>0.17004257751742</c:v>
                </c:pt>
                <c:pt idx="67">
                  <c:v>0.10352344149271001</c:v>
                </c:pt>
                <c:pt idx="68">
                  <c:v>7.5733540747715003E-2</c:v>
                </c:pt>
                <c:pt idx="69">
                  <c:v>6.3345730890033994E-2</c:v>
                </c:pt>
                <c:pt idx="70">
                  <c:v>7.0535053617949997E-2</c:v>
                </c:pt>
                <c:pt idx="71">
                  <c:v>6.3332163321389995E-2</c:v>
                </c:pt>
                <c:pt idx="72">
                  <c:v>0.12796871160191001</c:v>
                </c:pt>
                <c:pt idx="73">
                  <c:v>0.12781769376876001</c:v>
                </c:pt>
                <c:pt idx="74">
                  <c:v>0.16258053404452999</c:v>
                </c:pt>
                <c:pt idx="75">
                  <c:v>0.19244146060232001</c:v>
                </c:pt>
                <c:pt idx="76">
                  <c:v>0.11603967574912</c:v>
                </c:pt>
                <c:pt idx="77">
                  <c:v>0.13593766111062999</c:v>
                </c:pt>
                <c:pt idx="78">
                  <c:v>0.18259800496201001</c:v>
                </c:pt>
                <c:pt idx="79">
                  <c:v>0.30707448160224998</c:v>
                </c:pt>
                <c:pt idx="80">
                  <c:v>0.2470468708545</c:v>
                </c:pt>
                <c:pt idx="81">
                  <c:v>0.30712955777534001</c:v>
                </c:pt>
                <c:pt idx="82">
                  <c:v>0.27647189910988001</c:v>
                </c:pt>
                <c:pt idx="83">
                  <c:v>0.23797892711682</c:v>
                </c:pt>
                <c:pt idx="84">
                  <c:v>0.23326969168445</c:v>
                </c:pt>
                <c:pt idx="85">
                  <c:v>0.26092760363933998</c:v>
                </c:pt>
                <c:pt idx="86">
                  <c:v>0.17973827662687</c:v>
                </c:pt>
                <c:pt idx="87">
                  <c:v>0.1691429567021</c:v>
                </c:pt>
                <c:pt idx="88">
                  <c:v>0.18087404912475</c:v>
                </c:pt>
                <c:pt idx="89">
                  <c:v>0.15578959739494999</c:v>
                </c:pt>
                <c:pt idx="90">
                  <c:v>0.13536744572521001</c:v>
                </c:pt>
              </c:numCache>
            </c:numRef>
          </c:val>
          <c:smooth val="0"/>
          <c:extLst>
            <c:ext xmlns:c16="http://schemas.microsoft.com/office/drawing/2014/chart" uri="{C3380CC4-5D6E-409C-BE32-E72D297353CC}">
              <c16:uniqueId val="{00000000-119D-4CA8-8CDE-45B6ADF853EA}"/>
            </c:ext>
          </c:extLst>
        </c:ser>
        <c:dLbls>
          <c:showLegendKey val="0"/>
          <c:showVal val="0"/>
          <c:showCatName val="0"/>
          <c:showSerName val="0"/>
          <c:showPercent val="0"/>
          <c:showBubbleSize val="0"/>
        </c:dLbls>
        <c:smooth val="0"/>
        <c:axId val="338194976"/>
        <c:axId val="338190712"/>
      </c:lineChart>
      <c:dateAx>
        <c:axId val="338194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190712"/>
        <c:crosses val="autoZero"/>
        <c:auto val="1"/>
        <c:lblOffset val="100"/>
        <c:baseTimeUnit val="days"/>
      </c:dateAx>
      <c:valAx>
        <c:axId val="33819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19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Global Times</c:v>
                </c:pt>
              </c:strCache>
            </c:strRef>
          </c:tx>
          <c:spPr>
            <a:ln w="28575" cap="rnd">
              <a:solidFill>
                <a:schemeClr val="accent1"/>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Sheet1!$B$2:$B$92</c:f>
              <c:numCache>
                <c:formatCode>General</c:formatCode>
                <c:ptCount val="91"/>
                <c:pt idx="0">
                  <c:v>4.2924349299106003E-3</c:v>
                </c:pt>
                <c:pt idx="1">
                  <c:v>9.7254480864855004E-3</c:v>
                </c:pt>
                <c:pt idx="2">
                  <c:v>1.1671332055421001E-2</c:v>
                </c:pt>
                <c:pt idx="3">
                  <c:v>1.5672401056620999E-2</c:v>
                </c:pt>
                <c:pt idx="4">
                  <c:v>3.1028684199649998E-3</c:v>
                </c:pt>
                <c:pt idx="5">
                  <c:v>5.0131550745714003E-3</c:v>
                </c:pt>
                <c:pt idx="6">
                  <c:v>5.2776608432442999E-3</c:v>
                </c:pt>
                <c:pt idx="7">
                  <c:v>1.1634284598193E-2</c:v>
                </c:pt>
                <c:pt idx="8">
                  <c:v>9.0908865821279997E-3</c:v>
                </c:pt>
                <c:pt idx="9">
                  <c:v>5.9493838460154998E-3</c:v>
                </c:pt>
                <c:pt idx="10">
                  <c:v>5.5969375186545002E-3</c:v>
                </c:pt>
                <c:pt idx="11">
                  <c:v>3.5320326091378001E-3</c:v>
                </c:pt>
                <c:pt idx="12">
                  <c:v>8.4590206921741004E-3</c:v>
                </c:pt>
                <c:pt idx="13">
                  <c:v>1.1803410112379E-2</c:v>
                </c:pt>
                <c:pt idx="14">
                  <c:v>8.2261749963585002E-3</c:v>
                </c:pt>
                <c:pt idx="15">
                  <c:v>1.0096183003869E-2</c:v>
                </c:pt>
                <c:pt idx="16">
                  <c:v>1.1890939777749999E-2</c:v>
                </c:pt>
                <c:pt idx="17">
                  <c:v>1.3181677747713E-2</c:v>
                </c:pt>
                <c:pt idx="18">
                  <c:v>4.3154033616912999E-3</c:v>
                </c:pt>
                <c:pt idx="19">
                  <c:v>2.7414377146394001E-2</c:v>
                </c:pt>
                <c:pt idx="20">
                  <c:v>3.497780362394E-3</c:v>
                </c:pt>
                <c:pt idx="21">
                  <c:v>3.8546560800502001E-3</c:v>
                </c:pt>
                <c:pt idx="22">
                  <c:v>1.1819323018681001E-2</c:v>
                </c:pt>
                <c:pt idx="23">
                  <c:v>1.193468403191E-2</c:v>
                </c:pt>
                <c:pt idx="24">
                  <c:v>1.402916158037E-2</c:v>
                </c:pt>
                <c:pt idx="25">
                  <c:v>3.4356065554050001E-3</c:v>
                </c:pt>
                <c:pt idx="26">
                  <c:v>1.5466923561884E-2</c:v>
                </c:pt>
                <c:pt idx="27">
                  <c:v>4.0636458594785997E-3</c:v>
                </c:pt>
                <c:pt idx="28">
                  <c:v>5.6313109349163002E-3</c:v>
                </c:pt>
                <c:pt idx="29">
                  <c:v>5.0283029205733997E-3</c:v>
                </c:pt>
                <c:pt idx="30">
                  <c:v>2.7067197630601001E-3</c:v>
                </c:pt>
                <c:pt idx="31">
                  <c:v>9.3025468412535998E-3</c:v>
                </c:pt>
                <c:pt idx="32">
                  <c:v>9.0665256719157008E-3</c:v>
                </c:pt>
                <c:pt idx="33">
                  <c:v>6.4189942177083998E-3</c:v>
                </c:pt>
                <c:pt idx="34">
                  <c:v>3.4172579828180001E-3</c:v>
                </c:pt>
                <c:pt idx="35">
                  <c:v>3.3135686850717999E-3</c:v>
                </c:pt>
                <c:pt idx="36">
                  <c:v>2.0455842918156001E-2</c:v>
                </c:pt>
                <c:pt idx="37">
                  <c:v>7.1819363956228998E-3</c:v>
                </c:pt>
                <c:pt idx="38">
                  <c:v>6.9710136433464003E-3</c:v>
                </c:pt>
                <c:pt idx="39">
                  <c:v>1.5262760055824999E-2</c:v>
                </c:pt>
                <c:pt idx="40">
                  <c:v>1.5763199286421E-2</c:v>
                </c:pt>
                <c:pt idx="41">
                  <c:v>3.5160213418441002E-3</c:v>
                </c:pt>
                <c:pt idx="42">
                  <c:v>5.2892496056811998E-3</c:v>
                </c:pt>
                <c:pt idx="43">
                  <c:v>7.8591565315446997E-3</c:v>
                </c:pt>
                <c:pt idx="44">
                  <c:v>2.7078047411981999E-3</c:v>
                </c:pt>
                <c:pt idx="45">
                  <c:v>1.6555113339301999E-2</c:v>
                </c:pt>
                <c:pt idx="46">
                  <c:v>7.8363781937227008E-3</c:v>
                </c:pt>
                <c:pt idx="47">
                  <c:v>2.6535661465139E-3</c:v>
                </c:pt>
                <c:pt idx="48">
                  <c:v>3.6721578132967998E-3</c:v>
                </c:pt>
                <c:pt idx="49">
                  <c:v>1.0031789378346E-2</c:v>
                </c:pt>
                <c:pt idx="50">
                  <c:v>2.8389158480520999E-3</c:v>
                </c:pt>
                <c:pt idx="51">
                  <c:v>4.1507379099537996E-3</c:v>
                </c:pt>
                <c:pt idx="52">
                  <c:v>1.4621276088591E-2</c:v>
                </c:pt>
                <c:pt idx="53">
                  <c:v>6.7767106701403998E-3</c:v>
                </c:pt>
                <c:pt idx="54">
                  <c:v>2.3654657170234E-3</c:v>
                </c:pt>
                <c:pt idx="55">
                  <c:v>1.8782554450154001E-3</c:v>
                </c:pt>
                <c:pt idx="56">
                  <c:v>9.6840644609347999E-3</c:v>
                </c:pt>
                <c:pt idx="57">
                  <c:v>6.5022535498907002E-3</c:v>
                </c:pt>
                <c:pt idx="58">
                  <c:v>5.1260729486094997E-3</c:v>
                </c:pt>
                <c:pt idx="59">
                  <c:v>1.6485778008225999E-2</c:v>
                </c:pt>
                <c:pt idx="60">
                  <c:v>5.7910723509429999E-3</c:v>
                </c:pt>
                <c:pt idx="61">
                  <c:v>1.6983317847787002E-2</c:v>
                </c:pt>
                <c:pt idx="62">
                  <c:v>6.5168427256268998E-3</c:v>
                </c:pt>
                <c:pt idx="63">
                  <c:v>1.084887897767E-2</c:v>
                </c:pt>
                <c:pt idx="64">
                  <c:v>2.4224417336089999E-3</c:v>
                </c:pt>
                <c:pt idx="65">
                  <c:v>5.3734683941894998E-3</c:v>
                </c:pt>
                <c:pt idx="66">
                  <c:v>3.6532866696871E-3</c:v>
                </c:pt>
                <c:pt idx="67">
                  <c:v>8.1813220745208005E-3</c:v>
                </c:pt>
                <c:pt idx="68">
                  <c:v>1.9152312236743001E-3</c:v>
                </c:pt>
                <c:pt idx="69">
                  <c:v>2.4641664631438001E-3</c:v>
                </c:pt>
                <c:pt idx="70">
                  <c:v>7.9199023083555004E-3</c:v>
                </c:pt>
                <c:pt idx="71">
                  <c:v>2.3725756558613999E-3</c:v>
                </c:pt>
                <c:pt idx="72">
                  <c:v>7.1403508560582999E-3</c:v>
                </c:pt>
                <c:pt idx="73">
                  <c:v>1.6094593152552E-2</c:v>
                </c:pt>
                <c:pt idx="74">
                  <c:v>2.9222099666896999E-3</c:v>
                </c:pt>
                <c:pt idx="75">
                  <c:v>2.5373358085850001E-3</c:v>
                </c:pt>
                <c:pt idx="76">
                  <c:v>5.3471559703141998E-3</c:v>
                </c:pt>
                <c:pt idx="77">
                  <c:v>2.9867470312640002E-3</c:v>
                </c:pt>
                <c:pt idx="78">
                  <c:v>5.2270061050850997E-3</c:v>
                </c:pt>
                <c:pt idx="79">
                  <c:v>9.0294765248602003E-3</c:v>
                </c:pt>
                <c:pt idx="80">
                  <c:v>2.8545534346659999E-3</c:v>
                </c:pt>
                <c:pt idx="81">
                  <c:v>2.2911407260365999E-3</c:v>
                </c:pt>
                <c:pt idx="82">
                  <c:v>2.3675187882417001E-3</c:v>
                </c:pt>
                <c:pt idx="83">
                  <c:v>3.2234659608237999E-3</c:v>
                </c:pt>
                <c:pt idx="84">
                  <c:v>5.4375800868154004E-3</c:v>
                </c:pt>
                <c:pt idx="85">
                  <c:v>2.948583167566E-3</c:v>
                </c:pt>
                <c:pt idx="86">
                  <c:v>4.4560998947755E-3</c:v>
                </c:pt>
                <c:pt idx="87">
                  <c:v>2.1805877112204999E-3</c:v>
                </c:pt>
                <c:pt idx="88">
                  <c:v>1.8624149719935999E-3</c:v>
                </c:pt>
                <c:pt idx="89">
                  <c:v>3.0664896270515998E-3</c:v>
                </c:pt>
                <c:pt idx="90">
                  <c:v>2.6097145975205E-3</c:v>
                </c:pt>
              </c:numCache>
            </c:numRef>
          </c:val>
          <c:smooth val="0"/>
          <c:extLst>
            <c:ext xmlns:c16="http://schemas.microsoft.com/office/drawing/2014/chart" uri="{C3380CC4-5D6E-409C-BE32-E72D297353CC}">
              <c16:uniqueId val="{00000000-E1CF-4536-BFE0-91002494D05C}"/>
            </c:ext>
          </c:extLst>
        </c:ser>
        <c:dLbls>
          <c:showLegendKey val="0"/>
          <c:showVal val="0"/>
          <c:showCatName val="0"/>
          <c:showSerName val="0"/>
          <c:showPercent val="0"/>
          <c:showBubbleSize val="0"/>
        </c:dLbls>
        <c:smooth val="0"/>
        <c:axId val="338195960"/>
        <c:axId val="332925032"/>
      </c:lineChart>
      <c:dateAx>
        <c:axId val="338195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925032"/>
        <c:crosses val="autoZero"/>
        <c:auto val="1"/>
        <c:lblOffset val="100"/>
        <c:baseTimeUnit val="days"/>
      </c:dateAx>
      <c:valAx>
        <c:axId val="33292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19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Global Times</c:v>
                </c:pt>
              </c:strCache>
            </c:strRef>
          </c:cat>
          <c:val>
            <c:numRef>
              <c:f>Sheet1!$B$2</c:f>
              <c:numCache>
                <c:formatCode>General</c:formatCode>
                <c:ptCount val="1"/>
                <c:pt idx="0">
                  <c:v>6346627</c:v>
                </c:pt>
              </c:numCache>
            </c:numRef>
          </c:val>
          <c:extLst>
            <c:ext xmlns:c16="http://schemas.microsoft.com/office/drawing/2014/chart" uri="{C3380CC4-5D6E-409C-BE32-E72D297353CC}">
              <c16:uniqueId val="{00000000-46BD-4AF3-9584-5B64ABB2AB72}"/>
            </c:ext>
          </c:extLst>
        </c:ser>
        <c:dLbls>
          <c:showLegendKey val="0"/>
          <c:showVal val="0"/>
          <c:showCatName val="0"/>
          <c:showSerName val="0"/>
          <c:showPercent val="0"/>
          <c:showBubbleSize val="0"/>
        </c:dLbls>
        <c:gapWidth val="219"/>
        <c:overlap val="-27"/>
        <c:axId val="343881096"/>
        <c:axId val="343878144"/>
      </c:barChart>
      <c:catAx>
        <c:axId val="343881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78144"/>
        <c:crosses val="autoZero"/>
        <c:auto val="1"/>
        <c:lblAlgn val="ctr"/>
        <c:lblOffset val="100"/>
        <c:noMultiLvlLbl val="0"/>
      </c:catAx>
      <c:valAx>
        <c:axId val="34387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81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Global Times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1490-47D6-B0A4-50C1A5FAA91C}"/>
            </c:ext>
          </c:extLst>
        </c:ser>
        <c:dLbls>
          <c:showLegendKey val="0"/>
          <c:showVal val="0"/>
          <c:showCatName val="0"/>
          <c:showSerName val="0"/>
          <c:showPercent val="0"/>
          <c:showBubbleSize val="0"/>
        </c:dLbls>
        <c:axId val="511087664"/>
        <c:axId val="511087992"/>
      </c:radarChart>
      <c:catAx>
        <c:axId val="511087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87992"/>
        <c:crosses val="autoZero"/>
        <c:auto val="1"/>
        <c:lblAlgn val="ctr"/>
        <c:lblOffset val="100"/>
        <c:noMultiLvlLbl val="0"/>
      </c:catAx>
      <c:valAx>
        <c:axId val="51108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8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Global Times</c:v>
                </c:pt>
              </c:strCache>
            </c:strRef>
          </c:tx>
          <c:spPr>
            <a:ln w="28575" cap="rnd">
              <a:solidFill>
                <a:schemeClr val="accent1"/>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Sheet1!$B$2:$B$92</c:f>
              <c:numCache>
                <c:formatCode>General</c:formatCode>
                <c:ptCount val="91"/>
                <c:pt idx="0">
                  <c:v>22</c:v>
                </c:pt>
                <c:pt idx="1">
                  <c:v>46</c:v>
                </c:pt>
                <c:pt idx="2">
                  <c:v>57</c:v>
                </c:pt>
                <c:pt idx="3">
                  <c:v>49</c:v>
                </c:pt>
                <c:pt idx="4">
                  <c:v>33</c:v>
                </c:pt>
                <c:pt idx="5">
                  <c:v>19</c:v>
                </c:pt>
                <c:pt idx="6">
                  <c:v>33</c:v>
                </c:pt>
                <c:pt idx="7">
                  <c:v>30</c:v>
                </c:pt>
                <c:pt idx="8">
                  <c:v>45</c:v>
                </c:pt>
                <c:pt idx="9">
                  <c:v>53</c:v>
                </c:pt>
                <c:pt idx="10">
                  <c:v>52</c:v>
                </c:pt>
                <c:pt idx="11">
                  <c:v>50</c:v>
                </c:pt>
                <c:pt idx="12">
                  <c:v>44</c:v>
                </c:pt>
                <c:pt idx="13">
                  <c:v>32</c:v>
                </c:pt>
                <c:pt idx="14">
                  <c:v>38</c:v>
                </c:pt>
                <c:pt idx="15">
                  <c:v>45</c:v>
                </c:pt>
                <c:pt idx="16">
                  <c:v>55</c:v>
                </c:pt>
                <c:pt idx="17">
                  <c:v>51</c:v>
                </c:pt>
                <c:pt idx="18">
                  <c:v>48</c:v>
                </c:pt>
                <c:pt idx="19">
                  <c:v>43</c:v>
                </c:pt>
                <c:pt idx="20">
                  <c:v>24</c:v>
                </c:pt>
                <c:pt idx="21">
                  <c:v>27</c:v>
                </c:pt>
                <c:pt idx="22">
                  <c:v>44</c:v>
                </c:pt>
                <c:pt idx="23">
                  <c:v>55</c:v>
                </c:pt>
                <c:pt idx="24">
                  <c:v>51</c:v>
                </c:pt>
                <c:pt idx="25">
                  <c:v>50</c:v>
                </c:pt>
                <c:pt idx="26">
                  <c:v>50</c:v>
                </c:pt>
                <c:pt idx="27">
                  <c:v>24</c:v>
                </c:pt>
                <c:pt idx="28">
                  <c:v>24</c:v>
                </c:pt>
                <c:pt idx="29">
                  <c:v>26</c:v>
                </c:pt>
                <c:pt idx="30">
                  <c:v>50</c:v>
                </c:pt>
                <c:pt idx="31">
                  <c:v>45</c:v>
                </c:pt>
                <c:pt idx="32">
                  <c:v>51</c:v>
                </c:pt>
                <c:pt idx="33">
                  <c:v>43</c:v>
                </c:pt>
                <c:pt idx="34">
                  <c:v>31</c:v>
                </c:pt>
                <c:pt idx="35">
                  <c:v>26</c:v>
                </c:pt>
                <c:pt idx="36">
                  <c:v>46</c:v>
                </c:pt>
                <c:pt idx="37">
                  <c:v>48</c:v>
                </c:pt>
                <c:pt idx="38">
                  <c:v>45</c:v>
                </c:pt>
                <c:pt idx="39">
                  <c:v>48</c:v>
                </c:pt>
                <c:pt idx="40">
                  <c:v>42</c:v>
                </c:pt>
                <c:pt idx="41">
                  <c:v>32</c:v>
                </c:pt>
                <c:pt idx="42">
                  <c:v>28</c:v>
                </c:pt>
                <c:pt idx="43">
                  <c:v>44</c:v>
                </c:pt>
                <c:pt idx="44">
                  <c:v>41</c:v>
                </c:pt>
                <c:pt idx="45">
                  <c:v>51</c:v>
                </c:pt>
                <c:pt idx="46">
                  <c:v>47</c:v>
                </c:pt>
                <c:pt idx="47">
                  <c:v>42</c:v>
                </c:pt>
                <c:pt idx="48">
                  <c:v>36</c:v>
                </c:pt>
                <c:pt idx="49">
                  <c:v>21</c:v>
                </c:pt>
                <c:pt idx="50">
                  <c:v>45</c:v>
                </c:pt>
                <c:pt idx="51">
                  <c:v>53</c:v>
                </c:pt>
                <c:pt idx="52">
                  <c:v>52</c:v>
                </c:pt>
                <c:pt idx="53">
                  <c:v>46</c:v>
                </c:pt>
                <c:pt idx="54">
                  <c:v>44</c:v>
                </c:pt>
                <c:pt idx="55">
                  <c:v>31</c:v>
                </c:pt>
                <c:pt idx="56">
                  <c:v>31</c:v>
                </c:pt>
                <c:pt idx="57">
                  <c:v>43</c:v>
                </c:pt>
                <c:pt idx="58">
                  <c:v>47</c:v>
                </c:pt>
                <c:pt idx="59">
                  <c:v>46</c:v>
                </c:pt>
                <c:pt idx="60">
                  <c:v>47</c:v>
                </c:pt>
                <c:pt idx="61">
                  <c:v>47</c:v>
                </c:pt>
                <c:pt idx="62">
                  <c:v>32</c:v>
                </c:pt>
                <c:pt idx="63">
                  <c:v>26</c:v>
                </c:pt>
                <c:pt idx="64">
                  <c:v>49</c:v>
                </c:pt>
                <c:pt idx="65">
                  <c:v>55</c:v>
                </c:pt>
                <c:pt idx="66">
                  <c:v>53</c:v>
                </c:pt>
                <c:pt idx="67">
                  <c:v>50</c:v>
                </c:pt>
                <c:pt idx="68">
                  <c:v>53</c:v>
                </c:pt>
                <c:pt idx="69">
                  <c:v>32</c:v>
                </c:pt>
                <c:pt idx="70">
                  <c:v>31</c:v>
                </c:pt>
                <c:pt idx="71">
                  <c:v>43</c:v>
                </c:pt>
                <c:pt idx="72">
                  <c:v>55</c:v>
                </c:pt>
                <c:pt idx="73">
                  <c:v>50</c:v>
                </c:pt>
                <c:pt idx="74">
                  <c:v>49</c:v>
                </c:pt>
                <c:pt idx="75">
                  <c:v>32</c:v>
                </c:pt>
                <c:pt idx="76">
                  <c:v>29</c:v>
                </c:pt>
                <c:pt idx="77">
                  <c:v>29</c:v>
                </c:pt>
                <c:pt idx="78">
                  <c:v>28</c:v>
                </c:pt>
                <c:pt idx="79">
                  <c:v>44</c:v>
                </c:pt>
                <c:pt idx="80">
                  <c:v>46</c:v>
                </c:pt>
                <c:pt idx="81">
                  <c:v>51</c:v>
                </c:pt>
                <c:pt idx="82">
                  <c:v>43</c:v>
                </c:pt>
                <c:pt idx="83">
                  <c:v>31</c:v>
                </c:pt>
                <c:pt idx="84">
                  <c:v>19</c:v>
                </c:pt>
                <c:pt idx="85">
                  <c:v>43</c:v>
                </c:pt>
                <c:pt idx="86">
                  <c:v>47</c:v>
                </c:pt>
                <c:pt idx="87">
                  <c:v>47</c:v>
                </c:pt>
                <c:pt idx="88">
                  <c:v>46</c:v>
                </c:pt>
                <c:pt idx="89">
                  <c:v>54</c:v>
                </c:pt>
                <c:pt idx="90">
                  <c:v>33</c:v>
                </c:pt>
              </c:numCache>
            </c:numRef>
          </c:val>
          <c:smooth val="0"/>
          <c:extLst>
            <c:ext xmlns:c16="http://schemas.microsoft.com/office/drawing/2014/chart" uri="{C3380CC4-5D6E-409C-BE32-E72D297353CC}">
              <c16:uniqueId val="{00000000-A108-4A39-AA31-4E11552879CE}"/>
            </c:ext>
          </c:extLst>
        </c:ser>
        <c:dLbls>
          <c:showLegendKey val="0"/>
          <c:showVal val="0"/>
          <c:showCatName val="0"/>
          <c:showSerName val="0"/>
          <c:showPercent val="0"/>
          <c:showBubbleSize val="0"/>
        </c:dLbls>
        <c:smooth val="0"/>
        <c:axId val="511095536"/>
        <c:axId val="511094880"/>
      </c:lineChart>
      <c:dateAx>
        <c:axId val="511095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94880"/>
        <c:crosses val="autoZero"/>
        <c:auto val="1"/>
        <c:lblOffset val="100"/>
        <c:baseTimeUnit val="days"/>
      </c:dateAx>
      <c:valAx>
        <c:axId val="51109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9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Global Times</c:v>
                </c:pt>
              </c:strCache>
            </c:strRef>
          </c:cat>
          <c:val>
            <c:numRef>
              <c:f>Sheet1!$A$2</c:f>
              <c:numCache>
                <c:formatCode>General</c:formatCode>
                <c:ptCount val="1"/>
                <c:pt idx="0">
                  <c:v>24815724</c:v>
                </c:pt>
              </c:numCache>
            </c:numRef>
          </c:val>
          <c:extLst>
            <c:ext xmlns:c16="http://schemas.microsoft.com/office/drawing/2014/chart" uri="{C3380CC4-5D6E-409C-BE32-E72D297353CC}">
              <c16:uniqueId val="{00000000-1A39-476B-A342-102E5D00839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Global Times</c:v>
                </c:pt>
              </c:strCache>
            </c:strRef>
          </c:cat>
          <c:val>
            <c:numRef>
              <c:f>Sheet1!$B$2</c:f>
              <c:numCache>
                <c:formatCode>General</c:formatCode>
                <c:ptCount val="1"/>
                <c:pt idx="0">
                  <c:v>5770200</c:v>
                </c:pt>
              </c:numCache>
            </c:numRef>
          </c:val>
          <c:extLst>
            <c:ext xmlns:c16="http://schemas.microsoft.com/office/drawing/2014/chart" uri="{C3380CC4-5D6E-409C-BE32-E72D297353CC}">
              <c16:uniqueId val="{00000000-7E2C-40B0-AA42-67CD8D866CC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Global Times</c:v>
                </c:pt>
              </c:strCache>
            </c:strRef>
          </c:cat>
          <c:val>
            <c:numRef>
              <c:f>Sheet1!$C$2</c:f>
              <c:numCache>
                <c:formatCode>General</c:formatCode>
                <c:ptCount val="1"/>
                <c:pt idx="0">
                  <c:v>108365</c:v>
                </c:pt>
              </c:numCache>
            </c:numRef>
          </c:val>
          <c:extLst>
            <c:ext xmlns:c16="http://schemas.microsoft.com/office/drawing/2014/chart" uri="{C3380CC4-5D6E-409C-BE32-E72D297353CC}">
              <c16:uniqueId val="{00000001-7E2C-40B0-AA42-67CD8D866CC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Global Times</c:v>
                </c:pt>
              </c:strCache>
            </c:strRef>
          </c:cat>
          <c:val>
            <c:numRef>
              <c:f>Sheet1!$D$2</c:f>
              <c:numCache>
                <c:formatCode>General</c:formatCode>
                <c:ptCount val="1"/>
                <c:pt idx="0">
                  <c:v>20885</c:v>
                </c:pt>
              </c:numCache>
            </c:numRef>
          </c:val>
          <c:extLst>
            <c:ext xmlns:c16="http://schemas.microsoft.com/office/drawing/2014/chart" uri="{C3380CC4-5D6E-409C-BE32-E72D297353CC}">
              <c16:uniqueId val="{00000002-7E2C-40B0-AA42-67CD8D866CC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Global Times</c:v>
                </c:pt>
              </c:strCache>
            </c:strRef>
          </c:cat>
          <c:val>
            <c:numRef>
              <c:f>Sheet1!$E$2</c:f>
              <c:numCache>
                <c:formatCode>General</c:formatCode>
                <c:ptCount val="1"/>
                <c:pt idx="0">
                  <c:v>108822</c:v>
                </c:pt>
              </c:numCache>
            </c:numRef>
          </c:val>
          <c:extLst>
            <c:ext xmlns:c16="http://schemas.microsoft.com/office/drawing/2014/chart" uri="{C3380CC4-5D6E-409C-BE32-E72D297353CC}">
              <c16:uniqueId val="{00000003-7E2C-40B0-AA42-67CD8D866CC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Global Times</c:v>
                </c:pt>
              </c:strCache>
            </c:strRef>
          </c:cat>
          <c:val>
            <c:numRef>
              <c:f>Sheet1!$F$2</c:f>
              <c:numCache>
                <c:formatCode>General</c:formatCode>
                <c:ptCount val="1"/>
                <c:pt idx="0">
                  <c:v>36762</c:v>
                </c:pt>
              </c:numCache>
            </c:numRef>
          </c:val>
          <c:extLst>
            <c:ext xmlns:c16="http://schemas.microsoft.com/office/drawing/2014/chart" uri="{C3380CC4-5D6E-409C-BE32-E72D297353CC}">
              <c16:uniqueId val="{00000004-7E2C-40B0-AA42-67CD8D866CC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Global Times</c:v>
                </c:pt>
              </c:strCache>
            </c:strRef>
          </c:cat>
          <c:val>
            <c:numRef>
              <c:f>Sheet1!$G$2</c:f>
              <c:numCache>
                <c:formatCode>General</c:formatCode>
                <c:ptCount val="1"/>
                <c:pt idx="0">
                  <c:v>5630</c:v>
                </c:pt>
              </c:numCache>
            </c:numRef>
          </c:val>
          <c:extLst>
            <c:ext xmlns:c16="http://schemas.microsoft.com/office/drawing/2014/chart" uri="{C3380CC4-5D6E-409C-BE32-E72D297353CC}">
              <c16:uniqueId val="{00000005-7E2C-40B0-AA42-67CD8D866CC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Global Times</c:v>
                </c:pt>
              </c:strCache>
            </c:strRef>
          </c:cat>
          <c:val>
            <c:numRef>
              <c:f>Sheet1!$H$2</c:f>
              <c:numCache>
                <c:formatCode>General</c:formatCode>
                <c:ptCount val="1"/>
                <c:pt idx="0">
                  <c:v>59098</c:v>
                </c:pt>
              </c:numCache>
            </c:numRef>
          </c:val>
          <c:extLst>
            <c:ext xmlns:c16="http://schemas.microsoft.com/office/drawing/2014/chart" uri="{C3380CC4-5D6E-409C-BE32-E72D297353CC}">
              <c16:uniqueId val="{00000006-7E2C-40B0-AA42-67CD8D866CC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Global Times</c:v>
                </c:pt>
              </c:strCache>
            </c:strRef>
          </c:cat>
          <c:val>
            <c:numRef>
              <c:f>Sheet1!$I$2</c:f>
              <c:numCache>
                <c:formatCode>General</c:formatCode>
                <c:ptCount val="1"/>
                <c:pt idx="0">
                  <c:v>236865</c:v>
                </c:pt>
              </c:numCache>
            </c:numRef>
          </c:val>
          <c:extLst>
            <c:ext xmlns:c16="http://schemas.microsoft.com/office/drawing/2014/chart" uri="{C3380CC4-5D6E-409C-BE32-E72D297353CC}">
              <c16:uniqueId val="{00000007-7E2C-40B0-AA42-67CD8D866CCB}"/>
            </c:ext>
          </c:extLst>
        </c:ser>
        <c:dLbls>
          <c:showLegendKey val="0"/>
          <c:showVal val="0"/>
          <c:showCatName val="0"/>
          <c:showSerName val="0"/>
          <c:showPercent val="0"/>
          <c:showBubbleSize val="0"/>
        </c:dLbls>
        <c:gapWidth val="150"/>
        <c:overlap val="100"/>
        <c:axId val="511100784"/>
        <c:axId val="511100128"/>
      </c:barChart>
      <c:catAx>
        <c:axId val="511100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100128"/>
        <c:crosses val="autoZero"/>
        <c:auto val="1"/>
        <c:lblAlgn val="ctr"/>
        <c:lblOffset val="100"/>
        <c:noMultiLvlLbl val="0"/>
      </c:catAx>
      <c:valAx>
        <c:axId val="511100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100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B0446-E8EE-4E03-BBEA-85F8C58BC0BB}"/>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7F845A37-64FF-4D34-BE64-1664B87057B5}"/>
              </a:ext>
            </a:extLst>
          </p:cNvPr>
          <p:cNvSpPr>
            <a:spLocks noGrp="1"/>
          </p:cNvSpPr>
          <p:nvPr>
            <p:ph type="subTitle" idx="1"/>
          </p:nvPr>
        </p:nvSpPr>
        <p:spPr/>
        <p:txBody>
          <a:bodyPr/>
          <a:lstStyle/>
          <a:p>
            <a:r>
              <a:rPr lang="en-US"/>
              <a:t>China Daily</a:t>
            </a:r>
          </a:p>
        </p:txBody>
      </p:sp>
    </p:spTree>
    <p:extLst>
      <p:ext uri="{BB962C8B-B14F-4D97-AF65-F5344CB8AC3E}">
        <p14:creationId xmlns:p14="http://schemas.microsoft.com/office/powerpoint/2010/main" val="3308350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8411F-1CBB-442E-B99D-6934EAFF6980}"/>
              </a:ext>
            </a:extLst>
          </p:cNvPr>
          <p:cNvSpPr>
            <a:spLocks noGrp="1"/>
          </p:cNvSpPr>
          <p:nvPr>
            <p:ph type="title"/>
          </p:nvPr>
        </p:nvSpPr>
        <p:spPr/>
        <p:txBody>
          <a:bodyPr/>
          <a:lstStyle/>
          <a:p>
            <a:r>
              <a:rPr lang="en-US"/>
              <a:t>Facebook Key Metrics Table | Global Times</a:t>
            </a:r>
          </a:p>
        </p:txBody>
      </p:sp>
      <p:graphicFrame>
        <p:nvGraphicFramePr>
          <p:cNvPr id="5" name="Table Placeholder 4">
            <a:extLst>
              <a:ext uri="{FF2B5EF4-FFF2-40B4-BE49-F238E27FC236}">
                <a16:creationId xmlns:a16="http://schemas.microsoft.com/office/drawing/2014/main" id="{4A724B69-0E37-492F-9BCE-B7A5A96BA731}"/>
              </a:ext>
            </a:extLst>
          </p:cNvPr>
          <p:cNvGraphicFramePr>
            <a:graphicFrameLocks noGrp="1"/>
          </p:cNvGraphicFramePr>
          <p:nvPr>
            <p:ph type="tbl" sz="quarter" idx="13"/>
            <p:extLst>
              <p:ext uri="{D42A27DB-BD31-4B8C-83A1-F6EECF244321}">
                <p14:modId xmlns:p14="http://schemas.microsoft.com/office/powerpoint/2010/main" val="2356613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224780399"/>
                    </a:ext>
                  </a:extLst>
                </a:gridCol>
                <a:gridCol w="304495">
                  <a:extLst>
                    <a:ext uri="{9D8B030D-6E8A-4147-A177-3AD203B41FA5}">
                      <a16:colId xmlns:a16="http://schemas.microsoft.com/office/drawing/2014/main" val="2940511899"/>
                    </a:ext>
                  </a:extLst>
                </a:gridCol>
                <a:gridCol w="304495">
                  <a:extLst>
                    <a:ext uri="{9D8B030D-6E8A-4147-A177-3AD203B41FA5}">
                      <a16:colId xmlns:a16="http://schemas.microsoft.com/office/drawing/2014/main" val="2003836917"/>
                    </a:ext>
                  </a:extLst>
                </a:gridCol>
                <a:gridCol w="304495">
                  <a:extLst>
                    <a:ext uri="{9D8B030D-6E8A-4147-A177-3AD203B41FA5}">
                      <a16:colId xmlns:a16="http://schemas.microsoft.com/office/drawing/2014/main" val="247382270"/>
                    </a:ext>
                  </a:extLst>
                </a:gridCol>
                <a:gridCol w="304495">
                  <a:extLst>
                    <a:ext uri="{9D8B030D-6E8A-4147-A177-3AD203B41FA5}">
                      <a16:colId xmlns:a16="http://schemas.microsoft.com/office/drawing/2014/main" val="1466718615"/>
                    </a:ext>
                  </a:extLst>
                </a:gridCol>
                <a:gridCol w="304495">
                  <a:extLst>
                    <a:ext uri="{9D8B030D-6E8A-4147-A177-3AD203B41FA5}">
                      <a16:colId xmlns:a16="http://schemas.microsoft.com/office/drawing/2014/main" val="224020357"/>
                    </a:ext>
                  </a:extLst>
                </a:gridCol>
                <a:gridCol w="304495">
                  <a:extLst>
                    <a:ext uri="{9D8B030D-6E8A-4147-A177-3AD203B41FA5}">
                      <a16:colId xmlns:a16="http://schemas.microsoft.com/office/drawing/2014/main" val="874643628"/>
                    </a:ext>
                  </a:extLst>
                </a:gridCol>
                <a:gridCol w="304495">
                  <a:extLst>
                    <a:ext uri="{9D8B030D-6E8A-4147-A177-3AD203B41FA5}">
                      <a16:colId xmlns:a16="http://schemas.microsoft.com/office/drawing/2014/main" val="1043596941"/>
                    </a:ext>
                  </a:extLst>
                </a:gridCol>
                <a:gridCol w="304495">
                  <a:extLst>
                    <a:ext uri="{9D8B030D-6E8A-4147-A177-3AD203B41FA5}">
                      <a16:colId xmlns:a16="http://schemas.microsoft.com/office/drawing/2014/main" val="432796387"/>
                    </a:ext>
                  </a:extLst>
                </a:gridCol>
                <a:gridCol w="304495">
                  <a:extLst>
                    <a:ext uri="{9D8B030D-6E8A-4147-A177-3AD203B41FA5}">
                      <a16:colId xmlns:a16="http://schemas.microsoft.com/office/drawing/2014/main" val="1931648328"/>
                    </a:ext>
                  </a:extLst>
                </a:gridCol>
                <a:gridCol w="304495">
                  <a:extLst>
                    <a:ext uri="{9D8B030D-6E8A-4147-A177-3AD203B41FA5}">
                      <a16:colId xmlns:a16="http://schemas.microsoft.com/office/drawing/2014/main" val="3533197732"/>
                    </a:ext>
                  </a:extLst>
                </a:gridCol>
                <a:gridCol w="304495">
                  <a:extLst>
                    <a:ext uri="{9D8B030D-6E8A-4147-A177-3AD203B41FA5}">
                      <a16:colId xmlns:a16="http://schemas.microsoft.com/office/drawing/2014/main" val="2492326125"/>
                    </a:ext>
                  </a:extLst>
                </a:gridCol>
                <a:gridCol w="304495">
                  <a:extLst>
                    <a:ext uri="{9D8B030D-6E8A-4147-A177-3AD203B41FA5}">
                      <a16:colId xmlns:a16="http://schemas.microsoft.com/office/drawing/2014/main" val="2242099290"/>
                    </a:ext>
                  </a:extLst>
                </a:gridCol>
                <a:gridCol w="304495">
                  <a:extLst>
                    <a:ext uri="{9D8B030D-6E8A-4147-A177-3AD203B41FA5}">
                      <a16:colId xmlns:a16="http://schemas.microsoft.com/office/drawing/2014/main" val="3166895345"/>
                    </a:ext>
                  </a:extLst>
                </a:gridCol>
                <a:gridCol w="304495">
                  <a:extLst>
                    <a:ext uri="{9D8B030D-6E8A-4147-A177-3AD203B41FA5}">
                      <a16:colId xmlns:a16="http://schemas.microsoft.com/office/drawing/2014/main" val="541961552"/>
                    </a:ext>
                  </a:extLst>
                </a:gridCol>
                <a:gridCol w="304495">
                  <a:extLst>
                    <a:ext uri="{9D8B030D-6E8A-4147-A177-3AD203B41FA5}">
                      <a16:colId xmlns:a16="http://schemas.microsoft.com/office/drawing/2014/main" val="1542661352"/>
                    </a:ext>
                  </a:extLst>
                </a:gridCol>
                <a:gridCol w="304495">
                  <a:extLst>
                    <a:ext uri="{9D8B030D-6E8A-4147-A177-3AD203B41FA5}">
                      <a16:colId xmlns:a16="http://schemas.microsoft.com/office/drawing/2014/main" val="4262448816"/>
                    </a:ext>
                  </a:extLst>
                </a:gridCol>
                <a:gridCol w="304495">
                  <a:extLst>
                    <a:ext uri="{9D8B030D-6E8A-4147-A177-3AD203B41FA5}">
                      <a16:colId xmlns:a16="http://schemas.microsoft.com/office/drawing/2014/main" val="1282447455"/>
                    </a:ext>
                  </a:extLst>
                </a:gridCol>
                <a:gridCol w="304495">
                  <a:extLst>
                    <a:ext uri="{9D8B030D-6E8A-4147-A177-3AD203B41FA5}">
                      <a16:colId xmlns:a16="http://schemas.microsoft.com/office/drawing/2014/main" val="102826330"/>
                    </a:ext>
                  </a:extLst>
                </a:gridCol>
                <a:gridCol w="304495">
                  <a:extLst>
                    <a:ext uri="{9D8B030D-6E8A-4147-A177-3AD203B41FA5}">
                      <a16:colId xmlns:a16="http://schemas.microsoft.com/office/drawing/2014/main" val="3210412702"/>
                    </a:ext>
                  </a:extLst>
                </a:gridCol>
                <a:gridCol w="304495">
                  <a:extLst>
                    <a:ext uri="{9D8B030D-6E8A-4147-A177-3AD203B41FA5}">
                      <a16:colId xmlns:a16="http://schemas.microsoft.com/office/drawing/2014/main" val="2958576463"/>
                    </a:ext>
                  </a:extLst>
                </a:gridCol>
                <a:gridCol w="304495">
                  <a:extLst>
                    <a:ext uri="{9D8B030D-6E8A-4147-A177-3AD203B41FA5}">
                      <a16:colId xmlns:a16="http://schemas.microsoft.com/office/drawing/2014/main" val="1667348186"/>
                    </a:ext>
                  </a:extLst>
                </a:gridCol>
                <a:gridCol w="304495">
                  <a:extLst>
                    <a:ext uri="{9D8B030D-6E8A-4147-A177-3AD203B41FA5}">
                      <a16:colId xmlns:a16="http://schemas.microsoft.com/office/drawing/2014/main" val="1368330755"/>
                    </a:ext>
                  </a:extLst>
                </a:gridCol>
                <a:gridCol w="304495">
                  <a:extLst>
                    <a:ext uri="{9D8B030D-6E8A-4147-A177-3AD203B41FA5}">
                      <a16:colId xmlns:a16="http://schemas.microsoft.com/office/drawing/2014/main" val="127223767"/>
                    </a:ext>
                  </a:extLst>
                </a:gridCol>
                <a:gridCol w="304495">
                  <a:extLst>
                    <a:ext uri="{9D8B030D-6E8A-4147-A177-3AD203B41FA5}">
                      <a16:colId xmlns:a16="http://schemas.microsoft.com/office/drawing/2014/main" val="135156709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68557118"/>
                  </a:ext>
                </a:extLst>
              </a:tr>
              <a:tr h="370840">
                <a:tc>
                  <a:txBody>
                    <a:bodyPr/>
                    <a:lstStyle/>
                    <a:p>
                      <a:r>
                        <a:rPr lang="en-US" sz="1000"/>
                        <a:t>Global Times</a:t>
                      </a:r>
                    </a:p>
                  </a:txBody>
                  <a:tcPr/>
                </a:tc>
                <a:tc>
                  <a:txBody>
                    <a:bodyPr/>
                    <a:lstStyle/>
                    <a:p>
                      <a:r>
                        <a:rPr lang="en-US" sz="1000"/>
                        <a:t>24815724</a:t>
                      </a:r>
                    </a:p>
                  </a:txBody>
                  <a:tcPr/>
                </a:tc>
                <a:tc>
                  <a:txBody>
                    <a:bodyPr/>
                    <a:lstStyle/>
                    <a:p>
                      <a:r>
                        <a:rPr lang="en-US" sz="1000"/>
                        <a:t>4064280</a:t>
                      </a:r>
                    </a:p>
                  </a:txBody>
                  <a:tcPr/>
                </a:tc>
                <a:tc>
                  <a:txBody>
                    <a:bodyPr/>
                    <a:lstStyle/>
                    <a:p>
                      <a:r>
                        <a:rPr lang="en-US" sz="1000"/>
                        <a:t>24815724</a:t>
                      </a:r>
                    </a:p>
                  </a:txBody>
                  <a:tcPr/>
                </a:tc>
                <a:tc>
                  <a:txBody>
                    <a:bodyPr/>
                    <a:lstStyle/>
                    <a:p>
                      <a:r>
                        <a:rPr lang="en-US" sz="1000"/>
                        <a:t>4064280</a:t>
                      </a:r>
                    </a:p>
                  </a:txBody>
                  <a:tcPr/>
                </a:tc>
                <a:tc>
                  <a:txBody>
                    <a:bodyPr/>
                    <a:lstStyle/>
                    <a:p>
                      <a:r>
                        <a:rPr lang="en-US" sz="1000"/>
                        <a:t>3769</a:t>
                      </a:r>
                    </a:p>
                  </a:txBody>
                  <a:tcPr/>
                </a:tc>
                <a:tc>
                  <a:txBody>
                    <a:bodyPr/>
                    <a:lstStyle/>
                    <a:p>
                      <a:r>
                        <a:rPr lang="en-US" sz="1000"/>
                        <a:t>0</a:t>
                      </a:r>
                    </a:p>
                  </a:txBody>
                  <a:tcPr/>
                </a:tc>
                <a:tc>
                  <a:txBody>
                    <a:bodyPr/>
                    <a:lstStyle/>
                    <a:p>
                      <a:r>
                        <a:rPr lang="en-US" sz="1000"/>
                        <a:t>3530</a:t>
                      </a:r>
                    </a:p>
                  </a:txBody>
                  <a:tcPr/>
                </a:tc>
                <a:tc>
                  <a:txBody>
                    <a:bodyPr/>
                    <a:lstStyle/>
                    <a:p>
                      <a:r>
                        <a:rPr lang="en-US" sz="1000"/>
                        <a:t>1</a:t>
                      </a:r>
                    </a:p>
                  </a:txBody>
                  <a:tcPr/>
                </a:tc>
                <a:tc>
                  <a:txBody>
                    <a:bodyPr/>
                    <a:lstStyle/>
                    <a:p>
                      <a:r>
                        <a:rPr lang="en-US" sz="1000"/>
                        <a:t>238</a:t>
                      </a:r>
                    </a:p>
                  </a:txBody>
                  <a:tcPr/>
                </a:tc>
                <a:tc>
                  <a:txBody>
                    <a:bodyPr/>
                    <a:lstStyle/>
                    <a:p>
                      <a:r>
                        <a:rPr lang="en-US" sz="1000"/>
                        <a:t>6050664</a:t>
                      </a:r>
                    </a:p>
                  </a:txBody>
                  <a:tcPr/>
                </a:tc>
                <a:tc>
                  <a:txBody>
                    <a:bodyPr/>
                    <a:lstStyle/>
                    <a:p>
                      <a:r>
                        <a:rPr lang="en-US" sz="1000"/>
                        <a:t>5630</a:t>
                      </a:r>
                    </a:p>
                  </a:txBody>
                  <a:tcPr/>
                </a:tc>
                <a:tc>
                  <a:txBody>
                    <a:bodyPr/>
                    <a:lstStyle/>
                    <a:p>
                      <a:r>
                        <a:rPr lang="en-US" sz="1000"/>
                        <a:t>5770200</a:t>
                      </a:r>
                    </a:p>
                  </a:txBody>
                  <a:tcPr/>
                </a:tc>
                <a:tc>
                  <a:txBody>
                    <a:bodyPr/>
                    <a:lstStyle/>
                    <a:p>
                      <a:r>
                        <a:rPr lang="en-US" sz="1000"/>
                        <a:t>108365</a:t>
                      </a:r>
                    </a:p>
                  </a:txBody>
                  <a:tcPr/>
                </a:tc>
                <a:tc>
                  <a:txBody>
                    <a:bodyPr/>
                    <a:lstStyle/>
                    <a:p>
                      <a:r>
                        <a:rPr lang="en-US" sz="1000"/>
                        <a:t>20885</a:t>
                      </a:r>
                    </a:p>
                  </a:txBody>
                  <a:tcPr/>
                </a:tc>
                <a:tc>
                  <a:txBody>
                    <a:bodyPr/>
                    <a:lstStyle/>
                    <a:p>
                      <a:r>
                        <a:rPr lang="en-US" sz="1000"/>
                        <a:t>108822</a:t>
                      </a:r>
                    </a:p>
                  </a:txBody>
                  <a:tcPr/>
                </a:tc>
                <a:tc>
                  <a:txBody>
                    <a:bodyPr/>
                    <a:lstStyle/>
                    <a:p>
                      <a:r>
                        <a:rPr lang="en-US" sz="1000"/>
                        <a:t>36762</a:t>
                      </a:r>
                    </a:p>
                  </a:txBody>
                  <a:tcPr/>
                </a:tc>
                <a:tc>
                  <a:txBody>
                    <a:bodyPr/>
                    <a:lstStyle/>
                    <a:p>
                      <a:r>
                        <a:rPr lang="en-US" sz="1000"/>
                        <a:t>5630</a:t>
                      </a:r>
                    </a:p>
                  </a:txBody>
                  <a:tcPr/>
                </a:tc>
                <a:tc>
                  <a:txBody>
                    <a:bodyPr/>
                    <a:lstStyle/>
                    <a:p>
                      <a:r>
                        <a:rPr lang="en-US" sz="1000"/>
                        <a:t>59098</a:t>
                      </a:r>
                    </a:p>
                  </a:txBody>
                  <a:tcPr/>
                </a:tc>
                <a:tc>
                  <a:txBody>
                    <a:bodyPr/>
                    <a:lstStyle/>
                    <a:p>
                      <a:r>
                        <a:rPr lang="en-US" sz="1000"/>
                        <a:t>236865</a:t>
                      </a:r>
                    </a:p>
                  </a:txBody>
                  <a:tcPr/>
                </a:tc>
                <a:tc>
                  <a:txBody>
                    <a:bodyPr/>
                    <a:lstStyle/>
                    <a:p>
                      <a:r>
                        <a:rPr lang="en-US" sz="1000"/>
                        <a:t>6346627</a:t>
                      </a:r>
                    </a:p>
                  </a:txBody>
                  <a:tcPr/>
                </a:tc>
                <a:tc>
                  <a:txBody>
                    <a:bodyPr/>
                    <a:lstStyle/>
                    <a:p>
                      <a:r>
                        <a:rPr lang="en-US" sz="1000"/>
                        <a:t>0</a:t>
                      </a:r>
                    </a:p>
                  </a:txBody>
                  <a:tcPr/>
                </a:tc>
                <a:tc>
                  <a:txBody>
                    <a:bodyPr/>
                    <a:lstStyle/>
                    <a:p>
                      <a:r>
                        <a:rPr lang="en-US" sz="1000"/>
                        <a:t>0</a:t>
                      </a:r>
                    </a:p>
                  </a:txBody>
                  <a:tcPr/>
                </a:tc>
                <a:tc>
                  <a:txBody>
                    <a:bodyPr/>
                    <a:lstStyle/>
                    <a:p>
                      <a:r>
                        <a:rPr lang="en-US" sz="1000"/>
                        <a:t>0.0074 %</a:t>
                      </a:r>
                    </a:p>
                  </a:txBody>
                  <a:tcPr/>
                </a:tc>
                <a:tc>
                  <a:txBody>
                    <a:bodyPr/>
                    <a:lstStyle/>
                    <a:p>
                      <a:r>
                        <a:rPr lang="en-US" sz="1000"/>
                        <a:t>0.0 %</a:t>
                      </a:r>
                    </a:p>
                  </a:txBody>
                  <a:tcPr/>
                </a:tc>
                <a:extLst>
                  <a:ext uri="{0D108BD9-81ED-4DB2-BD59-A6C34878D82A}">
                    <a16:rowId xmlns:a16="http://schemas.microsoft.com/office/drawing/2014/main" val="1890762564"/>
                  </a:ext>
                </a:extLst>
              </a:tr>
            </a:tbl>
          </a:graphicData>
        </a:graphic>
      </p:graphicFrame>
      <p:sp>
        <p:nvSpPr>
          <p:cNvPr id="4" name="Text Placeholder 3">
            <a:extLst>
              <a:ext uri="{FF2B5EF4-FFF2-40B4-BE49-F238E27FC236}">
                <a16:creationId xmlns:a16="http://schemas.microsoft.com/office/drawing/2014/main" id="{B009A43C-72C6-4C72-9C70-CEA53A726387}"/>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833723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66C77-3279-4B91-BF7F-DCDA167A54D9}"/>
              </a:ext>
            </a:extLst>
          </p:cNvPr>
          <p:cNvSpPr>
            <a:spLocks noGrp="1"/>
          </p:cNvSpPr>
          <p:nvPr>
            <p:ph type="title"/>
          </p:nvPr>
        </p:nvSpPr>
        <p:spPr/>
        <p:txBody>
          <a:bodyPr/>
          <a:lstStyle/>
          <a:p>
            <a:r>
              <a:rPr lang="en-US"/>
              <a:t>Facebook Fans Total | Global Times</a:t>
            </a:r>
          </a:p>
        </p:txBody>
      </p:sp>
      <p:graphicFrame>
        <p:nvGraphicFramePr>
          <p:cNvPr id="6" name="Chart Placeholder 5">
            <a:extLst>
              <a:ext uri="{FF2B5EF4-FFF2-40B4-BE49-F238E27FC236}">
                <a16:creationId xmlns:a16="http://schemas.microsoft.com/office/drawing/2014/main" id="{1D0108F6-6665-48D7-9B7C-E1D9D6CCAC53}"/>
              </a:ext>
            </a:extLst>
          </p:cNvPr>
          <p:cNvGraphicFramePr>
            <a:graphicFrameLocks noGrp="1"/>
          </p:cNvGraphicFramePr>
          <p:nvPr>
            <p:ph type="chart" sz="quarter" idx="13"/>
            <p:extLst>
              <p:ext uri="{D42A27DB-BD31-4B8C-83A1-F6EECF244321}">
                <p14:modId xmlns:p14="http://schemas.microsoft.com/office/powerpoint/2010/main" val="18209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C60BDA-F5E3-4506-AE6A-1E6F44CE0545}"/>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4407F543-950B-403F-94E5-79F9FC5C00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0893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A0769-B263-4D43-98AA-C419A7740D12}"/>
              </a:ext>
            </a:extLst>
          </p:cNvPr>
          <p:cNvSpPr>
            <a:spLocks noGrp="1"/>
          </p:cNvSpPr>
          <p:nvPr>
            <p:ph type="title"/>
          </p:nvPr>
        </p:nvSpPr>
        <p:spPr/>
        <p:txBody>
          <a:bodyPr/>
          <a:lstStyle/>
          <a:p>
            <a:r>
              <a:rPr lang="en-US"/>
              <a:t>Facebook Fans Change Rate | Global Times</a:t>
            </a:r>
          </a:p>
        </p:txBody>
      </p:sp>
      <p:graphicFrame>
        <p:nvGraphicFramePr>
          <p:cNvPr id="6" name="Chart Placeholder 5">
            <a:extLst>
              <a:ext uri="{FF2B5EF4-FFF2-40B4-BE49-F238E27FC236}">
                <a16:creationId xmlns:a16="http://schemas.microsoft.com/office/drawing/2014/main" id="{64A92274-AF11-4AB2-8844-2089BC6379F3}"/>
              </a:ext>
            </a:extLst>
          </p:cNvPr>
          <p:cNvGraphicFramePr>
            <a:graphicFrameLocks noGrp="1"/>
          </p:cNvGraphicFramePr>
          <p:nvPr>
            <p:ph type="chart" sz="quarter" idx="13"/>
            <p:extLst>
              <p:ext uri="{D42A27DB-BD31-4B8C-83A1-F6EECF244321}">
                <p14:modId xmlns:p14="http://schemas.microsoft.com/office/powerpoint/2010/main" val="37785835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10197F-63B0-4E7D-B6D8-F80F02522519}"/>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FBFEBFFD-56F3-487A-B14B-80B2DE177C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3429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4C4E-CF6A-4B85-8AD4-F5690E9CD0D0}"/>
              </a:ext>
            </a:extLst>
          </p:cNvPr>
          <p:cNvSpPr>
            <a:spLocks noGrp="1"/>
          </p:cNvSpPr>
          <p:nvPr>
            <p:ph type="title"/>
          </p:nvPr>
        </p:nvSpPr>
        <p:spPr/>
        <p:txBody>
          <a:bodyPr/>
          <a:lstStyle/>
          <a:p>
            <a:r>
              <a:rPr lang="en-US"/>
              <a:t>Facebook Interaction Rate | Global Times</a:t>
            </a:r>
          </a:p>
        </p:txBody>
      </p:sp>
      <p:graphicFrame>
        <p:nvGraphicFramePr>
          <p:cNvPr id="6" name="Chart Placeholder 5">
            <a:extLst>
              <a:ext uri="{FF2B5EF4-FFF2-40B4-BE49-F238E27FC236}">
                <a16:creationId xmlns:a16="http://schemas.microsoft.com/office/drawing/2014/main" id="{9C4273CD-97BB-4F71-BB87-07BE41035D22}"/>
              </a:ext>
            </a:extLst>
          </p:cNvPr>
          <p:cNvGraphicFramePr>
            <a:graphicFrameLocks noGrp="1"/>
          </p:cNvGraphicFramePr>
          <p:nvPr>
            <p:ph type="chart" sz="quarter" idx="13"/>
            <p:extLst>
              <p:ext uri="{D42A27DB-BD31-4B8C-83A1-F6EECF244321}">
                <p14:modId xmlns:p14="http://schemas.microsoft.com/office/powerpoint/2010/main" val="1037963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67C7C6-576C-4F51-AF69-BDFE3B55DFD8}"/>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8ABA2690-FFFD-48F8-80AB-A30A920E08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2151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82348-F98A-43B7-B3B4-AA38A63AB037}"/>
              </a:ext>
            </a:extLst>
          </p:cNvPr>
          <p:cNvSpPr>
            <a:spLocks noGrp="1"/>
          </p:cNvSpPr>
          <p:nvPr>
            <p:ph type="title"/>
          </p:nvPr>
        </p:nvSpPr>
        <p:spPr/>
        <p:txBody>
          <a:bodyPr/>
          <a:lstStyle/>
          <a:p>
            <a:r>
              <a:rPr lang="en-US"/>
              <a:t>Facebook Total Interactions | Global Times</a:t>
            </a:r>
          </a:p>
        </p:txBody>
      </p:sp>
      <p:graphicFrame>
        <p:nvGraphicFramePr>
          <p:cNvPr id="6" name="Chart Placeholder 5">
            <a:extLst>
              <a:ext uri="{FF2B5EF4-FFF2-40B4-BE49-F238E27FC236}">
                <a16:creationId xmlns:a16="http://schemas.microsoft.com/office/drawing/2014/main" id="{8BDC3E4B-A4F9-4652-A7EC-62A297A915D8}"/>
              </a:ext>
            </a:extLst>
          </p:cNvPr>
          <p:cNvGraphicFramePr>
            <a:graphicFrameLocks noGrp="1"/>
          </p:cNvGraphicFramePr>
          <p:nvPr>
            <p:ph type="chart" sz="quarter" idx="13"/>
            <p:extLst>
              <p:ext uri="{D42A27DB-BD31-4B8C-83A1-F6EECF244321}">
                <p14:modId xmlns:p14="http://schemas.microsoft.com/office/powerpoint/2010/main" val="3071078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AC7704-58D4-42DC-9C36-1EE0FC071C5C}"/>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D4F74658-3E70-4F4F-8A63-A89377B401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066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9C422-9C7D-4A9E-B2AA-F80768650365}"/>
              </a:ext>
            </a:extLst>
          </p:cNvPr>
          <p:cNvSpPr>
            <a:spLocks noGrp="1"/>
          </p:cNvSpPr>
          <p:nvPr>
            <p:ph type="title"/>
          </p:nvPr>
        </p:nvSpPr>
        <p:spPr/>
        <p:txBody>
          <a:bodyPr/>
          <a:lstStyle/>
          <a:p>
            <a:r>
              <a:rPr lang="en-US"/>
              <a:t>Facebook Own Posts Table  | Global Times - 1 of 13</a:t>
            </a:r>
          </a:p>
        </p:txBody>
      </p:sp>
      <p:graphicFrame>
        <p:nvGraphicFramePr>
          <p:cNvPr id="5" name="Table Placeholder 4">
            <a:extLst>
              <a:ext uri="{FF2B5EF4-FFF2-40B4-BE49-F238E27FC236}">
                <a16:creationId xmlns:a16="http://schemas.microsoft.com/office/drawing/2014/main" id="{28441D97-D8F0-4A86-A17D-55F749774DA3}"/>
              </a:ext>
            </a:extLst>
          </p:cNvPr>
          <p:cNvGraphicFramePr>
            <a:graphicFrameLocks noGrp="1"/>
          </p:cNvGraphicFramePr>
          <p:nvPr>
            <p:ph type="tbl" sz="quarter" idx="13"/>
            <p:extLst>
              <p:ext uri="{D42A27DB-BD31-4B8C-83A1-F6EECF244321}">
                <p14:modId xmlns:p14="http://schemas.microsoft.com/office/powerpoint/2010/main" val="3063360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68304654"/>
                    </a:ext>
                  </a:extLst>
                </a:gridCol>
                <a:gridCol w="370332">
                  <a:extLst>
                    <a:ext uri="{9D8B030D-6E8A-4147-A177-3AD203B41FA5}">
                      <a16:colId xmlns:a16="http://schemas.microsoft.com/office/drawing/2014/main" val="1237059784"/>
                    </a:ext>
                  </a:extLst>
                </a:gridCol>
                <a:gridCol w="370332">
                  <a:extLst>
                    <a:ext uri="{9D8B030D-6E8A-4147-A177-3AD203B41FA5}">
                      <a16:colId xmlns:a16="http://schemas.microsoft.com/office/drawing/2014/main" val="2236814835"/>
                    </a:ext>
                  </a:extLst>
                </a:gridCol>
                <a:gridCol w="370332">
                  <a:extLst>
                    <a:ext uri="{9D8B030D-6E8A-4147-A177-3AD203B41FA5}">
                      <a16:colId xmlns:a16="http://schemas.microsoft.com/office/drawing/2014/main" val="2544013961"/>
                    </a:ext>
                  </a:extLst>
                </a:gridCol>
                <a:gridCol w="329184">
                  <a:extLst>
                    <a:ext uri="{9D8B030D-6E8A-4147-A177-3AD203B41FA5}">
                      <a16:colId xmlns:a16="http://schemas.microsoft.com/office/drawing/2014/main" val="2434598959"/>
                    </a:ext>
                  </a:extLst>
                </a:gridCol>
                <a:gridCol w="329184">
                  <a:extLst>
                    <a:ext uri="{9D8B030D-6E8A-4147-A177-3AD203B41FA5}">
                      <a16:colId xmlns:a16="http://schemas.microsoft.com/office/drawing/2014/main" val="65621897"/>
                    </a:ext>
                  </a:extLst>
                </a:gridCol>
                <a:gridCol w="329184">
                  <a:extLst>
                    <a:ext uri="{9D8B030D-6E8A-4147-A177-3AD203B41FA5}">
                      <a16:colId xmlns:a16="http://schemas.microsoft.com/office/drawing/2014/main" val="2488115651"/>
                    </a:ext>
                  </a:extLst>
                </a:gridCol>
                <a:gridCol w="329184">
                  <a:extLst>
                    <a:ext uri="{9D8B030D-6E8A-4147-A177-3AD203B41FA5}">
                      <a16:colId xmlns:a16="http://schemas.microsoft.com/office/drawing/2014/main" val="1428169899"/>
                    </a:ext>
                  </a:extLst>
                </a:gridCol>
                <a:gridCol w="329184">
                  <a:extLst>
                    <a:ext uri="{9D8B030D-6E8A-4147-A177-3AD203B41FA5}">
                      <a16:colId xmlns:a16="http://schemas.microsoft.com/office/drawing/2014/main" val="2922712688"/>
                    </a:ext>
                  </a:extLst>
                </a:gridCol>
                <a:gridCol w="329184">
                  <a:extLst>
                    <a:ext uri="{9D8B030D-6E8A-4147-A177-3AD203B41FA5}">
                      <a16:colId xmlns:a16="http://schemas.microsoft.com/office/drawing/2014/main" val="3941569852"/>
                    </a:ext>
                  </a:extLst>
                </a:gridCol>
                <a:gridCol w="329184">
                  <a:extLst>
                    <a:ext uri="{9D8B030D-6E8A-4147-A177-3AD203B41FA5}">
                      <a16:colId xmlns:a16="http://schemas.microsoft.com/office/drawing/2014/main" val="2993582247"/>
                    </a:ext>
                  </a:extLst>
                </a:gridCol>
                <a:gridCol w="329184">
                  <a:extLst>
                    <a:ext uri="{9D8B030D-6E8A-4147-A177-3AD203B41FA5}">
                      <a16:colId xmlns:a16="http://schemas.microsoft.com/office/drawing/2014/main" val="1228894959"/>
                    </a:ext>
                  </a:extLst>
                </a:gridCol>
                <a:gridCol w="329184">
                  <a:extLst>
                    <a:ext uri="{9D8B030D-6E8A-4147-A177-3AD203B41FA5}">
                      <a16:colId xmlns:a16="http://schemas.microsoft.com/office/drawing/2014/main" val="1050661532"/>
                    </a:ext>
                  </a:extLst>
                </a:gridCol>
                <a:gridCol w="370332">
                  <a:extLst>
                    <a:ext uri="{9D8B030D-6E8A-4147-A177-3AD203B41FA5}">
                      <a16:colId xmlns:a16="http://schemas.microsoft.com/office/drawing/2014/main" val="3662469859"/>
                    </a:ext>
                  </a:extLst>
                </a:gridCol>
                <a:gridCol w="370332">
                  <a:extLst>
                    <a:ext uri="{9D8B030D-6E8A-4147-A177-3AD203B41FA5}">
                      <a16:colId xmlns:a16="http://schemas.microsoft.com/office/drawing/2014/main" val="505033700"/>
                    </a:ext>
                  </a:extLst>
                </a:gridCol>
                <a:gridCol w="329184">
                  <a:extLst>
                    <a:ext uri="{9D8B030D-6E8A-4147-A177-3AD203B41FA5}">
                      <a16:colId xmlns:a16="http://schemas.microsoft.com/office/drawing/2014/main" val="3427805520"/>
                    </a:ext>
                  </a:extLst>
                </a:gridCol>
                <a:gridCol w="329184">
                  <a:extLst>
                    <a:ext uri="{9D8B030D-6E8A-4147-A177-3AD203B41FA5}">
                      <a16:colId xmlns:a16="http://schemas.microsoft.com/office/drawing/2014/main" val="2757777550"/>
                    </a:ext>
                  </a:extLst>
                </a:gridCol>
                <a:gridCol w="370332">
                  <a:extLst>
                    <a:ext uri="{9D8B030D-6E8A-4147-A177-3AD203B41FA5}">
                      <a16:colId xmlns:a16="http://schemas.microsoft.com/office/drawing/2014/main" val="719060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3118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23:00:01 </a:t>
                      </a:r>
                      <a:r>
                        <a:rPr kumimoji="0" lang="en-US" sz="1000" b="0" i="0" u="none" strike="noStrike" kern="1200" cap="none" spc="0" normalizeH="0" baseline="0" noProof="0">
                          <a:ln>
                            <a:noFill/>
                          </a:ln>
                          <a:solidFill>
                            <a:prstClr val="black"/>
                          </a:solidFill>
                          <a:effectLst/>
                          <a:uLnTx/>
                          <a:uFillTx/>
                          <a:latin typeface="+mn-lt"/>
                          <a:ea typeface="+mn-ea"/>
                          <a:cs typeface="+mn-cs"/>
                        </a:rPr>
                        <a:t> 
 【InPics】People climb to the peak of Mount Bromo during the traditional Kasada festival in Probolinggo, East Java, Indonesia, June 30, 2018. Hindu worshipers gave offerings to the God of Mount Bromo by throwing rice, fruits, flowers and livestock into the volcano's caldera, in a good wish for harvest and good fortune. http://www.globaltimes.cn/content/1108958.shtml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31184309"/>
                  </a:ext>
                </a:extLst>
              </a:tr>
            </a:tbl>
          </a:graphicData>
        </a:graphic>
      </p:graphicFrame>
      <p:sp>
        <p:nvSpPr>
          <p:cNvPr id="4" name="Text Placeholder 3">
            <a:extLst>
              <a:ext uri="{FF2B5EF4-FFF2-40B4-BE49-F238E27FC236}">
                <a16:creationId xmlns:a16="http://schemas.microsoft.com/office/drawing/2014/main" id="{8F0E2F8E-23CB-4744-A43F-0409C4D9E1C0}"/>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073224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1D493-5049-41DD-8A82-2A3F256FA791}"/>
              </a:ext>
            </a:extLst>
          </p:cNvPr>
          <p:cNvSpPr>
            <a:spLocks noGrp="1"/>
          </p:cNvSpPr>
          <p:nvPr>
            <p:ph type="title"/>
          </p:nvPr>
        </p:nvSpPr>
        <p:spPr/>
        <p:txBody>
          <a:bodyPr/>
          <a:lstStyle/>
          <a:p>
            <a:r>
              <a:rPr lang="en-US"/>
              <a:t>Facebook Own Posts Table  | Global Times - 2 of 13</a:t>
            </a:r>
          </a:p>
        </p:txBody>
      </p:sp>
      <p:graphicFrame>
        <p:nvGraphicFramePr>
          <p:cNvPr id="5" name="Table Placeholder 4">
            <a:extLst>
              <a:ext uri="{FF2B5EF4-FFF2-40B4-BE49-F238E27FC236}">
                <a16:creationId xmlns:a16="http://schemas.microsoft.com/office/drawing/2014/main" id="{76B7D966-1A3E-48FB-A35E-A9DE817D6511}"/>
              </a:ext>
            </a:extLst>
          </p:cNvPr>
          <p:cNvGraphicFramePr>
            <a:graphicFrameLocks noGrp="1"/>
          </p:cNvGraphicFramePr>
          <p:nvPr>
            <p:ph type="tbl" sz="quarter" idx="13"/>
            <p:extLst>
              <p:ext uri="{D42A27DB-BD31-4B8C-83A1-F6EECF244321}">
                <p14:modId xmlns:p14="http://schemas.microsoft.com/office/powerpoint/2010/main" val="3888794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95729791"/>
                    </a:ext>
                  </a:extLst>
                </a:gridCol>
                <a:gridCol w="370332">
                  <a:extLst>
                    <a:ext uri="{9D8B030D-6E8A-4147-A177-3AD203B41FA5}">
                      <a16:colId xmlns:a16="http://schemas.microsoft.com/office/drawing/2014/main" val="968065570"/>
                    </a:ext>
                  </a:extLst>
                </a:gridCol>
                <a:gridCol w="370332">
                  <a:extLst>
                    <a:ext uri="{9D8B030D-6E8A-4147-A177-3AD203B41FA5}">
                      <a16:colId xmlns:a16="http://schemas.microsoft.com/office/drawing/2014/main" val="3729224257"/>
                    </a:ext>
                  </a:extLst>
                </a:gridCol>
                <a:gridCol w="370332">
                  <a:extLst>
                    <a:ext uri="{9D8B030D-6E8A-4147-A177-3AD203B41FA5}">
                      <a16:colId xmlns:a16="http://schemas.microsoft.com/office/drawing/2014/main" val="240700883"/>
                    </a:ext>
                  </a:extLst>
                </a:gridCol>
                <a:gridCol w="329184">
                  <a:extLst>
                    <a:ext uri="{9D8B030D-6E8A-4147-A177-3AD203B41FA5}">
                      <a16:colId xmlns:a16="http://schemas.microsoft.com/office/drawing/2014/main" val="1001501666"/>
                    </a:ext>
                  </a:extLst>
                </a:gridCol>
                <a:gridCol w="329184">
                  <a:extLst>
                    <a:ext uri="{9D8B030D-6E8A-4147-A177-3AD203B41FA5}">
                      <a16:colId xmlns:a16="http://schemas.microsoft.com/office/drawing/2014/main" val="4213855324"/>
                    </a:ext>
                  </a:extLst>
                </a:gridCol>
                <a:gridCol w="329184">
                  <a:extLst>
                    <a:ext uri="{9D8B030D-6E8A-4147-A177-3AD203B41FA5}">
                      <a16:colId xmlns:a16="http://schemas.microsoft.com/office/drawing/2014/main" val="1575718792"/>
                    </a:ext>
                  </a:extLst>
                </a:gridCol>
                <a:gridCol w="329184">
                  <a:extLst>
                    <a:ext uri="{9D8B030D-6E8A-4147-A177-3AD203B41FA5}">
                      <a16:colId xmlns:a16="http://schemas.microsoft.com/office/drawing/2014/main" val="1025939600"/>
                    </a:ext>
                  </a:extLst>
                </a:gridCol>
                <a:gridCol w="329184">
                  <a:extLst>
                    <a:ext uri="{9D8B030D-6E8A-4147-A177-3AD203B41FA5}">
                      <a16:colId xmlns:a16="http://schemas.microsoft.com/office/drawing/2014/main" val="3382890287"/>
                    </a:ext>
                  </a:extLst>
                </a:gridCol>
                <a:gridCol w="329184">
                  <a:extLst>
                    <a:ext uri="{9D8B030D-6E8A-4147-A177-3AD203B41FA5}">
                      <a16:colId xmlns:a16="http://schemas.microsoft.com/office/drawing/2014/main" val="1143126822"/>
                    </a:ext>
                  </a:extLst>
                </a:gridCol>
                <a:gridCol w="329184">
                  <a:extLst>
                    <a:ext uri="{9D8B030D-6E8A-4147-A177-3AD203B41FA5}">
                      <a16:colId xmlns:a16="http://schemas.microsoft.com/office/drawing/2014/main" val="1564840395"/>
                    </a:ext>
                  </a:extLst>
                </a:gridCol>
                <a:gridCol w="329184">
                  <a:extLst>
                    <a:ext uri="{9D8B030D-6E8A-4147-A177-3AD203B41FA5}">
                      <a16:colId xmlns:a16="http://schemas.microsoft.com/office/drawing/2014/main" val="3637636652"/>
                    </a:ext>
                  </a:extLst>
                </a:gridCol>
                <a:gridCol w="329184">
                  <a:extLst>
                    <a:ext uri="{9D8B030D-6E8A-4147-A177-3AD203B41FA5}">
                      <a16:colId xmlns:a16="http://schemas.microsoft.com/office/drawing/2014/main" val="3125814805"/>
                    </a:ext>
                  </a:extLst>
                </a:gridCol>
                <a:gridCol w="370332">
                  <a:extLst>
                    <a:ext uri="{9D8B030D-6E8A-4147-A177-3AD203B41FA5}">
                      <a16:colId xmlns:a16="http://schemas.microsoft.com/office/drawing/2014/main" val="2628516627"/>
                    </a:ext>
                  </a:extLst>
                </a:gridCol>
                <a:gridCol w="370332">
                  <a:extLst>
                    <a:ext uri="{9D8B030D-6E8A-4147-A177-3AD203B41FA5}">
                      <a16:colId xmlns:a16="http://schemas.microsoft.com/office/drawing/2014/main" val="1471675048"/>
                    </a:ext>
                  </a:extLst>
                </a:gridCol>
                <a:gridCol w="329184">
                  <a:extLst>
                    <a:ext uri="{9D8B030D-6E8A-4147-A177-3AD203B41FA5}">
                      <a16:colId xmlns:a16="http://schemas.microsoft.com/office/drawing/2014/main" val="1910288492"/>
                    </a:ext>
                  </a:extLst>
                </a:gridCol>
                <a:gridCol w="329184">
                  <a:extLst>
                    <a:ext uri="{9D8B030D-6E8A-4147-A177-3AD203B41FA5}">
                      <a16:colId xmlns:a16="http://schemas.microsoft.com/office/drawing/2014/main" val="2998467117"/>
                    </a:ext>
                  </a:extLst>
                </a:gridCol>
                <a:gridCol w="370332">
                  <a:extLst>
                    <a:ext uri="{9D8B030D-6E8A-4147-A177-3AD203B41FA5}">
                      <a16:colId xmlns:a16="http://schemas.microsoft.com/office/drawing/2014/main" val="2426030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063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22:00:03 </a:t>
                      </a:r>
                      <a:r>
                        <a:rPr kumimoji="0" lang="en-US" sz="1000" b="0" i="0" u="none" strike="noStrike" kern="1200" cap="none" spc="0" normalizeH="0" baseline="0" noProof="0">
                          <a:ln>
                            <a:noFill/>
                          </a:ln>
                          <a:solidFill>
                            <a:prstClr val="black"/>
                          </a:solidFill>
                          <a:effectLst/>
                          <a:uLnTx/>
                          <a:uFillTx/>
                          <a:latin typeface="+mn-lt"/>
                          <a:ea typeface="+mn-ea"/>
                          <a:cs typeface="+mn-cs"/>
                        </a:rPr>
                        <a:t> 
 【InPics】Contestants take part in a riverside fishing competition at a tourism resort in Laifeng County of Enshi, central China's Hubei Province, June 30, 2018. The fishing competition held here on Saturday was participated by 360 contestants from 120 teams from across China. http://www.globaltimes.cn/content/1108953.shtml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48009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21:00:01 </a:t>
                      </a:r>
                      <a:r>
                        <a:rPr kumimoji="0" lang="en-US" sz="1000" b="0" i="0" u="none" strike="noStrike" kern="1200" cap="none" spc="0" normalizeH="0" baseline="0" noProof="0">
                          <a:ln>
                            <a:noFill/>
                          </a:ln>
                          <a:solidFill>
                            <a:prstClr val="black"/>
                          </a:solidFill>
                          <a:effectLst/>
                          <a:uLnTx/>
                          <a:uFillTx/>
                          <a:latin typeface="+mn-lt"/>
                          <a:ea typeface="+mn-ea"/>
                          <a:cs typeface="+mn-cs"/>
                        </a:rPr>
                        <a:t> 
 【InPics】Photos taken on June 29, 2018 shows the view of advection fog above the sea in Yantai, East China's Shandong Province http://www.globaltimes.cn/content/1108951.shtml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746542781"/>
                  </a:ext>
                </a:extLst>
              </a:tr>
            </a:tbl>
          </a:graphicData>
        </a:graphic>
      </p:graphicFrame>
      <p:sp>
        <p:nvSpPr>
          <p:cNvPr id="4" name="Text Placeholder 3">
            <a:extLst>
              <a:ext uri="{FF2B5EF4-FFF2-40B4-BE49-F238E27FC236}">
                <a16:creationId xmlns:a16="http://schemas.microsoft.com/office/drawing/2014/main" id="{05EE3C01-696B-4B60-A068-2645B935CC0E}"/>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128302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DBE52-0603-488B-ACED-0C11099D0E1C}"/>
              </a:ext>
            </a:extLst>
          </p:cNvPr>
          <p:cNvSpPr>
            <a:spLocks noGrp="1"/>
          </p:cNvSpPr>
          <p:nvPr>
            <p:ph type="title"/>
          </p:nvPr>
        </p:nvSpPr>
        <p:spPr/>
        <p:txBody>
          <a:bodyPr/>
          <a:lstStyle/>
          <a:p>
            <a:r>
              <a:rPr lang="en-US"/>
              <a:t>Facebook Own Posts Table  | Global Times - 3 of 13</a:t>
            </a:r>
          </a:p>
        </p:txBody>
      </p:sp>
      <p:graphicFrame>
        <p:nvGraphicFramePr>
          <p:cNvPr id="5" name="Table Placeholder 4">
            <a:extLst>
              <a:ext uri="{FF2B5EF4-FFF2-40B4-BE49-F238E27FC236}">
                <a16:creationId xmlns:a16="http://schemas.microsoft.com/office/drawing/2014/main" id="{53E399EF-0758-4042-B896-4FB1AFEEF2BB}"/>
              </a:ext>
            </a:extLst>
          </p:cNvPr>
          <p:cNvGraphicFramePr>
            <a:graphicFrameLocks noGrp="1"/>
          </p:cNvGraphicFramePr>
          <p:nvPr>
            <p:ph type="tbl" sz="quarter" idx="13"/>
            <p:extLst>
              <p:ext uri="{D42A27DB-BD31-4B8C-83A1-F6EECF244321}">
                <p14:modId xmlns:p14="http://schemas.microsoft.com/office/powerpoint/2010/main" val="3440830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17764030"/>
                    </a:ext>
                  </a:extLst>
                </a:gridCol>
                <a:gridCol w="370332">
                  <a:extLst>
                    <a:ext uri="{9D8B030D-6E8A-4147-A177-3AD203B41FA5}">
                      <a16:colId xmlns:a16="http://schemas.microsoft.com/office/drawing/2014/main" val="3443913769"/>
                    </a:ext>
                  </a:extLst>
                </a:gridCol>
                <a:gridCol w="370332">
                  <a:extLst>
                    <a:ext uri="{9D8B030D-6E8A-4147-A177-3AD203B41FA5}">
                      <a16:colId xmlns:a16="http://schemas.microsoft.com/office/drawing/2014/main" val="1097233213"/>
                    </a:ext>
                  </a:extLst>
                </a:gridCol>
                <a:gridCol w="370332">
                  <a:extLst>
                    <a:ext uri="{9D8B030D-6E8A-4147-A177-3AD203B41FA5}">
                      <a16:colId xmlns:a16="http://schemas.microsoft.com/office/drawing/2014/main" val="1010022330"/>
                    </a:ext>
                  </a:extLst>
                </a:gridCol>
                <a:gridCol w="329184">
                  <a:extLst>
                    <a:ext uri="{9D8B030D-6E8A-4147-A177-3AD203B41FA5}">
                      <a16:colId xmlns:a16="http://schemas.microsoft.com/office/drawing/2014/main" val="4218614468"/>
                    </a:ext>
                  </a:extLst>
                </a:gridCol>
                <a:gridCol w="329184">
                  <a:extLst>
                    <a:ext uri="{9D8B030D-6E8A-4147-A177-3AD203B41FA5}">
                      <a16:colId xmlns:a16="http://schemas.microsoft.com/office/drawing/2014/main" val="3397119023"/>
                    </a:ext>
                  </a:extLst>
                </a:gridCol>
                <a:gridCol w="329184">
                  <a:extLst>
                    <a:ext uri="{9D8B030D-6E8A-4147-A177-3AD203B41FA5}">
                      <a16:colId xmlns:a16="http://schemas.microsoft.com/office/drawing/2014/main" val="1554532061"/>
                    </a:ext>
                  </a:extLst>
                </a:gridCol>
                <a:gridCol w="329184">
                  <a:extLst>
                    <a:ext uri="{9D8B030D-6E8A-4147-A177-3AD203B41FA5}">
                      <a16:colId xmlns:a16="http://schemas.microsoft.com/office/drawing/2014/main" val="2391179182"/>
                    </a:ext>
                  </a:extLst>
                </a:gridCol>
                <a:gridCol w="329184">
                  <a:extLst>
                    <a:ext uri="{9D8B030D-6E8A-4147-A177-3AD203B41FA5}">
                      <a16:colId xmlns:a16="http://schemas.microsoft.com/office/drawing/2014/main" val="4067668659"/>
                    </a:ext>
                  </a:extLst>
                </a:gridCol>
                <a:gridCol w="329184">
                  <a:extLst>
                    <a:ext uri="{9D8B030D-6E8A-4147-A177-3AD203B41FA5}">
                      <a16:colId xmlns:a16="http://schemas.microsoft.com/office/drawing/2014/main" val="2592640656"/>
                    </a:ext>
                  </a:extLst>
                </a:gridCol>
                <a:gridCol w="329184">
                  <a:extLst>
                    <a:ext uri="{9D8B030D-6E8A-4147-A177-3AD203B41FA5}">
                      <a16:colId xmlns:a16="http://schemas.microsoft.com/office/drawing/2014/main" val="1810473541"/>
                    </a:ext>
                  </a:extLst>
                </a:gridCol>
                <a:gridCol w="329184">
                  <a:extLst>
                    <a:ext uri="{9D8B030D-6E8A-4147-A177-3AD203B41FA5}">
                      <a16:colId xmlns:a16="http://schemas.microsoft.com/office/drawing/2014/main" val="2668828590"/>
                    </a:ext>
                  </a:extLst>
                </a:gridCol>
                <a:gridCol w="329184">
                  <a:extLst>
                    <a:ext uri="{9D8B030D-6E8A-4147-A177-3AD203B41FA5}">
                      <a16:colId xmlns:a16="http://schemas.microsoft.com/office/drawing/2014/main" val="2691058449"/>
                    </a:ext>
                  </a:extLst>
                </a:gridCol>
                <a:gridCol w="370332">
                  <a:extLst>
                    <a:ext uri="{9D8B030D-6E8A-4147-A177-3AD203B41FA5}">
                      <a16:colId xmlns:a16="http://schemas.microsoft.com/office/drawing/2014/main" val="3102042331"/>
                    </a:ext>
                  </a:extLst>
                </a:gridCol>
                <a:gridCol w="370332">
                  <a:extLst>
                    <a:ext uri="{9D8B030D-6E8A-4147-A177-3AD203B41FA5}">
                      <a16:colId xmlns:a16="http://schemas.microsoft.com/office/drawing/2014/main" val="272678983"/>
                    </a:ext>
                  </a:extLst>
                </a:gridCol>
                <a:gridCol w="329184">
                  <a:extLst>
                    <a:ext uri="{9D8B030D-6E8A-4147-A177-3AD203B41FA5}">
                      <a16:colId xmlns:a16="http://schemas.microsoft.com/office/drawing/2014/main" val="1500432204"/>
                    </a:ext>
                  </a:extLst>
                </a:gridCol>
                <a:gridCol w="329184">
                  <a:extLst>
                    <a:ext uri="{9D8B030D-6E8A-4147-A177-3AD203B41FA5}">
                      <a16:colId xmlns:a16="http://schemas.microsoft.com/office/drawing/2014/main" val="1718699853"/>
                    </a:ext>
                  </a:extLst>
                </a:gridCol>
                <a:gridCol w="370332">
                  <a:extLst>
                    <a:ext uri="{9D8B030D-6E8A-4147-A177-3AD203B41FA5}">
                      <a16:colId xmlns:a16="http://schemas.microsoft.com/office/drawing/2014/main" val="2962427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09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20:00:01 </a:t>
                      </a:r>
                      <a:r>
                        <a:rPr kumimoji="0" lang="en-US" sz="1000" b="0" i="0" u="none" strike="noStrike" kern="1200" cap="none" spc="0" normalizeH="0" baseline="0" noProof="0">
                          <a:ln>
                            <a:noFill/>
                          </a:ln>
                          <a:solidFill>
                            <a:prstClr val="black"/>
                          </a:solidFill>
                          <a:effectLst/>
                          <a:uLnTx/>
                          <a:uFillTx/>
                          <a:latin typeface="+mn-lt"/>
                          <a:ea typeface="+mn-ea"/>
                          <a:cs typeface="+mn-cs"/>
                        </a:rPr>
                        <a:t> 
 【InPics】Army aviation brigade conducts live-fire training in East China's Jiangsu in late June http://bit.ly/2tEr6CE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26125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19:00:01 </a:t>
                      </a:r>
                      <a:r>
                        <a:rPr kumimoji="0" lang="en-US" sz="1000" b="0" i="0" u="none" strike="noStrike" kern="1200" cap="none" spc="0" normalizeH="0" baseline="0" noProof="0">
                          <a:ln>
                            <a:noFill/>
                          </a:ln>
                          <a:solidFill>
                            <a:prstClr val="black"/>
                          </a:solidFill>
                          <a:effectLst/>
                          <a:uLnTx/>
                          <a:uFillTx/>
                          <a:latin typeface="+mn-lt"/>
                          <a:ea typeface="+mn-ea"/>
                          <a:cs typeface="+mn-cs"/>
                        </a:rPr>
                        <a:t> 
 【InPics】Palestinians enjoy their leisure time at the Gaza City beach, during the annual summer holiday, June 29, 2018. The tourism industry in the Palestinian Gaza Strip has been suffering a serious decline since Israel and Egypt imposed restrictions on their crossings with the territory that has been ruled by Islamic Hamas movement since 2007.  http://www.globaltimes.cn/content/1108945.shtml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70958976"/>
                  </a:ext>
                </a:extLst>
              </a:tr>
            </a:tbl>
          </a:graphicData>
        </a:graphic>
      </p:graphicFrame>
      <p:sp>
        <p:nvSpPr>
          <p:cNvPr id="4" name="Text Placeholder 3">
            <a:extLst>
              <a:ext uri="{FF2B5EF4-FFF2-40B4-BE49-F238E27FC236}">
                <a16:creationId xmlns:a16="http://schemas.microsoft.com/office/drawing/2014/main" id="{236AEF03-85F0-43B3-88FE-03B869D15D46}"/>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207226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FE890-64B1-43EE-9056-22AE20D90CD2}"/>
              </a:ext>
            </a:extLst>
          </p:cNvPr>
          <p:cNvSpPr>
            <a:spLocks noGrp="1"/>
          </p:cNvSpPr>
          <p:nvPr>
            <p:ph type="title"/>
          </p:nvPr>
        </p:nvSpPr>
        <p:spPr/>
        <p:txBody>
          <a:bodyPr/>
          <a:lstStyle/>
          <a:p>
            <a:r>
              <a:rPr lang="en-US"/>
              <a:t>Facebook Own Posts Table  | Global Times - 4 of 13</a:t>
            </a:r>
          </a:p>
        </p:txBody>
      </p:sp>
      <p:graphicFrame>
        <p:nvGraphicFramePr>
          <p:cNvPr id="5" name="Table Placeholder 4">
            <a:extLst>
              <a:ext uri="{FF2B5EF4-FFF2-40B4-BE49-F238E27FC236}">
                <a16:creationId xmlns:a16="http://schemas.microsoft.com/office/drawing/2014/main" id="{8798B225-57D3-42DB-A1E3-500B8D735520}"/>
              </a:ext>
            </a:extLst>
          </p:cNvPr>
          <p:cNvGraphicFramePr>
            <a:graphicFrameLocks noGrp="1"/>
          </p:cNvGraphicFramePr>
          <p:nvPr>
            <p:ph type="tbl" sz="quarter" idx="13"/>
            <p:extLst>
              <p:ext uri="{D42A27DB-BD31-4B8C-83A1-F6EECF244321}">
                <p14:modId xmlns:p14="http://schemas.microsoft.com/office/powerpoint/2010/main" val="2428777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63820246"/>
                    </a:ext>
                  </a:extLst>
                </a:gridCol>
                <a:gridCol w="370332">
                  <a:extLst>
                    <a:ext uri="{9D8B030D-6E8A-4147-A177-3AD203B41FA5}">
                      <a16:colId xmlns:a16="http://schemas.microsoft.com/office/drawing/2014/main" val="4283104423"/>
                    </a:ext>
                  </a:extLst>
                </a:gridCol>
                <a:gridCol w="370332">
                  <a:extLst>
                    <a:ext uri="{9D8B030D-6E8A-4147-A177-3AD203B41FA5}">
                      <a16:colId xmlns:a16="http://schemas.microsoft.com/office/drawing/2014/main" val="226438316"/>
                    </a:ext>
                  </a:extLst>
                </a:gridCol>
                <a:gridCol w="370332">
                  <a:extLst>
                    <a:ext uri="{9D8B030D-6E8A-4147-A177-3AD203B41FA5}">
                      <a16:colId xmlns:a16="http://schemas.microsoft.com/office/drawing/2014/main" val="3905672736"/>
                    </a:ext>
                  </a:extLst>
                </a:gridCol>
                <a:gridCol w="329184">
                  <a:extLst>
                    <a:ext uri="{9D8B030D-6E8A-4147-A177-3AD203B41FA5}">
                      <a16:colId xmlns:a16="http://schemas.microsoft.com/office/drawing/2014/main" val="2074436968"/>
                    </a:ext>
                  </a:extLst>
                </a:gridCol>
                <a:gridCol w="329184">
                  <a:extLst>
                    <a:ext uri="{9D8B030D-6E8A-4147-A177-3AD203B41FA5}">
                      <a16:colId xmlns:a16="http://schemas.microsoft.com/office/drawing/2014/main" val="3199860517"/>
                    </a:ext>
                  </a:extLst>
                </a:gridCol>
                <a:gridCol w="329184">
                  <a:extLst>
                    <a:ext uri="{9D8B030D-6E8A-4147-A177-3AD203B41FA5}">
                      <a16:colId xmlns:a16="http://schemas.microsoft.com/office/drawing/2014/main" val="104850092"/>
                    </a:ext>
                  </a:extLst>
                </a:gridCol>
                <a:gridCol w="329184">
                  <a:extLst>
                    <a:ext uri="{9D8B030D-6E8A-4147-A177-3AD203B41FA5}">
                      <a16:colId xmlns:a16="http://schemas.microsoft.com/office/drawing/2014/main" val="3295869865"/>
                    </a:ext>
                  </a:extLst>
                </a:gridCol>
                <a:gridCol w="329184">
                  <a:extLst>
                    <a:ext uri="{9D8B030D-6E8A-4147-A177-3AD203B41FA5}">
                      <a16:colId xmlns:a16="http://schemas.microsoft.com/office/drawing/2014/main" val="2442921462"/>
                    </a:ext>
                  </a:extLst>
                </a:gridCol>
                <a:gridCol w="329184">
                  <a:extLst>
                    <a:ext uri="{9D8B030D-6E8A-4147-A177-3AD203B41FA5}">
                      <a16:colId xmlns:a16="http://schemas.microsoft.com/office/drawing/2014/main" val="2411373472"/>
                    </a:ext>
                  </a:extLst>
                </a:gridCol>
                <a:gridCol w="329184">
                  <a:extLst>
                    <a:ext uri="{9D8B030D-6E8A-4147-A177-3AD203B41FA5}">
                      <a16:colId xmlns:a16="http://schemas.microsoft.com/office/drawing/2014/main" val="1906467015"/>
                    </a:ext>
                  </a:extLst>
                </a:gridCol>
                <a:gridCol w="329184">
                  <a:extLst>
                    <a:ext uri="{9D8B030D-6E8A-4147-A177-3AD203B41FA5}">
                      <a16:colId xmlns:a16="http://schemas.microsoft.com/office/drawing/2014/main" val="2562626905"/>
                    </a:ext>
                  </a:extLst>
                </a:gridCol>
                <a:gridCol w="329184">
                  <a:extLst>
                    <a:ext uri="{9D8B030D-6E8A-4147-A177-3AD203B41FA5}">
                      <a16:colId xmlns:a16="http://schemas.microsoft.com/office/drawing/2014/main" val="1949985241"/>
                    </a:ext>
                  </a:extLst>
                </a:gridCol>
                <a:gridCol w="370332">
                  <a:extLst>
                    <a:ext uri="{9D8B030D-6E8A-4147-A177-3AD203B41FA5}">
                      <a16:colId xmlns:a16="http://schemas.microsoft.com/office/drawing/2014/main" val="2731462276"/>
                    </a:ext>
                  </a:extLst>
                </a:gridCol>
                <a:gridCol w="370332">
                  <a:extLst>
                    <a:ext uri="{9D8B030D-6E8A-4147-A177-3AD203B41FA5}">
                      <a16:colId xmlns:a16="http://schemas.microsoft.com/office/drawing/2014/main" val="1908080454"/>
                    </a:ext>
                  </a:extLst>
                </a:gridCol>
                <a:gridCol w="329184">
                  <a:extLst>
                    <a:ext uri="{9D8B030D-6E8A-4147-A177-3AD203B41FA5}">
                      <a16:colId xmlns:a16="http://schemas.microsoft.com/office/drawing/2014/main" val="2316378007"/>
                    </a:ext>
                  </a:extLst>
                </a:gridCol>
                <a:gridCol w="329184">
                  <a:extLst>
                    <a:ext uri="{9D8B030D-6E8A-4147-A177-3AD203B41FA5}">
                      <a16:colId xmlns:a16="http://schemas.microsoft.com/office/drawing/2014/main" val="4177158062"/>
                    </a:ext>
                  </a:extLst>
                </a:gridCol>
                <a:gridCol w="370332">
                  <a:extLst>
                    <a:ext uri="{9D8B030D-6E8A-4147-A177-3AD203B41FA5}">
                      <a16:colId xmlns:a16="http://schemas.microsoft.com/office/drawing/2014/main" val="2244001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4077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18:43:19 </a:t>
                      </a:r>
                      <a:r>
                        <a:rPr kumimoji="0" lang="en-US" sz="1000" b="0" i="0" u="none" strike="noStrike" kern="1200" cap="none" spc="0" normalizeH="0" baseline="0" noProof="0">
                          <a:ln>
                            <a:noFill/>
                          </a:ln>
                          <a:solidFill>
                            <a:prstClr val="black"/>
                          </a:solidFill>
                          <a:effectLst/>
                          <a:uLnTx/>
                          <a:uFillTx/>
                          <a:latin typeface="+mn-lt"/>
                          <a:ea typeface="+mn-ea"/>
                          <a:cs typeface="+mn-cs"/>
                        </a:rPr>
                        <a:t> 
 Live: Watch traditional Chinese costume #hanfu catwalk show in #Shanghai!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68962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18:00:01 </a:t>
                      </a:r>
                      <a:r>
                        <a:rPr kumimoji="0" lang="en-US" sz="1000" b="0" i="0" u="none" strike="noStrike" kern="1200" cap="none" spc="0" normalizeH="0" baseline="0" noProof="0">
                          <a:ln>
                            <a:noFill/>
                          </a:ln>
                          <a:solidFill>
                            <a:prstClr val="black"/>
                          </a:solidFill>
                          <a:effectLst/>
                          <a:uLnTx/>
                          <a:uFillTx/>
                          <a:latin typeface="+mn-lt"/>
                          <a:ea typeface="+mn-ea"/>
                          <a:cs typeface="+mn-cs"/>
                        </a:rPr>
                        <a:t> 
 German department store retailer Breuninger on Friday announced to introduce two Chinese mobile payment platforms -- Alibaba's Alipay and Tencent's Wechat Pay.  http://bit.ly/2lGpoMC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56791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17:00:01 </a:t>
                      </a:r>
                      <a:r>
                        <a:rPr kumimoji="0" lang="en-US" sz="1000" b="0" i="0" u="none" strike="noStrike" kern="1200" cap="none" spc="0" normalizeH="0" baseline="0" noProof="0">
                          <a:ln>
                            <a:noFill/>
                          </a:ln>
                          <a:solidFill>
                            <a:prstClr val="black"/>
                          </a:solidFill>
                          <a:effectLst/>
                          <a:uLnTx/>
                          <a:uFillTx/>
                          <a:latin typeface="+mn-lt"/>
                          <a:ea typeface="+mn-ea"/>
                          <a:cs typeface="+mn-cs"/>
                        </a:rPr>
                        <a:t> 
 【InPics】Scenery of Sayram Lake in Northwest China's Xinjiang Uygur Autonomous Region http://www.globaltimes.cn/content/1108941.shtml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95841271"/>
                  </a:ext>
                </a:extLst>
              </a:tr>
            </a:tbl>
          </a:graphicData>
        </a:graphic>
      </p:graphicFrame>
      <p:sp>
        <p:nvSpPr>
          <p:cNvPr id="4" name="Text Placeholder 3">
            <a:extLst>
              <a:ext uri="{FF2B5EF4-FFF2-40B4-BE49-F238E27FC236}">
                <a16:creationId xmlns:a16="http://schemas.microsoft.com/office/drawing/2014/main" id="{5765C430-ED83-4A02-B7D2-D7F7F5BFECA4}"/>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687180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2F232-AF3A-47B1-951E-1CFFBD5EC226}"/>
              </a:ext>
            </a:extLst>
          </p:cNvPr>
          <p:cNvSpPr>
            <a:spLocks noGrp="1"/>
          </p:cNvSpPr>
          <p:nvPr>
            <p:ph type="title"/>
          </p:nvPr>
        </p:nvSpPr>
        <p:spPr/>
        <p:txBody>
          <a:bodyPr/>
          <a:lstStyle/>
          <a:p>
            <a:r>
              <a:rPr lang="en-US"/>
              <a:t>Facebook Own Posts Table  | Global Times - 5 of 13</a:t>
            </a:r>
          </a:p>
        </p:txBody>
      </p:sp>
      <p:graphicFrame>
        <p:nvGraphicFramePr>
          <p:cNvPr id="5" name="Table Placeholder 4">
            <a:extLst>
              <a:ext uri="{FF2B5EF4-FFF2-40B4-BE49-F238E27FC236}">
                <a16:creationId xmlns:a16="http://schemas.microsoft.com/office/drawing/2014/main" id="{9C228F8C-1EF0-49ED-BCC8-24DDC1DDA708}"/>
              </a:ext>
            </a:extLst>
          </p:cNvPr>
          <p:cNvGraphicFramePr>
            <a:graphicFrameLocks noGrp="1"/>
          </p:cNvGraphicFramePr>
          <p:nvPr>
            <p:ph type="tbl" sz="quarter" idx="13"/>
            <p:extLst>
              <p:ext uri="{D42A27DB-BD31-4B8C-83A1-F6EECF244321}">
                <p14:modId xmlns:p14="http://schemas.microsoft.com/office/powerpoint/2010/main" val="1145653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41982649"/>
                    </a:ext>
                  </a:extLst>
                </a:gridCol>
                <a:gridCol w="370332">
                  <a:extLst>
                    <a:ext uri="{9D8B030D-6E8A-4147-A177-3AD203B41FA5}">
                      <a16:colId xmlns:a16="http://schemas.microsoft.com/office/drawing/2014/main" val="4511241"/>
                    </a:ext>
                  </a:extLst>
                </a:gridCol>
                <a:gridCol w="370332">
                  <a:extLst>
                    <a:ext uri="{9D8B030D-6E8A-4147-A177-3AD203B41FA5}">
                      <a16:colId xmlns:a16="http://schemas.microsoft.com/office/drawing/2014/main" val="33479000"/>
                    </a:ext>
                  </a:extLst>
                </a:gridCol>
                <a:gridCol w="370332">
                  <a:extLst>
                    <a:ext uri="{9D8B030D-6E8A-4147-A177-3AD203B41FA5}">
                      <a16:colId xmlns:a16="http://schemas.microsoft.com/office/drawing/2014/main" val="4228603623"/>
                    </a:ext>
                  </a:extLst>
                </a:gridCol>
                <a:gridCol w="329184">
                  <a:extLst>
                    <a:ext uri="{9D8B030D-6E8A-4147-A177-3AD203B41FA5}">
                      <a16:colId xmlns:a16="http://schemas.microsoft.com/office/drawing/2014/main" val="3978227727"/>
                    </a:ext>
                  </a:extLst>
                </a:gridCol>
                <a:gridCol w="329184">
                  <a:extLst>
                    <a:ext uri="{9D8B030D-6E8A-4147-A177-3AD203B41FA5}">
                      <a16:colId xmlns:a16="http://schemas.microsoft.com/office/drawing/2014/main" val="3854093913"/>
                    </a:ext>
                  </a:extLst>
                </a:gridCol>
                <a:gridCol w="329184">
                  <a:extLst>
                    <a:ext uri="{9D8B030D-6E8A-4147-A177-3AD203B41FA5}">
                      <a16:colId xmlns:a16="http://schemas.microsoft.com/office/drawing/2014/main" val="1660883285"/>
                    </a:ext>
                  </a:extLst>
                </a:gridCol>
                <a:gridCol w="329184">
                  <a:extLst>
                    <a:ext uri="{9D8B030D-6E8A-4147-A177-3AD203B41FA5}">
                      <a16:colId xmlns:a16="http://schemas.microsoft.com/office/drawing/2014/main" val="1521980385"/>
                    </a:ext>
                  </a:extLst>
                </a:gridCol>
                <a:gridCol w="329184">
                  <a:extLst>
                    <a:ext uri="{9D8B030D-6E8A-4147-A177-3AD203B41FA5}">
                      <a16:colId xmlns:a16="http://schemas.microsoft.com/office/drawing/2014/main" val="1895779954"/>
                    </a:ext>
                  </a:extLst>
                </a:gridCol>
                <a:gridCol w="329184">
                  <a:extLst>
                    <a:ext uri="{9D8B030D-6E8A-4147-A177-3AD203B41FA5}">
                      <a16:colId xmlns:a16="http://schemas.microsoft.com/office/drawing/2014/main" val="601355902"/>
                    </a:ext>
                  </a:extLst>
                </a:gridCol>
                <a:gridCol w="329184">
                  <a:extLst>
                    <a:ext uri="{9D8B030D-6E8A-4147-A177-3AD203B41FA5}">
                      <a16:colId xmlns:a16="http://schemas.microsoft.com/office/drawing/2014/main" val="4273838372"/>
                    </a:ext>
                  </a:extLst>
                </a:gridCol>
                <a:gridCol w="329184">
                  <a:extLst>
                    <a:ext uri="{9D8B030D-6E8A-4147-A177-3AD203B41FA5}">
                      <a16:colId xmlns:a16="http://schemas.microsoft.com/office/drawing/2014/main" val="1650574798"/>
                    </a:ext>
                  </a:extLst>
                </a:gridCol>
                <a:gridCol w="329184">
                  <a:extLst>
                    <a:ext uri="{9D8B030D-6E8A-4147-A177-3AD203B41FA5}">
                      <a16:colId xmlns:a16="http://schemas.microsoft.com/office/drawing/2014/main" val="2309367932"/>
                    </a:ext>
                  </a:extLst>
                </a:gridCol>
                <a:gridCol w="370332">
                  <a:extLst>
                    <a:ext uri="{9D8B030D-6E8A-4147-A177-3AD203B41FA5}">
                      <a16:colId xmlns:a16="http://schemas.microsoft.com/office/drawing/2014/main" val="421792947"/>
                    </a:ext>
                  </a:extLst>
                </a:gridCol>
                <a:gridCol w="370332">
                  <a:extLst>
                    <a:ext uri="{9D8B030D-6E8A-4147-A177-3AD203B41FA5}">
                      <a16:colId xmlns:a16="http://schemas.microsoft.com/office/drawing/2014/main" val="1243818391"/>
                    </a:ext>
                  </a:extLst>
                </a:gridCol>
                <a:gridCol w="329184">
                  <a:extLst>
                    <a:ext uri="{9D8B030D-6E8A-4147-A177-3AD203B41FA5}">
                      <a16:colId xmlns:a16="http://schemas.microsoft.com/office/drawing/2014/main" val="2477867639"/>
                    </a:ext>
                  </a:extLst>
                </a:gridCol>
                <a:gridCol w="329184">
                  <a:extLst>
                    <a:ext uri="{9D8B030D-6E8A-4147-A177-3AD203B41FA5}">
                      <a16:colId xmlns:a16="http://schemas.microsoft.com/office/drawing/2014/main" val="1515835581"/>
                    </a:ext>
                  </a:extLst>
                </a:gridCol>
                <a:gridCol w="370332">
                  <a:extLst>
                    <a:ext uri="{9D8B030D-6E8A-4147-A177-3AD203B41FA5}">
                      <a16:colId xmlns:a16="http://schemas.microsoft.com/office/drawing/2014/main" val="2930352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1241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16:00:00 </a:t>
                      </a:r>
                      <a:r>
                        <a:rPr kumimoji="0" lang="en-US" sz="1000" b="0" i="0" u="none" strike="noStrike" kern="1200" cap="none" spc="0" normalizeH="0" baseline="0" noProof="0">
                          <a:ln>
                            <a:noFill/>
                          </a:ln>
                          <a:solidFill>
                            <a:prstClr val="black"/>
                          </a:solidFill>
                          <a:effectLst/>
                          <a:uLnTx/>
                          <a:uFillTx/>
                          <a:latin typeface="+mn-lt"/>
                          <a:ea typeface="+mn-ea"/>
                          <a:cs typeface="+mn-cs"/>
                        </a:rPr>
                        <a:t> 
 【InPics】Music band established during Chinese peacekeepers' spare time in Mali http://www.globaltimes.cn/content/1108940.shtml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63026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15:00:00 </a:t>
                      </a:r>
                      <a:r>
                        <a:rPr kumimoji="0" lang="en-US" sz="1000" b="0" i="0" u="none" strike="noStrike" kern="1200" cap="none" spc="0" normalizeH="0" baseline="0" noProof="0">
                          <a:ln>
                            <a:noFill/>
                          </a:ln>
                          <a:solidFill>
                            <a:prstClr val="black"/>
                          </a:solidFill>
                          <a:effectLst/>
                          <a:uLnTx/>
                          <a:uFillTx/>
                          <a:latin typeface="+mn-lt"/>
                          <a:ea typeface="+mn-ea"/>
                          <a:cs typeface="+mn-cs"/>
                        </a:rPr>
                        <a:t> 
 【InPics】Chinese bronze drum sets new Guinness World Record (Photos: Xinhua) http://www.globaltimes.cn/content/1108938.shtml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90043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14:00:01 </a:t>
                      </a:r>
                      <a:r>
                        <a:rPr kumimoji="0" lang="en-US" sz="1000" b="0" i="0" u="none" strike="noStrike" kern="1200" cap="none" spc="0" normalizeH="0" baseline="0" noProof="0">
                          <a:ln>
                            <a:noFill/>
                          </a:ln>
                          <a:solidFill>
                            <a:prstClr val="black"/>
                          </a:solidFill>
                          <a:effectLst/>
                          <a:uLnTx/>
                          <a:uFillTx/>
                          <a:latin typeface="+mn-lt"/>
                          <a:ea typeface="+mn-ea"/>
                          <a:cs typeface="+mn-cs"/>
                        </a:rPr>
                        <a:t> 
 【InPics】Hundreds of people take part in "March to Abolish ICE" protest in New York (Photos: Xinhua) http://www.globaltimes.cn/content/1108934.shtml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57184605"/>
                  </a:ext>
                </a:extLst>
              </a:tr>
            </a:tbl>
          </a:graphicData>
        </a:graphic>
      </p:graphicFrame>
      <p:sp>
        <p:nvSpPr>
          <p:cNvPr id="4" name="Text Placeholder 3">
            <a:extLst>
              <a:ext uri="{FF2B5EF4-FFF2-40B4-BE49-F238E27FC236}">
                <a16:creationId xmlns:a16="http://schemas.microsoft.com/office/drawing/2014/main" id="{AA8771A9-4F30-4AD1-B8C5-68DE5CD2772E}"/>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440302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148F6-03A7-4B37-96F9-865EA399F54F}"/>
              </a:ext>
            </a:extLst>
          </p:cNvPr>
          <p:cNvSpPr>
            <a:spLocks noGrp="1"/>
          </p:cNvSpPr>
          <p:nvPr>
            <p:ph type="title"/>
          </p:nvPr>
        </p:nvSpPr>
        <p:spPr/>
        <p:txBody>
          <a:bodyPr/>
          <a:lstStyle/>
          <a:p>
            <a:r>
              <a:rPr lang="en-US"/>
              <a:t>Facebook Own Posts Table  | Global Times - 6 of 13</a:t>
            </a:r>
          </a:p>
        </p:txBody>
      </p:sp>
      <p:graphicFrame>
        <p:nvGraphicFramePr>
          <p:cNvPr id="5" name="Table Placeholder 4">
            <a:extLst>
              <a:ext uri="{FF2B5EF4-FFF2-40B4-BE49-F238E27FC236}">
                <a16:creationId xmlns:a16="http://schemas.microsoft.com/office/drawing/2014/main" id="{01E6ACEC-3B65-4A2F-B95C-869CDD878691}"/>
              </a:ext>
            </a:extLst>
          </p:cNvPr>
          <p:cNvGraphicFramePr>
            <a:graphicFrameLocks noGrp="1"/>
          </p:cNvGraphicFramePr>
          <p:nvPr>
            <p:ph type="tbl" sz="quarter" idx="13"/>
            <p:extLst>
              <p:ext uri="{D42A27DB-BD31-4B8C-83A1-F6EECF244321}">
                <p14:modId xmlns:p14="http://schemas.microsoft.com/office/powerpoint/2010/main" val="446984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64827444"/>
                    </a:ext>
                  </a:extLst>
                </a:gridCol>
                <a:gridCol w="370332">
                  <a:extLst>
                    <a:ext uri="{9D8B030D-6E8A-4147-A177-3AD203B41FA5}">
                      <a16:colId xmlns:a16="http://schemas.microsoft.com/office/drawing/2014/main" val="196981569"/>
                    </a:ext>
                  </a:extLst>
                </a:gridCol>
                <a:gridCol w="370332">
                  <a:extLst>
                    <a:ext uri="{9D8B030D-6E8A-4147-A177-3AD203B41FA5}">
                      <a16:colId xmlns:a16="http://schemas.microsoft.com/office/drawing/2014/main" val="1997309951"/>
                    </a:ext>
                  </a:extLst>
                </a:gridCol>
                <a:gridCol w="370332">
                  <a:extLst>
                    <a:ext uri="{9D8B030D-6E8A-4147-A177-3AD203B41FA5}">
                      <a16:colId xmlns:a16="http://schemas.microsoft.com/office/drawing/2014/main" val="4140984663"/>
                    </a:ext>
                  </a:extLst>
                </a:gridCol>
                <a:gridCol w="329184">
                  <a:extLst>
                    <a:ext uri="{9D8B030D-6E8A-4147-A177-3AD203B41FA5}">
                      <a16:colId xmlns:a16="http://schemas.microsoft.com/office/drawing/2014/main" val="3854020404"/>
                    </a:ext>
                  </a:extLst>
                </a:gridCol>
                <a:gridCol w="329184">
                  <a:extLst>
                    <a:ext uri="{9D8B030D-6E8A-4147-A177-3AD203B41FA5}">
                      <a16:colId xmlns:a16="http://schemas.microsoft.com/office/drawing/2014/main" val="3401003086"/>
                    </a:ext>
                  </a:extLst>
                </a:gridCol>
                <a:gridCol w="329184">
                  <a:extLst>
                    <a:ext uri="{9D8B030D-6E8A-4147-A177-3AD203B41FA5}">
                      <a16:colId xmlns:a16="http://schemas.microsoft.com/office/drawing/2014/main" val="2402118535"/>
                    </a:ext>
                  </a:extLst>
                </a:gridCol>
                <a:gridCol w="329184">
                  <a:extLst>
                    <a:ext uri="{9D8B030D-6E8A-4147-A177-3AD203B41FA5}">
                      <a16:colId xmlns:a16="http://schemas.microsoft.com/office/drawing/2014/main" val="215653182"/>
                    </a:ext>
                  </a:extLst>
                </a:gridCol>
                <a:gridCol w="329184">
                  <a:extLst>
                    <a:ext uri="{9D8B030D-6E8A-4147-A177-3AD203B41FA5}">
                      <a16:colId xmlns:a16="http://schemas.microsoft.com/office/drawing/2014/main" val="307634715"/>
                    </a:ext>
                  </a:extLst>
                </a:gridCol>
                <a:gridCol w="329184">
                  <a:extLst>
                    <a:ext uri="{9D8B030D-6E8A-4147-A177-3AD203B41FA5}">
                      <a16:colId xmlns:a16="http://schemas.microsoft.com/office/drawing/2014/main" val="1952346974"/>
                    </a:ext>
                  </a:extLst>
                </a:gridCol>
                <a:gridCol w="329184">
                  <a:extLst>
                    <a:ext uri="{9D8B030D-6E8A-4147-A177-3AD203B41FA5}">
                      <a16:colId xmlns:a16="http://schemas.microsoft.com/office/drawing/2014/main" val="3546709413"/>
                    </a:ext>
                  </a:extLst>
                </a:gridCol>
                <a:gridCol w="329184">
                  <a:extLst>
                    <a:ext uri="{9D8B030D-6E8A-4147-A177-3AD203B41FA5}">
                      <a16:colId xmlns:a16="http://schemas.microsoft.com/office/drawing/2014/main" val="2210923268"/>
                    </a:ext>
                  </a:extLst>
                </a:gridCol>
                <a:gridCol w="329184">
                  <a:extLst>
                    <a:ext uri="{9D8B030D-6E8A-4147-A177-3AD203B41FA5}">
                      <a16:colId xmlns:a16="http://schemas.microsoft.com/office/drawing/2014/main" val="3400602754"/>
                    </a:ext>
                  </a:extLst>
                </a:gridCol>
                <a:gridCol w="370332">
                  <a:extLst>
                    <a:ext uri="{9D8B030D-6E8A-4147-A177-3AD203B41FA5}">
                      <a16:colId xmlns:a16="http://schemas.microsoft.com/office/drawing/2014/main" val="3230771104"/>
                    </a:ext>
                  </a:extLst>
                </a:gridCol>
                <a:gridCol w="370332">
                  <a:extLst>
                    <a:ext uri="{9D8B030D-6E8A-4147-A177-3AD203B41FA5}">
                      <a16:colId xmlns:a16="http://schemas.microsoft.com/office/drawing/2014/main" val="704870297"/>
                    </a:ext>
                  </a:extLst>
                </a:gridCol>
                <a:gridCol w="329184">
                  <a:extLst>
                    <a:ext uri="{9D8B030D-6E8A-4147-A177-3AD203B41FA5}">
                      <a16:colId xmlns:a16="http://schemas.microsoft.com/office/drawing/2014/main" val="3099910039"/>
                    </a:ext>
                  </a:extLst>
                </a:gridCol>
                <a:gridCol w="329184">
                  <a:extLst>
                    <a:ext uri="{9D8B030D-6E8A-4147-A177-3AD203B41FA5}">
                      <a16:colId xmlns:a16="http://schemas.microsoft.com/office/drawing/2014/main" val="64332461"/>
                    </a:ext>
                  </a:extLst>
                </a:gridCol>
                <a:gridCol w="370332">
                  <a:extLst>
                    <a:ext uri="{9D8B030D-6E8A-4147-A177-3AD203B41FA5}">
                      <a16:colId xmlns:a16="http://schemas.microsoft.com/office/drawing/2014/main" val="3859742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9058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13:00:01 </a:t>
                      </a:r>
                      <a:r>
                        <a:rPr kumimoji="0" lang="en-US" sz="1000" b="0" i="0" u="none" strike="noStrike" kern="1200" cap="none" spc="0" normalizeH="0" baseline="0" noProof="0">
                          <a:ln>
                            <a:noFill/>
                          </a:ln>
                          <a:solidFill>
                            <a:prstClr val="black"/>
                          </a:solidFill>
                          <a:effectLst/>
                          <a:uLnTx/>
                          <a:uFillTx/>
                          <a:latin typeface="+mn-lt"/>
                          <a:ea typeface="+mn-ea"/>
                          <a:cs typeface="+mn-cs"/>
                        </a:rPr>
                        <a:t> 
 【InPics】Story of Chinese peacekeepers (Photos: Xinhua) http://www.globaltimes.cn/content/1108931.shtml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61416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12:00:01 </a:t>
                      </a:r>
                      <a:r>
                        <a:rPr kumimoji="0" lang="en-US" sz="1000" b="0" i="0" u="none" strike="noStrike" kern="1200" cap="none" spc="0" normalizeH="0" baseline="0" noProof="0">
                          <a:ln>
                            <a:noFill/>
                          </a:ln>
                          <a:solidFill>
                            <a:prstClr val="black"/>
                          </a:solidFill>
                          <a:effectLst/>
                          <a:uLnTx/>
                          <a:uFillTx/>
                          <a:latin typeface="+mn-lt"/>
                          <a:ea typeface="+mn-ea"/>
                          <a:cs typeface="+mn-cs"/>
                        </a:rPr>
                        <a:t> 
 【InPic】Syrian refugees cross back to homeland with hopes of better tomorrow (Photo: Xinhua) http://www.globaltimes.cn/content/1108920.shtml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64066863"/>
                  </a:ext>
                </a:extLst>
              </a:tr>
            </a:tbl>
          </a:graphicData>
        </a:graphic>
      </p:graphicFrame>
      <p:sp>
        <p:nvSpPr>
          <p:cNvPr id="4" name="Text Placeholder 3">
            <a:extLst>
              <a:ext uri="{FF2B5EF4-FFF2-40B4-BE49-F238E27FC236}">
                <a16:creationId xmlns:a16="http://schemas.microsoft.com/office/drawing/2014/main" id="{77462D2C-BCDE-42F3-81CB-729625AC60E0}"/>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357310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4EC40-FA30-4C9F-B216-114092A7FD6B}"/>
              </a:ext>
            </a:extLst>
          </p:cNvPr>
          <p:cNvSpPr>
            <a:spLocks noGrp="1"/>
          </p:cNvSpPr>
          <p:nvPr>
            <p:ph type="title"/>
          </p:nvPr>
        </p:nvSpPr>
        <p:spPr/>
        <p:txBody>
          <a:bodyPr/>
          <a:lstStyle/>
          <a:p>
            <a:r>
              <a:rPr lang="en-US"/>
              <a:t>Facebook Own Posts Table  | Global Times - 7 of 13</a:t>
            </a:r>
          </a:p>
        </p:txBody>
      </p:sp>
      <p:graphicFrame>
        <p:nvGraphicFramePr>
          <p:cNvPr id="5" name="Table Placeholder 4">
            <a:extLst>
              <a:ext uri="{FF2B5EF4-FFF2-40B4-BE49-F238E27FC236}">
                <a16:creationId xmlns:a16="http://schemas.microsoft.com/office/drawing/2014/main" id="{9EE04167-D2CA-4A4C-BD69-A0F9E5163E32}"/>
              </a:ext>
            </a:extLst>
          </p:cNvPr>
          <p:cNvGraphicFramePr>
            <a:graphicFrameLocks noGrp="1"/>
          </p:cNvGraphicFramePr>
          <p:nvPr>
            <p:ph type="tbl" sz="quarter" idx="13"/>
            <p:extLst>
              <p:ext uri="{D42A27DB-BD31-4B8C-83A1-F6EECF244321}">
                <p14:modId xmlns:p14="http://schemas.microsoft.com/office/powerpoint/2010/main" val="3772298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33935454"/>
                    </a:ext>
                  </a:extLst>
                </a:gridCol>
                <a:gridCol w="370332">
                  <a:extLst>
                    <a:ext uri="{9D8B030D-6E8A-4147-A177-3AD203B41FA5}">
                      <a16:colId xmlns:a16="http://schemas.microsoft.com/office/drawing/2014/main" val="653472850"/>
                    </a:ext>
                  </a:extLst>
                </a:gridCol>
                <a:gridCol w="370332">
                  <a:extLst>
                    <a:ext uri="{9D8B030D-6E8A-4147-A177-3AD203B41FA5}">
                      <a16:colId xmlns:a16="http://schemas.microsoft.com/office/drawing/2014/main" val="1389831300"/>
                    </a:ext>
                  </a:extLst>
                </a:gridCol>
                <a:gridCol w="370332">
                  <a:extLst>
                    <a:ext uri="{9D8B030D-6E8A-4147-A177-3AD203B41FA5}">
                      <a16:colId xmlns:a16="http://schemas.microsoft.com/office/drawing/2014/main" val="1937454874"/>
                    </a:ext>
                  </a:extLst>
                </a:gridCol>
                <a:gridCol w="329184">
                  <a:extLst>
                    <a:ext uri="{9D8B030D-6E8A-4147-A177-3AD203B41FA5}">
                      <a16:colId xmlns:a16="http://schemas.microsoft.com/office/drawing/2014/main" val="794036225"/>
                    </a:ext>
                  </a:extLst>
                </a:gridCol>
                <a:gridCol w="329184">
                  <a:extLst>
                    <a:ext uri="{9D8B030D-6E8A-4147-A177-3AD203B41FA5}">
                      <a16:colId xmlns:a16="http://schemas.microsoft.com/office/drawing/2014/main" val="4274104840"/>
                    </a:ext>
                  </a:extLst>
                </a:gridCol>
                <a:gridCol w="329184">
                  <a:extLst>
                    <a:ext uri="{9D8B030D-6E8A-4147-A177-3AD203B41FA5}">
                      <a16:colId xmlns:a16="http://schemas.microsoft.com/office/drawing/2014/main" val="2955704845"/>
                    </a:ext>
                  </a:extLst>
                </a:gridCol>
                <a:gridCol w="329184">
                  <a:extLst>
                    <a:ext uri="{9D8B030D-6E8A-4147-A177-3AD203B41FA5}">
                      <a16:colId xmlns:a16="http://schemas.microsoft.com/office/drawing/2014/main" val="2767768680"/>
                    </a:ext>
                  </a:extLst>
                </a:gridCol>
                <a:gridCol w="329184">
                  <a:extLst>
                    <a:ext uri="{9D8B030D-6E8A-4147-A177-3AD203B41FA5}">
                      <a16:colId xmlns:a16="http://schemas.microsoft.com/office/drawing/2014/main" val="1221815311"/>
                    </a:ext>
                  </a:extLst>
                </a:gridCol>
                <a:gridCol w="329184">
                  <a:extLst>
                    <a:ext uri="{9D8B030D-6E8A-4147-A177-3AD203B41FA5}">
                      <a16:colId xmlns:a16="http://schemas.microsoft.com/office/drawing/2014/main" val="857756476"/>
                    </a:ext>
                  </a:extLst>
                </a:gridCol>
                <a:gridCol w="329184">
                  <a:extLst>
                    <a:ext uri="{9D8B030D-6E8A-4147-A177-3AD203B41FA5}">
                      <a16:colId xmlns:a16="http://schemas.microsoft.com/office/drawing/2014/main" val="1575774808"/>
                    </a:ext>
                  </a:extLst>
                </a:gridCol>
                <a:gridCol w="329184">
                  <a:extLst>
                    <a:ext uri="{9D8B030D-6E8A-4147-A177-3AD203B41FA5}">
                      <a16:colId xmlns:a16="http://schemas.microsoft.com/office/drawing/2014/main" val="2328883879"/>
                    </a:ext>
                  </a:extLst>
                </a:gridCol>
                <a:gridCol w="329184">
                  <a:extLst>
                    <a:ext uri="{9D8B030D-6E8A-4147-A177-3AD203B41FA5}">
                      <a16:colId xmlns:a16="http://schemas.microsoft.com/office/drawing/2014/main" val="3723259875"/>
                    </a:ext>
                  </a:extLst>
                </a:gridCol>
                <a:gridCol w="370332">
                  <a:extLst>
                    <a:ext uri="{9D8B030D-6E8A-4147-A177-3AD203B41FA5}">
                      <a16:colId xmlns:a16="http://schemas.microsoft.com/office/drawing/2014/main" val="4052350593"/>
                    </a:ext>
                  </a:extLst>
                </a:gridCol>
                <a:gridCol w="370332">
                  <a:extLst>
                    <a:ext uri="{9D8B030D-6E8A-4147-A177-3AD203B41FA5}">
                      <a16:colId xmlns:a16="http://schemas.microsoft.com/office/drawing/2014/main" val="4116087471"/>
                    </a:ext>
                  </a:extLst>
                </a:gridCol>
                <a:gridCol w="329184">
                  <a:extLst>
                    <a:ext uri="{9D8B030D-6E8A-4147-A177-3AD203B41FA5}">
                      <a16:colId xmlns:a16="http://schemas.microsoft.com/office/drawing/2014/main" val="1870096520"/>
                    </a:ext>
                  </a:extLst>
                </a:gridCol>
                <a:gridCol w="329184">
                  <a:extLst>
                    <a:ext uri="{9D8B030D-6E8A-4147-A177-3AD203B41FA5}">
                      <a16:colId xmlns:a16="http://schemas.microsoft.com/office/drawing/2014/main" val="2174717539"/>
                    </a:ext>
                  </a:extLst>
                </a:gridCol>
                <a:gridCol w="370332">
                  <a:extLst>
                    <a:ext uri="{9D8B030D-6E8A-4147-A177-3AD203B41FA5}">
                      <a16:colId xmlns:a16="http://schemas.microsoft.com/office/drawing/2014/main" val="1503539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7115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11:00:00 </a:t>
                      </a:r>
                      <a:r>
                        <a:rPr kumimoji="0" lang="en-US" sz="1000" b="0" i="0" u="none" strike="noStrike" kern="1200" cap="none" spc="0" normalizeH="0" baseline="0" noProof="0">
                          <a:ln>
                            <a:noFill/>
                          </a:ln>
                          <a:solidFill>
                            <a:prstClr val="black"/>
                          </a:solidFill>
                          <a:effectLst/>
                          <a:uLnTx/>
                          <a:uFillTx/>
                          <a:latin typeface="+mn-lt"/>
                          <a:ea typeface="+mn-ea"/>
                          <a:cs typeface="+mn-cs"/>
                        </a:rPr>
                        <a:t> 
 【InPic】The new negative list fulfills China’s promise to further open up. Sectors related to national security will remain under government control (Photo: Xinhua) http://www.globaltimes.cn/content/1108909.shtml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09312224"/>
                  </a:ext>
                </a:extLst>
              </a:tr>
            </a:tbl>
          </a:graphicData>
        </a:graphic>
      </p:graphicFrame>
      <p:sp>
        <p:nvSpPr>
          <p:cNvPr id="4" name="Text Placeholder 3">
            <a:extLst>
              <a:ext uri="{FF2B5EF4-FFF2-40B4-BE49-F238E27FC236}">
                <a16:creationId xmlns:a16="http://schemas.microsoft.com/office/drawing/2014/main" id="{22CCB58C-57C0-4C38-A186-4BB7EABF2E68}"/>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146715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9CE0E-6728-4596-B264-7F7E07096E00}"/>
              </a:ext>
            </a:extLst>
          </p:cNvPr>
          <p:cNvSpPr>
            <a:spLocks noGrp="1"/>
          </p:cNvSpPr>
          <p:nvPr>
            <p:ph type="title"/>
          </p:nvPr>
        </p:nvSpPr>
        <p:spPr/>
        <p:txBody>
          <a:bodyPr/>
          <a:lstStyle/>
          <a:p>
            <a:r>
              <a:rPr lang="en-US"/>
              <a:t>Facebook Own Posts Table  | Global Times - 8 of 13</a:t>
            </a:r>
          </a:p>
        </p:txBody>
      </p:sp>
      <p:graphicFrame>
        <p:nvGraphicFramePr>
          <p:cNvPr id="5" name="Table Placeholder 4">
            <a:extLst>
              <a:ext uri="{FF2B5EF4-FFF2-40B4-BE49-F238E27FC236}">
                <a16:creationId xmlns:a16="http://schemas.microsoft.com/office/drawing/2014/main" id="{1FCE884D-A99D-43D7-AA6A-51D0CCD514CD}"/>
              </a:ext>
            </a:extLst>
          </p:cNvPr>
          <p:cNvGraphicFramePr>
            <a:graphicFrameLocks noGrp="1"/>
          </p:cNvGraphicFramePr>
          <p:nvPr>
            <p:ph type="tbl" sz="quarter" idx="13"/>
            <p:extLst>
              <p:ext uri="{D42A27DB-BD31-4B8C-83A1-F6EECF244321}">
                <p14:modId xmlns:p14="http://schemas.microsoft.com/office/powerpoint/2010/main" val="2966159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87911609"/>
                    </a:ext>
                  </a:extLst>
                </a:gridCol>
                <a:gridCol w="370332">
                  <a:extLst>
                    <a:ext uri="{9D8B030D-6E8A-4147-A177-3AD203B41FA5}">
                      <a16:colId xmlns:a16="http://schemas.microsoft.com/office/drawing/2014/main" val="3653759259"/>
                    </a:ext>
                  </a:extLst>
                </a:gridCol>
                <a:gridCol w="370332">
                  <a:extLst>
                    <a:ext uri="{9D8B030D-6E8A-4147-A177-3AD203B41FA5}">
                      <a16:colId xmlns:a16="http://schemas.microsoft.com/office/drawing/2014/main" val="1241697634"/>
                    </a:ext>
                  </a:extLst>
                </a:gridCol>
                <a:gridCol w="370332">
                  <a:extLst>
                    <a:ext uri="{9D8B030D-6E8A-4147-A177-3AD203B41FA5}">
                      <a16:colId xmlns:a16="http://schemas.microsoft.com/office/drawing/2014/main" val="2905614899"/>
                    </a:ext>
                  </a:extLst>
                </a:gridCol>
                <a:gridCol w="329184">
                  <a:extLst>
                    <a:ext uri="{9D8B030D-6E8A-4147-A177-3AD203B41FA5}">
                      <a16:colId xmlns:a16="http://schemas.microsoft.com/office/drawing/2014/main" val="3626014854"/>
                    </a:ext>
                  </a:extLst>
                </a:gridCol>
                <a:gridCol w="329184">
                  <a:extLst>
                    <a:ext uri="{9D8B030D-6E8A-4147-A177-3AD203B41FA5}">
                      <a16:colId xmlns:a16="http://schemas.microsoft.com/office/drawing/2014/main" val="1193496214"/>
                    </a:ext>
                  </a:extLst>
                </a:gridCol>
                <a:gridCol w="329184">
                  <a:extLst>
                    <a:ext uri="{9D8B030D-6E8A-4147-A177-3AD203B41FA5}">
                      <a16:colId xmlns:a16="http://schemas.microsoft.com/office/drawing/2014/main" val="1495832054"/>
                    </a:ext>
                  </a:extLst>
                </a:gridCol>
                <a:gridCol w="329184">
                  <a:extLst>
                    <a:ext uri="{9D8B030D-6E8A-4147-A177-3AD203B41FA5}">
                      <a16:colId xmlns:a16="http://schemas.microsoft.com/office/drawing/2014/main" val="1019926680"/>
                    </a:ext>
                  </a:extLst>
                </a:gridCol>
                <a:gridCol w="329184">
                  <a:extLst>
                    <a:ext uri="{9D8B030D-6E8A-4147-A177-3AD203B41FA5}">
                      <a16:colId xmlns:a16="http://schemas.microsoft.com/office/drawing/2014/main" val="3455108175"/>
                    </a:ext>
                  </a:extLst>
                </a:gridCol>
                <a:gridCol w="329184">
                  <a:extLst>
                    <a:ext uri="{9D8B030D-6E8A-4147-A177-3AD203B41FA5}">
                      <a16:colId xmlns:a16="http://schemas.microsoft.com/office/drawing/2014/main" val="3421252086"/>
                    </a:ext>
                  </a:extLst>
                </a:gridCol>
                <a:gridCol w="329184">
                  <a:extLst>
                    <a:ext uri="{9D8B030D-6E8A-4147-A177-3AD203B41FA5}">
                      <a16:colId xmlns:a16="http://schemas.microsoft.com/office/drawing/2014/main" val="3489917224"/>
                    </a:ext>
                  </a:extLst>
                </a:gridCol>
                <a:gridCol w="329184">
                  <a:extLst>
                    <a:ext uri="{9D8B030D-6E8A-4147-A177-3AD203B41FA5}">
                      <a16:colId xmlns:a16="http://schemas.microsoft.com/office/drawing/2014/main" val="2109594026"/>
                    </a:ext>
                  </a:extLst>
                </a:gridCol>
                <a:gridCol w="329184">
                  <a:extLst>
                    <a:ext uri="{9D8B030D-6E8A-4147-A177-3AD203B41FA5}">
                      <a16:colId xmlns:a16="http://schemas.microsoft.com/office/drawing/2014/main" val="1376181858"/>
                    </a:ext>
                  </a:extLst>
                </a:gridCol>
                <a:gridCol w="370332">
                  <a:extLst>
                    <a:ext uri="{9D8B030D-6E8A-4147-A177-3AD203B41FA5}">
                      <a16:colId xmlns:a16="http://schemas.microsoft.com/office/drawing/2014/main" val="2034567082"/>
                    </a:ext>
                  </a:extLst>
                </a:gridCol>
                <a:gridCol w="370332">
                  <a:extLst>
                    <a:ext uri="{9D8B030D-6E8A-4147-A177-3AD203B41FA5}">
                      <a16:colId xmlns:a16="http://schemas.microsoft.com/office/drawing/2014/main" val="12232963"/>
                    </a:ext>
                  </a:extLst>
                </a:gridCol>
                <a:gridCol w="329184">
                  <a:extLst>
                    <a:ext uri="{9D8B030D-6E8A-4147-A177-3AD203B41FA5}">
                      <a16:colId xmlns:a16="http://schemas.microsoft.com/office/drawing/2014/main" val="1241656523"/>
                    </a:ext>
                  </a:extLst>
                </a:gridCol>
                <a:gridCol w="329184">
                  <a:extLst>
                    <a:ext uri="{9D8B030D-6E8A-4147-A177-3AD203B41FA5}">
                      <a16:colId xmlns:a16="http://schemas.microsoft.com/office/drawing/2014/main" val="2580523693"/>
                    </a:ext>
                  </a:extLst>
                </a:gridCol>
                <a:gridCol w="370332">
                  <a:extLst>
                    <a:ext uri="{9D8B030D-6E8A-4147-A177-3AD203B41FA5}">
                      <a16:colId xmlns:a16="http://schemas.microsoft.com/office/drawing/2014/main" val="2998317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0836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10:00:01 </a:t>
                      </a:r>
                      <a:r>
                        <a:rPr kumimoji="0" lang="en-US" sz="1000" b="0" i="0" u="none" strike="noStrike" kern="1200" cap="none" spc="0" normalizeH="0" baseline="0" noProof="0">
                          <a:ln>
                            <a:noFill/>
                          </a:ln>
                          <a:solidFill>
                            <a:prstClr val="black"/>
                          </a:solidFill>
                          <a:effectLst/>
                          <a:uLnTx/>
                          <a:uFillTx/>
                          <a:latin typeface="+mn-lt"/>
                          <a:ea typeface="+mn-ea"/>
                          <a:cs typeface="+mn-cs"/>
                        </a:rPr>
                        <a:t> 
 【InPic】EU chief Brexit negotiator Michel Barnier walks away after speaking with the media at an EU summit in Brussels on Friday. EU leaders were set to assess the state of stalled Brexit negotiations on Friday, after British Prime Minister Theresa May warned them that failure to strike a good divorce deal could endanger European security. (Photo: AP)
http://www.globaltimes.cn/content/1108903.shtml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52264686"/>
                  </a:ext>
                </a:extLst>
              </a:tr>
            </a:tbl>
          </a:graphicData>
        </a:graphic>
      </p:graphicFrame>
      <p:sp>
        <p:nvSpPr>
          <p:cNvPr id="4" name="Text Placeholder 3">
            <a:extLst>
              <a:ext uri="{FF2B5EF4-FFF2-40B4-BE49-F238E27FC236}">
                <a16:creationId xmlns:a16="http://schemas.microsoft.com/office/drawing/2014/main" id="{48430EBC-8FED-44D3-8C75-B73B97290560}"/>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803068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4D08D-D1F5-4216-8417-C8CFC8125D41}"/>
              </a:ext>
            </a:extLst>
          </p:cNvPr>
          <p:cNvSpPr>
            <a:spLocks noGrp="1"/>
          </p:cNvSpPr>
          <p:nvPr>
            <p:ph type="title"/>
          </p:nvPr>
        </p:nvSpPr>
        <p:spPr/>
        <p:txBody>
          <a:bodyPr/>
          <a:lstStyle/>
          <a:p>
            <a:r>
              <a:rPr lang="en-US"/>
              <a:t>Facebook Own Posts Table  | Global Times - 9 of 13</a:t>
            </a:r>
          </a:p>
        </p:txBody>
      </p:sp>
      <p:graphicFrame>
        <p:nvGraphicFramePr>
          <p:cNvPr id="5" name="Table Placeholder 4">
            <a:extLst>
              <a:ext uri="{FF2B5EF4-FFF2-40B4-BE49-F238E27FC236}">
                <a16:creationId xmlns:a16="http://schemas.microsoft.com/office/drawing/2014/main" id="{6AB74B8A-0C7A-4497-BD8B-BD1E9BFBD6E6}"/>
              </a:ext>
            </a:extLst>
          </p:cNvPr>
          <p:cNvGraphicFramePr>
            <a:graphicFrameLocks noGrp="1"/>
          </p:cNvGraphicFramePr>
          <p:nvPr>
            <p:ph type="tbl" sz="quarter" idx="13"/>
            <p:extLst>
              <p:ext uri="{D42A27DB-BD31-4B8C-83A1-F6EECF244321}">
                <p14:modId xmlns:p14="http://schemas.microsoft.com/office/powerpoint/2010/main" val="3545492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76484607"/>
                    </a:ext>
                  </a:extLst>
                </a:gridCol>
                <a:gridCol w="370332">
                  <a:extLst>
                    <a:ext uri="{9D8B030D-6E8A-4147-A177-3AD203B41FA5}">
                      <a16:colId xmlns:a16="http://schemas.microsoft.com/office/drawing/2014/main" val="918645194"/>
                    </a:ext>
                  </a:extLst>
                </a:gridCol>
                <a:gridCol w="370332">
                  <a:extLst>
                    <a:ext uri="{9D8B030D-6E8A-4147-A177-3AD203B41FA5}">
                      <a16:colId xmlns:a16="http://schemas.microsoft.com/office/drawing/2014/main" val="1323096264"/>
                    </a:ext>
                  </a:extLst>
                </a:gridCol>
                <a:gridCol w="370332">
                  <a:extLst>
                    <a:ext uri="{9D8B030D-6E8A-4147-A177-3AD203B41FA5}">
                      <a16:colId xmlns:a16="http://schemas.microsoft.com/office/drawing/2014/main" val="2182894062"/>
                    </a:ext>
                  </a:extLst>
                </a:gridCol>
                <a:gridCol w="329184">
                  <a:extLst>
                    <a:ext uri="{9D8B030D-6E8A-4147-A177-3AD203B41FA5}">
                      <a16:colId xmlns:a16="http://schemas.microsoft.com/office/drawing/2014/main" val="1876264623"/>
                    </a:ext>
                  </a:extLst>
                </a:gridCol>
                <a:gridCol w="329184">
                  <a:extLst>
                    <a:ext uri="{9D8B030D-6E8A-4147-A177-3AD203B41FA5}">
                      <a16:colId xmlns:a16="http://schemas.microsoft.com/office/drawing/2014/main" val="863548939"/>
                    </a:ext>
                  </a:extLst>
                </a:gridCol>
                <a:gridCol w="329184">
                  <a:extLst>
                    <a:ext uri="{9D8B030D-6E8A-4147-A177-3AD203B41FA5}">
                      <a16:colId xmlns:a16="http://schemas.microsoft.com/office/drawing/2014/main" val="1067867093"/>
                    </a:ext>
                  </a:extLst>
                </a:gridCol>
                <a:gridCol w="329184">
                  <a:extLst>
                    <a:ext uri="{9D8B030D-6E8A-4147-A177-3AD203B41FA5}">
                      <a16:colId xmlns:a16="http://schemas.microsoft.com/office/drawing/2014/main" val="3702340920"/>
                    </a:ext>
                  </a:extLst>
                </a:gridCol>
                <a:gridCol w="329184">
                  <a:extLst>
                    <a:ext uri="{9D8B030D-6E8A-4147-A177-3AD203B41FA5}">
                      <a16:colId xmlns:a16="http://schemas.microsoft.com/office/drawing/2014/main" val="72231517"/>
                    </a:ext>
                  </a:extLst>
                </a:gridCol>
                <a:gridCol w="329184">
                  <a:extLst>
                    <a:ext uri="{9D8B030D-6E8A-4147-A177-3AD203B41FA5}">
                      <a16:colId xmlns:a16="http://schemas.microsoft.com/office/drawing/2014/main" val="3255083582"/>
                    </a:ext>
                  </a:extLst>
                </a:gridCol>
                <a:gridCol w="329184">
                  <a:extLst>
                    <a:ext uri="{9D8B030D-6E8A-4147-A177-3AD203B41FA5}">
                      <a16:colId xmlns:a16="http://schemas.microsoft.com/office/drawing/2014/main" val="230467742"/>
                    </a:ext>
                  </a:extLst>
                </a:gridCol>
                <a:gridCol w="329184">
                  <a:extLst>
                    <a:ext uri="{9D8B030D-6E8A-4147-A177-3AD203B41FA5}">
                      <a16:colId xmlns:a16="http://schemas.microsoft.com/office/drawing/2014/main" val="1095652232"/>
                    </a:ext>
                  </a:extLst>
                </a:gridCol>
                <a:gridCol w="329184">
                  <a:extLst>
                    <a:ext uri="{9D8B030D-6E8A-4147-A177-3AD203B41FA5}">
                      <a16:colId xmlns:a16="http://schemas.microsoft.com/office/drawing/2014/main" val="2740320817"/>
                    </a:ext>
                  </a:extLst>
                </a:gridCol>
                <a:gridCol w="370332">
                  <a:extLst>
                    <a:ext uri="{9D8B030D-6E8A-4147-A177-3AD203B41FA5}">
                      <a16:colId xmlns:a16="http://schemas.microsoft.com/office/drawing/2014/main" val="3950940880"/>
                    </a:ext>
                  </a:extLst>
                </a:gridCol>
                <a:gridCol w="370332">
                  <a:extLst>
                    <a:ext uri="{9D8B030D-6E8A-4147-A177-3AD203B41FA5}">
                      <a16:colId xmlns:a16="http://schemas.microsoft.com/office/drawing/2014/main" val="2326973679"/>
                    </a:ext>
                  </a:extLst>
                </a:gridCol>
                <a:gridCol w="329184">
                  <a:extLst>
                    <a:ext uri="{9D8B030D-6E8A-4147-A177-3AD203B41FA5}">
                      <a16:colId xmlns:a16="http://schemas.microsoft.com/office/drawing/2014/main" val="939707612"/>
                    </a:ext>
                  </a:extLst>
                </a:gridCol>
                <a:gridCol w="329184">
                  <a:extLst>
                    <a:ext uri="{9D8B030D-6E8A-4147-A177-3AD203B41FA5}">
                      <a16:colId xmlns:a16="http://schemas.microsoft.com/office/drawing/2014/main" val="3875393575"/>
                    </a:ext>
                  </a:extLst>
                </a:gridCol>
                <a:gridCol w="370332">
                  <a:extLst>
                    <a:ext uri="{9D8B030D-6E8A-4147-A177-3AD203B41FA5}">
                      <a16:colId xmlns:a16="http://schemas.microsoft.com/office/drawing/2014/main" val="639706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242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08:59:56 </a:t>
                      </a:r>
                      <a:r>
                        <a:rPr kumimoji="0" lang="en-US" sz="1000" b="0" i="0" u="none" strike="noStrike" kern="1200" cap="none" spc="0" normalizeH="0" baseline="0" noProof="0">
                          <a:ln>
                            <a:noFill/>
                          </a:ln>
                          <a:solidFill>
                            <a:prstClr val="black"/>
                          </a:solidFill>
                          <a:effectLst/>
                          <a:uLnTx/>
                          <a:uFillTx/>
                          <a:latin typeface="+mn-lt"/>
                          <a:ea typeface="+mn-ea"/>
                          <a:cs typeface="+mn-cs"/>
                        </a:rPr>
                        <a:t> 
 【InPic】China reached common understandings with Myanmar and Bangladesh, including the immediate repatriation of refugees, on the issue of Rakhine State (Photo: fmprc.gov.cn) http://www.globaltimes.cn/content/1108910.shtml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84448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08:45:00 </a:t>
                      </a:r>
                      <a:r>
                        <a:rPr kumimoji="0" lang="en-US" sz="1000" b="0" i="0" u="none" strike="noStrike" kern="1200" cap="none" spc="0" normalizeH="0" baseline="0" noProof="0">
                          <a:ln>
                            <a:noFill/>
                          </a:ln>
                          <a:solidFill>
                            <a:prstClr val="black"/>
                          </a:solidFill>
                          <a:effectLst/>
                          <a:uLnTx/>
                          <a:uFillTx/>
                          <a:latin typeface="+mn-lt"/>
                          <a:ea typeface="+mn-ea"/>
                          <a:cs typeface="+mn-cs"/>
                        </a:rPr>
                        <a:t> 
 Mount Agung volcano erupts during the night from Kubu, Karangasem Regency in Bali, Indonesia on June 29. (VCG/Johannes P. Christo)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83950048"/>
                  </a:ext>
                </a:extLst>
              </a:tr>
            </a:tbl>
          </a:graphicData>
        </a:graphic>
      </p:graphicFrame>
      <p:sp>
        <p:nvSpPr>
          <p:cNvPr id="4" name="Text Placeholder 3">
            <a:extLst>
              <a:ext uri="{FF2B5EF4-FFF2-40B4-BE49-F238E27FC236}">
                <a16:creationId xmlns:a16="http://schemas.microsoft.com/office/drawing/2014/main" id="{CE874A6B-C344-4BC2-A119-AEDBB4BB5458}"/>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660869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41165-8423-442B-B693-F1FB0980BC37}"/>
              </a:ext>
            </a:extLst>
          </p:cNvPr>
          <p:cNvSpPr>
            <a:spLocks noGrp="1"/>
          </p:cNvSpPr>
          <p:nvPr>
            <p:ph type="title"/>
          </p:nvPr>
        </p:nvSpPr>
        <p:spPr/>
        <p:txBody>
          <a:bodyPr/>
          <a:lstStyle/>
          <a:p>
            <a:r>
              <a:rPr lang="en-US"/>
              <a:t>Facebook Own Posts Table  | Global Times - 10 of 13</a:t>
            </a:r>
          </a:p>
        </p:txBody>
      </p:sp>
      <p:graphicFrame>
        <p:nvGraphicFramePr>
          <p:cNvPr id="5" name="Table Placeholder 4">
            <a:extLst>
              <a:ext uri="{FF2B5EF4-FFF2-40B4-BE49-F238E27FC236}">
                <a16:creationId xmlns:a16="http://schemas.microsoft.com/office/drawing/2014/main" id="{F6F13FAF-6D1B-465F-9DC9-BEF8D48C6989}"/>
              </a:ext>
            </a:extLst>
          </p:cNvPr>
          <p:cNvGraphicFramePr>
            <a:graphicFrameLocks noGrp="1"/>
          </p:cNvGraphicFramePr>
          <p:nvPr>
            <p:ph type="tbl" sz="quarter" idx="13"/>
            <p:extLst>
              <p:ext uri="{D42A27DB-BD31-4B8C-83A1-F6EECF244321}">
                <p14:modId xmlns:p14="http://schemas.microsoft.com/office/powerpoint/2010/main" val="417203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42853001"/>
                    </a:ext>
                  </a:extLst>
                </a:gridCol>
                <a:gridCol w="370332">
                  <a:extLst>
                    <a:ext uri="{9D8B030D-6E8A-4147-A177-3AD203B41FA5}">
                      <a16:colId xmlns:a16="http://schemas.microsoft.com/office/drawing/2014/main" val="2483254014"/>
                    </a:ext>
                  </a:extLst>
                </a:gridCol>
                <a:gridCol w="370332">
                  <a:extLst>
                    <a:ext uri="{9D8B030D-6E8A-4147-A177-3AD203B41FA5}">
                      <a16:colId xmlns:a16="http://schemas.microsoft.com/office/drawing/2014/main" val="2576033430"/>
                    </a:ext>
                  </a:extLst>
                </a:gridCol>
                <a:gridCol w="370332">
                  <a:extLst>
                    <a:ext uri="{9D8B030D-6E8A-4147-A177-3AD203B41FA5}">
                      <a16:colId xmlns:a16="http://schemas.microsoft.com/office/drawing/2014/main" val="2998014756"/>
                    </a:ext>
                  </a:extLst>
                </a:gridCol>
                <a:gridCol w="329184">
                  <a:extLst>
                    <a:ext uri="{9D8B030D-6E8A-4147-A177-3AD203B41FA5}">
                      <a16:colId xmlns:a16="http://schemas.microsoft.com/office/drawing/2014/main" val="2192305530"/>
                    </a:ext>
                  </a:extLst>
                </a:gridCol>
                <a:gridCol w="329184">
                  <a:extLst>
                    <a:ext uri="{9D8B030D-6E8A-4147-A177-3AD203B41FA5}">
                      <a16:colId xmlns:a16="http://schemas.microsoft.com/office/drawing/2014/main" val="3878896584"/>
                    </a:ext>
                  </a:extLst>
                </a:gridCol>
                <a:gridCol w="329184">
                  <a:extLst>
                    <a:ext uri="{9D8B030D-6E8A-4147-A177-3AD203B41FA5}">
                      <a16:colId xmlns:a16="http://schemas.microsoft.com/office/drawing/2014/main" val="487917442"/>
                    </a:ext>
                  </a:extLst>
                </a:gridCol>
                <a:gridCol w="329184">
                  <a:extLst>
                    <a:ext uri="{9D8B030D-6E8A-4147-A177-3AD203B41FA5}">
                      <a16:colId xmlns:a16="http://schemas.microsoft.com/office/drawing/2014/main" val="2239266734"/>
                    </a:ext>
                  </a:extLst>
                </a:gridCol>
                <a:gridCol w="329184">
                  <a:extLst>
                    <a:ext uri="{9D8B030D-6E8A-4147-A177-3AD203B41FA5}">
                      <a16:colId xmlns:a16="http://schemas.microsoft.com/office/drawing/2014/main" val="617520028"/>
                    </a:ext>
                  </a:extLst>
                </a:gridCol>
                <a:gridCol w="329184">
                  <a:extLst>
                    <a:ext uri="{9D8B030D-6E8A-4147-A177-3AD203B41FA5}">
                      <a16:colId xmlns:a16="http://schemas.microsoft.com/office/drawing/2014/main" val="3155312885"/>
                    </a:ext>
                  </a:extLst>
                </a:gridCol>
                <a:gridCol w="329184">
                  <a:extLst>
                    <a:ext uri="{9D8B030D-6E8A-4147-A177-3AD203B41FA5}">
                      <a16:colId xmlns:a16="http://schemas.microsoft.com/office/drawing/2014/main" val="1591061133"/>
                    </a:ext>
                  </a:extLst>
                </a:gridCol>
                <a:gridCol w="329184">
                  <a:extLst>
                    <a:ext uri="{9D8B030D-6E8A-4147-A177-3AD203B41FA5}">
                      <a16:colId xmlns:a16="http://schemas.microsoft.com/office/drawing/2014/main" val="3396107847"/>
                    </a:ext>
                  </a:extLst>
                </a:gridCol>
                <a:gridCol w="329184">
                  <a:extLst>
                    <a:ext uri="{9D8B030D-6E8A-4147-A177-3AD203B41FA5}">
                      <a16:colId xmlns:a16="http://schemas.microsoft.com/office/drawing/2014/main" val="3024325387"/>
                    </a:ext>
                  </a:extLst>
                </a:gridCol>
                <a:gridCol w="370332">
                  <a:extLst>
                    <a:ext uri="{9D8B030D-6E8A-4147-A177-3AD203B41FA5}">
                      <a16:colId xmlns:a16="http://schemas.microsoft.com/office/drawing/2014/main" val="2746987105"/>
                    </a:ext>
                  </a:extLst>
                </a:gridCol>
                <a:gridCol w="370332">
                  <a:extLst>
                    <a:ext uri="{9D8B030D-6E8A-4147-A177-3AD203B41FA5}">
                      <a16:colId xmlns:a16="http://schemas.microsoft.com/office/drawing/2014/main" val="4117356910"/>
                    </a:ext>
                  </a:extLst>
                </a:gridCol>
                <a:gridCol w="329184">
                  <a:extLst>
                    <a:ext uri="{9D8B030D-6E8A-4147-A177-3AD203B41FA5}">
                      <a16:colId xmlns:a16="http://schemas.microsoft.com/office/drawing/2014/main" val="1241965774"/>
                    </a:ext>
                  </a:extLst>
                </a:gridCol>
                <a:gridCol w="329184">
                  <a:extLst>
                    <a:ext uri="{9D8B030D-6E8A-4147-A177-3AD203B41FA5}">
                      <a16:colId xmlns:a16="http://schemas.microsoft.com/office/drawing/2014/main" val="1020809732"/>
                    </a:ext>
                  </a:extLst>
                </a:gridCol>
                <a:gridCol w="370332">
                  <a:extLst>
                    <a:ext uri="{9D8B030D-6E8A-4147-A177-3AD203B41FA5}">
                      <a16:colId xmlns:a16="http://schemas.microsoft.com/office/drawing/2014/main" val="962049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0962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08:35:00 </a:t>
                      </a:r>
                      <a:r>
                        <a:rPr kumimoji="0" lang="en-US" sz="1000" b="0" i="0" u="none" strike="noStrike" kern="1200" cap="none" spc="0" normalizeH="0" baseline="0" noProof="0">
                          <a:ln>
                            <a:noFill/>
                          </a:ln>
                          <a:solidFill>
                            <a:prstClr val="black"/>
                          </a:solidFill>
                          <a:effectLst/>
                          <a:uLnTx/>
                          <a:uFillTx/>
                          <a:latin typeface="+mn-lt"/>
                          <a:ea typeface="+mn-ea"/>
                          <a:cs typeface="+mn-cs"/>
                        </a:rPr>
                        <a:t> 
 The Nature Conservancy unveiled the winners of its 2018 Photo Contest. Stallions Playing, taken by French  Briottet, was selected from more than 50,000 entries, won the Grand Prize. (VCG/The Nature Conservancy)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45141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08:25:00 </a:t>
                      </a:r>
                      <a:r>
                        <a:rPr kumimoji="0" lang="en-US" sz="1000" b="0" i="0" u="none" strike="noStrike" kern="1200" cap="none" spc="0" normalizeH="0" baseline="0" noProof="0">
                          <a:ln>
                            <a:noFill/>
                          </a:ln>
                          <a:solidFill>
                            <a:prstClr val="black"/>
                          </a:solidFill>
                          <a:effectLst/>
                          <a:uLnTx/>
                          <a:uFillTx/>
                          <a:latin typeface="+mn-lt"/>
                          <a:ea typeface="+mn-ea"/>
                          <a:cs typeface="+mn-cs"/>
                        </a:rPr>
                        <a:t> 
 Residents fill their containers with drinking water from a municipal tanker in New Delhi, India on June 26. (VCG/Adnan Abidi)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39457959"/>
                  </a:ext>
                </a:extLst>
              </a:tr>
            </a:tbl>
          </a:graphicData>
        </a:graphic>
      </p:graphicFrame>
      <p:sp>
        <p:nvSpPr>
          <p:cNvPr id="4" name="Text Placeholder 3">
            <a:extLst>
              <a:ext uri="{FF2B5EF4-FFF2-40B4-BE49-F238E27FC236}">
                <a16:creationId xmlns:a16="http://schemas.microsoft.com/office/drawing/2014/main" id="{3C5EF47A-4F2C-44B1-90AF-B18D63F34B69}"/>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855764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71EB4-451B-495F-8469-0B1573445287}"/>
              </a:ext>
            </a:extLst>
          </p:cNvPr>
          <p:cNvSpPr>
            <a:spLocks noGrp="1"/>
          </p:cNvSpPr>
          <p:nvPr>
            <p:ph type="title"/>
          </p:nvPr>
        </p:nvSpPr>
        <p:spPr/>
        <p:txBody>
          <a:bodyPr/>
          <a:lstStyle/>
          <a:p>
            <a:r>
              <a:rPr lang="en-US"/>
              <a:t>Facebook Own Posts Table  | Global Times - 11 of 13</a:t>
            </a:r>
          </a:p>
        </p:txBody>
      </p:sp>
      <p:graphicFrame>
        <p:nvGraphicFramePr>
          <p:cNvPr id="5" name="Table Placeholder 4">
            <a:extLst>
              <a:ext uri="{FF2B5EF4-FFF2-40B4-BE49-F238E27FC236}">
                <a16:creationId xmlns:a16="http://schemas.microsoft.com/office/drawing/2014/main" id="{E0AE8A04-9294-4D10-9793-763FAB36523D}"/>
              </a:ext>
            </a:extLst>
          </p:cNvPr>
          <p:cNvGraphicFramePr>
            <a:graphicFrameLocks noGrp="1"/>
          </p:cNvGraphicFramePr>
          <p:nvPr>
            <p:ph type="tbl" sz="quarter" idx="13"/>
            <p:extLst>
              <p:ext uri="{D42A27DB-BD31-4B8C-83A1-F6EECF244321}">
                <p14:modId xmlns:p14="http://schemas.microsoft.com/office/powerpoint/2010/main" val="2600247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83485747"/>
                    </a:ext>
                  </a:extLst>
                </a:gridCol>
                <a:gridCol w="370332">
                  <a:extLst>
                    <a:ext uri="{9D8B030D-6E8A-4147-A177-3AD203B41FA5}">
                      <a16:colId xmlns:a16="http://schemas.microsoft.com/office/drawing/2014/main" val="842079846"/>
                    </a:ext>
                  </a:extLst>
                </a:gridCol>
                <a:gridCol w="370332">
                  <a:extLst>
                    <a:ext uri="{9D8B030D-6E8A-4147-A177-3AD203B41FA5}">
                      <a16:colId xmlns:a16="http://schemas.microsoft.com/office/drawing/2014/main" val="669034688"/>
                    </a:ext>
                  </a:extLst>
                </a:gridCol>
                <a:gridCol w="370332">
                  <a:extLst>
                    <a:ext uri="{9D8B030D-6E8A-4147-A177-3AD203B41FA5}">
                      <a16:colId xmlns:a16="http://schemas.microsoft.com/office/drawing/2014/main" val="2804636259"/>
                    </a:ext>
                  </a:extLst>
                </a:gridCol>
                <a:gridCol w="329184">
                  <a:extLst>
                    <a:ext uri="{9D8B030D-6E8A-4147-A177-3AD203B41FA5}">
                      <a16:colId xmlns:a16="http://schemas.microsoft.com/office/drawing/2014/main" val="2365068303"/>
                    </a:ext>
                  </a:extLst>
                </a:gridCol>
                <a:gridCol w="329184">
                  <a:extLst>
                    <a:ext uri="{9D8B030D-6E8A-4147-A177-3AD203B41FA5}">
                      <a16:colId xmlns:a16="http://schemas.microsoft.com/office/drawing/2014/main" val="24895285"/>
                    </a:ext>
                  </a:extLst>
                </a:gridCol>
                <a:gridCol w="329184">
                  <a:extLst>
                    <a:ext uri="{9D8B030D-6E8A-4147-A177-3AD203B41FA5}">
                      <a16:colId xmlns:a16="http://schemas.microsoft.com/office/drawing/2014/main" val="326218201"/>
                    </a:ext>
                  </a:extLst>
                </a:gridCol>
                <a:gridCol w="329184">
                  <a:extLst>
                    <a:ext uri="{9D8B030D-6E8A-4147-A177-3AD203B41FA5}">
                      <a16:colId xmlns:a16="http://schemas.microsoft.com/office/drawing/2014/main" val="1222084556"/>
                    </a:ext>
                  </a:extLst>
                </a:gridCol>
                <a:gridCol w="329184">
                  <a:extLst>
                    <a:ext uri="{9D8B030D-6E8A-4147-A177-3AD203B41FA5}">
                      <a16:colId xmlns:a16="http://schemas.microsoft.com/office/drawing/2014/main" val="626892765"/>
                    </a:ext>
                  </a:extLst>
                </a:gridCol>
                <a:gridCol w="329184">
                  <a:extLst>
                    <a:ext uri="{9D8B030D-6E8A-4147-A177-3AD203B41FA5}">
                      <a16:colId xmlns:a16="http://schemas.microsoft.com/office/drawing/2014/main" val="1005775596"/>
                    </a:ext>
                  </a:extLst>
                </a:gridCol>
                <a:gridCol w="329184">
                  <a:extLst>
                    <a:ext uri="{9D8B030D-6E8A-4147-A177-3AD203B41FA5}">
                      <a16:colId xmlns:a16="http://schemas.microsoft.com/office/drawing/2014/main" val="2664716598"/>
                    </a:ext>
                  </a:extLst>
                </a:gridCol>
                <a:gridCol w="329184">
                  <a:extLst>
                    <a:ext uri="{9D8B030D-6E8A-4147-A177-3AD203B41FA5}">
                      <a16:colId xmlns:a16="http://schemas.microsoft.com/office/drawing/2014/main" val="2570163192"/>
                    </a:ext>
                  </a:extLst>
                </a:gridCol>
                <a:gridCol w="329184">
                  <a:extLst>
                    <a:ext uri="{9D8B030D-6E8A-4147-A177-3AD203B41FA5}">
                      <a16:colId xmlns:a16="http://schemas.microsoft.com/office/drawing/2014/main" val="2645295200"/>
                    </a:ext>
                  </a:extLst>
                </a:gridCol>
                <a:gridCol w="370332">
                  <a:extLst>
                    <a:ext uri="{9D8B030D-6E8A-4147-A177-3AD203B41FA5}">
                      <a16:colId xmlns:a16="http://schemas.microsoft.com/office/drawing/2014/main" val="1442572241"/>
                    </a:ext>
                  </a:extLst>
                </a:gridCol>
                <a:gridCol w="370332">
                  <a:extLst>
                    <a:ext uri="{9D8B030D-6E8A-4147-A177-3AD203B41FA5}">
                      <a16:colId xmlns:a16="http://schemas.microsoft.com/office/drawing/2014/main" val="2864883016"/>
                    </a:ext>
                  </a:extLst>
                </a:gridCol>
                <a:gridCol w="329184">
                  <a:extLst>
                    <a:ext uri="{9D8B030D-6E8A-4147-A177-3AD203B41FA5}">
                      <a16:colId xmlns:a16="http://schemas.microsoft.com/office/drawing/2014/main" val="114941017"/>
                    </a:ext>
                  </a:extLst>
                </a:gridCol>
                <a:gridCol w="329184">
                  <a:extLst>
                    <a:ext uri="{9D8B030D-6E8A-4147-A177-3AD203B41FA5}">
                      <a16:colId xmlns:a16="http://schemas.microsoft.com/office/drawing/2014/main" val="1323327949"/>
                    </a:ext>
                  </a:extLst>
                </a:gridCol>
                <a:gridCol w="370332">
                  <a:extLst>
                    <a:ext uri="{9D8B030D-6E8A-4147-A177-3AD203B41FA5}">
                      <a16:colId xmlns:a16="http://schemas.microsoft.com/office/drawing/2014/main" val="1398980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58888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08:15:00 </a:t>
                      </a:r>
                      <a:r>
                        <a:rPr kumimoji="0" lang="en-US" sz="1000" b="0" i="0" u="none" strike="noStrike" kern="1200" cap="none" spc="0" normalizeH="0" baseline="0" noProof="0">
                          <a:ln>
                            <a:noFill/>
                          </a:ln>
                          <a:solidFill>
                            <a:prstClr val="black"/>
                          </a:solidFill>
                          <a:effectLst/>
                          <a:uLnTx/>
                          <a:uFillTx/>
                          <a:latin typeface="+mn-lt"/>
                          <a:ea typeface="+mn-ea"/>
                          <a:cs typeface="+mn-cs"/>
                        </a:rPr>
                        <a:t> 
 A part of Lake Turkana, the world's largest desert lake in Kenya. The World Heritage Committee decided to inscribe the Lake Turkana National Parks to a list of endangered World Heritage sites. (VCG/Yasuyoshi Chiba)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88034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08:05:00 </a:t>
                      </a:r>
                      <a:r>
                        <a:rPr kumimoji="0" lang="en-US" sz="1000" b="0" i="0" u="none" strike="noStrike" kern="1200" cap="none" spc="0" normalizeH="0" baseline="0" noProof="0">
                          <a:ln>
                            <a:noFill/>
                          </a:ln>
                          <a:solidFill>
                            <a:prstClr val="black"/>
                          </a:solidFill>
                          <a:effectLst/>
                          <a:uLnTx/>
                          <a:uFillTx/>
                          <a:latin typeface="+mn-lt"/>
                          <a:ea typeface="+mn-ea"/>
                          <a:cs typeface="+mn-cs"/>
                        </a:rPr>
                        <a:t> 
 Sotheby's technicians move Bust of Peace which forms part of the preview for the upcoming series of auctions, ‘2500 Years of Art: From Ancient Sculpture to Old Masters', in London on June 29. (VCG/Toby Melville)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98261601"/>
                  </a:ext>
                </a:extLst>
              </a:tr>
            </a:tbl>
          </a:graphicData>
        </a:graphic>
      </p:graphicFrame>
      <p:sp>
        <p:nvSpPr>
          <p:cNvPr id="4" name="Text Placeholder 3">
            <a:extLst>
              <a:ext uri="{FF2B5EF4-FFF2-40B4-BE49-F238E27FC236}">
                <a16:creationId xmlns:a16="http://schemas.microsoft.com/office/drawing/2014/main" id="{72DBF161-9D4C-469A-99C9-9A767771B6D9}"/>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786290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CC58B-DE87-4886-820C-2EB5F493D9FC}"/>
              </a:ext>
            </a:extLst>
          </p:cNvPr>
          <p:cNvSpPr>
            <a:spLocks noGrp="1"/>
          </p:cNvSpPr>
          <p:nvPr>
            <p:ph type="title"/>
          </p:nvPr>
        </p:nvSpPr>
        <p:spPr/>
        <p:txBody>
          <a:bodyPr/>
          <a:lstStyle/>
          <a:p>
            <a:r>
              <a:rPr lang="en-US"/>
              <a:t>Facebook Own Posts Table  | Global Times - 12 of 13</a:t>
            </a:r>
          </a:p>
        </p:txBody>
      </p:sp>
      <p:graphicFrame>
        <p:nvGraphicFramePr>
          <p:cNvPr id="5" name="Table Placeholder 4">
            <a:extLst>
              <a:ext uri="{FF2B5EF4-FFF2-40B4-BE49-F238E27FC236}">
                <a16:creationId xmlns:a16="http://schemas.microsoft.com/office/drawing/2014/main" id="{01B063BF-61FA-4AC6-AE5F-7AB6A4A4C47C}"/>
              </a:ext>
            </a:extLst>
          </p:cNvPr>
          <p:cNvGraphicFramePr>
            <a:graphicFrameLocks noGrp="1"/>
          </p:cNvGraphicFramePr>
          <p:nvPr>
            <p:ph type="tbl" sz="quarter" idx="13"/>
            <p:extLst>
              <p:ext uri="{D42A27DB-BD31-4B8C-83A1-F6EECF244321}">
                <p14:modId xmlns:p14="http://schemas.microsoft.com/office/powerpoint/2010/main" val="2588799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57953630"/>
                    </a:ext>
                  </a:extLst>
                </a:gridCol>
                <a:gridCol w="370332">
                  <a:extLst>
                    <a:ext uri="{9D8B030D-6E8A-4147-A177-3AD203B41FA5}">
                      <a16:colId xmlns:a16="http://schemas.microsoft.com/office/drawing/2014/main" val="944638136"/>
                    </a:ext>
                  </a:extLst>
                </a:gridCol>
                <a:gridCol w="370332">
                  <a:extLst>
                    <a:ext uri="{9D8B030D-6E8A-4147-A177-3AD203B41FA5}">
                      <a16:colId xmlns:a16="http://schemas.microsoft.com/office/drawing/2014/main" val="3220352297"/>
                    </a:ext>
                  </a:extLst>
                </a:gridCol>
                <a:gridCol w="370332">
                  <a:extLst>
                    <a:ext uri="{9D8B030D-6E8A-4147-A177-3AD203B41FA5}">
                      <a16:colId xmlns:a16="http://schemas.microsoft.com/office/drawing/2014/main" val="3341914452"/>
                    </a:ext>
                  </a:extLst>
                </a:gridCol>
                <a:gridCol w="329184">
                  <a:extLst>
                    <a:ext uri="{9D8B030D-6E8A-4147-A177-3AD203B41FA5}">
                      <a16:colId xmlns:a16="http://schemas.microsoft.com/office/drawing/2014/main" val="197027976"/>
                    </a:ext>
                  </a:extLst>
                </a:gridCol>
                <a:gridCol w="329184">
                  <a:extLst>
                    <a:ext uri="{9D8B030D-6E8A-4147-A177-3AD203B41FA5}">
                      <a16:colId xmlns:a16="http://schemas.microsoft.com/office/drawing/2014/main" val="2322042195"/>
                    </a:ext>
                  </a:extLst>
                </a:gridCol>
                <a:gridCol w="329184">
                  <a:extLst>
                    <a:ext uri="{9D8B030D-6E8A-4147-A177-3AD203B41FA5}">
                      <a16:colId xmlns:a16="http://schemas.microsoft.com/office/drawing/2014/main" val="2106633927"/>
                    </a:ext>
                  </a:extLst>
                </a:gridCol>
                <a:gridCol w="329184">
                  <a:extLst>
                    <a:ext uri="{9D8B030D-6E8A-4147-A177-3AD203B41FA5}">
                      <a16:colId xmlns:a16="http://schemas.microsoft.com/office/drawing/2014/main" val="2355712213"/>
                    </a:ext>
                  </a:extLst>
                </a:gridCol>
                <a:gridCol w="329184">
                  <a:extLst>
                    <a:ext uri="{9D8B030D-6E8A-4147-A177-3AD203B41FA5}">
                      <a16:colId xmlns:a16="http://schemas.microsoft.com/office/drawing/2014/main" val="3489047941"/>
                    </a:ext>
                  </a:extLst>
                </a:gridCol>
                <a:gridCol w="329184">
                  <a:extLst>
                    <a:ext uri="{9D8B030D-6E8A-4147-A177-3AD203B41FA5}">
                      <a16:colId xmlns:a16="http://schemas.microsoft.com/office/drawing/2014/main" val="2751922386"/>
                    </a:ext>
                  </a:extLst>
                </a:gridCol>
                <a:gridCol w="329184">
                  <a:extLst>
                    <a:ext uri="{9D8B030D-6E8A-4147-A177-3AD203B41FA5}">
                      <a16:colId xmlns:a16="http://schemas.microsoft.com/office/drawing/2014/main" val="2646714620"/>
                    </a:ext>
                  </a:extLst>
                </a:gridCol>
                <a:gridCol w="329184">
                  <a:extLst>
                    <a:ext uri="{9D8B030D-6E8A-4147-A177-3AD203B41FA5}">
                      <a16:colId xmlns:a16="http://schemas.microsoft.com/office/drawing/2014/main" val="695156691"/>
                    </a:ext>
                  </a:extLst>
                </a:gridCol>
                <a:gridCol w="329184">
                  <a:extLst>
                    <a:ext uri="{9D8B030D-6E8A-4147-A177-3AD203B41FA5}">
                      <a16:colId xmlns:a16="http://schemas.microsoft.com/office/drawing/2014/main" val="2446241686"/>
                    </a:ext>
                  </a:extLst>
                </a:gridCol>
                <a:gridCol w="370332">
                  <a:extLst>
                    <a:ext uri="{9D8B030D-6E8A-4147-A177-3AD203B41FA5}">
                      <a16:colId xmlns:a16="http://schemas.microsoft.com/office/drawing/2014/main" val="2632624176"/>
                    </a:ext>
                  </a:extLst>
                </a:gridCol>
                <a:gridCol w="370332">
                  <a:extLst>
                    <a:ext uri="{9D8B030D-6E8A-4147-A177-3AD203B41FA5}">
                      <a16:colId xmlns:a16="http://schemas.microsoft.com/office/drawing/2014/main" val="3955239112"/>
                    </a:ext>
                  </a:extLst>
                </a:gridCol>
                <a:gridCol w="329184">
                  <a:extLst>
                    <a:ext uri="{9D8B030D-6E8A-4147-A177-3AD203B41FA5}">
                      <a16:colId xmlns:a16="http://schemas.microsoft.com/office/drawing/2014/main" val="4249394493"/>
                    </a:ext>
                  </a:extLst>
                </a:gridCol>
                <a:gridCol w="329184">
                  <a:extLst>
                    <a:ext uri="{9D8B030D-6E8A-4147-A177-3AD203B41FA5}">
                      <a16:colId xmlns:a16="http://schemas.microsoft.com/office/drawing/2014/main" val="3004426227"/>
                    </a:ext>
                  </a:extLst>
                </a:gridCol>
                <a:gridCol w="370332">
                  <a:extLst>
                    <a:ext uri="{9D8B030D-6E8A-4147-A177-3AD203B41FA5}">
                      <a16:colId xmlns:a16="http://schemas.microsoft.com/office/drawing/2014/main" val="567144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9040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08:00:01 </a:t>
                      </a:r>
                      <a:r>
                        <a:rPr kumimoji="0" lang="en-US" sz="1000" b="0" i="0" u="none" strike="noStrike" kern="1200" cap="none" spc="0" normalizeH="0" baseline="0" noProof="0">
                          <a:ln>
                            <a:noFill/>
                          </a:ln>
                          <a:solidFill>
                            <a:prstClr val="black"/>
                          </a:solidFill>
                          <a:effectLst/>
                          <a:uLnTx/>
                          <a:uFillTx/>
                          <a:latin typeface="+mn-lt"/>
                          <a:ea typeface="+mn-ea"/>
                          <a:cs typeface="+mn-cs"/>
                        </a:rPr>
                        <a:t> 
 International Art Collection called ‘Harmonious Co-Existence’ began on June 27 at the National Art Museum of China in Beijing with over 200 artworks from more than 60 countries and regions on exhibit. (Photos: Li Hao/GT) http://bit.ly/2KyzzRl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50813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07:50:00 </a:t>
                      </a:r>
                      <a:r>
                        <a:rPr kumimoji="0" lang="en-US" sz="1000" b="0" i="0" u="none" strike="noStrike" kern="1200" cap="none" spc="0" normalizeH="0" baseline="0" noProof="0">
                          <a:ln>
                            <a:noFill/>
                          </a:ln>
                          <a:solidFill>
                            <a:prstClr val="black"/>
                          </a:solidFill>
                          <a:effectLst/>
                          <a:uLnTx/>
                          <a:uFillTx/>
                          <a:latin typeface="+mn-lt"/>
                          <a:ea typeface="+mn-ea"/>
                          <a:cs typeface="+mn-cs"/>
                        </a:rPr>
                        <a:t> 
 People are inside the Hart senate office building protest against family detentions and to demand the end of criminalizing efforts of asylum seekers and immigrants in Washington, DC. (VCG/Win McNamee)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0715824"/>
                  </a:ext>
                </a:extLst>
              </a:tr>
            </a:tbl>
          </a:graphicData>
        </a:graphic>
      </p:graphicFrame>
      <p:sp>
        <p:nvSpPr>
          <p:cNvPr id="4" name="Text Placeholder 3">
            <a:extLst>
              <a:ext uri="{FF2B5EF4-FFF2-40B4-BE49-F238E27FC236}">
                <a16:creationId xmlns:a16="http://schemas.microsoft.com/office/drawing/2014/main" id="{F81663E3-2DD9-4602-B329-831C9AA0568A}"/>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860490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FBD98-F7A0-4701-A0D3-DD1D1128009E}"/>
              </a:ext>
            </a:extLst>
          </p:cNvPr>
          <p:cNvSpPr>
            <a:spLocks noGrp="1"/>
          </p:cNvSpPr>
          <p:nvPr>
            <p:ph type="title"/>
          </p:nvPr>
        </p:nvSpPr>
        <p:spPr/>
        <p:txBody>
          <a:bodyPr/>
          <a:lstStyle/>
          <a:p>
            <a:r>
              <a:rPr lang="en-US"/>
              <a:t>Facebook Own Posts Table  | Global Times - 13 of 13</a:t>
            </a:r>
          </a:p>
        </p:txBody>
      </p:sp>
      <p:graphicFrame>
        <p:nvGraphicFramePr>
          <p:cNvPr id="5" name="Table Placeholder 4">
            <a:extLst>
              <a:ext uri="{FF2B5EF4-FFF2-40B4-BE49-F238E27FC236}">
                <a16:creationId xmlns:a16="http://schemas.microsoft.com/office/drawing/2014/main" id="{6FE01899-D1A5-4084-BE30-2B9B8E0CED42}"/>
              </a:ext>
            </a:extLst>
          </p:cNvPr>
          <p:cNvGraphicFramePr>
            <a:graphicFrameLocks noGrp="1"/>
          </p:cNvGraphicFramePr>
          <p:nvPr>
            <p:ph type="tbl" sz="quarter" idx="13"/>
            <p:extLst>
              <p:ext uri="{D42A27DB-BD31-4B8C-83A1-F6EECF244321}">
                <p14:modId xmlns:p14="http://schemas.microsoft.com/office/powerpoint/2010/main" val="4146428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19931299"/>
                    </a:ext>
                  </a:extLst>
                </a:gridCol>
                <a:gridCol w="370332">
                  <a:extLst>
                    <a:ext uri="{9D8B030D-6E8A-4147-A177-3AD203B41FA5}">
                      <a16:colId xmlns:a16="http://schemas.microsoft.com/office/drawing/2014/main" val="3570435546"/>
                    </a:ext>
                  </a:extLst>
                </a:gridCol>
                <a:gridCol w="370332">
                  <a:extLst>
                    <a:ext uri="{9D8B030D-6E8A-4147-A177-3AD203B41FA5}">
                      <a16:colId xmlns:a16="http://schemas.microsoft.com/office/drawing/2014/main" val="1292771281"/>
                    </a:ext>
                  </a:extLst>
                </a:gridCol>
                <a:gridCol w="370332">
                  <a:extLst>
                    <a:ext uri="{9D8B030D-6E8A-4147-A177-3AD203B41FA5}">
                      <a16:colId xmlns:a16="http://schemas.microsoft.com/office/drawing/2014/main" val="711859962"/>
                    </a:ext>
                  </a:extLst>
                </a:gridCol>
                <a:gridCol w="329184">
                  <a:extLst>
                    <a:ext uri="{9D8B030D-6E8A-4147-A177-3AD203B41FA5}">
                      <a16:colId xmlns:a16="http://schemas.microsoft.com/office/drawing/2014/main" val="1620573952"/>
                    </a:ext>
                  </a:extLst>
                </a:gridCol>
                <a:gridCol w="329184">
                  <a:extLst>
                    <a:ext uri="{9D8B030D-6E8A-4147-A177-3AD203B41FA5}">
                      <a16:colId xmlns:a16="http://schemas.microsoft.com/office/drawing/2014/main" val="1251432735"/>
                    </a:ext>
                  </a:extLst>
                </a:gridCol>
                <a:gridCol w="329184">
                  <a:extLst>
                    <a:ext uri="{9D8B030D-6E8A-4147-A177-3AD203B41FA5}">
                      <a16:colId xmlns:a16="http://schemas.microsoft.com/office/drawing/2014/main" val="1283404521"/>
                    </a:ext>
                  </a:extLst>
                </a:gridCol>
                <a:gridCol w="329184">
                  <a:extLst>
                    <a:ext uri="{9D8B030D-6E8A-4147-A177-3AD203B41FA5}">
                      <a16:colId xmlns:a16="http://schemas.microsoft.com/office/drawing/2014/main" val="684548568"/>
                    </a:ext>
                  </a:extLst>
                </a:gridCol>
                <a:gridCol w="329184">
                  <a:extLst>
                    <a:ext uri="{9D8B030D-6E8A-4147-A177-3AD203B41FA5}">
                      <a16:colId xmlns:a16="http://schemas.microsoft.com/office/drawing/2014/main" val="3326770807"/>
                    </a:ext>
                  </a:extLst>
                </a:gridCol>
                <a:gridCol w="329184">
                  <a:extLst>
                    <a:ext uri="{9D8B030D-6E8A-4147-A177-3AD203B41FA5}">
                      <a16:colId xmlns:a16="http://schemas.microsoft.com/office/drawing/2014/main" val="769443003"/>
                    </a:ext>
                  </a:extLst>
                </a:gridCol>
                <a:gridCol w="329184">
                  <a:extLst>
                    <a:ext uri="{9D8B030D-6E8A-4147-A177-3AD203B41FA5}">
                      <a16:colId xmlns:a16="http://schemas.microsoft.com/office/drawing/2014/main" val="381315120"/>
                    </a:ext>
                  </a:extLst>
                </a:gridCol>
                <a:gridCol w="329184">
                  <a:extLst>
                    <a:ext uri="{9D8B030D-6E8A-4147-A177-3AD203B41FA5}">
                      <a16:colId xmlns:a16="http://schemas.microsoft.com/office/drawing/2014/main" val="950390690"/>
                    </a:ext>
                  </a:extLst>
                </a:gridCol>
                <a:gridCol w="329184">
                  <a:extLst>
                    <a:ext uri="{9D8B030D-6E8A-4147-A177-3AD203B41FA5}">
                      <a16:colId xmlns:a16="http://schemas.microsoft.com/office/drawing/2014/main" val="3115671349"/>
                    </a:ext>
                  </a:extLst>
                </a:gridCol>
                <a:gridCol w="370332">
                  <a:extLst>
                    <a:ext uri="{9D8B030D-6E8A-4147-A177-3AD203B41FA5}">
                      <a16:colId xmlns:a16="http://schemas.microsoft.com/office/drawing/2014/main" val="2214363384"/>
                    </a:ext>
                  </a:extLst>
                </a:gridCol>
                <a:gridCol w="370332">
                  <a:extLst>
                    <a:ext uri="{9D8B030D-6E8A-4147-A177-3AD203B41FA5}">
                      <a16:colId xmlns:a16="http://schemas.microsoft.com/office/drawing/2014/main" val="1045990083"/>
                    </a:ext>
                  </a:extLst>
                </a:gridCol>
                <a:gridCol w="329184">
                  <a:extLst>
                    <a:ext uri="{9D8B030D-6E8A-4147-A177-3AD203B41FA5}">
                      <a16:colId xmlns:a16="http://schemas.microsoft.com/office/drawing/2014/main" val="1038079811"/>
                    </a:ext>
                  </a:extLst>
                </a:gridCol>
                <a:gridCol w="329184">
                  <a:extLst>
                    <a:ext uri="{9D8B030D-6E8A-4147-A177-3AD203B41FA5}">
                      <a16:colId xmlns:a16="http://schemas.microsoft.com/office/drawing/2014/main" val="303810137"/>
                    </a:ext>
                  </a:extLst>
                </a:gridCol>
                <a:gridCol w="370332">
                  <a:extLst>
                    <a:ext uri="{9D8B030D-6E8A-4147-A177-3AD203B41FA5}">
                      <a16:colId xmlns:a16="http://schemas.microsoft.com/office/drawing/2014/main" val="415263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4939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07:40:00 </a:t>
                      </a:r>
                      <a:r>
                        <a:rPr kumimoji="0" lang="en-US" sz="1000" b="0" i="0" u="none" strike="noStrike" kern="1200" cap="none" spc="0" normalizeH="0" baseline="0" noProof="0">
                          <a:ln>
                            <a:noFill/>
                          </a:ln>
                          <a:solidFill>
                            <a:prstClr val="black"/>
                          </a:solidFill>
                          <a:effectLst/>
                          <a:uLnTx/>
                          <a:uFillTx/>
                          <a:latin typeface="+mn-lt"/>
                          <a:ea typeface="+mn-ea"/>
                          <a:cs typeface="+mn-cs"/>
                        </a:rPr>
                        <a:t> 
 Police respond to a shooting in Annapolis, Maryland on June 28. At least 5 people were killed when a gunman opened fire inside the offices of the Capital Gazette, a newspaper published in Annapolis. (VCG/Alex Wroblewski)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9459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- 2018-06-30 07:30:00 </a:t>
                      </a:r>
                      <a:r>
                        <a:rPr kumimoji="0" lang="en-US" sz="1000" b="0" i="0" u="none" strike="noStrike" kern="1200" cap="none" spc="0" normalizeH="0" baseline="0" noProof="0">
                          <a:ln>
                            <a:noFill/>
                          </a:ln>
                          <a:solidFill>
                            <a:prstClr val="black"/>
                          </a:solidFill>
                          <a:effectLst/>
                          <a:uLnTx/>
                          <a:uFillTx/>
                          <a:latin typeface="+mn-lt"/>
                          <a:ea typeface="+mn-ea"/>
                          <a:cs typeface="+mn-cs"/>
                        </a:rPr>
                        <a:t> 
 US President Trump and Foxconn Chairman Terry Gou attend the groundbreaking ceremony of Foxconn flat-screen TV factory in Mount Pleasant, Wisconsin on June 28. (VCG/Yichuan Cao)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6413278"/>
                  </a:ext>
                </a:extLst>
              </a:tr>
            </a:tbl>
          </a:graphicData>
        </a:graphic>
      </p:graphicFrame>
      <p:sp>
        <p:nvSpPr>
          <p:cNvPr id="4" name="Text Placeholder 3">
            <a:extLst>
              <a:ext uri="{FF2B5EF4-FFF2-40B4-BE49-F238E27FC236}">
                <a16:creationId xmlns:a16="http://schemas.microsoft.com/office/drawing/2014/main" id="{79121541-556B-4939-A351-2628EFCE8555}"/>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9770072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1ED68-7AC6-485A-846B-6656EE28FBAF}"/>
              </a:ext>
            </a:extLst>
          </p:cNvPr>
          <p:cNvSpPr>
            <a:spLocks noGrp="1"/>
          </p:cNvSpPr>
          <p:nvPr>
            <p:ph type="title"/>
          </p:nvPr>
        </p:nvSpPr>
        <p:spPr/>
        <p:txBody>
          <a:bodyPr/>
          <a:lstStyle/>
          <a:p>
            <a:r>
              <a:rPr lang="en-US"/>
              <a:t>Facebook Key Metrics Radar | Global Times</a:t>
            </a:r>
          </a:p>
        </p:txBody>
      </p:sp>
      <p:graphicFrame>
        <p:nvGraphicFramePr>
          <p:cNvPr id="6" name="Chart Placeholder 5">
            <a:extLst>
              <a:ext uri="{FF2B5EF4-FFF2-40B4-BE49-F238E27FC236}">
                <a16:creationId xmlns:a16="http://schemas.microsoft.com/office/drawing/2014/main" id="{E58CFA8E-DD8C-480F-B31D-883149A04D7D}"/>
              </a:ext>
            </a:extLst>
          </p:cNvPr>
          <p:cNvGraphicFramePr>
            <a:graphicFrameLocks noGrp="1"/>
          </p:cNvGraphicFramePr>
          <p:nvPr>
            <p:ph type="chart" sz="quarter" idx="13"/>
            <p:extLst>
              <p:ext uri="{D42A27DB-BD31-4B8C-83A1-F6EECF244321}">
                <p14:modId xmlns:p14="http://schemas.microsoft.com/office/powerpoint/2010/main" val="1884045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F09E49-0106-4265-A840-799B5B981D21}"/>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D0BA7C74-7B62-4E2C-B9AC-684DDC57D8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56618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EDFFB-439E-461F-8EEA-A5A43831147C}"/>
              </a:ext>
            </a:extLst>
          </p:cNvPr>
          <p:cNvSpPr>
            <a:spLocks noGrp="1"/>
          </p:cNvSpPr>
          <p:nvPr>
            <p:ph type="title"/>
          </p:nvPr>
        </p:nvSpPr>
        <p:spPr/>
        <p:txBody>
          <a:bodyPr/>
          <a:lstStyle/>
          <a:p>
            <a:r>
              <a:rPr lang="en-US"/>
              <a:t>Facebook Own Posts | Global Times</a:t>
            </a:r>
          </a:p>
        </p:txBody>
      </p:sp>
      <p:graphicFrame>
        <p:nvGraphicFramePr>
          <p:cNvPr id="6" name="Chart Placeholder 5">
            <a:extLst>
              <a:ext uri="{FF2B5EF4-FFF2-40B4-BE49-F238E27FC236}">
                <a16:creationId xmlns:a16="http://schemas.microsoft.com/office/drawing/2014/main" id="{3668C08E-343F-40E3-B4E8-911F96DE7783}"/>
              </a:ext>
            </a:extLst>
          </p:cNvPr>
          <p:cNvGraphicFramePr>
            <a:graphicFrameLocks noGrp="1"/>
          </p:cNvGraphicFramePr>
          <p:nvPr>
            <p:ph type="chart" sz="quarter" idx="13"/>
            <p:extLst>
              <p:ext uri="{D42A27DB-BD31-4B8C-83A1-F6EECF244321}">
                <p14:modId xmlns:p14="http://schemas.microsoft.com/office/powerpoint/2010/main" val="29713589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EC19CF-256F-4D84-B311-9F477CA707E8}"/>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E65F286F-E9B4-4B1E-BA14-DC96E38465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8344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9C89-485B-4C58-ADC5-4DF2173AD29A}"/>
              </a:ext>
            </a:extLst>
          </p:cNvPr>
          <p:cNvSpPr>
            <a:spLocks noGrp="1"/>
          </p:cNvSpPr>
          <p:nvPr>
            <p:ph type="title"/>
          </p:nvPr>
        </p:nvSpPr>
        <p:spPr/>
        <p:txBody>
          <a:bodyPr/>
          <a:lstStyle/>
          <a:p>
            <a:r>
              <a:rPr lang="en-US"/>
              <a:t>Facebook Fan Distribution | Global Times</a:t>
            </a:r>
          </a:p>
        </p:txBody>
      </p:sp>
      <p:graphicFrame>
        <p:nvGraphicFramePr>
          <p:cNvPr id="6" name="Chart Placeholder 5">
            <a:extLst>
              <a:ext uri="{FF2B5EF4-FFF2-40B4-BE49-F238E27FC236}">
                <a16:creationId xmlns:a16="http://schemas.microsoft.com/office/drawing/2014/main" id="{636C4A44-F9F0-4E99-BA62-63B685415EBF}"/>
              </a:ext>
            </a:extLst>
          </p:cNvPr>
          <p:cNvGraphicFramePr>
            <a:graphicFrameLocks noGrp="1"/>
          </p:cNvGraphicFramePr>
          <p:nvPr>
            <p:ph type="chart" sz="quarter" idx="13"/>
            <p:extLst>
              <p:ext uri="{D42A27DB-BD31-4B8C-83A1-F6EECF244321}">
                <p14:modId xmlns:p14="http://schemas.microsoft.com/office/powerpoint/2010/main" val="1159553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61AAEA-9A6E-4318-8A97-F997178DAA4D}"/>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90301065-7DE8-4909-80CC-B81CCDA74E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47976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BF438-9B86-4733-8E16-5DF159B2C99D}"/>
              </a:ext>
            </a:extLst>
          </p:cNvPr>
          <p:cNvSpPr>
            <a:spLocks noGrp="1"/>
          </p:cNvSpPr>
          <p:nvPr>
            <p:ph type="title"/>
          </p:nvPr>
        </p:nvSpPr>
        <p:spPr/>
        <p:txBody>
          <a:bodyPr/>
          <a:lstStyle/>
          <a:p>
            <a:r>
              <a:rPr lang="en-US"/>
              <a:t>Facebook Interactions Distribution | Global Times</a:t>
            </a:r>
          </a:p>
        </p:txBody>
      </p:sp>
      <p:graphicFrame>
        <p:nvGraphicFramePr>
          <p:cNvPr id="6" name="Chart Placeholder 5">
            <a:extLst>
              <a:ext uri="{FF2B5EF4-FFF2-40B4-BE49-F238E27FC236}">
                <a16:creationId xmlns:a16="http://schemas.microsoft.com/office/drawing/2014/main" id="{8D85F5E4-D411-40F7-85EE-5DC20C17156E}"/>
              </a:ext>
            </a:extLst>
          </p:cNvPr>
          <p:cNvGraphicFramePr>
            <a:graphicFrameLocks noGrp="1"/>
          </p:cNvGraphicFramePr>
          <p:nvPr>
            <p:ph type="chart" sz="quarter" idx="13"/>
            <p:extLst>
              <p:ext uri="{D42A27DB-BD31-4B8C-83A1-F6EECF244321}">
                <p14:modId xmlns:p14="http://schemas.microsoft.com/office/powerpoint/2010/main" val="4015202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E85261-010E-4D10-8EF3-4502841C7A3F}"/>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8B698D0F-41E7-403D-930D-9869F061DC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7482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DB96A-1C87-4626-97F1-7A32E7EE66C0}"/>
              </a:ext>
            </a:extLst>
          </p:cNvPr>
          <p:cNvSpPr>
            <a:spLocks noGrp="1"/>
          </p:cNvSpPr>
          <p:nvPr>
            <p:ph type="title"/>
          </p:nvPr>
        </p:nvSpPr>
        <p:spPr/>
        <p:txBody>
          <a:bodyPr/>
          <a:lstStyle/>
          <a:p>
            <a:r>
              <a:rPr lang="en-US"/>
              <a:t>Facebook Hashtag Detection | Global Times - 1 of 3</a:t>
            </a:r>
          </a:p>
        </p:txBody>
      </p:sp>
      <p:graphicFrame>
        <p:nvGraphicFramePr>
          <p:cNvPr id="5" name="Table Placeholder 4">
            <a:extLst>
              <a:ext uri="{FF2B5EF4-FFF2-40B4-BE49-F238E27FC236}">
                <a16:creationId xmlns:a16="http://schemas.microsoft.com/office/drawing/2014/main" id="{F1644FBC-F712-4A96-BF82-B41E589B875B}"/>
              </a:ext>
            </a:extLst>
          </p:cNvPr>
          <p:cNvGraphicFramePr>
            <a:graphicFrameLocks noGrp="1"/>
          </p:cNvGraphicFramePr>
          <p:nvPr>
            <p:ph type="tbl" sz="quarter" idx="13"/>
            <p:extLst>
              <p:ext uri="{D42A27DB-BD31-4B8C-83A1-F6EECF244321}">
                <p14:modId xmlns:p14="http://schemas.microsoft.com/office/powerpoint/2010/main" val="2368261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43796606"/>
                    </a:ext>
                  </a:extLst>
                </a:gridCol>
                <a:gridCol w="1234440">
                  <a:extLst>
                    <a:ext uri="{9D8B030D-6E8A-4147-A177-3AD203B41FA5}">
                      <a16:colId xmlns:a16="http://schemas.microsoft.com/office/drawing/2014/main" val="1358836295"/>
                    </a:ext>
                  </a:extLst>
                </a:gridCol>
                <a:gridCol w="1234440">
                  <a:extLst>
                    <a:ext uri="{9D8B030D-6E8A-4147-A177-3AD203B41FA5}">
                      <a16:colId xmlns:a16="http://schemas.microsoft.com/office/drawing/2014/main" val="1941110053"/>
                    </a:ext>
                  </a:extLst>
                </a:gridCol>
                <a:gridCol w="1234440">
                  <a:extLst>
                    <a:ext uri="{9D8B030D-6E8A-4147-A177-3AD203B41FA5}">
                      <a16:colId xmlns:a16="http://schemas.microsoft.com/office/drawing/2014/main" val="1500410173"/>
                    </a:ext>
                  </a:extLst>
                </a:gridCol>
                <a:gridCol w="1234440">
                  <a:extLst>
                    <a:ext uri="{9D8B030D-6E8A-4147-A177-3AD203B41FA5}">
                      <a16:colId xmlns:a16="http://schemas.microsoft.com/office/drawing/2014/main" val="3316204587"/>
                    </a:ext>
                  </a:extLst>
                </a:gridCol>
                <a:gridCol w="1234440">
                  <a:extLst>
                    <a:ext uri="{9D8B030D-6E8A-4147-A177-3AD203B41FA5}">
                      <a16:colId xmlns:a16="http://schemas.microsoft.com/office/drawing/2014/main" val="752361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503742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#qipao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3686</a:t>
                      </a:r>
                    </a:p>
                  </a:txBody>
                  <a:tcPr/>
                </a:tc>
                <a:extLst>
                  <a:ext uri="{0D108BD9-81ED-4DB2-BD59-A6C34878D82A}">
                    <a16:rowId xmlns:a16="http://schemas.microsoft.com/office/drawing/2014/main" val="2138824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#CulturalAppropriation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3686</a:t>
                      </a:r>
                    </a:p>
                  </a:txBody>
                  <a:tcPr/>
                </a:tc>
                <a:extLst>
                  <a:ext uri="{0D108BD9-81ED-4DB2-BD59-A6C34878D82A}">
                    <a16:rowId xmlns:a16="http://schemas.microsoft.com/office/drawing/2014/main" val="2522763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#PLANavy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extLst>
                  <a:ext uri="{0D108BD9-81ED-4DB2-BD59-A6C34878D82A}">
                    <a16:rowId xmlns:a16="http://schemas.microsoft.com/office/drawing/2014/main" val="1725591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#Trump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341.15384615385</a:t>
                      </a:r>
                    </a:p>
                  </a:txBody>
                  <a:tcPr/>
                </a:tc>
                <a:extLst>
                  <a:ext uri="{0D108BD9-81ED-4DB2-BD59-A6C34878D82A}">
                    <a16:rowId xmlns:a16="http://schemas.microsoft.com/office/drawing/2014/main" val="343989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#guanniu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extLst>
                  <a:ext uri="{0D108BD9-81ED-4DB2-BD59-A6C34878D82A}">
                    <a16:rowId xmlns:a16="http://schemas.microsoft.com/office/drawing/2014/main" val="3243737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#Cavalry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extLst>
                  <a:ext uri="{0D108BD9-81ED-4DB2-BD59-A6C34878D82A}">
                    <a16:rowId xmlns:a16="http://schemas.microsoft.com/office/drawing/2014/main" val="2765965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1257.3043478261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1319.652173913</a:t>
                      </a:r>
                    </a:p>
                  </a:txBody>
                  <a:tcPr/>
                </a:tc>
                <a:extLst>
                  <a:ext uri="{0D108BD9-81ED-4DB2-BD59-A6C34878D82A}">
                    <a16:rowId xmlns:a16="http://schemas.microsoft.com/office/drawing/2014/main" val="4269901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697.875</a:t>
                      </a:r>
                    </a:p>
                  </a:txBody>
                  <a:tcPr/>
                </a:tc>
                <a:extLst>
                  <a:ext uri="{0D108BD9-81ED-4DB2-BD59-A6C34878D82A}">
                    <a16:rowId xmlns:a16="http://schemas.microsoft.com/office/drawing/2014/main" val="3489826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#Xiongan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extLst>
                  <a:ext uri="{0D108BD9-81ED-4DB2-BD59-A6C34878D82A}">
                    <a16:rowId xmlns:a16="http://schemas.microsoft.com/office/drawing/2014/main" val="2321445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#VideoFromChina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936.8064516129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40.129032258065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100.87096774194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1077.8064516129</a:t>
                      </a:r>
                    </a:p>
                  </a:txBody>
                  <a:tcPr/>
                </a:tc>
                <a:extLst>
                  <a:ext uri="{0D108BD9-81ED-4DB2-BD59-A6C34878D82A}">
                    <a16:rowId xmlns:a16="http://schemas.microsoft.com/office/drawing/2014/main" val="1391243750"/>
                  </a:ext>
                </a:extLst>
              </a:tr>
            </a:tbl>
          </a:graphicData>
        </a:graphic>
      </p:graphicFrame>
      <p:sp>
        <p:nvSpPr>
          <p:cNvPr id="4" name="Text Placeholder 3">
            <a:extLst>
              <a:ext uri="{FF2B5EF4-FFF2-40B4-BE49-F238E27FC236}">
                <a16:creationId xmlns:a16="http://schemas.microsoft.com/office/drawing/2014/main" id="{57747340-5581-4A4E-BBD3-4B4825193364}"/>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13216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E5EF4-C817-41C1-92AC-3782E60B8C07}"/>
              </a:ext>
            </a:extLst>
          </p:cNvPr>
          <p:cNvSpPr>
            <a:spLocks noGrp="1"/>
          </p:cNvSpPr>
          <p:nvPr>
            <p:ph type="title"/>
          </p:nvPr>
        </p:nvSpPr>
        <p:spPr/>
        <p:txBody>
          <a:bodyPr/>
          <a:lstStyle/>
          <a:p>
            <a:r>
              <a:rPr lang="en-US"/>
              <a:t>Facebook Hashtag Detection | Global Times - 2 of 3</a:t>
            </a:r>
          </a:p>
        </p:txBody>
      </p:sp>
      <p:graphicFrame>
        <p:nvGraphicFramePr>
          <p:cNvPr id="5" name="Table Placeholder 4">
            <a:extLst>
              <a:ext uri="{FF2B5EF4-FFF2-40B4-BE49-F238E27FC236}">
                <a16:creationId xmlns:a16="http://schemas.microsoft.com/office/drawing/2014/main" id="{FDE298E7-2013-471B-9C76-C76127B4C99C}"/>
              </a:ext>
            </a:extLst>
          </p:cNvPr>
          <p:cNvGraphicFramePr>
            <a:graphicFrameLocks noGrp="1"/>
          </p:cNvGraphicFramePr>
          <p:nvPr>
            <p:ph type="tbl" sz="quarter" idx="13"/>
            <p:extLst>
              <p:ext uri="{D42A27DB-BD31-4B8C-83A1-F6EECF244321}">
                <p14:modId xmlns:p14="http://schemas.microsoft.com/office/powerpoint/2010/main" val="232456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67274259"/>
                    </a:ext>
                  </a:extLst>
                </a:gridCol>
                <a:gridCol w="1234440">
                  <a:extLst>
                    <a:ext uri="{9D8B030D-6E8A-4147-A177-3AD203B41FA5}">
                      <a16:colId xmlns:a16="http://schemas.microsoft.com/office/drawing/2014/main" val="1084333261"/>
                    </a:ext>
                  </a:extLst>
                </a:gridCol>
                <a:gridCol w="1234440">
                  <a:extLst>
                    <a:ext uri="{9D8B030D-6E8A-4147-A177-3AD203B41FA5}">
                      <a16:colId xmlns:a16="http://schemas.microsoft.com/office/drawing/2014/main" val="4110215788"/>
                    </a:ext>
                  </a:extLst>
                </a:gridCol>
                <a:gridCol w="1234440">
                  <a:extLst>
                    <a:ext uri="{9D8B030D-6E8A-4147-A177-3AD203B41FA5}">
                      <a16:colId xmlns:a16="http://schemas.microsoft.com/office/drawing/2014/main" val="3075977893"/>
                    </a:ext>
                  </a:extLst>
                </a:gridCol>
                <a:gridCol w="1234440">
                  <a:extLst>
                    <a:ext uri="{9D8B030D-6E8A-4147-A177-3AD203B41FA5}">
                      <a16:colId xmlns:a16="http://schemas.microsoft.com/office/drawing/2014/main" val="2409639728"/>
                    </a:ext>
                  </a:extLst>
                </a:gridCol>
                <a:gridCol w="1234440">
                  <a:extLst>
                    <a:ext uri="{9D8B030D-6E8A-4147-A177-3AD203B41FA5}">
                      <a16:colId xmlns:a16="http://schemas.microsoft.com/office/drawing/2014/main" val="2162837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778946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#Macron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extLst>
                  <a:ext uri="{0D108BD9-81ED-4DB2-BD59-A6C34878D82A}">
                    <a16:rowId xmlns:a16="http://schemas.microsoft.com/office/drawing/2014/main" val="2777240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#drones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extLst>
                  <a:ext uri="{0D108BD9-81ED-4DB2-BD59-A6C34878D82A}">
                    <a16:rowId xmlns:a16="http://schemas.microsoft.com/office/drawing/2014/main" val="4167862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#Kolkata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4109934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1388.3333333333</a:t>
                      </a:r>
                    </a:p>
                  </a:txBody>
                  <a:tcPr/>
                </a:tc>
                <a:extLst>
                  <a:ext uri="{0D108BD9-81ED-4DB2-BD59-A6C34878D82A}">
                    <a16:rowId xmlns:a16="http://schemas.microsoft.com/office/drawing/2014/main" val="3842541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#Kashmir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extLst>
                  <a:ext uri="{0D108BD9-81ED-4DB2-BD59-A6C34878D82A}">
                    <a16:rowId xmlns:a16="http://schemas.microsoft.com/office/drawing/2014/main" val="1937887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#Suzhu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extLst>
                  <a:ext uri="{0D108BD9-81ED-4DB2-BD59-A6C34878D82A}">
                    <a16:rowId xmlns:a16="http://schemas.microsoft.com/office/drawing/2014/main" val="1384455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extLst>
                  <a:ext uri="{0D108BD9-81ED-4DB2-BD59-A6C34878D82A}">
                    <a16:rowId xmlns:a16="http://schemas.microsoft.com/office/drawing/2014/main" val="4022190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#TajMahal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3602</a:t>
                      </a:r>
                    </a:p>
                  </a:txBody>
                  <a:tcPr/>
                </a:tc>
                <a:extLst>
                  <a:ext uri="{0D108BD9-81ED-4DB2-BD59-A6C34878D82A}">
                    <a16:rowId xmlns:a16="http://schemas.microsoft.com/office/drawing/2014/main" val="1025273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#BREAKING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extLst>
                  <a:ext uri="{0D108BD9-81ED-4DB2-BD59-A6C34878D82A}">
                    <a16:rowId xmlns:a16="http://schemas.microsoft.com/office/drawing/2014/main" val="1873315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#KarlMarx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extLst>
                  <a:ext uri="{0D108BD9-81ED-4DB2-BD59-A6C34878D82A}">
                    <a16:rowId xmlns:a16="http://schemas.microsoft.com/office/drawing/2014/main" val="2228148283"/>
                  </a:ext>
                </a:extLst>
              </a:tr>
            </a:tbl>
          </a:graphicData>
        </a:graphic>
      </p:graphicFrame>
      <p:sp>
        <p:nvSpPr>
          <p:cNvPr id="4" name="Text Placeholder 3">
            <a:extLst>
              <a:ext uri="{FF2B5EF4-FFF2-40B4-BE49-F238E27FC236}">
                <a16:creationId xmlns:a16="http://schemas.microsoft.com/office/drawing/2014/main" id="{00D9CA11-14E2-413F-8DA1-A92934F38E34}"/>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012657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D0D65-9B92-4296-BAB7-A840A58F6C37}"/>
              </a:ext>
            </a:extLst>
          </p:cNvPr>
          <p:cNvSpPr>
            <a:spLocks noGrp="1"/>
          </p:cNvSpPr>
          <p:nvPr>
            <p:ph type="title"/>
          </p:nvPr>
        </p:nvSpPr>
        <p:spPr/>
        <p:txBody>
          <a:bodyPr/>
          <a:lstStyle/>
          <a:p>
            <a:r>
              <a:rPr lang="en-US"/>
              <a:t>Facebook Hashtag Detection | Global Times - 3 of 3</a:t>
            </a:r>
          </a:p>
        </p:txBody>
      </p:sp>
      <p:graphicFrame>
        <p:nvGraphicFramePr>
          <p:cNvPr id="5" name="Table Placeholder 4">
            <a:extLst>
              <a:ext uri="{FF2B5EF4-FFF2-40B4-BE49-F238E27FC236}">
                <a16:creationId xmlns:a16="http://schemas.microsoft.com/office/drawing/2014/main" id="{52C3C520-36CB-466A-8076-56E378457F15}"/>
              </a:ext>
            </a:extLst>
          </p:cNvPr>
          <p:cNvGraphicFramePr>
            <a:graphicFrameLocks noGrp="1"/>
          </p:cNvGraphicFramePr>
          <p:nvPr>
            <p:ph type="tbl" sz="quarter" idx="13"/>
            <p:extLst>
              <p:ext uri="{D42A27DB-BD31-4B8C-83A1-F6EECF244321}">
                <p14:modId xmlns:p14="http://schemas.microsoft.com/office/powerpoint/2010/main" val="257114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85788261"/>
                    </a:ext>
                  </a:extLst>
                </a:gridCol>
                <a:gridCol w="1234440">
                  <a:extLst>
                    <a:ext uri="{9D8B030D-6E8A-4147-A177-3AD203B41FA5}">
                      <a16:colId xmlns:a16="http://schemas.microsoft.com/office/drawing/2014/main" val="803312741"/>
                    </a:ext>
                  </a:extLst>
                </a:gridCol>
                <a:gridCol w="1234440">
                  <a:extLst>
                    <a:ext uri="{9D8B030D-6E8A-4147-A177-3AD203B41FA5}">
                      <a16:colId xmlns:a16="http://schemas.microsoft.com/office/drawing/2014/main" val="3239591162"/>
                    </a:ext>
                  </a:extLst>
                </a:gridCol>
                <a:gridCol w="1234440">
                  <a:extLst>
                    <a:ext uri="{9D8B030D-6E8A-4147-A177-3AD203B41FA5}">
                      <a16:colId xmlns:a16="http://schemas.microsoft.com/office/drawing/2014/main" val="103005307"/>
                    </a:ext>
                  </a:extLst>
                </a:gridCol>
                <a:gridCol w="1234440">
                  <a:extLst>
                    <a:ext uri="{9D8B030D-6E8A-4147-A177-3AD203B41FA5}">
                      <a16:colId xmlns:a16="http://schemas.microsoft.com/office/drawing/2014/main" val="3190851059"/>
                    </a:ext>
                  </a:extLst>
                </a:gridCol>
                <a:gridCol w="1234440">
                  <a:extLst>
                    <a:ext uri="{9D8B030D-6E8A-4147-A177-3AD203B41FA5}">
                      <a16:colId xmlns:a16="http://schemas.microsoft.com/office/drawing/2014/main" val="2342053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947274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105.57142857143</a:t>
                      </a:r>
                    </a:p>
                  </a:txBody>
                  <a:tcPr/>
                </a:tc>
                <a:extLst>
                  <a:ext uri="{0D108BD9-81ED-4DB2-BD59-A6C34878D82A}">
                    <a16:rowId xmlns:a16="http://schemas.microsoft.com/office/drawing/2014/main" val="1855078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3267756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环球时报</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102.51515151515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2.5757575757576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1.3030303030303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106.39393939394</a:t>
                      </a:r>
                    </a:p>
                  </a:txBody>
                  <a:tcPr/>
                </a:tc>
                <a:extLst>
                  <a:ext uri="{0D108BD9-81ED-4DB2-BD59-A6C34878D82A}">
                    <a16:rowId xmlns:a16="http://schemas.microsoft.com/office/drawing/2014/main" val="3648942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extLst>
                  <a:ext uri="{0D108BD9-81ED-4DB2-BD59-A6C34878D82A}">
                    <a16:rowId xmlns:a16="http://schemas.microsoft.com/office/drawing/2014/main" val="3196973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#Buffett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1996374702"/>
                  </a:ext>
                </a:extLst>
              </a:tr>
            </a:tbl>
          </a:graphicData>
        </a:graphic>
      </p:graphicFrame>
      <p:sp>
        <p:nvSpPr>
          <p:cNvPr id="4" name="Text Placeholder 3">
            <a:extLst>
              <a:ext uri="{FF2B5EF4-FFF2-40B4-BE49-F238E27FC236}">
                <a16:creationId xmlns:a16="http://schemas.microsoft.com/office/drawing/2014/main" id="{35E1BC64-BC3A-49A8-813C-AB0DDA4AD976}"/>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5913221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22B77-F2F3-4CE5-A319-431CFA1CD43D}"/>
              </a:ext>
            </a:extLst>
          </p:cNvPr>
          <p:cNvSpPr>
            <a:spLocks noGrp="1"/>
          </p:cNvSpPr>
          <p:nvPr>
            <p:ph type="title"/>
          </p:nvPr>
        </p:nvSpPr>
        <p:spPr/>
        <p:txBody>
          <a:bodyPr/>
          <a:lstStyle/>
          <a:p>
            <a:r>
              <a:rPr lang="en-US"/>
              <a:t>Facebook Comments Table | Global Times - 1 of 3</a:t>
            </a:r>
          </a:p>
        </p:txBody>
      </p:sp>
      <p:graphicFrame>
        <p:nvGraphicFramePr>
          <p:cNvPr id="5" name="Table Placeholder 4">
            <a:extLst>
              <a:ext uri="{FF2B5EF4-FFF2-40B4-BE49-F238E27FC236}">
                <a16:creationId xmlns:a16="http://schemas.microsoft.com/office/drawing/2014/main" id="{24F8BF66-5FBC-407A-91AF-8502F9474D37}"/>
              </a:ext>
            </a:extLst>
          </p:cNvPr>
          <p:cNvGraphicFramePr>
            <a:graphicFrameLocks noGrp="1"/>
          </p:cNvGraphicFramePr>
          <p:nvPr>
            <p:ph type="tbl" sz="quarter" idx="13"/>
            <p:extLst>
              <p:ext uri="{D42A27DB-BD31-4B8C-83A1-F6EECF244321}">
                <p14:modId xmlns:p14="http://schemas.microsoft.com/office/powerpoint/2010/main" val="1217335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2154238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40307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16:32:39 </a:t>
                      </a:r>
                      <a:r>
                        <a:rPr kumimoji="0" lang="en-US" sz="1000" b="0" i="0" u="none" strike="noStrike" kern="1200" cap="none" spc="0" normalizeH="0" baseline="0" noProof="0">
                          <a:ln>
                            <a:noFill/>
                          </a:ln>
                          <a:solidFill>
                            <a:prstClr val="black"/>
                          </a:solidFill>
                          <a:effectLst/>
                          <a:uLnTx/>
                          <a:uFillTx/>
                          <a:latin typeface="+mn-lt"/>
                          <a:ea typeface="+mn-ea"/>
                          <a:cs typeface="+mn-cs"/>
                        </a:rPr>
                        <a:t>
 Like</a:t>
                      </a:r>
                    </a:p>
                  </a:txBody>
                  <a:tcPr/>
                </a:tc>
                <a:extLst>
                  <a:ext uri="{0D108BD9-81ED-4DB2-BD59-A6C34878D82A}">
                    <a16:rowId xmlns:a16="http://schemas.microsoft.com/office/drawing/2014/main" val="533789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16:30:37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extLst>
                  <a:ext uri="{0D108BD9-81ED-4DB2-BD59-A6C34878D82A}">
                    <a16:rowId xmlns:a16="http://schemas.microsoft.com/office/drawing/2014/main" val="1341556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15:59:15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extLst>
                  <a:ext uri="{0D108BD9-81ED-4DB2-BD59-A6C34878D82A}">
                    <a16:rowId xmlns:a16="http://schemas.microsoft.com/office/drawing/2014/main" val="646937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15:34:28 </a:t>
                      </a:r>
                      <a:r>
                        <a:rPr kumimoji="0" lang="en-US" sz="1000" b="0" i="0" u="none" strike="noStrike" kern="1200" cap="none" spc="0" normalizeH="0" baseline="0" noProof="0">
                          <a:ln>
                            <a:noFill/>
                          </a:ln>
                          <a:solidFill>
                            <a:prstClr val="black"/>
                          </a:solidFill>
                          <a:effectLst/>
                          <a:uLnTx/>
                          <a:uFillTx/>
                          <a:latin typeface="+mn-lt"/>
                          <a:ea typeface="+mn-ea"/>
                          <a:cs typeface="+mn-cs"/>
                        </a:rPr>
                        <a:t>
 Super nice</a:t>
                      </a:r>
                    </a:p>
                  </a:txBody>
                  <a:tcPr/>
                </a:tc>
                <a:extLst>
                  <a:ext uri="{0D108BD9-81ED-4DB2-BD59-A6C34878D82A}">
                    <a16:rowId xmlns:a16="http://schemas.microsoft.com/office/drawing/2014/main" val="1135836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15:23:54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extLst>
                  <a:ext uri="{0D108BD9-81ED-4DB2-BD59-A6C34878D82A}">
                    <a16:rowId xmlns:a16="http://schemas.microsoft.com/office/drawing/2014/main" val="4035692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15:23:26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extLst>
                  <a:ext uri="{0D108BD9-81ED-4DB2-BD59-A6C34878D82A}">
                    <a16:rowId xmlns:a16="http://schemas.microsoft.com/office/drawing/2014/main" val="1627640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15:19:13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你們​要​不斷​先​追求​王國​和​他​的​正義​</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，這​一切​別​的​東西​也​必​賜​給​你們​了​</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Matthew 6:33 remember a kingdom or government..has its own righteousness.</a:t>
                      </a:r>
                    </a:p>
                  </a:txBody>
                  <a:tcPr/>
                </a:tc>
                <a:extLst>
                  <a:ext uri="{0D108BD9-81ED-4DB2-BD59-A6C34878D82A}">
                    <a16:rowId xmlns:a16="http://schemas.microsoft.com/office/drawing/2014/main" val="226142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15:17:06 </a:t>
                      </a:r>
                      <a:r>
                        <a:rPr kumimoji="0" lang="en-US" sz="1000" b="0" i="0" u="none" strike="noStrike" kern="1200" cap="none" spc="0" normalizeH="0" baseline="0" noProof="0">
                          <a:ln>
                            <a:noFill/>
                          </a:ln>
                          <a:solidFill>
                            <a:prstClr val="black"/>
                          </a:solidFill>
                          <a:effectLst/>
                          <a:uLnTx/>
                          <a:uFillTx/>
                          <a:latin typeface="+mn-lt"/>
                          <a:ea typeface="+mn-ea"/>
                          <a:cs typeface="+mn-cs"/>
                        </a:rPr>
                        <a:t>
 sex incest is dirty..making the earth unclean..vomit you out.. liable to Revelation 11:18; Leviticus 18:6,13,14</a:t>
                      </a:r>
                    </a:p>
                  </a:txBody>
                  <a:tcPr/>
                </a:tc>
                <a:extLst>
                  <a:ext uri="{0D108BD9-81ED-4DB2-BD59-A6C34878D82A}">
                    <a16:rowId xmlns:a16="http://schemas.microsoft.com/office/drawing/2014/main" val="3232297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15:10:33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extLst>
                  <a:ext uri="{0D108BD9-81ED-4DB2-BD59-A6C34878D82A}">
                    <a16:rowId xmlns:a16="http://schemas.microsoft.com/office/drawing/2014/main" val="3745418777"/>
                  </a:ext>
                </a:extLst>
              </a:tr>
            </a:tbl>
          </a:graphicData>
        </a:graphic>
      </p:graphicFrame>
      <p:sp>
        <p:nvSpPr>
          <p:cNvPr id="4" name="Text Placeholder 3">
            <a:extLst>
              <a:ext uri="{FF2B5EF4-FFF2-40B4-BE49-F238E27FC236}">
                <a16:creationId xmlns:a16="http://schemas.microsoft.com/office/drawing/2014/main" id="{CE5CB4BE-0D78-44D6-A3C8-15FB40A27695}"/>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2093878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19DBC-4568-41AF-A374-63661F1076A9}"/>
              </a:ext>
            </a:extLst>
          </p:cNvPr>
          <p:cNvSpPr>
            <a:spLocks noGrp="1"/>
          </p:cNvSpPr>
          <p:nvPr>
            <p:ph type="title"/>
          </p:nvPr>
        </p:nvSpPr>
        <p:spPr/>
        <p:txBody>
          <a:bodyPr/>
          <a:lstStyle/>
          <a:p>
            <a:r>
              <a:rPr lang="en-US"/>
              <a:t>Facebook Comments Table | Global Times - 2 of 3</a:t>
            </a:r>
          </a:p>
        </p:txBody>
      </p:sp>
      <p:graphicFrame>
        <p:nvGraphicFramePr>
          <p:cNvPr id="5" name="Table Placeholder 4">
            <a:extLst>
              <a:ext uri="{FF2B5EF4-FFF2-40B4-BE49-F238E27FC236}">
                <a16:creationId xmlns:a16="http://schemas.microsoft.com/office/drawing/2014/main" id="{C95B269E-FFC0-4069-B102-F48C1AA19E2D}"/>
              </a:ext>
            </a:extLst>
          </p:cNvPr>
          <p:cNvGraphicFramePr>
            <a:graphicFrameLocks noGrp="1"/>
          </p:cNvGraphicFramePr>
          <p:nvPr>
            <p:ph type="tbl" sz="quarter" idx="13"/>
            <p:extLst>
              <p:ext uri="{D42A27DB-BD31-4B8C-83A1-F6EECF244321}">
                <p14:modId xmlns:p14="http://schemas.microsoft.com/office/powerpoint/2010/main" val="653783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1837647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3036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15:07:52 </a:t>
                      </a:r>
                      <a:r>
                        <a:rPr kumimoji="0" lang="en-US" sz="1000" b="0" i="0" u="none" strike="noStrike" kern="1200" cap="none" spc="0" normalizeH="0" baseline="0" noProof="0">
                          <a:ln>
                            <a:noFill/>
                          </a:ln>
                          <a:solidFill>
                            <a:prstClr val="black"/>
                          </a:solidFill>
                          <a:effectLst/>
                          <a:uLnTx/>
                          <a:uFillTx/>
                          <a:latin typeface="+mn-lt"/>
                          <a:ea typeface="+mn-ea"/>
                          <a:cs typeface="+mn-cs"/>
                        </a:rPr>
                        <a:t>
 V beautiful</a:t>
                      </a:r>
                    </a:p>
                  </a:txBody>
                  <a:tcPr/>
                </a:tc>
                <a:extLst>
                  <a:ext uri="{0D108BD9-81ED-4DB2-BD59-A6C34878D82A}">
                    <a16:rowId xmlns:a16="http://schemas.microsoft.com/office/drawing/2014/main" val="4016319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14:48:13 </a:t>
                      </a:r>
                      <a:r>
                        <a:rPr kumimoji="0" lang="en-US" sz="1000" b="0" i="0" u="none" strike="noStrike" kern="1200" cap="none" spc="0" normalizeH="0" baseline="0" noProof="0">
                          <a:ln>
                            <a:noFill/>
                          </a:ln>
                          <a:solidFill>
                            <a:prstClr val="black"/>
                          </a:solidFill>
                          <a:effectLst/>
                          <a:uLnTx/>
                          <a:uFillTx/>
                          <a:latin typeface="+mn-lt"/>
                          <a:ea typeface="+mn-ea"/>
                          <a:cs typeface="+mn-cs"/>
                        </a:rPr>
                        <a:t>
 Nice</a:t>
                      </a:r>
                    </a:p>
                  </a:txBody>
                  <a:tcPr/>
                </a:tc>
                <a:extLst>
                  <a:ext uri="{0D108BD9-81ED-4DB2-BD59-A6C34878D82A}">
                    <a16:rowId xmlns:a16="http://schemas.microsoft.com/office/drawing/2014/main" val="3379596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14:43:40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extLst>
                  <a:ext uri="{0D108BD9-81ED-4DB2-BD59-A6C34878D82A}">
                    <a16:rowId xmlns:a16="http://schemas.microsoft.com/office/drawing/2014/main" val="114218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14:43:33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extLst>
                  <a:ext uri="{0D108BD9-81ED-4DB2-BD59-A6C34878D82A}">
                    <a16:rowId xmlns:a16="http://schemas.microsoft.com/office/drawing/2014/main" val="281283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14:43:26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extLst>
                  <a:ext uri="{0D108BD9-81ED-4DB2-BD59-A6C34878D82A}">
                    <a16:rowId xmlns:a16="http://schemas.microsoft.com/office/drawing/2014/main" val="2363367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14:43:19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extLst>
                  <a:ext uri="{0D108BD9-81ED-4DB2-BD59-A6C34878D82A}">
                    <a16:rowId xmlns:a16="http://schemas.microsoft.com/office/drawing/2014/main" val="1042422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14:43:14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extLst>
                  <a:ext uri="{0D108BD9-81ED-4DB2-BD59-A6C34878D82A}">
                    <a16:rowId xmlns:a16="http://schemas.microsoft.com/office/drawing/2014/main" val="4256259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14:19:03 </a:t>
                      </a:r>
                      <a:r>
                        <a:rPr kumimoji="0" lang="en-US" sz="1000" b="0" i="0" u="none" strike="noStrike" kern="1200" cap="none" spc="0" normalizeH="0" baseline="0" noProof="0">
                          <a:ln>
                            <a:noFill/>
                          </a:ln>
                          <a:solidFill>
                            <a:prstClr val="black"/>
                          </a:solidFill>
                          <a:effectLst/>
                          <a:uLnTx/>
                          <a:uFillTx/>
                          <a:latin typeface="+mn-lt"/>
                          <a:ea typeface="+mn-ea"/>
                          <a:cs typeface="+mn-cs"/>
                        </a:rPr>
                        <a:t>
 To the best of my knowledge, Mao suit used to be traditional dress of Chinese and only in 1980s things have changed for the better.  So, do not speak about Chinese fashion, which is just copied.</a:t>
                      </a:r>
                    </a:p>
                  </a:txBody>
                  <a:tcPr/>
                </a:tc>
                <a:extLst>
                  <a:ext uri="{0D108BD9-81ED-4DB2-BD59-A6C34878D82A}">
                    <a16:rowId xmlns:a16="http://schemas.microsoft.com/office/drawing/2014/main" val="2702654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14:05:11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extLst>
                  <a:ext uri="{0D108BD9-81ED-4DB2-BD59-A6C34878D82A}">
                    <a16:rowId xmlns:a16="http://schemas.microsoft.com/office/drawing/2014/main" val="1479773046"/>
                  </a:ext>
                </a:extLst>
              </a:tr>
            </a:tbl>
          </a:graphicData>
        </a:graphic>
      </p:graphicFrame>
      <p:sp>
        <p:nvSpPr>
          <p:cNvPr id="4" name="Text Placeholder 3">
            <a:extLst>
              <a:ext uri="{FF2B5EF4-FFF2-40B4-BE49-F238E27FC236}">
                <a16:creationId xmlns:a16="http://schemas.microsoft.com/office/drawing/2014/main" id="{623DE16F-5B47-4751-91F6-6A649F8D4E62}"/>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1058411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3A7E9-B024-4B87-9554-33F7FEA7E250}"/>
              </a:ext>
            </a:extLst>
          </p:cNvPr>
          <p:cNvSpPr>
            <a:spLocks noGrp="1"/>
          </p:cNvSpPr>
          <p:nvPr>
            <p:ph type="title"/>
          </p:nvPr>
        </p:nvSpPr>
        <p:spPr/>
        <p:txBody>
          <a:bodyPr/>
          <a:lstStyle/>
          <a:p>
            <a:r>
              <a:rPr lang="en-US"/>
              <a:t>Facebook Comments Table | Global Times - 3 of 3</a:t>
            </a:r>
          </a:p>
        </p:txBody>
      </p:sp>
      <p:graphicFrame>
        <p:nvGraphicFramePr>
          <p:cNvPr id="5" name="Table Placeholder 4">
            <a:extLst>
              <a:ext uri="{FF2B5EF4-FFF2-40B4-BE49-F238E27FC236}">
                <a16:creationId xmlns:a16="http://schemas.microsoft.com/office/drawing/2014/main" id="{9306FB4F-4728-42F3-84E3-54141188136A}"/>
              </a:ext>
            </a:extLst>
          </p:cNvPr>
          <p:cNvGraphicFramePr>
            <a:graphicFrameLocks noGrp="1"/>
          </p:cNvGraphicFramePr>
          <p:nvPr>
            <p:ph type="tbl" sz="quarter" idx="13"/>
            <p:extLst>
              <p:ext uri="{D42A27DB-BD31-4B8C-83A1-F6EECF244321}">
                <p14:modId xmlns:p14="http://schemas.microsoft.com/office/powerpoint/2010/main" val="3598259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2802296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345123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13:23:38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extLst>
                  <a:ext uri="{0D108BD9-81ED-4DB2-BD59-A6C34878D82A}">
                    <a16:rowId xmlns:a16="http://schemas.microsoft.com/office/drawing/2014/main" val="1863885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13:23:31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extLst>
                  <a:ext uri="{0D108BD9-81ED-4DB2-BD59-A6C34878D82A}">
                    <a16:rowId xmlns:a16="http://schemas.microsoft.com/office/drawing/2014/main" val="228146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13:20:12 </a:t>
                      </a:r>
                      <a:r>
                        <a:rPr kumimoji="0" lang="en-US" sz="1000" b="0" i="0" u="none" strike="noStrike" kern="1200" cap="none" spc="0" normalizeH="0" baseline="0" noProof="0">
                          <a:ln>
                            <a:noFill/>
                          </a:ln>
                          <a:solidFill>
                            <a:prstClr val="black"/>
                          </a:solidFill>
                          <a:effectLst/>
                          <a:uLnTx/>
                          <a:uFillTx/>
                          <a:latin typeface="+mn-lt"/>
                          <a:ea typeface="+mn-ea"/>
                          <a:cs typeface="+mn-cs"/>
                        </a:rPr>
                        <a:t>
 Very nice!</a:t>
                      </a:r>
                    </a:p>
                  </a:txBody>
                  <a:tcPr/>
                </a:tc>
                <a:extLst>
                  <a:ext uri="{0D108BD9-81ED-4DB2-BD59-A6C34878D82A}">
                    <a16:rowId xmlns:a16="http://schemas.microsoft.com/office/drawing/2014/main" val="398786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12:49:15 </a:t>
                      </a:r>
                      <a:r>
                        <a:rPr kumimoji="0" lang="en-US" sz="1000" b="0" i="0" u="none" strike="noStrike" kern="1200" cap="none" spc="0" normalizeH="0" baseline="0" noProof="0">
                          <a:ln>
                            <a:noFill/>
                          </a:ln>
                          <a:solidFill>
                            <a:prstClr val="black"/>
                          </a:solidFill>
                          <a:effectLst/>
                          <a:uLnTx/>
                          <a:uFillTx/>
                          <a:latin typeface="+mn-lt"/>
                          <a:ea typeface="+mn-ea"/>
                          <a:cs typeface="+mn-cs"/>
                        </a:rPr>
                        <a:t>
 kung sa katalinohan panalo mga pilipino kasi puro magaling</a:t>
                      </a:r>
                    </a:p>
                  </a:txBody>
                  <a:tcPr/>
                </a:tc>
                <a:extLst>
                  <a:ext uri="{0D108BD9-81ED-4DB2-BD59-A6C34878D82A}">
                    <a16:rowId xmlns:a16="http://schemas.microsoft.com/office/drawing/2014/main" val="2817291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12:41:28 </a:t>
                      </a:r>
                      <a:r>
                        <a:rPr kumimoji="0" lang="en-US" sz="1000" b="0" i="0" u="none" strike="noStrike" kern="1200" cap="none" spc="0" normalizeH="0" baseline="0" noProof="0">
                          <a:ln>
                            <a:noFill/>
                          </a:ln>
                          <a:solidFill>
                            <a:prstClr val="black"/>
                          </a:solidFill>
                          <a:effectLst/>
                          <a:uLnTx/>
                          <a:uFillTx/>
                          <a:latin typeface="+mn-lt"/>
                          <a:ea typeface="+mn-ea"/>
                          <a:cs typeface="+mn-cs"/>
                        </a:rPr>
                        <a:t>
 International Law of the Sea. Not International Law of China to the Sea</a:t>
                      </a:r>
                    </a:p>
                  </a:txBody>
                  <a:tcPr/>
                </a:tc>
                <a:extLst>
                  <a:ext uri="{0D108BD9-81ED-4DB2-BD59-A6C34878D82A}">
                    <a16:rowId xmlns:a16="http://schemas.microsoft.com/office/drawing/2014/main" val="1111866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12:36:32 </a:t>
                      </a:r>
                      <a:r>
                        <a:rPr kumimoji="0" lang="en-US" sz="1000" b="0" i="0" u="none" strike="noStrike" kern="1200" cap="none" spc="0" normalizeH="0" baseline="0" noProof="0">
                          <a:ln>
                            <a:noFill/>
                          </a:ln>
                          <a:solidFill>
                            <a:prstClr val="black"/>
                          </a:solidFill>
                          <a:effectLst/>
                          <a:uLnTx/>
                          <a:uFillTx/>
                          <a:latin typeface="+mn-lt"/>
                          <a:ea typeface="+mn-ea"/>
                          <a:cs typeface="+mn-cs"/>
                        </a:rPr>
                        <a:t>
 Very good</a:t>
                      </a:r>
                    </a:p>
                  </a:txBody>
                  <a:tcPr/>
                </a:tc>
                <a:extLst>
                  <a:ext uri="{0D108BD9-81ED-4DB2-BD59-A6C34878D82A}">
                    <a16:rowId xmlns:a16="http://schemas.microsoft.com/office/drawing/2014/main" val="1194087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Global Times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2018-07-01 12:33:43 </a:t>
                      </a:r>
                      <a:r>
                        <a:rPr kumimoji="0" lang="en-US" sz="1000" b="0" i="0" u="none" strike="noStrike" kern="1200" cap="none" spc="0" normalizeH="0" baseline="0" noProof="0">
                          <a:ln>
                            <a:noFill/>
                          </a:ln>
                          <a:solidFill>
                            <a:prstClr val="black"/>
                          </a:solidFill>
                          <a:effectLst/>
                          <a:uLnTx/>
                          <a:uFillTx/>
                          <a:latin typeface="+mn-lt"/>
                          <a:ea typeface="+mn-ea"/>
                          <a:cs typeface="+mn-cs"/>
                        </a:rPr>
                        <a:t>
 Like</a:t>
                      </a:r>
                    </a:p>
                  </a:txBody>
                  <a:tcPr/>
                </a:tc>
                <a:extLst>
                  <a:ext uri="{0D108BD9-81ED-4DB2-BD59-A6C34878D82A}">
                    <a16:rowId xmlns:a16="http://schemas.microsoft.com/office/drawing/2014/main" val="667467047"/>
                  </a:ext>
                </a:extLst>
              </a:tr>
            </a:tbl>
          </a:graphicData>
        </a:graphic>
      </p:graphicFrame>
      <p:sp>
        <p:nvSpPr>
          <p:cNvPr id="4" name="Text Placeholder 3">
            <a:extLst>
              <a:ext uri="{FF2B5EF4-FFF2-40B4-BE49-F238E27FC236}">
                <a16:creationId xmlns:a16="http://schemas.microsoft.com/office/drawing/2014/main" id="{7A6D8588-965A-4C9D-A4CA-61FFB8E67367}"/>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2845022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1958</Words>
  <Application>Microsoft Office PowerPoint</Application>
  <PresentationFormat>On-screen Show (4:3)</PresentationFormat>
  <Paragraphs>996</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ＭＳ Ｐゴシック</vt:lpstr>
      <vt:lpstr>Calibri</vt:lpstr>
      <vt:lpstr>Arial</vt:lpstr>
      <vt:lpstr>quintly_template</vt:lpstr>
      <vt:lpstr>Overview</vt:lpstr>
      <vt:lpstr>Facebook Key Metrics Table | Global Times</vt:lpstr>
      <vt:lpstr>Facebook Fans Total | Global Times</vt:lpstr>
      <vt:lpstr>Facebook Fans Change Rate | Global Times</vt:lpstr>
      <vt:lpstr>Facebook Interaction Rate | Global Times</vt:lpstr>
      <vt:lpstr>Facebook Total Interactions | Global Times</vt:lpstr>
      <vt:lpstr>Facebook Own Posts Table  | Global Times - 1 of 13</vt:lpstr>
      <vt:lpstr>Facebook Own Posts Table  | Global Times - 2 of 13</vt:lpstr>
      <vt:lpstr>Facebook Own Posts Table  | Global Times - 3 of 13</vt:lpstr>
      <vt:lpstr>Facebook Own Posts Table  | Global Times - 4 of 13</vt:lpstr>
      <vt:lpstr>Facebook Own Posts Table  | Global Times - 5 of 13</vt:lpstr>
      <vt:lpstr>Facebook Own Posts Table  | Global Times - 6 of 13</vt:lpstr>
      <vt:lpstr>Facebook Own Posts Table  | Global Times - 7 of 13</vt:lpstr>
      <vt:lpstr>Facebook Own Posts Table  | Global Times - 8 of 13</vt:lpstr>
      <vt:lpstr>Facebook Own Posts Table  | Global Times - 9 of 13</vt:lpstr>
      <vt:lpstr>Facebook Own Posts Table  | Global Times - 10 of 13</vt:lpstr>
      <vt:lpstr>Facebook Own Posts Table  | Global Times - 11 of 13</vt:lpstr>
      <vt:lpstr>Facebook Own Posts Table  | Global Times - 12 of 13</vt:lpstr>
      <vt:lpstr>Facebook Own Posts Table  | Global Times - 13 of 13</vt:lpstr>
      <vt:lpstr>Facebook Key Metrics Radar | Global Times</vt:lpstr>
      <vt:lpstr>Facebook Own Posts | Global Times</vt:lpstr>
      <vt:lpstr>Facebook Fan Distribution | Global Times</vt:lpstr>
      <vt:lpstr>Facebook Interactions Distribution | Global Times</vt:lpstr>
      <vt:lpstr>Facebook Hashtag Detection | Global Times - 1 of 3</vt:lpstr>
      <vt:lpstr>Facebook Hashtag Detection | Global Times - 2 of 3</vt:lpstr>
      <vt:lpstr>Facebook Hashtag Detection | Global Times - 3 of 3</vt:lpstr>
      <vt:lpstr>Facebook Comments Table | Global Times - 1 of 3</vt:lpstr>
      <vt:lpstr>Facebook Comments Table | Global Times - 2 of 3</vt:lpstr>
      <vt:lpstr>Facebook Comments Table | Global Times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2018-07-02T07:04:12Z</dcterms:created>
  <dcterms:modified xsi:type="dcterms:W3CDTF">2018-07-02T07:05:36Z</dcterms:modified>
</cp:coreProperties>
</file>