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3AB7D-42E5-4270-B9B7-012650CFAAE3}"/>
              </a:ext>
            </a:extLst>
          </p:cNvPr>
          <p:cNvSpPr>
            <a:spLocks noGrp="1"/>
          </p:cNvSpPr>
          <p:nvPr>
            <p:ph type="title"/>
          </p:nvPr>
        </p:nvSpPr>
        <p:spPr/>
        <p:txBody>
          <a:bodyPr/>
          <a:lstStyle/>
          <a:p>
            <a:r>
              <a:rPr lang="en-US"/>
              <a:t>Instagram Posts Table | 01.1.01. 1LIVE - 1 of 11</a:t>
            </a:r>
          </a:p>
        </p:txBody>
      </p:sp>
      <p:graphicFrame>
        <p:nvGraphicFramePr>
          <p:cNvPr id="5" name="Table Placeholder 4">
            <a:extLst>
              <a:ext uri="{FF2B5EF4-FFF2-40B4-BE49-F238E27FC236}">
                <a16:creationId xmlns:a16="http://schemas.microsoft.com/office/drawing/2014/main" id="{2A2FCEE8-A31A-4809-B3EB-9C9E4EB20494}"/>
              </a:ext>
            </a:extLst>
          </p:cNvPr>
          <p:cNvGraphicFramePr>
            <a:graphicFrameLocks noGrp="1"/>
          </p:cNvGraphicFramePr>
          <p:nvPr>
            <p:ph type="tbl" sz="quarter" idx="13"/>
            <p:extLst>
              <p:ext uri="{D42A27DB-BD31-4B8C-83A1-F6EECF244321}">
                <p14:modId xmlns:p14="http://schemas.microsoft.com/office/powerpoint/2010/main" val="3090452917"/>
              </p:ext>
            </p:extLst>
          </p:nvPr>
        </p:nvGraphicFramePr>
        <p:xfrm>
          <a:off x="457200" y="1731963"/>
          <a:ext cx="8065008" cy="408940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16195590"/>
                    </a:ext>
                  </a:extLst>
                </a:gridCol>
                <a:gridCol w="1645920">
                  <a:extLst>
                    <a:ext uri="{9D8B030D-6E8A-4147-A177-3AD203B41FA5}">
                      <a16:colId xmlns:a16="http://schemas.microsoft.com/office/drawing/2014/main" val="1939330256"/>
                    </a:ext>
                  </a:extLst>
                </a:gridCol>
                <a:gridCol w="576072">
                  <a:extLst>
                    <a:ext uri="{9D8B030D-6E8A-4147-A177-3AD203B41FA5}">
                      <a16:colId xmlns:a16="http://schemas.microsoft.com/office/drawing/2014/main" val="3395945626"/>
                    </a:ext>
                  </a:extLst>
                </a:gridCol>
                <a:gridCol w="576072">
                  <a:extLst>
                    <a:ext uri="{9D8B030D-6E8A-4147-A177-3AD203B41FA5}">
                      <a16:colId xmlns:a16="http://schemas.microsoft.com/office/drawing/2014/main" val="3307333433"/>
                    </a:ext>
                  </a:extLst>
                </a:gridCol>
                <a:gridCol w="576072">
                  <a:extLst>
                    <a:ext uri="{9D8B030D-6E8A-4147-A177-3AD203B41FA5}">
                      <a16:colId xmlns:a16="http://schemas.microsoft.com/office/drawing/2014/main" val="3635076995"/>
                    </a:ext>
                  </a:extLst>
                </a:gridCol>
                <a:gridCol w="576072">
                  <a:extLst>
                    <a:ext uri="{9D8B030D-6E8A-4147-A177-3AD203B41FA5}">
                      <a16:colId xmlns:a16="http://schemas.microsoft.com/office/drawing/2014/main" val="2372685935"/>
                    </a:ext>
                  </a:extLst>
                </a:gridCol>
                <a:gridCol w="576072">
                  <a:extLst>
                    <a:ext uri="{9D8B030D-6E8A-4147-A177-3AD203B41FA5}">
                      <a16:colId xmlns:a16="http://schemas.microsoft.com/office/drawing/2014/main" val="2411251308"/>
                    </a:ext>
                  </a:extLst>
                </a:gridCol>
                <a:gridCol w="576072">
                  <a:extLst>
                    <a:ext uri="{9D8B030D-6E8A-4147-A177-3AD203B41FA5}">
                      <a16:colId xmlns:a16="http://schemas.microsoft.com/office/drawing/2014/main" val="3221908482"/>
                    </a:ext>
                  </a:extLst>
                </a:gridCol>
                <a:gridCol w="576072">
                  <a:extLst>
                    <a:ext uri="{9D8B030D-6E8A-4147-A177-3AD203B41FA5}">
                      <a16:colId xmlns:a16="http://schemas.microsoft.com/office/drawing/2014/main" val="2226510941"/>
                    </a:ext>
                  </a:extLst>
                </a:gridCol>
                <a:gridCol w="576072">
                  <a:extLst>
                    <a:ext uri="{9D8B030D-6E8A-4147-A177-3AD203B41FA5}">
                      <a16:colId xmlns:a16="http://schemas.microsoft.com/office/drawing/2014/main" val="1084765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6327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- 2026-08-02 13:30:00</a:t>
                      </a:r>
                      <a:r>
                        <a:rPr kumimoji="0" lang="de-DE" sz="1000" b="0" i="0" u="none" strike="noStrike" kern="1200" cap="none" spc="0" normalizeH="0" baseline="0" noProof="0">
                          <a:ln>
                            <a:noFill/>
                          </a:ln>
                          <a:solidFill>
                            <a:prstClr val="black"/>
                          </a:solidFill>
                          <a:effectLst/>
                          <a:uLnTx/>
                          <a:uFillTx/>
                          <a:latin typeface="Calibri"/>
                          <a:ea typeface="+mn-ea"/>
                          <a:cs typeface="+mn-cs"/>
                        </a:rPr>
                        <a:t>
 Da passt man einmal nicht auf!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95219</a:t>
                      </a:r>
                    </a:p>
                  </a:txBody>
                  <a:tcPr/>
                </a:tc>
                <a:extLst>
                  <a:ext uri="{0D108BD9-81ED-4DB2-BD59-A6C34878D82A}">
                    <a16:rowId xmlns:a16="http://schemas.microsoft.com/office/drawing/2014/main" val="141798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- 2026-08-02 11:00:00</a:t>
                      </a:r>
                      <a:r>
                        <a:rPr kumimoji="0" lang="de-DE" sz="1000" b="0" i="0" u="none" strike="noStrike" kern="1200" cap="none" spc="0" normalizeH="0" baseline="0" noProof="0">
                          <a:ln>
                            <a:noFill/>
                          </a:ln>
                          <a:solidFill>
                            <a:prstClr val="black"/>
                          </a:solidFill>
                          <a:effectLst/>
                          <a:uLnTx/>
                          <a:uFillTx/>
                          <a:latin typeface="Calibri"/>
                          <a:ea typeface="+mn-ea"/>
                          <a:cs typeface="+mn-cs"/>
                        </a:rPr>
                        <a:t>
 Laut einer Studie der Bertelsmann-Stiftung haben junge Leute zunehmend mehr Bock auf eine Ausbildung. 76% der Befragten konnten sich vorstellen, eine Ausbildung zu machen, nur 66 Prozent ein Studium. Befragt wurden junge Menschen zwischen 14 und 29 Jahren.
Quellen: Bertelsmann Stiftung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221433</a:t>
                      </a:r>
                    </a:p>
                  </a:txBody>
                  <a:tcPr/>
                </a:tc>
                <a:extLst>
                  <a:ext uri="{0D108BD9-81ED-4DB2-BD59-A6C34878D82A}">
                    <a16:rowId xmlns:a16="http://schemas.microsoft.com/office/drawing/2014/main" val="428877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1live - 2026-08-01 12:04:02</a:t>
                      </a:r>
                      <a:r>
                        <a:rPr kumimoji="0" lang="en-US" sz="1000" b="0" i="0" u="none" strike="noStrike" kern="1200" cap="none" spc="0" normalizeH="0" baseline="0" noProof="0">
                          <a:ln>
                            <a:noFill/>
                          </a:ln>
                          <a:solidFill>
                            <a:prstClr val="black"/>
                          </a:solidFill>
                          <a:effectLst/>
                          <a:uLnTx/>
                          <a:uFillTx/>
                          <a:latin typeface="Calibri"/>
                          <a:ea typeface="+mn-ea"/>
                          <a:cs typeface="+mn-cs"/>
                        </a:rPr>
                        <a:t>
 Urlaub so geil I can't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616836</a:t>
                      </a:r>
                    </a:p>
                  </a:txBody>
                  <a:tcPr/>
                </a:tc>
                <a:extLst>
                  <a:ext uri="{0D108BD9-81ED-4DB2-BD59-A6C34878D82A}">
                    <a16:rowId xmlns:a16="http://schemas.microsoft.com/office/drawing/2014/main" val="376129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- 2026-08-01 08:35:39</a:t>
                      </a:r>
                      <a:r>
                        <a:rPr kumimoji="0" lang="de-DE" sz="1000" b="0" i="0" u="none" strike="noStrike" kern="1200" cap="none" spc="0" normalizeH="0" baseline="0" noProof="0">
                          <a:ln>
                            <a:noFill/>
                          </a:ln>
                          <a:solidFill>
                            <a:prstClr val="black"/>
                          </a:solidFill>
                          <a:effectLst/>
                          <a:uLnTx/>
                          <a:uFillTx/>
                          <a:latin typeface="Calibri"/>
                          <a:ea typeface="+mn-ea"/>
                          <a:cs typeface="+mn-cs"/>
                        </a:rPr>
                        <a:t>
 nee, ich will keine Fotos von gestern sehen. danke.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206671</a:t>
                      </a:r>
                    </a:p>
                  </a:txBody>
                  <a:tcPr/>
                </a:tc>
                <a:extLst>
                  <a:ext uri="{0D108BD9-81ED-4DB2-BD59-A6C34878D82A}">
                    <a16:rowId xmlns:a16="http://schemas.microsoft.com/office/drawing/2014/main" val="1732311988"/>
                  </a:ext>
                </a:extLst>
              </a:tr>
            </a:tbl>
          </a:graphicData>
        </a:graphic>
      </p:graphicFrame>
      <p:sp>
        <p:nvSpPr>
          <p:cNvPr id="4" name="Text Placeholder 3">
            <a:extLst>
              <a:ext uri="{FF2B5EF4-FFF2-40B4-BE49-F238E27FC236}">
                <a16:creationId xmlns:a16="http://schemas.microsoft.com/office/drawing/2014/main" id="{9172AE78-1734-40BA-A848-89EFAB3E3C02}"/>
              </a:ext>
            </a:extLst>
          </p:cNvPr>
          <p:cNvSpPr>
            <a:spLocks noGrp="1"/>
          </p:cNvSpPr>
          <p:nvPr>
            <p:ph type="body" sz="quarter" idx="14"/>
          </p:nvPr>
        </p:nvSpPr>
        <p:spPr/>
        <p:txBody>
          <a:bodyPr/>
          <a:lstStyle/>
          <a:p>
            <a:r>
              <a:rPr lang="en-US"/>
              <a:t>01/01/2026 - 08/03/2026</a:t>
            </a:r>
          </a:p>
        </p:txBody>
      </p:sp>
    </p:spTree>
    <p:extLst>
      <p:ext uri="{BB962C8B-B14F-4D97-AF65-F5344CB8AC3E}">
        <p14:creationId xmlns:p14="http://schemas.microsoft.com/office/powerpoint/2010/main" val="3698914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59142-513C-4341-A9F7-43189F86AF4D}"/>
              </a:ext>
            </a:extLst>
          </p:cNvPr>
          <p:cNvSpPr>
            <a:spLocks noGrp="1"/>
          </p:cNvSpPr>
          <p:nvPr>
            <p:ph type="title"/>
          </p:nvPr>
        </p:nvSpPr>
        <p:spPr/>
        <p:txBody>
          <a:bodyPr/>
          <a:lstStyle/>
          <a:p>
            <a:r>
              <a:rPr lang="en-US"/>
              <a:t>Instagram Posts Table | 01.1.01. 1LIVE - 2 of 11</a:t>
            </a:r>
          </a:p>
        </p:txBody>
      </p:sp>
      <p:graphicFrame>
        <p:nvGraphicFramePr>
          <p:cNvPr id="5" name="Table Placeholder 4">
            <a:extLst>
              <a:ext uri="{FF2B5EF4-FFF2-40B4-BE49-F238E27FC236}">
                <a16:creationId xmlns:a16="http://schemas.microsoft.com/office/drawing/2014/main" id="{3F252E97-C65D-46DF-997D-3845FBA02FE5}"/>
              </a:ext>
            </a:extLst>
          </p:cNvPr>
          <p:cNvGraphicFramePr>
            <a:graphicFrameLocks noGrp="1"/>
          </p:cNvGraphicFramePr>
          <p:nvPr>
            <p:ph type="tbl" sz="quarter" idx="13"/>
            <p:extLst>
              <p:ext uri="{D42A27DB-BD31-4B8C-83A1-F6EECF244321}">
                <p14:modId xmlns:p14="http://schemas.microsoft.com/office/powerpoint/2010/main" val="1490971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5373468"/>
                    </a:ext>
                  </a:extLst>
                </a:gridCol>
                <a:gridCol w="1645920">
                  <a:extLst>
                    <a:ext uri="{9D8B030D-6E8A-4147-A177-3AD203B41FA5}">
                      <a16:colId xmlns:a16="http://schemas.microsoft.com/office/drawing/2014/main" val="3266024906"/>
                    </a:ext>
                  </a:extLst>
                </a:gridCol>
                <a:gridCol w="576072">
                  <a:extLst>
                    <a:ext uri="{9D8B030D-6E8A-4147-A177-3AD203B41FA5}">
                      <a16:colId xmlns:a16="http://schemas.microsoft.com/office/drawing/2014/main" val="2972565939"/>
                    </a:ext>
                  </a:extLst>
                </a:gridCol>
                <a:gridCol w="576072">
                  <a:extLst>
                    <a:ext uri="{9D8B030D-6E8A-4147-A177-3AD203B41FA5}">
                      <a16:colId xmlns:a16="http://schemas.microsoft.com/office/drawing/2014/main" val="2225122957"/>
                    </a:ext>
                  </a:extLst>
                </a:gridCol>
                <a:gridCol w="576072">
                  <a:extLst>
                    <a:ext uri="{9D8B030D-6E8A-4147-A177-3AD203B41FA5}">
                      <a16:colId xmlns:a16="http://schemas.microsoft.com/office/drawing/2014/main" val="2990322306"/>
                    </a:ext>
                  </a:extLst>
                </a:gridCol>
                <a:gridCol w="576072">
                  <a:extLst>
                    <a:ext uri="{9D8B030D-6E8A-4147-A177-3AD203B41FA5}">
                      <a16:colId xmlns:a16="http://schemas.microsoft.com/office/drawing/2014/main" val="3068876492"/>
                    </a:ext>
                  </a:extLst>
                </a:gridCol>
                <a:gridCol w="576072">
                  <a:extLst>
                    <a:ext uri="{9D8B030D-6E8A-4147-A177-3AD203B41FA5}">
                      <a16:colId xmlns:a16="http://schemas.microsoft.com/office/drawing/2014/main" val="540623387"/>
                    </a:ext>
                  </a:extLst>
                </a:gridCol>
                <a:gridCol w="576072">
                  <a:extLst>
                    <a:ext uri="{9D8B030D-6E8A-4147-A177-3AD203B41FA5}">
                      <a16:colId xmlns:a16="http://schemas.microsoft.com/office/drawing/2014/main" val="2227602882"/>
                    </a:ext>
                  </a:extLst>
                </a:gridCol>
                <a:gridCol w="576072">
                  <a:extLst>
                    <a:ext uri="{9D8B030D-6E8A-4147-A177-3AD203B41FA5}">
                      <a16:colId xmlns:a16="http://schemas.microsoft.com/office/drawing/2014/main" val="4198858267"/>
                    </a:ext>
                  </a:extLst>
                </a:gridCol>
                <a:gridCol w="576072">
                  <a:extLst>
                    <a:ext uri="{9D8B030D-6E8A-4147-A177-3AD203B41FA5}">
                      <a16:colId xmlns:a16="http://schemas.microsoft.com/office/drawing/2014/main" val="593280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1344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- 2026-07-31 14:25:18</a:t>
                      </a:r>
                      <a:r>
                        <a:rPr kumimoji="0" lang="de-DE" sz="1000" b="0" i="0" u="none" strike="noStrike" kern="1200" cap="none" spc="0" normalizeH="0" baseline="0" noProof="0">
                          <a:ln>
                            <a:noFill/>
                          </a:ln>
                          <a:solidFill>
                            <a:prstClr val="black"/>
                          </a:solidFill>
                          <a:effectLst/>
                          <a:uLnTx/>
                          <a:uFillTx/>
                          <a:latin typeface="Calibri"/>
                          <a:ea typeface="+mn-ea"/>
                          <a:cs typeface="+mn-cs"/>
                        </a:rPr>
                        <a:t>
 Liiieebe Grüße auch von uns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179032</a:t>
                      </a:r>
                    </a:p>
                  </a:txBody>
                  <a:tcPr/>
                </a:tc>
                <a:extLst>
                  <a:ext uri="{0D108BD9-81ED-4DB2-BD59-A6C34878D82A}">
                    <a16:rowId xmlns:a16="http://schemas.microsoft.com/office/drawing/2014/main" val="275769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- 2026-07-31 11:35:48</a:t>
                      </a:r>
                      <a:r>
                        <a:rPr kumimoji="0" lang="de-DE" sz="1000" b="0" i="0" u="none" strike="noStrike" kern="1200" cap="none" spc="0" normalizeH="0" baseline="0" noProof="0">
                          <a:ln>
                            <a:noFill/>
                          </a:ln>
                          <a:solidFill>
                            <a:prstClr val="black"/>
                          </a:solidFill>
                          <a:effectLst/>
                          <a:uLnTx/>
                          <a:uFillTx/>
                          <a:latin typeface="Calibri"/>
                          <a:ea typeface="+mn-ea"/>
                          <a:cs typeface="+mn-cs"/>
                        </a:rPr>
                        <a:t>
 WTF is nicht im Sektor leben?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90997</a:t>
                      </a:r>
                    </a:p>
                  </a:txBody>
                  <a:tcPr/>
                </a:tc>
                <a:extLst>
                  <a:ext uri="{0D108BD9-81ED-4DB2-BD59-A6C34878D82A}">
                    <a16:rowId xmlns:a16="http://schemas.microsoft.com/office/drawing/2014/main" val="247772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- 2026-07-31 07:29:16</a:t>
                      </a:r>
                      <a:r>
                        <a:rPr kumimoji="0" lang="de-DE" sz="1000" b="0" i="0" u="none" strike="noStrike" kern="1200" cap="none" spc="0" normalizeH="0" baseline="0" noProof="0">
                          <a:ln>
                            <a:noFill/>
                          </a:ln>
                          <a:solidFill>
                            <a:prstClr val="black"/>
                          </a:solidFill>
                          <a:effectLst/>
                          <a:uLnTx/>
                          <a:uFillTx/>
                          <a:latin typeface="Calibri"/>
                          <a:ea typeface="+mn-ea"/>
                          <a:cs typeface="+mn-cs"/>
                        </a:rPr>
                        <a:t>
 Warum sind Eltern so?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236802</a:t>
                      </a:r>
                    </a:p>
                  </a:txBody>
                  <a:tcPr/>
                </a:tc>
                <a:extLst>
                  <a:ext uri="{0D108BD9-81ED-4DB2-BD59-A6C34878D82A}">
                    <a16:rowId xmlns:a16="http://schemas.microsoft.com/office/drawing/2014/main" val="43910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- 2026-07-30 14:36:29</a:t>
                      </a:r>
                      <a:r>
                        <a:rPr kumimoji="0" lang="de-DE" sz="1000" b="0" i="0" u="none" strike="noStrike" kern="1200" cap="none" spc="0" normalizeH="0" baseline="0" noProof="0">
                          <a:ln>
                            <a:noFill/>
                          </a:ln>
                          <a:solidFill>
                            <a:prstClr val="black"/>
                          </a:solidFill>
                          <a:effectLst/>
                          <a:uLnTx/>
                          <a:uFillTx/>
                          <a:latin typeface="Calibri"/>
                          <a:ea typeface="+mn-ea"/>
                          <a:cs typeface="+mn-cs"/>
                        </a:rPr>
                        <a:t>
 Kennzeichen lügen nicht.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1011645</a:t>
                      </a:r>
                    </a:p>
                  </a:txBody>
                  <a:tcPr/>
                </a:tc>
                <a:extLst>
                  <a:ext uri="{0D108BD9-81ED-4DB2-BD59-A6C34878D82A}">
                    <a16:rowId xmlns:a16="http://schemas.microsoft.com/office/drawing/2014/main" val="4263092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1live - 2026-07-30 10:07:33</a:t>
                      </a:r>
                      <a:r>
                        <a:rPr kumimoji="0" lang="en-US" sz="1000" b="0" i="0" u="none" strike="noStrike" kern="1200" cap="none" spc="0" normalizeH="0" baseline="0" noProof="0">
                          <a:ln>
                            <a:noFill/>
                          </a:ln>
                          <a:solidFill>
                            <a:prstClr val="black"/>
                          </a:solidFill>
                          <a:effectLst/>
                          <a:uLnTx/>
                          <a:uFillTx/>
                          <a:latin typeface="Calibri"/>
                          <a:ea typeface="+mn-ea"/>
                          <a:cs typeface="+mn-cs"/>
                        </a:rPr>
                        <a:t>
 Yolo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110962</a:t>
                      </a:r>
                    </a:p>
                  </a:txBody>
                  <a:tcPr/>
                </a:tc>
                <a:extLst>
                  <a:ext uri="{0D108BD9-81ED-4DB2-BD59-A6C34878D82A}">
                    <a16:rowId xmlns:a16="http://schemas.microsoft.com/office/drawing/2014/main" val="4124262275"/>
                  </a:ext>
                </a:extLst>
              </a:tr>
            </a:tbl>
          </a:graphicData>
        </a:graphic>
      </p:graphicFrame>
      <p:sp>
        <p:nvSpPr>
          <p:cNvPr id="4" name="Text Placeholder 3">
            <a:extLst>
              <a:ext uri="{FF2B5EF4-FFF2-40B4-BE49-F238E27FC236}">
                <a16:creationId xmlns:a16="http://schemas.microsoft.com/office/drawing/2014/main" id="{7D20CB93-CDBF-42B8-9907-558827AB2D21}"/>
              </a:ext>
            </a:extLst>
          </p:cNvPr>
          <p:cNvSpPr>
            <a:spLocks noGrp="1"/>
          </p:cNvSpPr>
          <p:nvPr>
            <p:ph type="body" sz="quarter" idx="14"/>
          </p:nvPr>
        </p:nvSpPr>
        <p:spPr/>
        <p:txBody>
          <a:bodyPr/>
          <a:lstStyle/>
          <a:p>
            <a:r>
              <a:rPr lang="en-US"/>
              <a:t>01/01/2026 - 08/03/2026</a:t>
            </a:r>
          </a:p>
        </p:txBody>
      </p:sp>
    </p:spTree>
    <p:extLst>
      <p:ext uri="{BB962C8B-B14F-4D97-AF65-F5344CB8AC3E}">
        <p14:creationId xmlns:p14="http://schemas.microsoft.com/office/powerpoint/2010/main" val="4185239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EFF77-46CD-42F3-8BF7-05EB6A186D02}"/>
              </a:ext>
            </a:extLst>
          </p:cNvPr>
          <p:cNvSpPr>
            <a:spLocks noGrp="1"/>
          </p:cNvSpPr>
          <p:nvPr>
            <p:ph type="title"/>
          </p:nvPr>
        </p:nvSpPr>
        <p:spPr/>
        <p:txBody>
          <a:bodyPr/>
          <a:lstStyle/>
          <a:p>
            <a:r>
              <a:rPr lang="en-US"/>
              <a:t>Instagram Posts Table | 01.1.01. 1LIVE - 3 of 11</a:t>
            </a:r>
          </a:p>
        </p:txBody>
      </p:sp>
      <p:graphicFrame>
        <p:nvGraphicFramePr>
          <p:cNvPr id="5" name="Table Placeholder 4">
            <a:extLst>
              <a:ext uri="{FF2B5EF4-FFF2-40B4-BE49-F238E27FC236}">
                <a16:creationId xmlns:a16="http://schemas.microsoft.com/office/drawing/2014/main" id="{D46414C5-9529-4591-85F4-CD0EB05B1C2D}"/>
              </a:ext>
            </a:extLst>
          </p:cNvPr>
          <p:cNvGraphicFramePr>
            <a:graphicFrameLocks noGrp="1"/>
          </p:cNvGraphicFramePr>
          <p:nvPr>
            <p:ph type="tbl" sz="quarter" idx="13"/>
            <p:extLst>
              <p:ext uri="{D42A27DB-BD31-4B8C-83A1-F6EECF244321}">
                <p14:modId xmlns:p14="http://schemas.microsoft.com/office/powerpoint/2010/main" val="3854867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50719702"/>
                    </a:ext>
                  </a:extLst>
                </a:gridCol>
                <a:gridCol w="1645920">
                  <a:extLst>
                    <a:ext uri="{9D8B030D-6E8A-4147-A177-3AD203B41FA5}">
                      <a16:colId xmlns:a16="http://schemas.microsoft.com/office/drawing/2014/main" val="3954394809"/>
                    </a:ext>
                  </a:extLst>
                </a:gridCol>
                <a:gridCol w="576072">
                  <a:extLst>
                    <a:ext uri="{9D8B030D-6E8A-4147-A177-3AD203B41FA5}">
                      <a16:colId xmlns:a16="http://schemas.microsoft.com/office/drawing/2014/main" val="657572620"/>
                    </a:ext>
                  </a:extLst>
                </a:gridCol>
                <a:gridCol w="576072">
                  <a:extLst>
                    <a:ext uri="{9D8B030D-6E8A-4147-A177-3AD203B41FA5}">
                      <a16:colId xmlns:a16="http://schemas.microsoft.com/office/drawing/2014/main" val="1965798628"/>
                    </a:ext>
                  </a:extLst>
                </a:gridCol>
                <a:gridCol w="576072">
                  <a:extLst>
                    <a:ext uri="{9D8B030D-6E8A-4147-A177-3AD203B41FA5}">
                      <a16:colId xmlns:a16="http://schemas.microsoft.com/office/drawing/2014/main" val="2951184128"/>
                    </a:ext>
                  </a:extLst>
                </a:gridCol>
                <a:gridCol w="576072">
                  <a:extLst>
                    <a:ext uri="{9D8B030D-6E8A-4147-A177-3AD203B41FA5}">
                      <a16:colId xmlns:a16="http://schemas.microsoft.com/office/drawing/2014/main" val="1755654185"/>
                    </a:ext>
                  </a:extLst>
                </a:gridCol>
                <a:gridCol w="576072">
                  <a:extLst>
                    <a:ext uri="{9D8B030D-6E8A-4147-A177-3AD203B41FA5}">
                      <a16:colId xmlns:a16="http://schemas.microsoft.com/office/drawing/2014/main" val="2431547454"/>
                    </a:ext>
                  </a:extLst>
                </a:gridCol>
                <a:gridCol w="576072">
                  <a:extLst>
                    <a:ext uri="{9D8B030D-6E8A-4147-A177-3AD203B41FA5}">
                      <a16:colId xmlns:a16="http://schemas.microsoft.com/office/drawing/2014/main" val="830515759"/>
                    </a:ext>
                  </a:extLst>
                </a:gridCol>
                <a:gridCol w="576072">
                  <a:extLst>
                    <a:ext uri="{9D8B030D-6E8A-4147-A177-3AD203B41FA5}">
                      <a16:colId xmlns:a16="http://schemas.microsoft.com/office/drawing/2014/main" val="3396603701"/>
                    </a:ext>
                  </a:extLst>
                </a:gridCol>
                <a:gridCol w="576072">
                  <a:extLst>
                    <a:ext uri="{9D8B030D-6E8A-4147-A177-3AD203B41FA5}">
                      <a16:colId xmlns:a16="http://schemas.microsoft.com/office/drawing/2014/main" val="2256309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20669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1live - 2026-07-29 13:26:46</a:t>
                      </a:r>
                      <a:r>
                        <a:rPr kumimoji="0" lang="en-US" sz="1000" b="0" i="0" u="none" strike="noStrike" kern="1200" cap="none" spc="0" normalizeH="0" baseline="0" noProof="0">
                          <a:ln>
                            <a:noFill/>
                          </a:ln>
                          <a:solidFill>
                            <a:prstClr val="black"/>
                          </a:solidFill>
                          <a:effectLst/>
                          <a:uLnTx/>
                          <a:uFillTx/>
                          <a:latin typeface="Calibri"/>
                          <a:ea typeface="+mn-ea"/>
                          <a:cs typeface="+mn-cs"/>
                        </a:rPr>
                        <a:t>
 Jokes aside, passt bei der Hitze beim Sport machen auf 🫂
Bildcredits: picture alliance / Zoonar, Sirijit Jongcharoenkulchai; picture alliance / imageBROKER, TONO BALAGUER; WDR / picture alliance / Mint Images; IMAGO/Photo News, Rafa Gomez, Sprintcyclingagency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182239</a:t>
                      </a:r>
                    </a:p>
                  </a:txBody>
                  <a:tcPr/>
                </a:tc>
                <a:extLst>
                  <a:ext uri="{0D108BD9-81ED-4DB2-BD59-A6C34878D82A}">
                    <a16:rowId xmlns:a16="http://schemas.microsoft.com/office/drawing/2014/main" val="154200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1live - 2026-07-28 14:53:27</a:t>
                      </a:r>
                      <a:r>
                        <a:rPr kumimoji="0" lang="en-US" sz="1000" b="0" i="0" u="none" strike="noStrike" kern="1200" cap="none" spc="0" normalizeH="0" baseline="0" noProof="0">
                          <a:ln>
                            <a:noFill/>
                          </a:ln>
                          <a:solidFill>
                            <a:prstClr val="black"/>
                          </a:solidFill>
                          <a:effectLst/>
                          <a:uLnTx/>
                          <a:uFillTx/>
                          <a:latin typeface="Calibri"/>
                          <a:ea typeface="+mn-ea"/>
                          <a:cs typeface="+mn-cs"/>
                        </a:rPr>
                        <a:t>
 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379248</a:t>
                      </a:r>
                    </a:p>
                  </a:txBody>
                  <a:tcPr/>
                </a:tc>
                <a:extLst>
                  <a:ext uri="{0D108BD9-81ED-4DB2-BD59-A6C34878D82A}">
                    <a16:rowId xmlns:a16="http://schemas.microsoft.com/office/drawing/2014/main" val="57002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- 2026-07-28 07:31:05</a:t>
                      </a:r>
                      <a:r>
                        <a:rPr kumimoji="0" lang="de-DE" sz="1000" b="0" i="0" u="none" strike="noStrike" kern="1200" cap="none" spc="0" normalizeH="0" baseline="0" noProof="0">
                          <a:ln>
                            <a:noFill/>
                          </a:ln>
                          <a:solidFill>
                            <a:prstClr val="black"/>
                          </a:solidFill>
                          <a:effectLst/>
                          <a:uLnTx/>
                          <a:uFillTx/>
                          <a:latin typeface="Calibri"/>
                          <a:ea typeface="+mn-ea"/>
                          <a:cs typeface="+mn-cs"/>
                        </a:rPr>
                        <a:t>
 vergilbte Handyhülle wirklich absoluter Endgegner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44267</a:t>
                      </a:r>
                    </a:p>
                  </a:txBody>
                  <a:tcPr/>
                </a:tc>
                <a:extLst>
                  <a:ext uri="{0D108BD9-81ED-4DB2-BD59-A6C34878D82A}">
                    <a16:rowId xmlns:a16="http://schemas.microsoft.com/office/drawing/2014/main" val="53146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- 2026-07-27 14:20:59</a:t>
                      </a:r>
                      <a:r>
                        <a:rPr kumimoji="0" lang="de-DE" sz="1000" b="0" i="0" u="none" strike="noStrike" kern="1200" cap="none" spc="0" normalizeH="0" baseline="0" noProof="0">
                          <a:ln>
                            <a:noFill/>
                          </a:ln>
                          <a:solidFill>
                            <a:prstClr val="black"/>
                          </a:solidFill>
                          <a:effectLst/>
                          <a:uLnTx/>
                          <a:uFillTx/>
                          <a:latin typeface="Calibri"/>
                          <a:ea typeface="+mn-ea"/>
                          <a:cs typeface="+mn-cs"/>
                        </a:rPr>
                        <a:t>
 Jeder kennt so einen...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160685</a:t>
                      </a:r>
                    </a:p>
                  </a:txBody>
                  <a:tcPr/>
                </a:tc>
                <a:extLst>
                  <a:ext uri="{0D108BD9-81ED-4DB2-BD59-A6C34878D82A}">
                    <a16:rowId xmlns:a16="http://schemas.microsoft.com/office/drawing/2014/main" val="1088728081"/>
                  </a:ext>
                </a:extLst>
              </a:tr>
            </a:tbl>
          </a:graphicData>
        </a:graphic>
      </p:graphicFrame>
      <p:sp>
        <p:nvSpPr>
          <p:cNvPr id="4" name="Text Placeholder 3">
            <a:extLst>
              <a:ext uri="{FF2B5EF4-FFF2-40B4-BE49-F238E27FC236}">
                <a16:creationId xmlns:a16="http://schemas.microsoft.com/office/drawing/2014/main" id="{D02B2381-2B53-4564-B963-FC8DCAE3D47A}"/>
              </a:ext>
            </a:extLst>
          </p:cNvPr>
          <p:cNvSpPr>
            <a:spLocks noGrp="1"/>
          </p:cNvSpPr>
          <p:nvPr>
            <p:ph type="body" sz="quarter" idx="14"/>
          </p:nvPr>
        </p:nvSpPr>
        <p:spPr/>
        <p:txBody>
          <a:bodyPr/>
          <a:lstStyle/>
          <a:p>
            <a:r>
              <a:rPr lang="en-US"/>
              <a:t>01/01/2026 - 08/03/2026</a:t>
            </a:r>
          </a:p>
        </p:txBody>
      </p:sp>
    </p:spTree>
    <p:extLst>
      <p:ext uri="{BB962C8B-B14F-4D97-AF65-F5344CB8AC3E}">
        <p14:creationId xmlns:p14="http://schemas.microsoft.com/office/powerpoint/2010/main" val="799162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03572-528D-4D7C-97B9-88DB5A09F5C4}"/>
              </a:ext>
            </a:extLst>
          </p:cNvPr>
          <p:cNvSpPr>
            <a:spLocks noGrp="1"/>
          </p:cNvSpPr>
          <p:nvPr>
            <p:ph type="title"/>
          </p:nvPr>
        </p:nvSpPr>
        <p:spPr/>
        <p:txBody>
          <a:bodyPr/>
          <a:lstStyle/>
          <a:p>
            <a:r>
              <a:rPr lang="en-US"/>
              <a:t>Instagram Posts Table | 01.1.01. 1LIVE - 4 of 11</a:t>
            </a:r>
          </a:p>
        </p:txBody>
      </p:sp>
      <p:graphicFrame>
        <p:nvGraphicFramePr>
          <p:cNvPr id="5" name="Table Placeholder 4">
            <a:extLst>
              <a:ext uri="{FF2B5EF4-FFF2-40B4-BE49-F238E27FC236}">
                <a16:creationId xmlns:a16="http://schemas.microsoft.com/office/drawing/2014/main" id="{C0F59600-6590-4929-A508-4D289FDC3932}"/>
              </a:ext>
            </a:extLst>
          </p:cNvPr>
          <p:cNvGraphicFramePr>
            <a:graphicFrameLocks noGrp="1"/>
          </p:cNvGraphicFramePr>
          <p:nvPr>
            <p:ph type="tbl" sz="quarter" idx="13"/>
            <p:extLst>
              <p:ext uri="{D42A27DB-BD31-4B8C-83A1-F6EECF244321}">
                <p14:modId xmlns:p14="http://schemas.microsoft.com/office/powerpoint/2010/main" val="3276541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72510193"/>
                    </a:ext>
                  </a:extLst>
                </a:gridCol>
                <a:gridCol w="1645920">
                  <a:extLst>
                    <a:ext uri="{9D8B030D-6E8A-4147-A177-3AD203B41FA5}">
                      <a16:colId xmlns:a16="http://schemas.microsoft.com/office/drawing/2014/main" val="3123972427"/>
                    </a:ext>
                  </a:extLst>
                </a:gridCol>
                <a:gridCol w="576072">
                  <a:extLst>
                    <a:ext uri="{9D8B030D-6E8A-4147-A177-3AD203B41FA5}">
                      <a16:colId xmlns:a16="http://schemas.microsoft.com/office/drawing/2014/main" val="2414432716"/>
                    </a:ext>
                  </a:extLst>
                </a:gridCol>
                <a:gridCol w="576072">
                  <a:extLst>
                    <a:ext uri="{9D8B030D-6E8A-4147-A177-3AD203B41FA5}">
                      <a16:colId xmlns:a16="http://schemas.microsoft.com/office/drawing/2014/main" val="1425394604"/>
                    </a:ext>
                  </a:extLst>
                </a:gridCol>
                <a:gridCol w="576072">
                  <a:extLst>
                    <a:ext uri="{9D8B030D-6E8A-4147-A177-3AD203B41FA5}">
                      <a16:colId xmlns:a16="http://schemas.microsoft.com/office/drawing/2014/main" val="3699265386"/>
                    </a:ext>
                  </a:extLst>
                </a:gridCol>
                <a:gridCol w="576072">
                  <a:extLst>
                    <a:ext uri="{9D8B030D-6E8A-4147-A177-3AD203B41FA5}">
                      <a16:colId xmlns:a16="http://schemas.microsoft.com/office/drawing/2014/main" val="2872637050"/>
                    </a:ext>
                  </a:extLst>
                </a:gridCol>
                <a:gridCol w="576072">
                  <a:extLst>
                    <a:ext uri="{9D8B030D-6E8A-4147-A177-3AD203B41FA5}">
                      <a16:colId xmlns:a16="http://schemas.microsoft.com/office/drawing/2014/main" val="1997836345"/>
                    </a:ext>
                  </a:extLst>
                </a:gridCol>
                <a:gridCol w="576072">
                  <a:extLst>
                    <a:ext uri="{9D8B030D-6E8A-4147-A177-3AD203B41FA5}">
                      <a16:colId xmlns:a16="http://schemas.microsoft.com/office/drawing/2014/main" val="2974719676"/>
                    </a:ext>
                  </a:extLst>
                </a:gridCol>
                <a:gridCol w="576072">
                  <a:extLst>
                    <a:ext uri="{9D8B030D-6E8A-4147-A177-3AD203B41FA5}">
                      <a16:colId xmlns:a16="http://schemas.microsoft.com/office/drawing/2014/main" val="539254381"/>
                    </a:ext>
                  </a:extLst>
                </a:gridCol>
                <a:gridCol w="576072">
                  <a:extLst>
                    <a:ext uri="{9D8B030D-6E8A-4147-A177-3AD203B41FA5}">
                      <a16:colId xmlns:a16="http://schemas.microsoft.com/office/drawing/2014/main" val="2243735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4838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- 2026-07-27 10:54:51</a:t>
                      </a:r>
                      <a:r>
                        <a:rPr kumimoji="0" lang="de-DE" sz="1000" b="0" i="0" u="none" strike="noStrike" kern="1200" cap="none" spc="0" normalizeH="0" baseline="0" noProof="0">
                          <a:ln>
                            <a:noFill/>
                          </a:ln>
                          <a:solidFill>
                            <a:prstClr val="black"/>
                          </a:solidFill>
                          <a:effectLst/>
                          <a:uLnTx/>
                          <a:uFillTx/>
                          <a:latin typeface="Calibri"/>
                          <a:ea typeface="+mn-ea"/>
                          <a:cs typeface="+mn-cs"/>
                        </a:rPr>
                        <a:t>
 Rede.
Das ist passiert:
Am Samstagabend war ein 21-Jähriger im Berliner Tiergarten nahe des CSD-Geländes mit einem Transporter in eine Menschenmenge gefahren. Eine Frau starb, 29 weitere Menschen wurden zum Teil schwer verletzt. Der CSD wurde daraufhin abgebrochen. Der Tatverdächtige war bekannter Islamist. Am Sonntagabend wurde er in einer Kleingartenanlage in Berlin-Spandau bei einem Polizeieinsatz getötet.
📞 Wenn du einfach mal reden willst, erreichst du die Nummer gegen Kummer: 
0800 111 0 550
Montag bis Freitag von 9 bis 11 Uhr und Dienstag und Donnerstag von 17 bis 19 Uhr
📱 Krisenchat.de
Hier kannst du im Chat, per Whatsapp oder SMS chatten. Am anderen Ende sind Psychotherapeut:innen, Psycholog:innen, Sozialpädagog:innen, Leher:innen und Pädagogen. Es ist ein Angebot für alle unter 25 Jahren.
📞 Plaudernetz der Malteser
Hier kann täglich von 10 - 22 Uhr geplaudert werden: 0800 330 1111
Ihr seid nicht allein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147914</a:t>
                      </a:r>
                    </a:p>
                  </a:txBody>
                  <a:tcPr/>
                </a:tc>
                <a:extLst>
                  <a:ext uri="{0D108BD9-81ED-4DB2-BD59-A6C34878D82A}">
                    <a16:rowId xmlns:a16="http://schemas.microsoft.com/office/drawing/2014/main" val="1901763956"/>
                  </a:ext>
                </a:extLst>
              </a:tr>
            </a:tbl>
          </a:graphicData>
        </a:graphic>
      </p:graphicFrame>
      <p:sp>
        <p:nvSpPr>
          <p:cNvPr id="4" name="Text Placeholder 3">
            <a:extLst>
              <a:ext uri="{FF2B5EF4-FFF2-40B4-BE49-F238E27FC236}">
                <a16:creationId xmlns:a16="http://schemas.microsoft.com/office/drawing/2014/main" id="{3BFE48FE-3DAA-469D-8E36-388B6866F010}"/>
              </a:ext>
            </a:extLst>
          </p:cNvPr>
          <p:cNvSpPr>
            <a:spLocks noGrp="1"/>
          </p:cNvSpPr>
          <p:nvPr>
            <p:ph type="body" sz="quarter" idx="14"/>
          </p:nvPr>
        </p:nvSpPr>
        <p:spPr/>
        <p:txBody>
          <a:bodyPr/>
          <a:lstStyle/>
          <a:p>
            <a:r>
              <a:rPr lang="en-US"/>
              <a:t>01/01/2026 - 08/03/2026</a:t>
            </a:r>
          </a:p>
        </p:txBody>
      </p:sp>
    </p:spTree>
    <p:extLst>
      <p:ext uri="{BB962C8B-B14F-4D97-AF65-F5344CB8AC3E}">
        <p14:creationId xmlns:p14="http://schemas.microsoft.com/office/powerpoint/2010/main" val="2283591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093B7-6DFD-4B9D-A1CE-62F8C26507E8}"/>
              </a:ext>
            </a:extLst>
          </p:cNvPr>
          <p:cNvSpPr>
            <a:spLocks noGrp="1"/>
          </p:cNvSpPr>
          <p:nvPr>
            <p:ph type="title"/>
          </p:nvPr>
        </p:nvSpPr>
        <p:spPr/>
        <p:txBody>
          <a:bodyPr/>
          <a:lstStyle/>
          <a:p>
            <a:r>
              <a:rPr lang="en-US"/>
              <a:t>Instagram Posts Table | 01.1.01. 1LIVE - 5 of 11</a:t>
            </a:r>
          </a:p>
        </p:txBody>
      </p:sp>
      <p:graphicFrame>
        <p:nvGraphicFramePr>
          <p:cNvPr id="5" name="Table Placeholder 4">
            <a:extLst>
              <a:ext uri="{FF2B5EF4-FFF2-40B4-BE49-F238E27FC236}">
                <a16:creationId xmlns:a16="http://schemas.microsoft.com/office/drawing/2014/main" id="{D9BB7DBF-3A2A-4F04-8C44-E117E564C120}"/>
              </a:ext>
            </a:extLst>
          </p:cNvPr>
          <p:cNvGraphicFramePr>
            <a:graphicFrameLocks noGrp="1"/>
          </p:cNvGraphicFramePr>
          <p:nvPr>
            <p:ph type="tbl" sz="quarter" idx="13"/>
            <p:extLst>
              <p:ext uri="{D42A27DB-BD31-4B8C-83A1-F6EECF244321}">
                <p14:modId xmlns:p14="http://schemas.microsoft.com/office/powerpoint/2010/main" val="345892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61132336"/>
                    </a:ext>
                  </a:extLst>
                </a:gridCol>
                <a:gridCol w="1645920">
                  <a:extLst>
                    <a:ext uri="{9D8B030D-6E8A-4147-A177-3AD203B41FA5}">
                      <a16:colId xmlns:a16="http://schemas.microsoft.com/office/drawing/2014/main" val="1628174377"/>
                    </a:ext>
                  </a:extLst>
                </a:gridCol>
                <a:gridCol w="576072">
                  <a:extLst>
                    <a:ext uri="{9D8B030D-6E8A-4147-A177-3AD203B41FA5}">
                      <a16:colId xmlns:a16="http://schemas.microsoft.com/office/drawing/2014/main" val="1542031166"/>
                    </a:ext>
                  </a:extLst>
                </a:gridCol>
                <a:gridCol w="576072">
                  <a:extLst>
                    <a:ext uri="{9D8B030D-6E8A-4147-A177-3AD203B41FA5}">
                      <a16:colId xmlns:a16="http://schemas.microsoft.com/office/drawing/2014/main" val="3154914071"/>
                    </a:ext>
                  </a:extLst>
                </a:gridCol>
                <a:gridCol w="576072">
                  <a:extLst>
                    <a:ext uri="{9D8B030D-6E8A-4147-A177-3AD203B41FA5}">
                      <a16:colId xmlns:a16="http://schemas.microsoft.com/office/drawing/2014/main" val="4193334405"/>
                    </a:ext>
                  </a:extLst>
                </a:gridCol>
                <a:gridCol w="576072">
                  <a:extLst>
                    <a:ext uri="{9D8B030D-6E8A-4147-A177-3AD203B41FA5}">
                      <a16:colId xmlns:a16="http://schemas.microsoft.com/office/drawing/2014/main" val="1225429707"/>
                    </a:ext>
                  </a:extLst>
                </a:gridCol>
                <a:gridCol w="576072">
                  <a:extLst>
                    <a:ext uri="{9D8B030D-6E8A-4147-A177-3AD203B41FA5}">
                      <a16:colId xmlns:a16="http://schemas.microsoft.com/office/drawing/2014/main" val="241961851"/>
                    </a:ext>
                  </a:extLst>
                </a:gridCol>
                <a:gridCol w="576072">
                  <a:extLst>
                    <a:ext uri="{9D8B030D-6E8A-4147-A177-3AD203B41FA5}">
                      <a16:colId xmlns:a16="http://schemas.microsoft.com/office/drawing/2014/main" val="634781763"/>
                    </a:ext>
                  </a:extLst>
                </a:gridCol>
                <a:gridCol w="576072">
                  <a:extLst>
                    <a:ext uri="{9D8B030D-6E8A-4147-A177-3AD203B41FA5}">
                      <a16:colId xmlns:a16="http://schemas.microsoft.com/office/drawing/2014/main" val="3071015783"/>
                    </a:ext>
                  </a:extLst>
                </a:gridCol>
                <a:gridCol w="576072">
                  <a:extLst>
                    <a:ext uri="{9D8B030D-6E8A-4147-A177-3AD203B41FA5}">
                      <a16:colId xmlns:a16="http://schemas.microsoft.com/office/drawing/2014/main" val="99839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9776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- 2026-07-26 09:01:35</a:t>
                      </a:r>
                      <a:r>
                        <a:rPr kumimoji="0" lang="de-DE" sz="1000" b="0" i="0" u="none" strike="noStrike" kern="1200" cap="none" spc="0" normalizeH="0" baseline="0" noProof="0">
                          <a:ln>
                            <a:noFill/>
                          </a:ln>
                          <a:solidFill>
                            <a:prstClr val="black"/>
                          </a:solidFill>
                          <a:effectLst/>
                          <a:uLnTx/>
                          <a:uFillTx/>
                          <a:latin typeface="Calibri"/>
                          <a:ea typeface="+mn-ea"/>
                          <a:cs typeface="+mn-cs"/>
                        </a:rPr>
                        <a:t>
 Top 3 unangenehmste Momente so ein Schlemmerhappen beim Bäcker bestellen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144581</a:t>
                      </a:r>
                    </a:p>
                  </a:txBody>
                  <a:tcPr/>
                </a:tc>
                <a:extLst>
                  <a:ext uri="{0D108BD9-81ED-4DB2-BD59-A6C34878D82A}">
                    <a16:rowId xmlns:a16="http://schemas.microsoft.com/office/drawing/2014/main" val="21238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1live - 2026-07-25 17:01:17</a:t>
                      </a:r>
                      <a:r>
                        <a:rPr kumimoji="0" lang="en-US" sz="1000" b="0" i="0" u="none" strike="noStrike" kern="1200" cap="none" spc="0" normalizeH="0" baseline="0" noProof="0">
                          <a:ln>
                            <a:noFill/>
                          </a:ln>
                          <a:solidFill>
                            <a:prstClr val="black"/>
                          </a:solidFill>
                          <a:effectLst/>
                          <a:uLnTx/>
                          <a:uFillTx/>
                          <a:latin typeface="Calibri"/>
                          <a:ea typeface="+mn-ea"/>
                          <a:cs typeface="+mn-cs"/>
                        </a:rPr>
                        <a:t>
 Die brauchen alle ein Redesign !!!
Bildcredits: picture alliance / Birgit Reitz-Hofmann/Shotshop, picture alliance / Zoonar, picture alliance / CHROMORANGE, picture alliance / Zoonar, picture alliance / picture alliance/Bildagentur-online, picture alliance / Zoonar, picture alliance / dpa / Sven Hoppe, Tamanna Rumee / Unsplash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197517</a:t>
                      </a:r>
                    </a:p>
                  </a:txBody>
                  <a:tcPr/>
                </a:tc>
                <a:extLst>
                  <a:ext uri="{0D108BD9-81ED-4DB2-BD59-A6C34878D82A}">
                    <a16:rowId xmlns:a16="http://schemas.microsoft.com/office/drawing/2014/main" val="2538796726"/>
                  </a:ext>
                </a:extLst>
              </a:tr>
            </a:tbl>
          </a:graphicData>
        </a:graphic>
      </p:graphicFrame>
      <p:sp>
        <p:nvSpPr>
          <p:cNvPr id="4" name="Text Placeholder 3">
            <a:extLst>
              <a:ext uri="{FF2B5EF4-FFF2-40B4-BE49-F238E27FC236}">
                <a16:creationId xmlns:a16="http://schemas.microsoft.com/office/drawing/2014/main" id="{3BE91BA2-E300-4992-ABC8-DA081D354B53}"/>
              </a:ext>
            </a:extLst>
          </p:cNvPr>
          <p:cNvSpPr>
            <a:spLocks noGrp="1"/>
          </p:cNvSpPr>
          <p:nvPr>
            <p:ph type="body" sz="quarter" idx="14"/>
          </p:nvPr>
        </p:nvSpPr>
        <p:spPr/>
        <p:txBody>
          <a:bodyPr/>
          <a:lstStyle/>
          <a:p>
            <a:r>
              <a:rPr lang="en-US"/>
              <a:t>01/01/2026 - 08/03/2026</a:t>
            </a:r>
          </a:p>
        </p:txBody>
      </p:sp>
    </p:spTree>
    <p:extLst>
      <p:ext uri="{BB962C8B-B14F-4D97-AF65-F5344CB8AC3E}">
        <p14:creationId xmlns:p14="http://schemas.microsoft.com/office/powerpoint/2010/main" val="1849759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A4AD9-043C-4948-B5F2-B88F61D340DA}"/>
              </a:ext>
            </a:extLst>
          </p:cNvPr>
          <p:cNvSpPr>
            <a:spLocks noGrp="1"/>
          </p:cNvSpPr>
          <p:nvPr>
            <p:ph type="title"/>
          </p:nvPr>
        </p:nvSpPr>
        <p:spPr/>
        <p:txBody>
          <a:bodyPr/>
          <a:lstStyle/>
          <a:p>
            <a:r>
              <a:rPr lang="en-US"/>
              <a:t>Instagram Posts Table | 01.1.01. 1LIVE - 6 of 11</a:t>
            </a:r>
          </a:p>
        </p:txBody>
      </p:sp>
      <p:graphicFrame>
        <p:nvGraphicFramePr>
          <p:cNvPr id="5" name="Table Placeholder 4">
            <a:extLst>
              <a:ext uri="{FF2B5EF4-FFF2-40B4-BE49-F238E27FC236}">
                <a16:creationId xmlns:a16="http://schemas.microsoft.com/office/drawing/2014/main" id="{F1806FA7-FB54-4BC8-8669-0308EF900A0F}"/>
              </a:ext>
            </a:extLst>
          </p:cNvPr>
          <p:cNvGraphicFramePr>
            <a:graphicFrameLocks noGrp="1"/>
          </p:cNvGraphicFramePr>
          <p:nvPr>
            <p:ph type="tbl" sz="quarter" idx="13"/>
            <p:extLst>
              <p:ext uri="{D42A27DB-BD31-4B8C-83A1-F6EECF244321}">
                <p14:modId xmlns:p14="http://schemas.microsoft.com/office/powerpoint/2010/main" val="964038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92121329"/>
                    </a:ext>
                  </a:extLst>
                </a:gridCol>
                <a:gridCol w="1645920">
                  <a:extLst>
                    <a:ext uri="{9D8B030D-6E8A-4147-A177-3AD203B41FA5}">
                      <a16:colId xmlns:a16="http://schemas.microsoft.com/office/drawing/2014/main" val="2083106967"/>
                    </a:ext>
                  </a:extLst>
                </a:gridCol>
                <a:gridCol w="576072">
                  <a:extLst>
                    <a:ext uri="{9D8B030D-6E8A-4147-A177-3AD203B41FA5}">
                      <a16:colId xmlns:a16="http://schemas.microsoft.com/office/drawing/2014/main" val="593495495"/>
                    </a:ext>
                  </a:extLst>
                </a:gridCol>
                <a:gridCol w="576072">
                  <a:extLst>
                    <a:ext uri="{9D8B030D-6E8A-4147-A177-3AD203B41FA5}">
                      <a16:colId xmlns:a16="http://schemas.microsoft.com/office/drawing/2014/main" val="4156628305"/>
                    </a:ext>
                  </a:extLst>
                </a:gridCol>
                <a:gridCol w="576072">
                  <a:extLst>
                    <a:ext uri="{9D8B030D-6E8A-4147-A177-3AD203B41FA5}">
                      <a16:colId xmlns:a16="http://schemas.microsoft.com/office/drawing/2014/main" val="1095741447"/>
                    </a:ext>
                  </a:extLst>
                </a:gridCol>
                <a:gridCol w="576072">
                  <a:extLst>
                    <a:ext uri="{9D8B030D-6E8A-4147-A177-3AD203B41FA5}">
                      <a16:colId xmlns:a16="http://schemas.microsoft.com/office/drawing/2014/main" val="3880192992"/>
                    </a:ext>
                  </a:extLst>
                </a:gridCol>
                <a:gridCol w="576072">
                  <a:extLst>
                    <a:ext uri="{9D8B030D-6E8A-4147-A177-3AD203B41FA5}">
                      <a16:colId xmlns:a16="http://schemas.microsoft.com/office/drawing/2014/main" val="3211909982"/>
                    </a:ext>
                  </a:extLst>
                </a:gridCol>
                <a:gridCol w="576072">
                  <a:extLst>
                    <a:ext uri="{9D8B030D-6E8A-4147-A177-3AD203B41FA5}">
                      <a16:colId xmlns:a16="http://schemas.microsoft.com/office/drawing/2014/main" val="710630921"/>
                    </a:ext>
                  </a:extLst>
                </a:gridCol>
                <a:gridCol w="576072">
                  <a:extLst>
                    <a:ext uri="{9D8B030D-6E8A-4147-A177-3AD203B41FA5}">
                      <a16:colId xmlns:a16="http://schemas.microsoft.com/office/drawing/2014/main" val="2325000898"/>
                    </a:ext>
                  </a:extLst>
                </a:gridCol>
                <a:gridCol w="576072">
                  <a:extLst>
                    <a:ext uri="{9D8B030D-6E8A-4147-A177-3AD203B41FA5}">
                      <a16:colId xmlns:a16="http://schemas.microsoft.com/office/drawing/2014/main" val="3817796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7178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1live - 2026-07-24 14:41:17</a:t>
                      </a:r>
                      <a:r>
                        <a:rPr kumimoji="0" lang="en-US" sz="1000" b="0" i="0" u="none" strike="noStrike" kern="1200" cap="none" spc="0" normalizeH="0" baseline="0" noProof="0">
                          <a:ln>
                            <a:noFill/>
                          </a:ln>
                          <a:solidFill>
                            <a:prstClr val="black"/>
                          </a:solidFill>
                          <a:effectLst/>
                          <a:uLnTx/>
                          <a:uFillTx/>
                          <a:latin typeface="Calibri"/>
                          <a:ea typeface="+mn-ea"/>
                          <a:cs typeface="+mn-cs"/>
                        </a:rPr>
                        <a:t>
 mit dem 5er in der Trinkhalle was geiles auf die Hand holen wirklich anderer Vibe 🥵
Aktuell kann man auf der Website der Europäischen Zentralbank für die neuen Designs abstimmen, die Auswahl hat man aus prominenten Europäer:innen und Flüssen und Vögeln. Einführung der Scheine ist dann ab 2028/29 geplant. Die Dinger sind teilweise wirklich hochkant, komplett crazy!!!
Bildcredits: dpa/Klaus-Dietmar Gabbert, Jens Kalaene; picture alliance/Caro, Zoonar/Stefan Ziese; WDR / Christopher C. Franken; Bonn.digital; ddp/Steffens; IMAGO/Future Image; KiKa/MDR; C Isolde Schmitt-Menzel, Friedrich Streich, WDR, WDR-mediagroup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535790</a:t>
                      </a:r>
                    </a:p>
                  </a:txBody>
                  <a:tcPr/>
                </a:tc>
                <a:extLst>
                  <a:ext uri="{0D108BD9-81ED-4DB2-BD59-A6C34878D82A}">
                    <a16:rowId xmlns:a16="http://schemas.microsoft.com/office/drawing/2014/main" val="4237090565"/>
                  </a:ext>
                </a:extLst>
              </a:tr>
            </a:tbl>
          </a:graphicData>
        </a:graphic>
      </p:graphicFrame>
      <p:sp>
        <p:nvSpPr>
          <p:cNvPr id="4" name="Text Placeholder 3">
            <a:extLst>
              <a:ext uri="{FF2B5EF4-FFF2-40B4-BE49-F238E27FC236}">
                <a16:creationId xmlns:a16="http://schemas.microsoft.com/office/drawing/2014/main" id="{BE3A432D-C110-46CD-9F76-DFDFCB48F79B}"/>
              </a:ext>
            </a:extLst>
          </p:cNvPr>
          <p:cNvSpPr>
            <a:spLocks noGrp="1"/>
          </p:cNvSpPr>
          <p:nvPr>
            <p:ph type="body" sz="quarter" idx="14"/>
          </p:nvPr>
        </p:nvSpPr>
        <p:spPr/>
        <p:txBody>
          <a:bodyPr/>
          <a:lstStyle/>
          <a:p>
            <a:r>
              <a:rPr lang="en-US"/>
              <a:t>01/01/2026 - 08/03/2026</a:t>
            </a:r>
          </a:p>
        </p:txBody>
      </p:sp>
    </p:spTree>
    <p:extLst>
      <p:ext uri="{BB962C8B-B14F-4D97-AF65-F5344CB8AC3E}">
        <p14:creationId xmlns:p14="http://schemas.microsoft.com/office/powerpoint/2010/main" val="3529145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36CC2-AC16-4C6F-8F4C-0BBE33DE4662}"/>
              </a:ext>
            </a:extLst>
          </p:cNvPr>
          <p:cNvSpPr>
            <a:spLocks noGrp="1"/>
          </p:cNvSpPr>
          <p:nvPr>
            <p:ph type="title"/>
          </p:nvPr>
        </p:nvSpPr>
        <p:spPr/>
        <p:txBody>
          <a:bodyPr/>
          <a:lstStyle/>
          <a:p>
            <a:r>
              <a:rPr lang="en-US"/>
              <a:t>Instagram Posts Table | 01.1.01. 1LIVE - 7 of 11</a:t>
            </a:r>
          </a:p>
        </p:txBody>
      </p:sp>
      <p:graphicFrame>
        <p:nvGraphicFramePr>
          <p:cNvPr id="5" name="Table Placeholder 4">
            <a:extLst>
              <a:ext uri="{FF2B5EF4-FFF2-40B4-BE49-F238E27FC236}">
                <a16:creationId xmlns:a16="http://schemas.microsoft.com/office/drawing/2014/main" id="{204F2896-480B-42F3-B80F-45818F5FF874}"/>
              </a:ext>
            </a:extLst>
          </p:cNvPr>
          <p:cNvGraphicFramePr>
            <a:graphicFrameLocks noGrp="1"/>
          </p:cNvGraphicFramePr>
          <p:nvPr>
            <p:ph type="tbl" sz="quarter" idx="13"/>
            <p:extLst>
              <p:ext uri="{D42A27DB-BD31-4B8C-83A1-F6EECF244321}">
                <p14:modId xmlns:p14="http://schemas.microsoft.com/office/powerpoint/2010/main" val="240546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2618818"/>
                    </a:ext>
                  </a:extLst>
                </a:gridCol>
                <a:gridCol w="1645920">
                  <a:extLst>
                    <a:ext uri="{9D8B030D-6E8A-4147-A177-3AD203B41FA5}">
                      <a16:colId xmlns:a16="http://schemas.microsoft.com/office/drawing/2014/main" val="626061575"/>
                    </a:ext>
                  </a:extLst>
                </a:gridCol>
                <a:gridCol w="576072">
                  <a:extLst>
                    <a:ext uri="{9D8B030D-6E8A-4147-A177-3AD203B41FA5}">
                      <a16:colId xmlns:a16="http://schemas.microsoft.com/office/drawing/2014/main" val="1873485007"/>
                    </a:ext>
                  </a:extLst>
                </a:gridCol>
                <a:gridCol w="576072">
                  <a:extLst>
                    <a:ext uri="{9D8B030D-6E8A-4147-A177-3AD203B41FA5}">
                      <a16:colId xmlns:a16="http://schemas.microsoft.com/office/drawing/2014/main" val="1249364336"/>
                    </a:ext>
                  </a:extLst>
                </a:gridCol>
                <a:gridCol w="576072">
                  <a:extLst>
                    <a:ext uri="{9D8B030D-6E8A-4147-A177-3AD203B41FA5}">
                      <a16:colId xmlns:a16="http://schemas.microsoft.com/office/drawing/2014/main" val="2875657744"/>
                    </a:ext>
                  </a:extLst>
                </a:gridCol>
                <a:gridCol w="576072">
                  <a:extLst>
                    <a:ext uri="{9D8B030D-6E8A-4147-A177-3AD203B41FA5}">
                      <a16:colId xmlns:a16="http://schemas.microsoft.com/office/drawing/2014/main" val="406627786"/>
                    </a:ext>
                  </a:extLst>
                </a:gridCol>
                <a:gridCol w="576072">
                  <a:extLst>
                    <a:ext uri="{9D8B030D-6E8A-4147-A177-3AD203B41FA5}">
                      <a16:colId xmlns:a16="http://schemas.microsoft.com/office/drawing/2014/main" val="3126709999"/>
                    </a:ext>
                  </a:extLst>
                </a:gridCol>
                <a:gridCol w="576072">
                  <a:extLst>
                    <a:ext uri="{9D8B030D-6E8A-4147-A177-3AD203B41FA5}">
                      <a16:colId xmlns:a16="http://schemas.microsoft.com/office/drawing/2014/main" val="607778388"/>
                    </a:ext>
                  </a:extLst>
                </a:gridCol>
                <a:gridCol w="576072">
                  <a:extLst>
                    <a:ext uri="{9D8B030D-6E8A-4147-A177-3AD203B41FA5}">
                      <a16:colId xmlns:a16="http://schemas.microsoft.com/office/drawing/2014/main" val="979821123"/>
                    </a:ext>
                  </a:extLst>
                </a:gridCol>
                <a:gridCol w="576072">
                  <a:extLst>
                    <a:ext uri="{9D8B030D-6E8A-4147-A177-3AD203B41FA5}">
                      <a16:colId xmlns:a16="http://schemas.microsoft.com/office/drawing/2014/main" val="2431759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06380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- 2026-07-24 14:04:39</a:t>
                      </a:r>
                      <a:r>
                        <a:rPr kumimoji="0" lang="de-DE" sz="1000" b="0" i="0" u="none" strike="noStrike" kern="1200" cap="none" spc="0" normalizeH="0" baseline="0" noProof="0">
                          <a:ln>
                            <a:noFill/>
                          </a:ln>
                          <a:solidFill>
                            <a:prstClr val="black"/>
                          </a:solidFill>
                          <a:effectLst/>
                          <a:uLnTx/>
                          <a:uFillTx/>
                          <a:latin typeface="Calibri"/>
                          <a:ea typeface="+mn-ea"/>
                          <a:cs typeface="+mn-cs"/>
                        </a:rPr>
                        <a:t>
 Jürgen Klopp neuer Bundestrainer confirmed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177192</a:t>
                      </a:r>
                    </a:p>
                  </a:txBody>
                  <a:tcPr/>
                </a:tc>
                <a:extLst>
                  <a:ext uri="{0D108BD9-81ED-4DB2-BD59-A6C34878D82A}">
                    <a16:rowId xmlns:a16="http://schemas.microsoft.com/office/drawing/2014/main" val="405606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- 2026-07-24 09:20:57</a:t>
                      </a:r>
                      <a:r>
                        <a:rPr kumimoji="0" lang="de-DE" sz="1000" b="0" i="0" u="none" strike="noStrike" kern="1200" cap="none" spc="0" normalizeH="0" baseline="0" noProof="0">
                          <a:ln>
                            <a:noFill/>
                          </a:ln>
                          <a:solidFill>
                            <a:prstClr val="black"/>
                          </a:solidFill>
                          <a:effectLst/>
                          <a:uLnTx/>
                          <a:uFillTx/>
                          <a:latin typeface="Calibri"/>
                          <a:ea typeface="+mn-ea"/>
                          <a:cs typeface="+mn-cs"/>
                        </a:rPr>
                        <a:t>
 Am Ende macht man sich immer zu viele Gedanken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179721</a:t>
                      </a:r>
                    </a:p>
                  </a:txBody>
                  <a:tcPr/>
                </a:tc>
                <a:extLst>
                  <a:ext uri="{0D108BD9-81ED-4DB2-BD59-A6C34878D82A}">
                    <a16:rowId xmlns:a16="http://schemas.microsoft.com/office/drawing/2014/main" val="3842399393"/>
                  </a:ext>
                </a:extLst>
              </a:tr>
            </a:tbl>
          </a:graphicData>
        </a:graphic>
      </p:graphicFrame>
      <p:sp>
        <p:nvSpPr>
          <p:cNvPr id="4" name="Text Placeholder 3">
            <a:extLst>
              <a:ext uri="{FF2B5EF4-FFF2-40B4-BE49-F238E27FC236}">
                <a16:creationId xmlns:a16="http://schemas.microsoft.com/office/drawing/2014/main" id="{AE17D3AD-9E7E-4555-98DF-FABD8BA00751}"/>
              </a:ext>
            </a:extLst>
          </p:cNvPr>
          <p:cNvSpPr>
            <a:spLocks noGrp="1"/>
          </p:cNvSpPr>
          <p:nvPr>
            <p:ph type="body" sz="quarter" idx="14"/>
          </p:nvPr>
        </p:nvSpPr>
        <p:spPr/>
        <p:txBody>
          <a:bodyPr/>
          <a:lstStyle/>
          <a:p>
            <a:r>
              <a:rPr lang="en-US"/>
              <a:t>01/01/2026 - 08/03/2026</a:t>
            </a:r>
          </a:p>
        </p:txBody>
      </p:sp>
    </p:spTree>
    <p:extLst>
      <p:ext uri="{BB962C8B-B14F-4D97-AF65-F5344CB8AC3E}">
        <p14:creationId xmlns:p14="http://schemas.microsoft.com/office/powerpoint/2010/main" val="4258795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4AE72-19D9-4A5E-BA12-983D5E8A9683}"/>
              </a:ext>
            </a:extLst>
          </p:cNvPr>
          <p:cNvSpPr>
            <a:spLocks noGrp="1"/>
          </p:cNvSpPr>
          <p:nvPr>
            <p:ph type="title"/>
          </p:nvPr>
        </p:nvSpPr>
        <p:spPr/>
        <p:txBody>
          <a:bodyPr/>
          <a:lstStyle/>
          <a:p>
            <a:r>
              <a:rPr lang="en-US"/>
              <a:t>Instagram Posts Table | 01.1.01. 1LIVE - 8 of 11</a:t>
            </a:r>
          </a:p>
        </p:txBody>
      </p:sp>
      <p:graphicFrame>
        <p:nvGraphicFramePr>
          <p:cNvPr id="5" name="Table Placeholder 4">
            <a:extLst>
              <a:ext uri="{FF2B5EF4-FFF2-40B4-BE49-F238E27FC236}">
                <a16:creationId xmlns:a16="http://schemas.microsoft.com/office/drawing/2014/main" id="{4CAA68C1-3E6E-4EDB-BCD9-53CE8E6F59BE}"/>
              </a:ext>
            </a:extLst>
          </p:cNvPr>
          <p:cNvGraphicFramePr>
            <a:graphicFrameLocks noGrp="1"/>
          </p:cNvGraphicFramePr>
          <p:nvPr>
            <p:ph type="tbl" sz="quarter" idx="13"/>
            <p:extLst>
              <p:ext uri="{D42A27DB-BD31-4B8C-83A1-F6EECF244321}">
                <p14:modId xmlns:p14="http://schemas.microsoft.com/office/powerpoint/2010/main" val="3046590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4182850"/>
                    </a:ext>
                  </a:extLst>
                </a:gridCol>
                <a:gridCol w="1645920">
                  <a:extLst>
                    <a:ext uri="{9D8B030D-6E8A-4147-A177-3AD203B41FA5}">
                      <a16:colId xmlns:a16="http://schemas.microsoft.com/office/drawing/2014/main" val="4045257155"/>
                    </a:ext>
                  </a:extLst>
                </a:gridCol>
                <a:gridCol w="576072">
                  <a:extLst>
                    <a:ext uri="{9D8B030D-6E8A-4147-A177-3AD203B41FA5}">
                      <a16:colId xmlns:a16="http://schemas.microsoft.com/office/drawing/2014/main" val="2811609913"/>
                    </a:ext>
                  </a:extLst>
                </a:gridCol>
                <a:gridCol w="576072">
                  <a:extLst>
                    <a:ext uri="{9D8B030D-6E8A-4147-A177-3AD203B41FA5}">
                      <a16:colId xmlns:a16="http://schemas.microsoft.com/office/drawing/2014/main" val="3383488632"/>
                    </a:ext>
                  </a:extLst>
                </a:gridCol>
                <a:gridCol w="576072">
                  <a:extLst>
                    <a:ext uri="{9D8B030D-6E8A-4147-A177-3AD203B41FA5}">
                      <a16:colId xmlns:a16="http://schemas.microsoft.com/office/drawing/2014/main" val="2718978618"/>
                    </a:ext>
                  </a:extLst>
                </a:gridCol>
                <a:gridCol w="576072">
                  <a:extLst>
                    <a:ext uri="{9D8B030D-6E8A-4147-A177-3AD203B41FA5}">
                      <a16:colId xmlns:a16="http://schemas.microsoft.com/office/drawing/2014/main" val="3340645360"/>
                    </a:ext>
                  </a:extLst>
                </a:gridCol>
                <a:gridCol w="576072">
                  <a:extLst>
                    <a:ext uri="{9D8B030D-6E8A-4147-A177-3AD203B41FA5}">
                      <a16:colId xmlns:a16="http://schemas.microsoft.com/office/drawing/2014/main" val="318220345"/>
                    </a:ext>
                  </a:extLst>
                </a:gridCol>
                <a:gridCol w="576072">
                  <a:extLst>
                    <a:ext uri="{9D8B030D-6E8A-4147-A177-3AD203B41FA5}">
                      <a16:colId xmlns:a16="http://schemas.microsoft.com/office/drawing/2014/main" val="34922839"/>
                    </a:ext>
                  </a:extLst>
                </a:gridCol>
                <a:gridCol w="576072">
                  <a:extLst>
                    <a:ext uri="{9D8B030D-6E8A-4147-A177-3AD203B41FA5}">
                      <a16:colId xmlns:a16="http://schemas.microsoft.com/office/drawing/2014/main" val="4011767453"/>
                    </a:ext>
                  </a:extLst>
                </a:gridCol>
                <a:gridCol w="576072">
                  <a:extLst>
                    <a:ext uri="{9D8B030D-6E8A-4147-A177-3AD203B41FA5}">
                      <a16:colId xmlns:a16="http://schemas.microsoft.com/office/drawing/2014/main" val="2966771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3209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1live - 2026-07-23 10:12:07</a:t>
                      </a:r>
                      <a:r>
                        <a:rPr kumimoji="0" lang="en-US" sz="1000" b="0" i="0" u="none" strike="noStrike" kern="1200" cap="none" spc="0" normalizeH="0" baseline="0" noProof="0">
                          <a:ln>
                            <a:noFill/>
                          </a:ln>
                          <a:solidFill>
                            <a:prstClr val="black"/>
                          </a:solidFill>
                          <a:effectLst/>
                          <a:uLnTx/>
                          <a:uFillTx/>
                          <a:latin typeface="Calibri"/>
                          <a:ea typeface="+mn-ea"/>
                          <a:cs typeface="+mn-cs"/>
                        </a:rPr>
                        <a:t>
 Stellt euch vor, ihr seid plötzlich Epileptiker - über diese Diagnose spricht Levi auch in seinem Podcast “Musste durch”. Die neue Folge kommt am 24. Juli 🤝
Quellen: Instagram.com/levipenell / Institut für Epilepsie / Uniklinik Freiburg / Epilepsiezentrum Erlangen / NDR
Bildcredits: Levi Penell / picture alliance / Panama Pictures, Christoph Hardt; WDR / picture alliance, Sergey Nivens/Shotshop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350808</a:t>
                      </a:r>
                    </a:p>
                  </a:txBody>
                  <a:tcPr/>
                </a:tc>
                <a:extLst>
                  <a:ext uri="{0D108BD9-81ED-4DB2-BD59-A6C34878D82A}">
                    <a16:rowId xmlns:a16="http://schemas.microsoft.com/office/drawing/2014/main" val="1051863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- 2026-07-23 07:16:24</a:t>
                      </a:r>
                      <a:r>
                        <a:rPr kumimoji="0" lang="de-DE" sz="1000" b="0" i="0" u="none" strike="noStrike" kern="1200" cap="none" spc="0" normalizeH="0" baseline="0" noProof="0">
                          <a:ln>
                            <a:noFill/>
                          </a:ln>
                          <a:solidFill>
                            <a:prstClr val="black"/>
                          </a:solidFill>
                          <a:effectLst/>
                          <a:uLnTx/>
                          <a:uFillTx/>
                          <a:latin typeface="Calibri"/>
                          <a:ea typeface="+mn-ea"/>
                          <a:cs typeface="+mn-cs"/>
                        </a:rPr>
                        <a:t>
 Wie aus dem Alter seid ihr raus?!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323897</a:t>
                      </a:r>
                    </a:p>
                  </a:txBody>
                  <a:tcPr/>
                </a:tc>
                <a:extLst>
                  <a:ext uri="{0D108BD9-81ED-4DB2-BD59-A6C34878D82A}">
                    <a16:rowId xmlns:a16="http://schemas.microsoft.com/office/drawing/2014/main" val="3212397483"/>
                  </a:ext>
                </a:extLst>
              </a:tr>
            </a:tbl>
          </a:graphicData>
        </a:graphic>
      </p:graphicFrame>
      <p:sp>
        <p:nvSpPr>
          <p:cNvPr id="4" name="Text Placeholder 3">
            <a:extLst>
              <a:ext uri="{FF2B5EF4-FFF2-40B4-BE49-F238E27FC236}">
                <a16:creationId xmlns:a16="http://schemas.microsoft.com/office/drawing/2014/main" id="{8DEF7A75-67DF-4E4C-96CF-4C54DEE36F37}"/>
              </a:ext>
            </a:extLst>
          </p:cNvPr>
          <p:cNvSpPr>
            <a:spLocks noGrp="1"/>
          </p:cNvSpPr>
          <p:nvPr>
            <p:ph type="body" sz="quarter" idx="14"/>
          </p:nvPr>
        </p:nvSpPr>
        <p:spPr/>
        <p:txBody>
          <a:bodyPr/>
          <a:lstStyle/>
          <a:p>
            <a:r>
              <a:rPr lang="en-US"/>
              <a:t>01/01/2026 - 08/03/2026</a:t>
            </a:r>
          </a:p>
        </p:txBody>
      </p:sp>
    </p:spTree>
    <p:extLst>
      <p:ext uri="{BB962C8B-B14F-4D97-AF65-F5344CB8AC3E}">
        <p14:creationId xmlns:p14="http://schemas.microsoft.com/office/powerpoint/2010/main" val="3457755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0FAEA-9DFB-4CC7-898B-55E225AD9DF6}"/>
              </a:ext>
            </a:extLst>
          </p:cNvPr>
          <p:cNvSpPr>
            <a:spLocks noGrp="1"/>
          </p:cNvSpPr>
          <p:nvPr>
            <p:ph type="title"/>
          </p:nvPr>
        </p:nvSpPr>
        <p:spPr/>
        <p:txBody>
          <a:bodyPr/>
          <a:lstStyle/>
          <a:p>
            <a:r>
              <a:rPr lang="en-US"/>
              <a:t>Instagram Posts Table | 01.1.01. 1LIVE - 9 of 11</a:t>
            </a:r>
          </a:p>
        </p:txBody>
      </p:sp>
      <p:graphicFrame>
        <p:nvGraphicFramePr>
          <p:cNvPr id="5" name="Table Placeholder 4">
            <a:extLst>
              <a:ext uri="{FF2B5EF4-FFF2-40B4-BE49-F238E27FC236}">
                <a16:creationId xmlns:a16="http://schemas.microsoft.com/office/drawing/2014/main" id="{5325BF1F-972A-4A4A-B081-69BC6F17BEF7}"/>
              </a:ext>
            </a:extLst>
          </p:cNvPr>
          <p:cNvGraphicFramePr>
            <a:graphicFrameLocks noGrp="1"/>
          </p:cNvGraphicFramePr>
          <p:nvPr>
            <p:ph type="tbl" sz="quarter" idx="13"/>
            <p:extLst>
              <p:ext uri="{D42A27DB-BD31-4B8C-83A1-F6EECF244321}">
                <p14:modId xmlns:p14="http://schemas.microsoft.com/office/powerpoint/2010/main" val="1467951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9822793"/>
                    </a:ext>
                  </a:extLst>
                </a:gridCol>
                <a:gridCol w="1645920">
                  <a:extLst>
                    <a:ext uri="{9D8B030D-6E8A-4147-A177-3AD203B41FA5}">
                      <a16:colId xmlns:a16="http://schemas.microsoft.com/office/drawing/2014/main" val="2287616313"/>
                    </a:ext>
                  </a:extLst>
                </a:gridCol>
                <a:gridCol w="576072">
                  <a:extLst>
                    <a:ext uri="{9D8B030D-6E8A-4147-A177-3AD203B41FA5}">
                      <a16:colId xmlns:a16="http://schemas.microsoft.com/office/drawing/2014/main" val="3705522685"/>
                    </a:ext>
                  </a:extLst>
                </a:gridCol>
                <a:gridCol w="576072">
                  <a:extLst>
                    <a:ext uri="{9D8B030D-6E8A-4147-A177-3AD203B41FA5}">
                      <a16:colId xmlns:a16="http://schemas.microsoft.com/office/drawing/2014/main" val="1662850125"/>
                    </a:ext>
                  </a:extLst>
                </a:gridCol>
                <a:gridCol w="576072">
                  <a:extLst>
                    <a:ext uri="{9D8B030D-6E8A-4147-A177-3AD203B41FA5}">
                      <a16:colId xmlns:a16="http://schemas.microsoft.com/office/drawing/2014/main" val="717277375"/>
                    </a:ext>
                  </a:extLst>
                </a:gridCol>
                <a:gridCol w="576072">
                  <a:extLst>
                    <a:ext uri="{9D8B030D-6E8A-4147-A177-3AD203B41FA5}">
                      <a16:colId xmlns:a16="http://schemas.microsoft.com/office/drawing/2014/main" val="3490481656"/>
                    </a:ext>
                  </a:extLst>
                </a:gridCol>
                <a:gridCol w="576072">
                  <a:extLst>
                    <a:ext uri="{9D8B030D-6E8A-4147-A177-3AD203B41FA5}">
                      <a16:colId xmlns:a16="http://schemas.microsoft.com/office/drawing/2014/main" val="4259839795"/>
                    </a:ext>
                  </a:extLst>
                </a:gridCol>
                <a:gridCol w="576072">
                  <a:extLst>
                    <a:ext uri="{9D8B030D-6E8A-4147-A177-3AD203B41FA5}">
                      <a16:colId xmlns:a16="http://schemas.microsoft.com/office/drawing/2014/main" val="3363180783"/>
                    </a:ext>
                  </a:extLst>
                </a:gridCol>
                <a:gridCol w="576072">
                  <a:extLst>
                    <a:ext uri="{9D8B030D-6E8A-4147-A177-3AD203B41FA5}">
                      <a16:colId xmlns:a16="http://schemas.microsoft.com/office/drawing/2014/main" val="3916494897"/>
                    </a:ext>
                  </a:extLst>
                </a:gridCol>
                <a:gridCol w="576072">
                  <a:extLst>
                    <a:ext uri="{9D8B030D-6E8A-4147-A177-3AD203B41FA5}">
                      <a16:colId xmlns:a16="http://schemas.microsoft.com/office/drawing/2014/main" val="378746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1335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1live - 2026-07-22 14:36:19</a:t>
                      </a:r>
                      <a:r>
                        <a:rPr kumimoji="0" lang="en-US" sz="1000" b="0" i="0" u="none" strike="noStrike" kern="1200" cap="none" spc="0" normalizeH="0" baseline="0" noProof="0">
                          <a:ln>
                            <a:noFill/>
                          </a:ln>
                          <a:solidFill>
                            <a:prstClr val="black"/>
                          </a:solidFill>
                          <a:effectLst/>
                          <a:uLnTx/>
                          <a:uFillTx/>
                          <a:latin typeface="Calibri"/>
                          <a:ea typeface="+mn-ea"/>
                          <a:cs typeface="+mn-cs"/>
                        </a:rPr>
                        <a:t>
 DANKE, dass es euch gibt! 🫶 25 Menschen aus dem Sektor haben ihr Leben riskiert, um anderen in lebensbedrohlichen Situationen zu helfen. Für diese krasse Zivilcourage hat Ministerpräsident Hendrik Wüst sie mit der Rettungsmedaille geehrt. ️ 
Quellen: 
WDR, Land NRW 
Bildcredits:  Land NRW / Ralph Sondermann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151362</a:t>
                      </a:r>
                    </a:p>
                  </a:txBody>
                  <a:tcPr/>
                </a:tc>
                <a:extLst>
                  <a:ext uri="{0D108BD9-81ED-4DB2-BD59-A6C34878D82A}">
                    <a16:rowId xmlns:a16="http://schemas.microsoft.com/office/drawing/2014/main" val="716783046"/>
                  </a:ext>
                </a:extLst>
              </a:tr>
            </a:tbl>
          </a:graphicData>
        </a:graphic>
      </p:graphicFrame>
      <p:sp>
        <p:nvSpPr>
          <p:cNvPr id="4" name="Text Placeholder 3">
            <a:extLst>
              <a:ext uri="{FF2B5EF4-FFF2-40B4-BE49-F238E27FC236}">
                <a16:creationId xmlns:a16="http://schemas.microsoft.com/office/drawing/2014/main" id="{2CD154F8-1415-4B78-82BE-0FF3A610CE21}"/>
              </a:ext>
            </a:extLst>
          </p:cNvPr>
          <p:cNvSpPr>
            <a:spLocks noGrp="1"/>
          </p:cNvSpPr>
          <p:nvPr>
            <p:ph type="body" sz="quarter" idx="14"/>
          </p:nvPr>
        </p:nvSpPr>
        <p:spPr/>
        <p:txBody>
          <a:bodyPr/>
          <a:lstStyle/>
          <a:p>
            <a:r>
              <a:rPr lang="en-US"/>
              <a:t>01/01/2026 - 08/03/2026</a:t>
            </a:r>
          </a:p>
        </p:txBody>
      </p:sp>
    </p:spTree>
    <p:extLst>
      <p:ext uri="{BB962C8B-B14F-4D97-AF65-F5344CB8AC3E}">
        <p14:creationId xmlns:p14="http://schemas.microsoft.com/office/powerpoint/2010/main" val="3724171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381D1-F359-480C-9E0B-9DA334FDD933}"/>
              </a:ext>
            </a:extLst>
          </p:cNvPr>
          <p:cNvSpPr>
            <a:spLocks noGrp="1"/>
          </p:cNvSpPr>
          <p:nvPr>
            <p:ph type="title"/>
          </p:nvPr>
        </p:nvSpPr>
        <p:spPr/>
        <p:txBody>
          <a:bodyPr/>
          <a:lstStyle/>
          <a:p>
            <a:r>
              <a:rPr lang="en-US"/>
              <a:t>Instagram Posts Table | 01.1.01. 1LIVE - 10 of 11</a:t>
            </a:r>
          </a:p>
        </p:txBody>
      </p:sp>
      <p:graphicFrame>
        <p:nvGraphicFramePr>
          <p:cNvPr id="5" name="Table Placeholder 4">
            <a:extLst>
              <a:ext uri="{FF2B5EF4-FFF2-40B4-BE49-F238E27FC236}">
                <a16:creationId xmlns:a16="http://schemas.microsoft.com/office/drawing/2014/main" id="{0151548A-7852-4F77-B716-9F5E7643F3CE}"/>
              </a:ext>
            </a:extLst>
          </p:cNvPr>
          <p:cNvGraphicFramePr>
            <a:graphicFrameLocks noGrp="1"/>
          </p:cNvGraphicFramePr>
          <p:nvPr>
            <p:ph type="tbl" sz="quarter" idx="13"/>
            <p:extLst>
              <p:ext uri="{D42A27DB-BD31-4B8C-83A1-F6EECF244321}">
                <p14:modId xmlns:p14="http://schemas.microsoft.com/office/powerpoint/2010/main" val="3958037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15428548"/>
                    </a:ext>
                  </a:extLst>
                </a:gridCol>
                <a:gridCol w="1645920">
                  <a:extLst>
                    <a:ext uri="{9D8B030D-6E8A-4147-A177-3AD203B41FA5}">
                      <a16:colId xmlns:a16="http://schemas.microsoft.com/office/drawing/2014/main" val="3205584335"/>
                    </a:ext>
                  </a:extLst>
                </a:gridCol>
                <a:gridCol w="576072">
                  <a:extLst>
                    <a:ext uri="{9D8B030D-6E8A-4147-A177-3AD203B41FA5}">
                      <a16:colId xmlns:a16="http://schemas.microsoft.com/office/drawing/2014/main" val="3064950147"/>
                    </a:ext>
                  </a:extLst>
                </a:gridCol>
                <a:gridCol w="576072">
                  <a:extLst>
                    <a:ext uri="{9D8B030D-6E8A-4147-A177-3AD203B41FA5}">
                      <a16:colId xmlns:a16="http://schemas.microsoft.com/office/drawing/2014/main" val="4003451161"/>
                    </a:ext>
                  </a:extLst>
                </a:gridCol>
                <a:gridCol w="576072">
                  <a:extLst>
                    <a:ext uri="{9D8B030D-6E8A-4147-A177-3AD203B41FA5}">
                      <a16:colId xmlns:a16="http://schemas.microsoft.com/office/drawing/2014/main" val="4180811808"/>
                    </a:ext>
                  </a:extLst>
                </a:gridCol>
                <a:gridCol w="576072">
                  <a:extLst>
                    <a:ext uri="{9D8B030D-6E8A-4147-A177-3AD203B41FA5}">
                      <a16:colId xmlns:a16="http://schemas.microsoft.com/office/drawing/2014/main" val="3246608490"/>
                    </a:ext>
                  </a:extLst>
                </a:gridCol>
                <a:gridCol w="576072">
                  <a:extLst>
                    <a:ext uri="{9D8B030D-6E8A-4147-A177-3AD203B41FA5}">
                      <a16:colId xmlns:a16="http://schemas.microsoft.com/office/drawing/2014/main" val="2885693373"/>
                    </a:ext>
                  </a:extLst>
                </a:gridCol>
                <a:gridCol w="576072">
                  <a:extLst>
                    <a:ext uri="{9D8B030D-6E8A-4147-A177-3AD203B41FA5}">
                      <a16:colId xmlns:a16="http://schemas.microsoft.com/office/drawing/2014/main" val="881391095"/>
                    </a:ext>
                  </a:extLst>
                </a:gridCol>
                <a:gridCol w="576072">
                  <a:extLst>
                    <a:ext uri="{9D8B030D-6E8A-4147-A177-3AD203B41FA5}">
                      <a16:colId xmlns:a16="http://schemas.microsoft.com/office/drawing/2014/main" val="1060744711"/>
                    </a:ext>
                  </a:extLst>
                </a:gridCol>
                <a:gridCol w="576072">
                  <a:extLst>
                    <a:ext uri="{9D8B030D-6E8A-4147-A177-3AD203B41FA5}">
                      <a16:colId xmlns:a16="http://schemas.microsoft.com/office/drawing/2014/main" val="4231803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1545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- 2026-07-22 12:26:17</a:t>
                      </a:r>
                      <a:r>
                        <a:rPr kumimoji="0" lang="de-DE" sz="1000" b="0" i="0" u="none" strike="noStrike" kern="1200" cap="none" spc="0" normalizeH="0" baseline="0" noProof="0">
                          <a:ln>
                            <a:noFill/>
                          </a:ln>
                          <a:solidFill>
                            <a:prstClr val="black"/>
                          </a:solidFill>
                          <a:effectLst/>
                          <a:uLnTx/>
                          <a:uFillTx/>
                          <a:latin typeface="Calibri"/>
                          <a:ea typeface="+mn-ea"/>
                          <a:cs typeface="+mn-cs"/>
                        </a:rPr>
                        <a:t>
 Ich kann das nicht mehr 🥀
Quellen: 
WDR
Stadt Bonn
Schlagzeilen: 
WDR
SPIEGEL
Kölner Stadt-Anzeiger
General-Anzeiger Bonn
Bildcredits:
Moby Dick: Foto Micheal Sondermann/Bundesstadt Bonn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254280</a:t>
                      </a:r>
                    </a:p>
                  </a:txBody>
                  <a:tcPr/>
                </a:tc>
                <a:extLst>
                  <a:ext uri="{0D108BD9-81ED-4DB2-BD59-A6C34878D82A}">
                    <a16:rowId xmlns:a16="http://schemas.microsoft.com/office/drawing/2014/main" val="100305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1live - 2026-07-21 14:13:37</a:t>
                      </a:r>
                      <a:r>
                        <a:rPr kumimoji="0" lang="de-DE" sz="1000" b="0" i="0" u="none" strike="noStrike" kern="1200" cap="none" spc="0" normalizeH="0" baseline="0" noProof="0">
                          <a:ln>
                            <a:noFill/>
                          </a:ln>
                          <a:solidFill>
                            <a:prstClr val="black"/>
                          </a:solidFill>
                          <a:effectLst/>
                          <a:uLnTx/>
                          <a:uFillTx/>
                          <a:latin typeface="Calibri"/>
                          <a:ea typeface="+mn-ea"/>
                          <a:cs typeface="+mn-cs"/>
                        </a:rPr>
                        <a:t>
 Sind offen für weitere Vorschläge (mit Begründung aber)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128260</a:t>
                      </a:r>
                    </a:p>
                  </a:txBody>
                  <a:tcPr/>
                </a:tc>
                <a:extLst>
                  <a:ext uri="{0D108BD9-81ED-4DB2-BD59-A6C34878D82A}">
                    <a16:rowId xmlns:a16="http://schemas.microsoft.com/office/drawing/2014/main" val="2390217880"/>
                  </a:ext>
                </a:extLst>
              </a:tr>
            </a:tbl>
          </a:graphicData>
        </a:graphic>
      </p:graphicFrame>
      <p:sp>
        <p:nvSpPr>
          <p:cNvPr id="4" name="Text Placeholder 3">
            <a:extLst>
              <a:ext uri="{FF2B5EF4-FFF2-40B4-BE49-F238E27FC236}">
                <a16:creationId xmlns:a16="http://schemas.microsoft.com/office/drawing/2014/main" id="{C5403AF3-F2ED-4113-8EDB-4342FD61E460}"/>
              </a:ext>
            </a:extLst>
          </p:cNvPr>
          <p:cNvSpPr>
            <a:spLocks noGrp="1"/>
          </p:cNvSpPr>
          <p:nvPr>
            <p:ph type="body" sz="quarter" idx="14"/>
          </p:nvPr>
        </p:nvSpPr>
        <p:spPr/>
        <p:txBody>
          <a:bodyPr/>
          <a:lstStyle/>
          <a:p>
            <a:r>
              <a:rPr lang="en-US"/>
              <a:t>01/01/2026 - 08/03/2026</a:t>
            </a:r>
          </a:p>
        </p:txBody>
      </p:sp>
    </p:spTree>
    <p:extLst>
      <p:ext uri="{BB962C8B-B14F-4D97-AF65-F5344CB8AC3E}">
        <p14:creationId xmlns:p14="http://schemas.microsoft.com/office/powerpoint/2010/main" val="3986333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BD371-DE17-4D29-8AD6-2496BE915ACD}"/>
              </a:ext>
            </a:extLst>
          </p:cNvPr>
          <p:cNvSpPr>
            <a:spLocks noGrp="1"/>
          </p:cNvSpPr>
          <p:nvPr>
            <p:ph type="title"/>
          </p:nvPr>
        </p:nvSpPr>
        <p:spPr/>
        <p:txBody>
          <a:bodyPr/>
          <a:lstStyle/>
          <a:p>
            <a:r>
              <a:rPr lang="en-US"/>
              <a:t>Instagram Posts Table | 01.1.01. 1LIVE - 11 of 11</a:t>
            </a:r>
          </a:p>
        </p:txBody>
      </p:sp>
      <p:graphicFrame>
        <p:nvGraphicFramePr>
          <p:cNvPr id="5" name="Table Placeholder 4">
            <a:extLst>
              <a:ext uri="{FF2B5EF4-FFF2-40B4-BE49-F238E27FC236}">
                <a16:creationId xmlns:a16="http://schemas.microsoft.com/office/drawing/2014/main" id="{48D2E44A-17CB-472E-A405-F091308EF3EE}"/>
              </a:ext>
            </a:extLst>
          </p:cNvPr>
          <p:cNvGraphicFramePr>
            <a:graphicFrameLocks noGrp="1"/>
          </p:cNvGraphicFramePr>
          <p:nvPr>
            <p:ph type="tbl" sz="quarter" idx="13"/>
            <p:extLst>
              <p:ext uri="{D42A27DB-BD31-4B8C-83A1-F6EECF244321}">
                <p14:modId xmlns:p14="http://schemas.microsoft.com/office/powerpoint/2010/main" val="49978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69454904"/>
                    </a:ext>
                  </a:extLst>
                </a:gridCol>
                <a:gridCol w="1645920">
                  <a:extLst>
                    <a:ext uri="{9D8B030D-6E8A-4147-A177-3AD203B41FA5}">
                      <a16:colId xmlns:a16="http://schemas.microsoft.com/office/drawing/2014/main" val="220874591"/>
                    </a:ext>
                  </a:extLst>
                </a:gridCol>
                <a:gridCol w="576072">
                  <a:extLst>
                    <a:ext uri="{9D8B030D-6E8A-4147-A177-3AD203B41FA5}">
                      <a16:colId xmlns:a16="http://schemas.microsoft.com/office/drawing/2014/main" val="4019250705"/>
                    </a:ext>
                  </a:extLst>
                </a:gridCol>
                <a:gridCol w="576072">
                  <a:extLst>
                    <a:ext uri="{9D8B030D-6E8A-4147-A177-3AD203B41FA5}">
                      <a16:colId xmlns:a16="http://schemas.microsoft.com/office/drawing/2014/main" val="2376636777"/>
                    </a:ext>
                  </a:extLst>
                </a:gridCol>
                <a:gridCol w="576072">
                  <a:extLst>
                    <a:ext uri="{9D8B030D-6E8A-4147-A177-3AD203B41FA5}">
                      <a16:colId xmlns:a16="http://schemas.microsoft.com/office/drawing/2014/main" val="75636672"/>
                    </a:ext>
                  </a:extLst>
                </a:gridCol>
                <a:gridCol w="576072">
                  <a:extLst>
                    <a:ext uri="{9D8B030D-6E8A-4147-A177-3AD203B41FA5}">
                      <a16:colId xmlns:a16="http://schemas.microsoft.com/office/drawing/2014/main" val="797547819"/>
                    </a:ext>
                  </a:extLst>
                </a:gridCol>
                <a:gridCol w="576072">
                  <a:extLst>
                    <a:ext uri="{9D8B030D-6E8A-4147-A177-3AD203B41FA5}">
                      <a16:colId xmlns:a16="http://schemas.microsoft.com/office/drawing/2014/main" val="3073282732"/>
                    </a:ext>
                  </a:extLst>
                </a:gridCol>
                <a:gridCol w="576072">
                  <a:extLst>
                    <a:ext uri="{9D8B030D-6E8A-4147-A177-3AD203B41FA5}">
                      <a16:colId xmlns:a16="http://schemas.microsoft.com/office/drawing/2014/main" val="3146474641"/>
                    </a:ext>
                  </a:extLst>
                </a:gridCol>
                <a:gridCol w="576072">
                  <a:extLst>
                    <a:ext uri="{9D8B030D-6E8A-4147-A177-3AD203B41FA5}">
                      <a16:colId xmlns:a16="http://schemas.microsoft.com/office/drawing/2014/main" val="3656075262"/>
                    </a:ext>
                  </a:extLst>
                </a:gridCol>
                <a:gridCol w="576072">
                  <a:extLst>
                    <a:ext uri="{9D8B030D-6E8A-4147-A177-3AD203B41FA5}">
                      <a16:colId xmlns:a16="http://schemas.microsoft.com/office/drawing/2014/main" val="25585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25594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1live - 2026-07-21 10:20:41</a:t>
                      </a:r>
                      <a:r>
                        <a:rPr kumimoji="0" lang="en-US" sz="1000" b="0" i="0" u="none" strike="noStrike" kern="1200" cap="none" spc="0" normalizeH="0" baseline="0" noProof="0">
                          <a:ln>
                            <a:noFill/>
                          </a:ln>
                          <a:solidFill>
                            <a:prstClr val="black"/>
                          </a:solidFill>
                          <a:effectLst/>
                          <a:uLnTx/>
                          <a:uFillTx/>
                          <a:latin typeface="Calibri"/>
                          <a:ea typeface="+mn-ea"/>
                          <a:cs typeface="+mn-cs"/>
                        </a:rPr>
                        <a:t>
 Diese Crew-Kabinen gehen so hart 🫪
Quellen: KIN Lebensmittelinstitut; WDR; Geo; Nikolaus Moehren, Kabinenchef bei einer großen deutschen Airline
Bildcredits: picture alliance, HMB Media, Markus Koeller, ASSOCIATED PRESS, Ted S. Warren, WDR, LM Otero, dpa, Christoph Reichwein, SZ Photo, Rainer Unkel, Maurizio Gambarini, mauritius images, Novarc 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425741</a:t>
                      </a:r>
                    </a:p>
                  </a:txBody>
                  <a:tcPr/>
                </a:tc>
                <a:extLst>
                  <a:ext uri="{0D108BD9-81ED-4DB2-BD59-A6C34878D82A}">
                    <a16:rowId xmlns:a16="http://schemas.microsoft.com/office/drawing/2014/main" val="1398155112"/>
                  </a:ext>
                </a:extLst>
              </a:tr>
            </a:tbl>
          </a:graphicData>
        </a:graphic>
      </p:graphicFrame>
      <p:sp>
        <p:nvSpPr>
          <p:cNvPr id="4" name="Text Placeholder 3">
            <a:extLst>
              <a:ext uri="{FF2B5EF4-FFF2-40B4-BE49-F238E27FC236}">
                <a16:creationId xmlns:a16="http://schemas.microsoft.com/office/drawing/2014/main" id="{D32E6B47-2D92-427E-8DC6-0C7414A33B96}"/>
              </a:ext>
            </a:extLst>
          </p:cNvPr>
          <p:cNvSpPr>
            <a:spLocks noGrp="1"/>
          </p:cNvSpPr>
          <p:nvPr>
            <p:ph type="body" sz="quarter" idx="14"/>
          </p:nvPr>
        </p:nvSpPr>
        <p:spPr/>
        <p:txBody>
          <a:bodyPr/>
          <a:lstStyle/>
          <a:p>
            <a:r>
              <a:rPr lang="en-US"/>
              <a:t>01/01/2026 - 08/03/2026</a:t>
            </a:r>
          </a:p>
        </p:txBody>
      </p:sp>
    </p:spTree>
    <p:extLst>
      <p:ext uri="{BB962C8B-B14F-4D97-AF65-F5344CB8AC3E}">
        <p14:creationId xmlns:p14="http://schemas.microsoft.com/office/powerpoint/2010/main" val="32994676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1685</Words>
  <Application>Microsoft Office PowerPoint</Application>
  <PresentationFormat>On-screen Show (4:3)</PresentationFormat>
  <Paragraphs>357</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Instagram Posts Table | 01.1.01. 1LIVE - 1 of 11</vt:lpstr>
      <vt:lpstr>Instagram Posts Table | 01.1.01. 1LIVE - 2 of 11</vt:lpstr>
      <vt:lpstr>Instagram Posts Table | 01.1.01. 1LIVE - 3 of 11</vt:lpstr>
      <vt:lpstr>Instagram Posts Table | 01.1.01. 1LIVE - 4 of 11</vt:lpstr>
      <vt:lpstr>Instagram Posts Table | 01.1.01. 1LIVE - 5 of 11</vt:lpstr>
      <vt:lpstr>Instagram Posts Table | 01.1.01. 1LIVE - 6 of 11</vt:lpstr>
      <vt:lpstr>Instagram Posts Table | 01.1.01. 1LIVE - 7 of 11</vt:lpstr>
      <vt:lpstr>Instagram Posts Table | 01.1.01. 1LIVE - 8 of 11</vt:lpstr>
      <vt:lpstr>Instagram Posts Table | 01.1.01. 1LIVE - 9 of 11</vt:lpstr>
      <vt:lpstr>Instagram Posts Table | 01.1.01. 1LIVE - 10 of 11</vt:lpstr>
      <vt:lpstr>Instagram Posts Table | 01.1.01. 1LIVE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01.1.01. 1LIVE - 1 of 11</dc:title>
  <dc:creator>Frederik Born</dc:creator>
  <cp:lastModifiedBy>Frederik Born</cp:lastModifiedBy>
  <cp:revision>1</cp:revision>
  <dcterms:created xsi:type="dcterms:W3CDTF">2026-08-03T06:01:34Z</dcterms:created>
  <dcterms:modified xsi:type="dcterms:W3CDTF">2026-08-03T06:03:49Z</dcterms:modified>
</cp:coreProperties>
</file>