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3/17/2026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CCABD-BE6D-4316-BCD2-48AF953CFB96}"/>
              </a:ext>
            </a:extLst>
          </p:cNvPr>
          <p:cNvSpPr>
            <a:spLocks noGrp="1"/>
          </p:cNvSpPr>
          <p:nvPr>
            <p:ph type="title"/>
          </p:nvPr>
        </p:nvSpPr>
        <p:spPr/>
        <p:txBody>
          <a:bodyPr/>
          <a:lstStyle/>
          <a:p>
            <a:r>
              <a:rPr lang="en-US"/>
              <a:t>Instagram Posts Table (mit Interaktionen Inkl. Saves) | tickr.news - 1 of 26</a:t>
            </a:r>
          </a:p>
        </p:txBody>
      </p:sp>
      <p:graphicFrame>
        <p:nvGraphicFramePr>
          <p:cNvPr id="5" name="Table Placeholder 4">
            <a:extLst>
              <a:ext uri="{FF2B5EF4-FFF2-40B4-BE49-F238E27FC236}">
                <a16:creationId xmlns:a16="http://schemas.microsoft.com/office/drawing/2014/main" id="{1632244B-7CF9-4725-9CDA-1096AE975C5F}"/>
              </a:ext>
            </a:extLst>
          </p:cNvPr>
          <p:cNvGraphicFramePr>
            <a:graphicFrameLocks noGrp="1"/>
          </p:cNvGraphicFramePr>
          <p:nvPr>
            <p:ph type="tbl" sz="quarter" idx="13"/>
            <p:extLst>
              <p:ext uri="{D42A27DB-BD31-4B8C-83A1-F6EECF244321}">
                <p14:modId xmlns:p14="http://schemas.microsoft.com/office/powerpoint/2010/main" val="2697214040"/>
              </p:ext>
            </p:extLst>
          </p:nvPr>
        </p:nvGraphicFramePr>
        <p:xfrm>
          <a:off x="457200" y="1731963"/>
          <a:ext cx="7653527" cy="853440"/>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01884077"/>
                    </a:ext>
                  </a:extLst>
                </a:gridCol>
                <a:gridCol w="576072">
                  <a:extLst>
                    <a:ext uri="{9D8B030D-6E8A-4147-A177-3AD203B41FA5}">
                      <a16:colId xmlns:a16="http://schemas.microsoft.com/office/drawing/2014/main" val="860153498"/>
                    </a:ext>
                  </a:extLst>
                </a:gridCol>
                <a:gridCol w="576072">
                  <a:extLst>
                    <a:ext uri="{9D8B030D-6E8A-4147-A177-3AD203B41FA5}">
                      <a16:colId xmlns:a16="http://schemas.microsoft.com/office/drawing/2014/main" val="2151508715"/>
                    </a:ext>
                  </a:extLst>
                </a:gridCol>
                <a:gridCol w="576072">
                  <a:extLst>
                    <a:ext uri="{9D8B030D-6E8A-4147-A177-3AD203B41FA5}">
                      <a16:colId xmlns:a16="http://schemas.microsoft.com/office/drawing/2014/main" val="3751697322"/>
                    </a:ext>
                  </a:extLst>
                </a:gridCol>
                <a:gridCol w="576072">
                  <a:extLst>
                    <a:ext uri="{9D8B030D-6E8A-4147-A177-3AD203B41FA5}">
                      <a16:colId xmlns:a16="http://schemas.microsoft.com/office/drawing/2014/main" val="324687924"/>
                    </a:ext>
                  </a:extLst>
                </a:gridCol>
                <a:gridCol w="576072">
                  <a:extLst>
                    <a:ext uri="{9D8B030D-6E8A-4147-A177-3AD203B41FA5}">
                      <a16:colId xmlns:a16="http://schemas.microsoft.com/office/drawing/2014/main" val="3265271659"/>
                    </a:ext>
                  </a:extLst>
                </a:gridCol>
                <a:gridCol w="576072">
                  <a:extLst>
                    <a:ext uri="{9D8B030D-6E8A-4147-A177-3AD203B41FA5}">
                      <a16:colId xmlns:a16="http://schemas.microsoft.com/office/drawing/2014/main" val="652980902"/>
                    </a:ext>
                  </a:extLst>
                </a:gridCol>
                <a:gridCol w="576072">
                  <a:extLst>
                    <a:ext uri="{9D8B030D-6E8A-4147-A177-3AD203B41FA5}">
                      <a16:colId xmlns:a16="http://schemas.microsoft.com/office/drawing/2014/main" val="4015656754"/>
                    </a:ext>
                  </a:extLst>
                </a:gridCol>
                <a:gridCol w="576072">
                  <a:extLst>
                    <a:ext uri="{9D8B030D-6E8A-4147-A177-3AD203B41FA5}">
                      <a16:colId xmlns:a16="http://schemas.microsoft.com/office/drawing/2014/main" val="1140891841"/>
                    </a:ext>
                  </a:extLst>
                </a:gridCol>
                <a:gridCol w="576072">
                  <a:extLst>
                    <a:ext uri="{9D8B030D-6E8A-4147-A177-3AD203B41FA5}">
                      <a16:colId xmlns:a16="http://schemas.microsoft.com/office/drawing/2014/main" val="1379574057"/>
                    </a:ext>
                  </a:extLst>
                </a:gridCol>
                <a:gridCol w="576072">
                  <a:extLst>
                    <a:ext uri="{9D8B030D-6E8A-4147-A177-3AD203B41FA5}">
                      <a16:colId xmlns:a16="http://schemas.microsoft.com/office/drawing/2014/main" val="1356466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366100382"/>
                  </a:ext>
                </a:extLst>
              </a:tr>
            </a:tbl>
          </a:graphicData>
        </a:graphic>
      </p:graphicFrame>
      <p:sp>
        <p:nvSpPr>
          <p:cNvPr id="4" name="Text Placeholder 3">
            <a:extLst>
              <a:ext uri="{FF2B5EF4-FFF2-40B4-BE49-F238E27FC236}">
                <a16:creationId xmlns:a16="http://schemas.microsoft.com/office/drawing/2014/main" id="{D31FE6E8-A7DA-442D-ABEE-2E1A9C6ED0DB}"/>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8239409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55C99-725F-4F4E-8087-95F8444592FC}"/>
              </a:ext>
            </a:extLst>
          </p:cNvPr>
          <p:cNvSpPr>
            <a:spLocks noGrp="1"/>
          </p:cNvSpPr>
          <p:nvPr>
            <p:ph type="title"/>
          </p:nvPr>
        </p:nvSpPr>
        <p:spPr/>
        <p:txBody>
          <a:bodyPr/>
          <a:lstStyle/>
          <a:p>
            <a:r>
              <a:rPr lang="en-US"/>
              <a:t>Instagram Posts Table (mit Interaktionen Inkl. Saves) | tickr.news - 2 of 26</a:t>
            </a:r>
          </a:p>
        </p:txBody>
      </p:sp>
      <p:graphicFrame>
        <p:nvGraphicFramePr>
          <p:cNvPr id="5" name="Table Placeholder 4">
            <a:extLst>
              <a:ext uri="{FF2B5EF4-FFF2-40B4-BE49-F238E27FC236}">
                <a16:creationId xmlns:a16="http://schemas.microsoft.com/office/drawing/2014/main" id="{0D9676F1-9A03-4132-BECE-F15CB66912B6}"/>
              </a:ext>
            </a:extLst>
          </p:cNvPr>
          <p:cNvGraphicFramePr>
            <a:graphicFrameLocks noGrp="1"/>
          </p:cNvGraphicFramePr>
          <p:nvPr>
            <p:ph type="tbl" sz="quarter" idx="13"/>
            <p:extLst>
              <p:ext uri="{D42A27DB-BD31-4B8C-83A1-F6EECF244321}">
                <p14:modId xmlns:p14="http://schemas.microsoft.com/office/powerpoint/2010/main" val="2911186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26127217"/>
                    </a:ext>
                  </a:extLst>
                </a:gridCol>
                <a:gridCol w="576072">
                  <a:extLst>
                    <a:ext uri="{9D8B030D-6E8A-4147-A177-3AD203B41FA5}">
                      <a16:colId xmlns:a16="http://schemas.microsoft.com/office/drawing/2014/main" val="2598029555"/>
                    </a:ext>
                  </a:extLst>
                </a:gridCol>
                <a:gridCol w="576072">
                  <a:extLst>
                    <a:ext uri="{9D8B030D-6E8A-4147-A177-3AD203B41FA5}">
                      <a16:colId xmlns:a16="http://schemas.microsoft.com/office/drawing/2014/main" val="2366242415"/>
                    </a:ext>
                  </a:extLst>
                </a:gridCol>
                <a:gridCol w="576072">
                  <a:extLst>
                    <a:ext uri="{9D8B030D-6E8A-4147-A177-3AD203B41FA5}">
                      <a16:colId xmlns:a16="http://schemas.microsoft.com/office/drawing/2014/main" val="2804807818"/>
                    </a:ext>
                  </a:extLst>
                </a:gridCol>
                <a:gridCol w="576072">
                  <a:extLst>
                    <a:ext uri="{9D8B030D-6E8A-4147-A177-3AD203B41FA5}">
                      <a16:colId xmlns:a16="http://schemas.microsoft.com/office/drawing/2014/main" val="2255226197"/>
                    </a:ext>
                  </a:extLst>
                </a:gridCol>
                <a:gridCol w="576072">
                  <a:extLst>
                    <a:ext uri="{9D8B030D-6E8A-4147-A177-3AD203B41FA5}">
                      <a16:colId xmlns:a16="http://schemas.microsoft.com/office/drawing/2014/main" val="2895145589"/>
                    </a:ext>
                  </a:extLst>
                </a:gridCol>
                <a:gridCol w="576072">
                  <a:extLst>
                    <a:ext uri="{9D8B030D-6E8A-4147-A177-3AD203B41FA5}">
                      <a16:colId xmlns:a16="http://schemas.microsoft.com/office/drawing/2014/main" val="3271223704"/>
                    </a:ext>
                  </a:extLst>
                </a:gridCol>
                <a:gridCol w="576072">
                  <a:extLst>
                    <a:ext uri="{9D8B030D-6E8A-4147-A177-3AD203B41FA5}">
                      <a16:colId xmlns:a16="http://schemas.microsoft.com/office/drawing/2014/main" val="1935045477"/>
                    </a:ext>
                  </a:extLst>
                </a:gridCol>
                <a:gridCol w="576072">
                  <a:extLst>
                    <a:ext uri="{9D8B030D-6E8A-4147-A177-3AD203B41FA5}">
                      <a16:colId xmlns:a16="http://schemas.microsoft.com/office/drawing/2014/main" val="382537481"/>
                    </a:ext>
                  </a:extLst>
                </a:gridCol>
                <a:gridCol w="576072">
                  <a:extLst>
                    <a:ext uri="{9D8B030D-6E8A-4147-A177-3AD203B41FA5}">
                      <a16:colId xmlns:a16="http://schemas.microsoft.com/office/drawing/2014/main" val="856375444"/>
                    </a:ext>
                  </a:extLst>
                </a:gridCol>
                <a:gridCol w="576072">
                  <a:extLst>
                    <a:ext uri="{9D8B030D-6E8A-4147-A177-3AD203B41FA5}">
                      <a16:colId xmlns:a16="http://schemas.microsoft.com/office/drawing/2014/main" val="3743099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68051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- 2025-12-31 15:02:55</a:t>
                      </a:r>
                      <a:r>
                        <a:rPr kumimoji="0" lang="de-DE" sz="1000" b="0" i="0" u="none" strike="noStrike" kern="1200" cap="none" spc="0" normalizeH="0" baseline="0" noProof="0">
                          <a:ln>
                            <a:noFill/>
                          </a:ln>
                          <a:solidFill>
                            <a:prstClr val="black"/>
                          </a:solidFill>
                          <a:effectLst/>
                          <a:uLnTx/>
                          <a:uFillTx/>
                          <a:latin typeface="Calibri"/>
                          <a:ea typeface="+mn-ea"/>
                          <a:cs typeface="+mn-cs"/>
                        </a:rPr>
                        <a:t>
 ❓ Brauchen wir das auch bei uns?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In den Niederlanden darf dieses Silvester zum letzten Mal privat geböllert werden – und die Niederländer:innen wollen’s zum Abschied anscheinend nochmal richtig krachen lassen. Feuerwehr, Krankenhäuser und Polizei befürchten eine besonders harte Nacht. Die Feuerwerksbranche in den Niederlanden sagt, dass sie dieses Jahr deutlich mehr verkauft als sonst. Es wird mit 20 Prozent mehr Verkäufen gerechnet als im Vorjahr.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Auch bei uns in Deutschland gibt es jedes Jahr Tote und viele Verletzte. Allein beim letzten Jahreswechsel sind fünf Männer ums Leben gekommen – bei den meisten von ihnen lag das wohl an illegalem Feuerwerk.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Für Einsatzkräfte ist es eine herausfordernde Nacht. In den letzten Jahren wurden Polizei, Feuerwehrleute und Rettungskräfte an Silvester immer wieder angegriffen – auch mit Raketen und Böllern.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Für mehr Knaller: @tickr.news folgen!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Team: Krissy Mockenhaupt, Aron David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#Böller #Silvester #BöllerVerbot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19:24:00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39496</a:t>
                      </a:r>
                    </a:p>
                  </a:txBody>
                  <a:tcPr/>
                </a:tc>
                <a:extLst>
                  <a:ext uri="{0D108BD9-81ED-4DB2-BD59-A6C34878D82A}">
                    <a16:rowId xmlns:a16="http://schemas.microsoft.com/office/drawing/2014/main" val="2594015652"/>
                  </a:ext>
                </a:extLst>
              </a:tr>
            </a:tbl>
          </a:graphicData>
        </a:graphic>
      </p:graphicFrame>
      <p:sp>
        <p:nvSpPr>
          <p:cNvPr id="4" name="Text Placeholder 3">
            <a:extLst>
              <a:ext uri="{FF2B5EF4-FFF2-40B4-BE49-F238E27FC236}">
                <a16:creationId xmlns:a16="http://schemas.microsoft.com/office/drawing/2014/main" id="{C26CD130-1AC8-4CAB-BBAA-7B6A0312C84F}"/>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243395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95931-ABC9-4FD8-8496-DEBFF0543106}"/>
              </a:ext>
            </a:extLst>
          </p:cNvPr>
          <p:cNvSpPr>
            <a:spLocks noGrp="1"/>
          </p:cNvSpPr>
          <p:nvPr>
            <p:ph type="title"/>
          </p:nvPr>
        </p:nvSpPr>
        <p:spPr/>
        <p:txBody>
          <a:bodyPr/>
          <a:lstStyle/>
          <a:p>
            <a:r>
              <a:rPr lang="en-US"/>
              <a:t>Instagram Posts Table (mit Interaktionen Inkl. Saves) | tickr.news - 3 of 26</a:t>
            </a:r>
          </a:p>
        </p:txBody>
      </p:sp>
      <p:graphicFrame>
        <p:nvGraphicFramePr>
          <p:cNvPr id="5" name="Table Placeholder 4">
            <a:extLst>
              <a:ext uri="{FF2B5EF4-FFF2-40B4-BE49-F238E27FC236}">
                <a16:creationId xmlns:a16="http://schemas.microsoft.com/office/drawing/2014/main" id="{77C80573-E258-4A6C-A5F0-D656894AC6B0}"/>
              </a:ext>
            </a:extLst>
          </p:cNvPr>
          <p:cNvGraphicFramePr>
            <a:graphicFrameLocks noGrp="1"/>
          </p:cNvGraphicFramePr>
          <p:nvPr>
            <p:ph type="tbl" sz="quarter" idx="13"/>
            <p:extLst>
              <p:ext uri="{D42A27DB-BD31-4B8C-83A1-F6EECF244321}">
                <p14:modId xmlns:p14="http://schemas.microsoft.com/office/powerpoint/2010/main" val="1053526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965134672"/>
                    </a:ext>
                  </a:extLst>
                </a:gridCol>
                <a:gridCol w="576072">
                  <a:extLst>
                    <a:ext uri="{9D8B030D-6E8A-4147-A177-3AD203B41FA5}">
                      <a16:colId xmlns:a16="http://schemas.microsoft.com/office/drawing/2014/main" val="3016502810"/>
                    </a:ext>
                  </a:extLst>
                </a:gridCol>
                <a:gridCol w="576072">
                  <a:extLst>
                    <a:ext uri="{9D8B030D-6E8A-4147-A177-3AD203B41FA5}">
                      <a16:colId xmlns:a16="http://schemas.microsoft.com/office/drawing/2014/main" val="2761597726"/>
                    </a:ext>
                  </a:extLst>
                </a:gridCol>
                <a:gridCol w="576072">
                  <a:extLst>
                    <a:ext uri="{9D8B030D-6E8A-4147-A177-3AD203B41FA5}">
                      <a16:colId xmlns:a16="http://schemas.microsoft.com/office/drawing/2014/main" val="2124749065"/>
                    </a:ext>
                  </a:extLst>
                </a:gridCol>
                <a:gridCol w="576072">
                  <a:extLst>
                    <a:ext uri="{9D8B030D-6E8A-4147-A177-3AD203B41FA5}">
                      <a16:colId xmlns:a16="http://schemas.microsoft.com/office/drawing/2014/main" val="2647283120"/>
                    </a:ext>
                  </a:extLst>
                </a:gridCol>
                <a:gridCol w="576072">
                  <a:extLst>
                    <a:ext uri="{9D8B030D-6E8A-4147-A177-3AD203B41FA5}">
                      <a16:colId xmlns:a16="http://schemas.microsoft.com/office/drawing/2014/main" val="2900348441"/>
                    </a:ext>
                  </a:extLst>
                </a:gridCol>
                <a:gridCol w="576072">
                  <a:extLst>
                    <a:ext uri="{9D8B030D-6E8A-4147-A177-3AD203B41FA5}">
                      <a16:colId xmlns:a16="http://schemas.microsoft.com/office/drawing/2014/main" val="3791098271"/>
                    </a:ext>
                  </a:extLst>
                </a:gridCol>
                <a:gridCol w="576072">
                  <a:extLst>
                    <a:ext uri="{9D8B030D-6E8A-4147-A177-3AD203B41FA5}">
                      <a16:colId xmlns:a16="http://schemas.microsoft.com/office/drawing/2014/main" val="3157529186"/>
                    </a:ext>
                  </a:extLst>
                </a:gridCol>
                <a:gridCol w="576072">
                  <a:extLst>
                    <a:ext uri="{9D8B030D-6E8A-4147-A177-3AD203B41FA5}">
                      <a16:colId xmlns:a16="http://schemas.microsoft.com/office/drawing/2014/main" val="2362388132"/>
                    </a:ext>
                  </a:extLst>
                </a:gridCol>
                <a:gridCol w="576072">
                  <a:extLst>
                    <a:ext uri="{9D8B030D-6E8A-4147-A177-3AD203B41FA5}">
                      <a16:colId xmlns:a16="http://schemas.microsoft.com/office/drawing/2014/main" val="2886585846"/>
                    </a:ext>
                  </a:extLst>
                </a:gridCol>
                <a:gridCol w="576072">
                  <a:extLst>
                    <a:ext uri="{9D8B030D-6E8A-4147-A177-3AD203B41FA5}">
                      <a16:colId xmlns:a16="http://schemas.microsoft.com/office/drawing/2014/main" val="3494773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89848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- 2025-12-31 09:10:35</a:t>
                      </a:r>
                      <a:r>
                        <a:rPr kumimoji="0" lang="de-DE" sz="1000" b="0" i="0" u="none" strike="noStrike" kern="1200" cap="none" spc="0" normalizeH="0" baseline="0" noProof="0">
                          <a:ln>
                            <a:noFill/>
                          </a:ln>
                          <a:solidFill>
                            <a:prstClr val="black"/>
                          </a:solidFill>
                          <a:effectLst/>
                          <a:uLnTx/>
                          <a:uFillTx/>
                          <a:latin typeface="Calibri"/>
                          <a:ea typeface="+mn-ea"/>
                          <a:cs typeface="+mn-cs"/>
                        </a:rPr>
                        <a:t>
 Das gilt für Wunderkerzen ⬇️ 
✨ Grundsätzlich sollte man gekauftes Feuerwerk möglichst im selben Jahr aufbrauchen, weil es durch die Aufbewahrung nicht besser wird. Das gilt für ALLE Feuerwerkskörper, also auch Wunderkerzen. 
✨ Die Bundesanstalt für Materialforschung und -prüfung (BAM) sagt aber auch: „Das Gesamtrisiko für Fehlfunktionen bei Wunderkerzen ist vergleichsweise gering.“
Für mehr solcher Postings: @tickr.news folgen! 
Team: Juliane Aldag, Valerie Dörner 
#Feuerwerk #Silvester #Böller #tickr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19:24:00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17841</a:t>
                      </a:r>
                    </a:p>
                  </a:txBody>
                  <a:tcPr/>
                </a:tc>
                <a:extLst>
                  <a:ext uri="{0D108BD9-81ED-4DB2-BD59-A6C34878D82A}">
                    <a16:rowId xmlns:a16="http://schemas.microsoft.com/office/drawing/2014/main" val="2658300476"/>
                  </a:ext>
                </a:extLst>
              </a:tr>
            </a:tbl>
          </a:graphicData>
        </a:graphic>
      </p:graphicFrame>
      <p:sp>
        <p:nvSpPr>
          <p:cNvPr id="4" name="Text Placeholder 3">
            <a:extLst>
              <a:ext uri="{FF2B5EF4-FFF2-40B4-BE49-F238E27FC236}">
                <a16:creationId xmlns:a16="http://schemas.microsoft.com/office/drawing/2014/main" id="{A3DE941F-2C8A-4260-823E-9E58A5026F6C}"/>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232645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F413D-EBBA-45E9-9C5A-4E3F3BAA7CE0}"/>
              </a:ext>
            </a:extLst>
          </p:cNvPr>
          <p:cNvSpPr>
            <a:spLocks noGrp="1"/>
          </p:cNvSpPr>
          <p:nvPr>
            <p:ph type="title"/>
          </p:nvPr>
        </p:nvSpPr>
        <p:spPr/>
        <p:txBody>
          <a:bodyPr/>
          <a:lstStyle/>
          <a:p>
            <a:r>
              <a:rPr lang="en-US"/>
              <a:t>Instagram Posts Table (mit Interaktionen Inkl. Saves) | tickr.news - 4 of 26</a:t>
            </a:r>
          </a:p>
        </p:txBody>
      </p:sp>
      <p:graphicFrame>
        <p:nvGraphicFramePr>
          <p:cNvPr id="5" name="Table Placeholder 4">
            <a:extLst>
              <a:ext uri="{FF2B5EF4-FFF2-40B4-BE49-F238E27FC236}">
                <a16:creationId xmlns:a16="http://schemas.microsoft.com/office/drawing/2014/main" id="{C2819471-481E-4A4A-84C1-2023CC340B9D}"/>
              </a:ext>
            </a:extLst>
          </p:cNvPr>
          <p:cNvGraphicFramePr>
            <a:graphicFrameLocks noGrp="1"/>
          </p:cNvGraphicFramePr>
          <p:nvPr>
            <p:ph type="tbl" sz="quarter" idx="13"/>
            <p:extLst>
              <p:ext uri="{D42A27DB-BD31-4B8C-83A1-F6EECF244321}">
                <p14:modId xmlns:p14="http://schemas.microsoft.com/office/powerpoint/2010/main" val="2048461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97832037"/>
                    </a:ext>
                  </a:extLst>
                </a:gridCol>
                <a:gridCol w="576072">
                  <a:extLst>
                    <a:ext uri="{9D8B030D-6E8A-4147-A177-3AD203B41FA5}">
                      <a16:colId xmlns:a16="http://schemas.microsoft.com/office/drawing/2014/main" val="1387675762"/>
                    </a:ext>
                  </a:extLst>
                </a:gridCol>
                <a:gridCol w="576072">
                  <a:extLst>
                    <a:ext uri="{9D8B030D-6E8A-4147-A177-3AD203B41FA5}">
                      <a16:colId xmlns:a16="http://schemas.microsoft.com/office/drawing/2014/main" val="1111197129"/>
                    </a:ext>
                  </a:extLst>
                </a:gridCol>
                <a:gridCol w="576072">
                  <a:extLst>
                    <a:ext uri="{9D8B030D-6E8A-4147-A177-3AD203B41FA5}">
                      <a16:colId xmlns:a16="http://schemas.microsoft.com/office/drawing/2014/main" val="42509192"/>
                    </a:ext>
                  </a:extLst>
                </a:gridCol>
                <a:gridCol w="576072">
                  <a:extLst>
                    <a:ext uri="{9D8B030D-6E8A-4147-A177-3AD203B41FA5}">
                      <a16:colId xmlns:a16="http://schemas.microsoft.com/office/drawing/2014/main" val="120735443"/>
                    </a:ext>
                  </a:extLst>
                </a:gridCol>
                <a:gridCol w="576072">
                  <a:extLst>
                    <a:ext uri="{9D8B030D-6E8A-4147-A177-3AD203B41FA5}">
                      <a16:colId xmlns:a16="http://schemas.microsoft.com/office/drawing/2014/main" val="3456957167"/>
                    </a:ext>
                  </a:extLst>
                </a:gridCol>
                <a:gridCol w="576072">
                  <a:extLst>
                    <a:ext uri="{9D8B030D-6E8A-4147-A177-3AD203B41FA5}">
                      <a16:colId xmlns:a16="http://schemas.microsoft.com/office/drawing/2014/main" val="85512539"/>
                    </a:ext>
                  </a:extLst>
                </a:gridCol>
                <a:gridCol w="576072">
                  <a:extLst>
                    <a:ext uri="{9D8B030D-6E8A-4147-A177-3AD203B41FA5}">
                      <a16:colId xmlns:a16="http://schemas.microsoft.com/office/drawing/2014/main" val="1834012686"/>
                    </a:ext>
                  </a:extLst>
                </a:gridCol>
                <a:gridCol w="576072">
                  <a:extLst>
                    <a:ext uri="{9D8B030D-6E8A-4147-A177-3AD203B41FA5}">
                      <a16:colId xmlns:a16="http://schemas.microsoft.com/office/drawing/2014/main" val="351986530"/>
                    </a:ext>
                  </a:extLst>
                </a:gridCol>
                <a:gridCol w="576072">
                  <a:extLst>
                    <a:ext uri="{9D8B030D-6E8A-4147-A177-3AD203B41FA5}">
                      <a16:colId xmlns:a16="http://schemas.microsoft.com/office/drawing/2014/main" val="1673234546"/>
                    </a:ext>
                  </a:extLst>
                </a:gridCol>
                <a:gridCol w="576072">
                  <a:extLst>
                    <a:ext uri="{9D8B030D-6E8A-4147-A177-3AD203B41FA5}">
                      <a16:colId xmlns:a16="http://schemas.microsoft.com/office/drawing/2014/main" val="644287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7234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- 2025-12-30 16:38:54</a:t>
                      </a:r>
                      <a:r>
                        <a:rPr kumimoji="0" lang="de-DE" sz="1000" b="0" i="0" u="none" strike="noStrike" kern="1200" cap="none" spc="0" normalizeH="0" baseline="0" noProof="0">
                          <a:ln>
                            <a:noFill/>
                          </a:ln>
                          <a:solidFill>
                            <a:prstClr val="black"/>
                          </a:solidFill>
                          <a:effectLst/>
                          <a:uLnTx/>
                          <a:uFillTx/>
                          <a:latin typeface="Calibri"/>
                          <a:ea typeface="+mn-ea"/>
                          <a:cs typeface="+mn-cs"/>
                        </a:rPr>
                        <a:t>
 💵 So reagiert der Mann aus Dortmund auf das Bußgeld ... 
👉Schon im Januar ertappen die beiden Ordnungsamtmitarbeiter Oliver Kubanek quasi auf frischer Tat. Als sie sehen, wie der Mann aus Dortmund fünf Glaspfandflaschen neben den Altglascontainer stellt, machen sie Fotos und nehmen seine Personalien auf. Oliver Kubanek findet die Situation sogar so absurd, dass er zuerst denkt, sie seien Betrüger, erzählt er später der Zeitung „Ruhr Nachrichten“. Monate später landet dann aber tatsächlich ein Bußgeldbescheid in seinem Briefkasten. 
👉Denn laut Kreislaufwirtschaftsgesetz (KrwG) sowie der ordnungsbehördlichen Verordnung der Stadt Dortmund ist das, was er da tat, tatsächlich verboten. „Dies stellt unabhängig von dem Beweggrund für das Handeln einen Verstoß dar“, erklärte Stadtsprecher Christian Stein gegenüber der Zeitung „Ruhr Nachrichten“. Die Vorschriften seien eindeutig: „Das Ablagern von Abfällen – auch Flaschen/Leergut – ist eine Ordnungswidrigkeit.“ 
👉Aber weil auch die Stadt Dortmund seinen Hintergedanken checkt, schlägt sie vor, das Pfand einzulösen und den Betrag zu spenden. Oliver sieht das aber eher kritisch: Denn die Pfandflaschen seien eine Option für Menschen wenigstens an etwas Geld zu kommen, ohne zu betteln. Aber jetzt würde er es sich zweimal überlegen, ob er auch Zukunft seine Pfadflaschen neben den Container stellt – das Bußgeld könnte beim zweiten Mal dann nämlich noch höher werden. 
👉Auch wenn oft Sticker sogar dazu aufrufen, seine Flaschen neben den Mülleimer zu stellen, ist auch das eigentlich verboten. Und auch good to know: Für Glasflaschen kann es wegen Verletzungsgefahr sogar höhere Strafen als zum Beispiel für Plastikflaschen geben. 
Für mehr solcher Postings: @tickr.news folgen! 
Team: Jenni Repp, Valerie Dörner 
#Dortmund #verboten #Pfandflaschen #tickr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02/23/2026 01:24:25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63112</a:t>
                      </a:r>
                    </a:p>
                  </a:txBody>
                  <a:tcPr/>
                </a:tc>
                <a:extLst>
                  <a:ext uri="{0D108BD9-81ED-4DB2-BD59-A6C34878D82A}">
                    <a16:rowId xmlns:a16="http://schemas.microsoft.com/office/drawing/2014/main" val="1757609877"/>
                  </a:ext>
                </a:extLst>
              </a:tr>
            </a:tbl>
          </a:graphicData>
        </a:graphic>
      </p:graphicFrame>
      <p:sp>
        <p:nvSpPr>
          <p:cNvPr id="4" name="Text Placeholder 3">
            <a:extLst>
              <a:ext uri="{FF2B5EF4-FFF2-40B4-BE49-F238E27FC236}">
                <a16:creationId xmlns:a16="http://schemas.microsoft.com/office/drawing/2014/main" id="{83FF25A3-9DFE-4533-BBB0-E9928F8FB072}"/>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424590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D6196-1750-4D59-8A41-B45CFAB51952}"/>
              </a:ext>
            </a:extLst>
          </p:cNvPr>
          <p:cNvSpPr>
            <a:spLocks noGrp="1"/>
          </p:cNvSpPr>
          <p:nvPr>
            <p:ph type="title"/>
          </p:nvPr>
        </p:nvSpPr>
        <p:spPr/>
        <p:txBody>
          <a:bodyPr/>
          <a:lstStyle/>
          <a:p>
            <a:r>
              <a:rPr lang="en-US"/>
              <a:t>Instagram Posts Table (mit Interaktionen Inkl. Saves) | tickr.news - 5 of 26</a:t>
            </a:r>
          </a:p>
        </p:txBody>
      </p:sp>
      <p:graphicFrame>
        <p:nvGraphicFramePr>
          <p:cNvPr id="5" name="Table Placeholder 4">
            <a:extLst>
              <a:ext uri="{FF2B5EF4-FFF2-40B4-BE49-F238E27FC236}">
                <a16:creationId xmlns:a16="http://schemas.microsoft.com/office/drawing/2014/main" id="{8DB77754-F67B-492D-BD0B-062724E659EE}"/>
              </a:ext>
            </a:extLst>
          </p:cNvPr>
          <p:cNvGraphicFramePr>
            <a:graphicFrameLocks noGrp="1"/>
          </p:cNvGraphicFramePr>
          <p:nvPr>
            <p:ph type="tbl" sz="quarter" idx="13"/>
            <p:extLst>
              <p:ext uri="{D42A27DB-BD31-4B8C-83A1-F6EECF244321}">
                <p14:modId xmlns:p14="http://schemas.microsoft.com/office/powerpoint/2010/main" val="289572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28641310"/>
                    </a:ext>
                  </a:extLst>
                </a:gridCol>
                <a:gridCol w="576072">
                  <a:extLst>
                    <a:ext uri="{9D8B030D-6E8A-4147-A177-3AD203B41FA5}">
                      <a16:colId xmlns:a16="http://schemas.microsoft.com/office/drawing/2014/main" val="3789937180"/>
                    </a:ext>
                  </a:extLst>
                </a:gridCol>
                <a:gridCol w="576072">
                  <a:extLst>
                    <a:ext uri="{9D8B030D-6E8A-4147-A177-3AD203B41FA5}">
                      <a16:colId xmlns:a16="http://schemas.microsoft.com/office/drawing/2014/main" val="833893586"/>
                    </a:ext>
                  </a:extLst>
                </a:gridCol>
                <a:gridCol w="576072">
                  <a:extLst>
                    <a:ext uri="{9D8B030D-6E8A-4147-A177-3AD203B41FA5}">
                      <a16:colId xmlns:a16="http://schemas.microsoft.com/office/drawing/2014/main" val="2621459267"/>
                    </a:ext>
                  </a:extLst>
                </a:gridCol>
                <a:gridCol w="576072">
                  <a:extLst>
                    <a:ext uri="{9D8B030D-6E8A-4147-A177-3AD203B41FA5}">
                      <a16:colId xmlns:a16="http://schemas.microsoft.com/office/drawing/2014/main" val="4113521803"/>
                    </a:ext>
                  </a:extLst>
                </a:gridCol>
                <a:gridCol w="576072">
                  <a:extLst>
                    <a:ext uri="{9D8B030D-6E8A-4147-A177-3AD203B41FA5}">
                      <a16:colId xmlns:a16="http://schemas.microsoft.com/office/drawing/2014/main" val="3908437061"/>
                    </a:ext>
                  </a:extLst>
                </a:gridCol>
                <a:gridCol w="576072">
                  <a:extLst>
                    <a:ext uri="{9D8B030D-6E8A-4147-A177-3AD203B41FA5}">
                      <a16:colId xmlns:a16="http://schemas.microsoft.com/office/drawing/2014/main" val="1288845337"/>
                    </a:ext>
                  </a:extLst>
                </a:gridCol>
                <a:gridCol w="576072">
                  <a:extLst>
                    <a:ext uri="{9D8B030D-6E8A-4147-A177-3AD203B41FA5}">
                      <a16:colId xmlns:a16="http://schemas.microsoft.com/office/drawing/2014/main" val="4275589027"/>
                    </a:ext>
                  </a:extLst>
                </a:gridCol>
                <a:gridCol w="576072">
                  <a:extLst>
                    <a:ext uri="{9D8B030D-6E8A-4147-A177-3AD203B41FA5}">
                      <a16:colId xmlns:a16="http://schemas.microsoft.com/office/drawing/2014/main" val="495592820"/>
                    </a:ext>
                  </a:extLst>
                </a:gridCol>
                <a:gridCol w="576072">
                  <a:extLst>
                    <a:ext uri="{9D8B030D-6E8A-4147-A177-3AD203B41FA5}">
                      <a16:colId xmlns:a16="http://schemas.microsoft.com/office/drawing/2014/main" val="3602964144"/>
                    </a:ext>
                  </a:extLst>
                </a:gridCol>
                <a:gridCol w="576072">
                  <a:extLst>
                    <a:ext uri="{9D8B030D-6E8A-4147-A177-3AD203B41FA5}">
                      <a16:colId xmlns:a16="http://schemas.microsoft.com/office/drawing/2014/main" val="3668098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068887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- 2025-12-30 14:47:48</a:t>
                      </a:r>
                      <a:r>
                        <a:rPr kumimoji="0" lang="de-DE" sz="1000" b="0" i="0" u="none" strike="noStrike" kern="1200" cap="none" spc="0" normalizeH="0" baseline="0" noProof="0">
                          <a:ln>
                            <a:noFill/>
                          </a:ln>
                          <a:solidFill>
                            <a:prstClr val="black"/>
                          </a:solidFill>
                          <a:effectLst/>
                          <a:uLnTx/>
                          <a:uFillTx/>
                          <a:latin typeface="Calibri"/>
                          <a:ea typeface="+mn-ea"/>
                          <a:cs typeface="+mn-cs"/>
                        </a:rPr>
                        <a:t>
 Nicht nur für Pferde ist das schlimm 🎆 
🐶 Dem Haustier-Register Tasso werden jedes Jahr an Silvester zwischen 800 und 1000 entlaufende Hunde und Katzen gemeldet. Die meisten von ihnen laufen in Panik weg, wenn sie draußen sind und in der Nähe geknallt wird. Doch auch in Innenräumen haben viele Tiere Panik, wenn sie Böller hören. 
🦉Auch Wildtiere sind betroffen – zum Beispiel, weil sie aus dem Winterschlaf geweckt werden. Besonders für Vögel kann die Silvesternacht tödlich enden. In Panik fliegen sie bis zu mehrere hundert Meter hoch – viel höher als sie es normalerweise tun würden. Und stürzen am Ende entkräftet ab. 
❗Tierschützer fordern deswegen schon lange zentral organisierte Feuerwerke und Drohnen- bzw. Lichtshows als Alternative. Wie seht ihr das? 💬 
🐴 Im Fall aus dem Video ist übrigens noch unklar, wer den Böller geworfen hat.
Folgt @tickr.news, um aktuelle Diskussionen mitzubekommen. Für mehr Geschichten aus der Region schaut bei @lokalzeit vorbei und für mehr Pferde-News bei @diemitdenpferden 
Team: Anna van Doorn, Valerie Dörner, Nico Horstmann 
#Silvester #Böller #Lokalzeit #tickr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03/17/2026 13:23:15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250859</a:t>
                      </a:r>
                    </a:p>
                  </a:txBody>
                  <a:tcPr/>
                </a:tc>
                <a:extLst>
                  <a:ext uri="{0D108BD9-81ED-4DB2-BD59-A6C34878D82A}">
                    <a16:rowId xmlns:a16="http://schemas.microsoft.com/office/drawing/2014/main" val="609493589"/>
                  </a:ext>
                </a:extLst>
              </a:tr>
            </a:tbl>
          </a:graphicData>
        </a:graphic>
      </p:graphicFrame>
      <p:sp>
        <p:nvSpPr>
          <p:cNvPr id="4" name="Text Placeholder 3">
            <a:extLst>
              <a:ext uri="{FF2B5EF4-FFF2-40B4-BE49-F238E27FC236}">
                <a16:creationId xmlns:a16="http://schemas.microsoft.com/office/drawing/2014/main" id="{5EE79A3F-532F-40E9-9127-E512EC1B8FC9}"/>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009117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C1B06-B0F2-42CA-8405-2FAEBDA509BA}"/>
              </a:ext>
            </a:extLst>
          </p:cNvPr>
          <p:cNvSpPr>
            <a:spLocks noGrp="1"/>
          </p:cNvSpPr>
          <p:nvPr>
            <p:ph type="title"/>
          </p:nvPr>
        </p:nvSpPr>
        <p:spPr/>
        <p:txBody>
          <a:bodyPr/>
          <a:lstStyle/>
          <a:p>
            <a:r>
              <a:rPr lang="en-US"/>
              <a:t>Instagram Posts Table (mit Interaktionen Inkl. Saves) | tickr.news - 6 of 26</a:t>
            </a:r>
          </a:p>
        </p:txBody>
      </p:sp>
      <p:graphicFrame>
        <p:nvGraphicFramePr>
          <p:cNvPr id="5" name="Table Placeholder 4">
            <a:extLst>
              <a:ext uri="{FF2B5EF4-FFF2-40B4-BE49-F238E27FC236}">
                <a16:creationId xmlns:a16="http://schemas.microsoft.com/office/drawing/2014/main" id="{552E423A-4A4C-47DB-989B-07AC63930DDB}"/>
              </a:ext>
            </a:extLst>
          </p:cNvPr>
          <p:cNvGraphicFramePr>
            <a:graphicFrameLocks noGrp="1"/>
          </p:cNvGraphicFramePr>
          <p:nvPr>
            <p:ph type="tbl" sz="quarter" idx="13"/>
            <p:extLst>
              <p:ext uri="{D42A27DB-BD31-4B8C-83A1-F6EECF244321}">
                <p14:modId xmlns:p14="http://schemas.microsoft.com/office/powerpoint/2010/main" val="151029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816720651"/>
                    </a:ext>
                  </a:extLst>
                </a:gridCol>
                <a:gridCol w="576072">
                  <a:extLst>
                    <a:ext uri="{9D8B030D-6E8A-4147-A177-3AD203B41FA5}">
                      <a16:colId xmlns:a16="http://schemas.microsoft.com/office/drawing/2014/main" val="2908062773"/>
                    </a:ext>
                  </a:extLst>
                </a:gridCol>
                <a:gridCol w="576072">
                  <a:extLst>
                    <a:ext uri="{9D8B030D-6E8A-4147-A177-3AD203B41FA5}">
                      <a16:colId xmlns:a16="http://schemas.microsoft.com/office/drawing/2014/main" val="3538576018"/>
                    </a:ext>
                  </a:extLst>
                </a:gridCol>
                <a:gridCol w="576072">
                  <a:extLst>
                    <a:ext uri="{9D8B030D-6E8A-4147-A177-3AD203B41FA5}">
                      <a16:colId xmlns:a16="http://schemas.microsoft.com/office/drawing/2014/main" val="2394060478"/>
                    </a:ext>
                  </a:extLst>
                </a:gridCol>
                <a:gridCol w="576072">
                  <a:extLst>
                    <a:ext uri="{9D8B030D-6E8A-4147-A177-3AD203B41FA5}">
                      <a16:colId xmlns:a16="http://schemas.microsoft.com/office/drawing/2014/main" val="2126450407"/>
                    </a:ext>
                  </a:extLst>
                </a:gridCol>
                <a:gridCol w="576072">
                  <a:extLst>
                    <a:ext uri="{9D8B030D-6E8A-4147-A177-3AD203B41FA5}">
                      <a16:colId xmlns:a16="http://schemas.microsoft.com/office/drawing/2014/main" val="2886033029"/>
                    </a:ext>
                  </a:extLst>
                </a:gridCol>
                <a:gridCol w="576072">
                  <a:extLst>
                    <a:ext uri="{9D8B030D-6E8A-4147-A177-3AD203B41FA5}">
                      <a16:colId xmlns:a16="http://schemas.microsoft.com/office/drawing/2014/main" val="3241913391"/>
                    </a:ext>
                  </a:extLst>
                </a:gridCol>
                <a:gridCol w="576072">
                  <a:extLst>
                    <a:ext uri="{9D8B030D-6E8A-4147-A177-3AD203B41FA5}">
                      <a16:colId xmlns:a16="http://schemas.microsoft.com/office/drawing/2014/main" val="1950351401"/>
                    </a:ext>
                  </a:extLst>
                </a:gridCol>
                <a:gridCol w="576072">
                  <a:extLst>
                    <a:ext uri="{9D8B030D-6E8A-4147-A177-3AD203B41FA5}">
                      <a16:colId xmlns:a16="http://schemas.microsoft.com/office/drawing/2014/main" val="547082310"/>
                    </a:ext>
                  </a:extLst>
                </a:gridCol>
                <a:gridCol w="576072">
                  <a:extLst>
                    <a:ext uri="{9D8B030D-6E8A-4147-A177-3AD203B41FA5}">
                      <a16:colId xmlns:a16="http://schemas.microsoft.com/office/drawing/2014/main" val="1089844044"/>
                    </a:ext>
                  </a:extLst>
                </a:gridCol>
                <a:gridCol w="576072">
                  <a:extLst>
                    <a:ext uri="{9D8B030D-6E8A-4147-A177-3AD203B41FA5}">
                      <a16:colId xmlns:a16="http://schemas.microsoft.com/office/drawing/2014/main" val="2740707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6197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- 2025-12-29 16:02:39</a:t>
                      </a:r>
                      <a:r>
                        <a:rPr kumimoji="0" lang="de-DE" sz="1000" b="0" i="0" u="none" strike="noStrike" kern="1200" cap="none" spc="0" normalizeH="0" baseline="0" noProof="0">
                          <a:ln>
                            <a:noFill/>
                          </a:ln>
                          <a:solidFill>
                            <a:prstClr val="black"/>
                          </a:solidFill>
                          <a:effectLst/>
                          <a:uLnTx/>
                          <a:uFillTx/>
                          <a:latin typeface="Calibri"/>
                          <a:ea typeface="+mn-ea"/>
                          <a:cs typeface="+mn-cs"/>
                        </a:rPr>
                        <a:t>
 DAS solltest du wissen, bevor du den Kältebus rufst 👇 
👉 Wenn du eine Person auf der Straße siehst, die eventuell Hilfe benötigt, solltest du sie auf jeden Fall ansprechen. Ist sie nicht ansprechbar, rufe die 112. Denn für einen medizinischen Notfall ist der Kältebus nicht ausgestattet. Kannst du mit ihr sprechen, frage nach, ob Hilfe gewünscht ist. So sorgst du dafür, dass der Kältebus sich nicht gegen den Willen der obdachlosen Person auf den Weg macht. 
🚐 Mittlerweile gibt es in vielen Städten Deutschlands Kältebusse von verschiedenen Trägern, Initiativen und Vereinen. Die Berliner Stadtmission hat insgesamt drei Kältebusse, die komplett durch Spenden finanziert sind. Im letzten Winter hat der Verein laut eigener Aussagen 2100 obdachlose Menschen in eine warme Unterkunft gebracht. 
❗ Von den neuen Spenden nach dem Brand will die Stadtmission einen neuen Bus kaufen und den Beschädigten reparieren lassen. Die Polizei ermittelt im Fall des abgefackelten Busses übrigens wegen Brandstiftung. 
Um auf dem Laufenden zu bleiben, folgt uns bei @tickr.news! 
Team: Anna van Doorn, Valerie Dörner, Richard Theuer 
#obdachlosigkeit #kältebus #spenden #tickr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03/16/2026 19:23:34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60124</a:t>
                      </a:r>
                    </a:p>
                  </a:txBody>
                  <a:tcPr/>
                </a:tc>
                <a:extLst>
                  <a:ext uri="{0D108BD9-81ED-4DB2-BD59-A6C34878D82A}">
                    <a16:rowId xmlns:a16="http://schemas.microsoft.com/office/drawing/2014/main" val="2531208655"/>
                  </a:ext>
                </a:extLst>
              </a:tr>
            </a:tbl>
          </a:graphicData>
        </a:graphic>
      </p:graphicFrame>
      <p:sp>
        <p:nvSpPr>
          <p:cNvPr id="4" name="Text Placeholder 3">
            <a:extLst>
              <a:ext uri="{FF2B5EF4-FFF2-40B4-BE49-F238E27FC236}">
                <a16:creationId xmlns:a16="http://schemas.microsoft.com/office/drawing/2014/main" id="{DE94DAF7-3DCC-4533-ABF8-9C1CF55F127A}"/>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781770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4E734-49DC-4F10-84FB-A3EEF05862BC}"/>
              </a:ext>
            </a:extLst>
          </p:cNvPr>
          <p:cNvSpPr>
            <a:spLocks noGrp="1"/>
          </p:cNvSpPr>
          <p:nvPr>
            <p:ph type="title"/>
          </p:nvPr>
        </p:nvSpPr>
        <p:spPr/>
        <p:txBody>
          <a:bodyPr/>
          <a:lstStyle/>
          <a:p>
            <a:r>
              <a:rPr lang="en-US"/>
              <a:t>Instagram Posts Table (mit Interaktionen Inkl. Saves) | tickr.news - 7 of 26</a:t>
            </a:r>
          </a:p>
        </p:txBody>
      </p:sp>
      <p:graphicFrame>
        <p:nvGraphicFramePr>
          <p:cNvPr id="5" name="Table Placeholder 4">
            <a:extLst>
              <a:ext uri="{FF2B5EF4-FFF2-40B4-BE49-F238E27FC236}">
                <a16:creationId xmlns:a16="http://schemas.microsoft.com/office/drawing/2014/main" id="{240A04AA-674D-4529-A28B-B3C138B975AA}"/>
              </a:ext>
            </a:extLst>
          </p:cNvPr>
          <p:cNvGraphicFramePr>
            <a:graphicFrameLocks noGrp="1"/>
          </p:cNvGraphicFramePr>
          <p:nvPr>
            <p:ph type="tbl" sz="quarter" idx="13"/>
            <p:extLst>
              <p:ext uri="{D42A27DB-BD31-4B8C-83A1-F6EECF244321}">
                <p14:modId xmlns:p14="http://schemas.microsoft.com/office/powerpoint/2010/main" val="1295955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04727117"/>
                    </a:ext>
                  </a:extLst>
                </a:gridCol>
                <a:gridCol w="576072">
                  <a:extLst>
                    <a:ext uri="{9D8B030D-6E8A-4147-A177-3AD203B41FA5}">
                      <a16:colId xmlns:a16="http://schemas.microsoft.com/office/drawing/2014/main" val="3342984067"/>
                    </a:ext>
                  </a:extLst>
                </a:gridCol>
                <a:gridCol w="576072">
                  <a:extLst>
                    <a:ext uri="{9D8B030D-6E8A-4147-A177-3AD203B41FA5}">
                      <a16:colId xmlns:a16="http://schemas.microsoft.com/office/drawing/2014/main" val="2853366335"/>
                    </a:ext>
                  </a:extLst>
                </a:gridCol>
                <a:gridCol w="576072">
                  <a:extLst>
                    <a:ext uri="{9D8B030D-6E8A-4147-A177-3AD203B41FA5}">
                      <a16:colId xmlns:a16="http://schemas.microsoft.com/office/drawing/2014/main" val="3240603930"/>
                    </a:ext>
                  </a:extLst>
                </a:gridCol>
                <a:gridCol w="576072">
                  <a:extLst>
                    <a:ext uri="{9D8B030D-6E8A-4147-A177-3AD203B41FA5}">
                      <a16:colId xmlns:a16="http://schemas.microsoft.com/office/drawing/2014/main" val="3238922708"/>
                    </a:ext>
                  </a:extLst>
                </a:gridCol>
                <a:gridCol w="576072">
                  <a:extLst>
                    <a:ext uri="{9D8B030D-6E8A-4147-A177-3AD203B41FA5}">
                      <a16:colId xmlns:a16="http://schemas.microsoft.com/office/drawing/2014/main" val="3264638656"/>
                    </a:ext>
                  </a:extLst>
                </a:gridCol>
                <a:gridCol w="576072">
                  <a:extLst>
                    <a:ext uri="{9D8B030D-6E8A-4147-A177-3AD203B41FA5}">
                      <a16:colId xmlns:a16="http://schemas.microsoft.com/office/drawing/2014/main" val="4235123639"/>
                    </a:ext>
                  </a:extLst>
                </a:gridCol>
                <a:gridCol w="576072">
                  <a:extLst>
                    <a:ext uri="{9D8B030D-6E8A-4147-A177-3AD203B41FA5}">
                      <a16:colId xmlns:a16="http://schemas.microsoft.com/office/drawing/2014/main" val="1352069863"/>
                    </a:ext>
                  </a:extLst>
                </a:gridCol>
                <a:gridCol w="576072">
                  <a:extLst>
                    <a:ext uri="{9D8B030D-6E8A-4147-A177-3AD203B41FA5}">
                      <a16:colId xmlns:a16="http://schemas.microsoft.com/office/drawing/2014/main" val="1288677848"/>
                    </a:ext>
                  </a:extLst>
                </a:gridCol>
                <a:gridCol w="576072">
                  <a:extLst>
                    <a:ext uri="{9D8B030D-6E8A-4147-A177-3AD203B41FA5}">
                      <a16:colId xmlns:a16="http://schemas.microsoft.com/office/drawing/2014/main" val="519732846"/>
                    </a:ext>
                  </a:extLst>
                </a:gridCol>
                <a:gridCol w="576072">
                  <a:extLst>
                    <a:ext uri="{9D8B030D-6E8A-4147-A177-3AD203B41FA5}">
                      <a16:colId xmlns:a16="http://schemas.microsoft.com/office/drawing/2014/main" val="432997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66274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- 2025-12-29 10:07:52</a:t>
                      </a:r>
                      <a:r>
                        <a:rPr kumimoji="0" lang="de-DE" sz="1000" b="0" i="0" u="none" strike="noStrike" kern="1200" cap="none" spc="0" normalizeH="0" baseline="0" noProof="0">
                          <a:ln>
                            <a:noFill/>
                          </a:ln>
                          <a:solidFill>
                            <a:prstClr val="black"/>
                          </a:solidFill>
                          <a:effectLst/>
                          <a:uLnTx/>
                          <a:uFillTx/>
                          <a:latin typeface="Calibri"/>
                          <a:ea typeface="+mn-ea"/>
                          <a:cs typeface="+mn-cs"/>
                        </a:rPr>
                        <a:t>
 📱 Welche News haben wir vergessen? 
📅 2025 war einfach wieder anders wild! Zeit, die kuriosesten Schlagzeilen des Jahres noch mal rauszuholen. Ist wie immer nur eine kleine subjektive Auswahl. An welche skurrile Geschichte erinnerst du dich? 
Für mehr: @tickr.news folgen! 
Team: Noah Matzat, Zeynep Cagman 
#Waschbär #Polizei #Hühner #tickr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19:24:00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29174</a:t>
                      </a:r>
                    </a:p>
                  </a:txBody>
                  <a:tcPr/>
                </a:tc>
                <a:extLst>
                  <a:ext uri="{0D108BD9-81ED-4DB2-BD59-A6C34878D82A}">
                    <a16:rowId xmlns:a16="http://schemas.microsoft.com/office/drawing/2014/main" val="2358729644"/>
                  </a:ext>
                </a:extLst>
              </a:tr>
            </a:tbl>
          </a:graphicData>
        </a:graphic>
      </p:graphicFrame>
      <p:sp>
        <p:nvSpPr>
          <p:cNvPr id="4" name="Text Placeholder 3">
            <a:extLst>
              <a:ext uri="{FF2B5EF4-FFF2-40B4-BE49-F238E27FC236}">
                <a16:creationId xmlns:a16="http://schemas.microsoft.com/office/drawing/2014/main" id="{DB376ABE-D9F2-4ECD-B16D-CA57D7F3B573}"/>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114284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425E9-82CA-4AFE-9214-B29ABF822AAF}"/>
              </a:ext>
            </a:extLst>
          </p:cNvPr>
          <p:cNvSpPr>
            <a:spLocks noGrp="1"/>
          </p:cNvSpPr>
          <p:nvPr>
            <p:ph type="title"/>
          </p:nvPr>
        </p:nvSpPr>
        <p:spPr/>
        <p:txBody>
          <a:bodyPr/>
          <a:lstStyle/>
          <a:p>
            <a:r>
              <a:rPr lang="en-US"/>
              <a:t>Instagram Posts Table (mit Interaktionen Inkl. Saves) | tickr.news - 8 of 26</a:t>
            </a:r>
          </a:p>
        </p:txBody>
      </p:sp>
      <p:graphicFrame>
        <p:nvGraphicFramePr>
          <p:cNvPr id="5" name="Table Placeholder 4">
            <a:extLst>
              <a:ext uri="{FF2B5EF4-FFF2-40B4-BE49-F238E27FC236}">
                <a16:creationId xmlns:a16="http://schemas.microsoft.com/office/drawing/2014/main" id="{68491D68-4BB2-405E-9C34-F7439CA01F57}"/>
              </a:ext>
            </a:extLst>
          </p:cNvPr>
          <p:cNvGraphicFramePr>
            <a:graphicFrameLocks noGrp="1"/>
          </p:cNvGraphicFramePr>
          <p:nvPr>
            <p:ph type="tbl" sz="quarter" idx="13"/>
            <p:extLst>
              <p:ext uri="{D42A27DB-BD31-4B8C-83A1-F6EECF244321}">
                <p14:modId xmlns:p14="http://schemas.microsoft.com/office/powerpoint/2010/main" val="1488348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866983268"/>
                    </a:ext>
                  </a:extLst>
                </a:gridCol>
                <a:gridCol w="576072">
                  <a:extLst>
                    <a:ext uri="{9D8B030D-6E8A-4147-A177-3AD203B41FA5}">
                      <a16:colId xmlns:a16="http://schemas.microsoft.com/office/drawing/2014/main" val="3231900173"/>
                    </a:ext>
                  </a:extLst>
                </a:gridCol>
                <a:gridCol w="576072">
                  <a:extLst>
                    <a:ext uri="{9D8B030D-6E8A-4147-A177-3AD203B41FA5}">
                      <a16:colId xmlns:a16="http://schemas.microsoft.com/office/drawing/2014/main" val="4227754488"/>
                    </a:ext>
                  </a:extLst>
                </a:gridCol>
                <a:gridCol w="576072">
                  <a:extLst>
                    <a:ext uri="{9D8B030D-6E8A-4147-A177-3AD203B41FA5}">
                      <a16:colId xmlns:a16="http://schemas.microsoft.com/office/drawing/2014/main" val="1207407195"/>
                    </a:ext>
                  </a:extLst>
                </a:gridCol>
                <a:gridCol w="576072">
                  <a:extLst>
                    <a:ext uri="{9D8B030D-6E8A-4147-A177-3AD203B41FA5}">
                      <a16:colId xmlns:a16="http://schemas.microsoft.com/office/drawing/2014/main" val="208346740"/>
                    </a:ext>
                  </a:extLst>
                </a:gridCol>
                <a:gridCol w="576072">
                  <a:extLst>
                    <a:ext uri="{9D8B030D-6E8A-4147-A177-3AD203B41FA5}">
                      <a16:colId xmlns:a16="http://schemas.microsoft.com/office/drawing/2014/main" val="1437789704"/>
                    </a:ext>
                  </a:extLst>
                </a:gridCol>
                <a:gridCol w="576072">
                  <a:extLst>
                    <a:ext uri="{9D8B030D-6E8A-4147-A177-3AD203B41FA5}">
                      <a16:colId xmlns:a16="http://schemas.microsoft.com/office/drawing/2014/main" val="1344206211"/>
                    </a:ext>
                  </a:extLst>
                </a:gridCol>
                <a:gridCol w="576072">
                  <a:extLst>
                    <a:ext uri="{9D8B030D-6E8A-4147-A177-3AD203B41FA5}">
                      <a16:colId xmlns:a16="http://schemas.microsoft.com/office/drawing/2014/main" val="3332059945"/>
                    </a:ext>
                  </a:extLst>
                </a:gridCol>
                <a:gridCol w="576072">
                  <a:extLst>
                    <a:ext uri="{9D8B030D-6E8A-4147-A177-3AD203B41FA5}">
                      <a16:colId xmlns:a16="http://schemas.microsoft.com/office/drawing/2014/main" val="3807402889"/>
                    </a:ext>
                  </a:extLst>
                </a:gridCol>
                <a:gridCol w="576072">
                  <a:extLst>
                    <a:ext uri="{9D8B030D-6E8A-4147-A177-3AD203B41FA5}">
                      <a16:colId xmlns:a16="http://schemas.microsoft.com/office/drawing/2014/main" val="411205773"/>
                    </a:ext>
                  </a:extLst>
                </a:gridCol>
                <a:gridCol w="576072">
                  <a:extLst>
                    <a:ext uri="{9D8B030D-6E8A-4147-A177-3AD203B41FA5}">
                      <a16:colId xmlns:a16="http://schemas.microsoft.com/office/drawing/2014/main" val="3174064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68626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- 2025-12-28 10:40:18</a:t>
                      </a:r>
                      <a:r>
                        <a:rPr kumimoji="0" lang="de-DE" sz="1000" b="0" i="0" u="none" strike="noStrike" kern="1200" cap="none" spc="0" normalizeH="0" baseline="0" noProof="0">
                          <a:ln>
                            <a:noFill/>
                          </a:ln>
                          <a:solidFill>
                            <a:prstClr val="black"/>
                          </a:solidFill>
                          <a:effectLst/>
                          <a:uLnTx/>
                          <a:uFillTx/>
                          <a:latin typeface="Calibri"/>
                          <a:ea typeface="+mn-ea"/>
                          <a:cs typeface="+mn-cs"/>
                        </a:rPr>
                        <a:t>
 Haut mal das beschissenste Geschenk in die Kommentare 💬 
📦Wenn die Family mal wieder ein bisschen daneben lag mit ihren Geschenken, hilft es nichts: Das Umtauschen beginnt. Für den Einzelhandel und Online-Shopping gelten aber unterschiedliche Regeln. 
📅 Beim Einkaufen im Internet hast du in den allermeisten Fällen nach Zustellung 14 Tage, um den Kauf rückgängig zu machen. Viele Händler:innen kommen einem da aber entgegen und verlängern die Frist – besonders auch über Weihnachten. 
♻️ Beim Einkauf im Geschäft gibt’s keine gesetzliche Pflicht: Hier müssen Händler:innen die Produkte nur zurücknehmen bzw. eine Reparatur anbieten, wenn die schon beim Kauf kaputt war. Aber auch hier nehmen viele nehmen Produkte trotzdem zurück. Am besten checkst du die jeweiligen Bedingungen für deinen Umtausch. 
Für mehr solcher Postings: @tickr.news folgen! 
Team: Noah Matzat, Tom Konjer, Zeynep Cagman 
#Weihnachen #Geschenke #tickr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03/13/2026 13:24:37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13223</a:t>
                      </a:r>
                    </a:p>
                  </a:txBody>
                  <a:tcPr/>
                </a:tc>
                <a:extLst>
                  <a:ext uri="{0D108BD9-81ED-4DB2-BD59-A6C34878D82A}">
                    <a16:rowId xmlns:a16="http://schemas.microsoft.com/office/drawing/2014/main" val="448655588"/>
                  </a:ext>
                </a:extLst>
              </a:tr>
            </a:tbl>
          </a:graphicData>
        </a:graphic>
      </p:graphicFrame>
      <p:sp>
        <p:nvSpPr>
          <p:cNvPr id="4" name="Text Placeholder 3">
            <a:extLst>
              <a:ext uri="{FF2B5EF4-FFF2-40B4-BE49-F238E27FC236}">
                <a16:creationId xmlns:a16="http://schemas.microsoft.com/office/drawing/2014/main" id="{CF5C7A67-CBAC-47BF-AA28-1A467E58D34D}"/>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730113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8F8DE-5570-4A32-885B-8B47AD91D2A6}"/>
              </a:ext>
            </a:extLst>
          </p:cNvPr>
          <p:cNvSpPr>
            <a:spLocks noGrp="1"/>
          </p:cNvSpPr>
          <p:nvPr>
            <p:ph type="title"/>
          </p:nvPr>
        </p:nvSpPr>
        <p:spPr/>
        <p:txBody>
          <a:bodyPr/>
          <a:lstStyle/>
          <a:p>
            <a:r>
              <a:rPr lang="en-US"/>
              <a:t>Instagram Posts Table (mit Interaktionen Inkl. Saves) | tickr.news - 9 of 26</a:t>
            </a:r>
          </a:p>
        </p:txBody>
      </p:sp>
      <p:graphicFrame>
        <p:nvGraphicFramePr>
          <p:cNvPr id="5" name="Table Placeholder 4">
            <a:extLst>
              <a:ext uri="{FF2B5EF4-FFF2-40B4-BE49-F238E27FC236}">
                <a16:creationId xmlns:a16="http://schemas.microsoft.com/office/drawing/2014/main" id="{ED3D5789-23FF-43C2-B705-29DEB2ECDD27}"/>
              </a:ext>
            </a:extLst>
          </p:cNvPr>
          <p:cNvGraphicFramePr>
            <a:graphicFrameLocks noGrp="1"/>
          </p:cNvGraphicFramePr>
          <p:nvPr>
            <p:ph type="tbl" sz="quarter" idx="13"/>
            <p:extLst>
              <p:ext uri="{D42A27DB-BD31-4B8C-83A1-F6EECF244321}">
                <p14:modId xmlns:p14="http://schemas.microsoft.com/office/powerpoint/2010/main" val="3125437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32066622"/>
                    </a:ext>
                  </a:extLst>
                </a:gridCol>
                <a:gridCol w="576072">
                  <a:extLst>
                    <a:ext uri="{9D8B030D-6E8A-4147-A177-3AD203B41FA5}">
                      <a16:colId xmlns:a16="http://schemas.microsoft.com/office/drawing/2014/main" val="164962480"/>
                    </a:ext>
                  </a:extLst>
                </a:gridCol>
                <a:gridCol w="576072">
                  <a:extLst>
                    <a:ext uri="{9D8B030D-6E8A-4147-A177-3AD203B41FA5}">
                      <a16:colId xmlns:a16="http://schemas.microsoft.com/office/drawing/2014/main" val="1169135451"/>
                    </a:ext>
                  </a:extLst>
                </a:gridCol>
                <a:gridCol w="576072">
                  <a:extLst>
                    <a:ext uri="{9D8B030D-6E8A-4147-A177-3AD203B41FA5}">
                      <a16:colId xmlns:a16="http://schemas.microsoft.com/office/drawing/2014/main" val="1392762761"/>
                    </a:ext>
                  </a:extLst>
                </a:gridCol>
                <a:gridCol w="576072">
                  <a:extLst>
                    <a:ext uri="{9D8B030D-6E8A-4147-A177-3AD203B41FA5}">
                      <a16:colId xmlns:a16="http://schemas.microsoft.com/office/drawing/2014/main" val="856670671"/>
                    </a:ext>
                  </a:extLst>
                </a:gridCol>
                <a:gridCol w="576072">
                  <a:extLst>
                    <a:ext uri="{9D8B030D-6E8A-4147-A177-3AD203B41FA5}">
                      <a16:colId xmlns:a16="http://schemas.microsoft.com/office/drawing/2014/main" val="2080094691"/>
                    </a:ext>
                  </a:extLst>
                </a:gridCol>
                <a:gridCol w="576072">
                  <a:extLst>
                    <a:ext uri="{9D8B030D-6E8A-4147-A177-3AD203B41FA5}">
                      <a16:colId xmlns:a16="http://schemas.microsoft.com/office/drawing/2014/main" val="594625990"/>
                    </a:ext>
                  </a:extLst>
                </a:gridCol>
                <a:gridCol w="576072">
                  <a:extLst>
                    <a:ext uri="{9D8B030D-6E8A-4147-A177-3AD203B41FA5}">
                      <a16:colId xmlns:a16="http://schemas.microsoft.com/office/drawing/2014/main" val="3685552431"/>
                    </a:ext>
                  </a:extLst>
                </a:gridCol>
                <a:gridCol w="576072">
                  <a:extLst>
                    <a:ext uri="{9D8B030D-6E8A-4147-A177-3AD203B41FA5}">
                      <a16:colId xmlns:a16="http://schemas.microsoft.com/office/drawing/2014/main" val="1373785781"/>
                    </a:ext>
                  </a:extLst>
                </a:gridCol>
                <a:gridCol w="576072">
                  <a:extLst>
                    <a:ext uri="{9D8B030D-6E8A-4147-A177-3AD203B41FA5}">
                      <a16:colId xmlns:a16="http://schemas.microsoft.com/office/drawing/2014/main" val="1751765632"/>
                    </a:ext>
                  </a:extLst>
                </a:gridCol>
                <a:gridCol w="576072">
                  <a:extLst>
                    <a:ext uri="{9D8B030D-6E8A-4147-A177-3AD203B41FA5}">
                      <a16:colId xmlns:a16="http://schemas.microsoft.com/office/drawing/2014/main" val="1301783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487445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- 2025-12-27 13:30:34</a:t>
                      </a:r>
                      <a:r>
                        <a:rPr kumimoji="0" lang="de-DE" sz="1000" b="0" i="0" u="none" strike="noStrike" kern="1200" cap="none" spc="0" normalizeH="0" baseline="0" noProof="0">
                          <a:ln>
                            <a:noFill/>
                          </a:ln>
                          <a:solidFill>
                            <a:prstClr val="black"/>
                          </a:solidFill>
                          <a:effectLst/>
                          <a:uLnTx/>
                          <a:uFillTx/>
                          <a:latin typeface="Calibri"/>
                          <a:ea typeface="+mn-ea"/>
                          <a:cs typeface="+mn-cs"/>
                        </a:rPr>
                        <a:t>
 🐕 Wie kommen eure Tiere mit der Kälte klar? 
🧣 In Duisburg versuchen die Mitarbeiter:innen des Tierheims, den Tieren so gut es geht mit gespendeten Decken, Hunde-Mänteln oder warmen Körbchen zu helfen. Abfangen kann das die Kältewelle aber nicht. 
❄ Die Tiere aus den Zwingern im Freien habe man möglichst in Innenbereiche oder sogar zu Mitarbeiter:innen oder Freiwilligen umgezogen. Das Team hoffe sehr darauf, dass die Temperaturen möglichst schnell wieder steigen. Bis dahin unterstützt auch die Feuerwehr das Tierheim. 
💶 Einrichtungen wie das Duisburger Tierheim kämpfen immer wieder mit alten Gebäuden und alter Infrastruktur. Der Leiter des Tierheims hat sich schon mehrfach über den Zustand des Tierheims beschwert. Die Stadt Duisburg plant seit längerem ein neues Gebäude. 
📃 Viele Tierheime haben seit Jahren das Problem, steigende Kosten stemmen zu müssen. Mehr finanzielle Hilfen durch den Bund gibt es aber nicht. Im Bundeshaushalt für 2026 wurden keine Mittel für Tierheime festgeschrieben. 
Für mehr von uns: Schaut mal bei @tieresucheneinzuhause &amp; @tickr.news vorbei! 🐶 
Team: Noah Matzat, Kathrin Strehle, Zeynep Cagman 
#Hunde #Tierheim #tieresucheneinzuhause #tickr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03/17/2026 13:26:11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165115</a:t>
                      </a:r>
                    </a:p>
                  </a:txBody>
                  <a:tcPr/>
                </a:tc>
                <a:extLst>
                  <a:ext uri="{0D108BD9-81ED-4DB2-BD59-A6C34878D82A}">
                    <a16:rowId xmlns:a16="http://schemas.microsoft.com/office/drawing/2014/main" val="2861888752"/>
                  </a:ext>
                </a:extLst>
              </a:tr>
            </a:tbl>
          </a:graphicData>
        </a:graphic>
      </p:graphicFrame>
      <p:sp>
        <p:nvSpPr>
          <p:cNvPr id="4" name="Text Placeholder 3">
            <a:extLst>
              <a:ext uri="{FF2B5EF4-FFF2-40B4-BE49-F238E27FC236}">
                <a16:creationId xmlns:a16="http://schemas.microsoft.com/office/drawing/2014/main" id="{C89FD406-A471-4E0D-8DE9-BFD861FA655F}"/>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769118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C5AB-E3A0-446E-B985-D3DF9EAEF08F}"/>
              </a:ext>
            </a:extLst>
          </p:cNvPr>
          <p:cNvSpPr>
            <a:spLocks noGrp="1"/>
          </p:cNvSpPr>
          <p:nvPr>
            <p:ph type="title"/>
          </p:nvPr>
        </p:nvSpPr>
        <p:spPr/>
        <p:txBody>
          <a:bodyPr/>
          <a:lstStyle/>
          <a:p>
            <a:r>
              <a:rPr lang="en-US"/>
              <a:t>Instagram Posts Table (mit Interaktionen Inkl. Saves) | tickr.news - 10 of 26</a:t>
            </a:r>
          </a:p>
        </p:txBody>
      </p:sp>
      <p:graphicFrame>
        <p:nvGraphicFramePr>
          <p:cNvPr id="5" name="Table Placeholder 4">
            <a:extLst>
              <a:ext uri="{FF2B5EF4-FFF2-40B4-BE49-F238E27FC236}">
                <a16:creationId xmlns:a16="http://schemas.microsoft.com/office/drawing/2014/main" id="{4069FEBB-29AD-48D6-A807-0664FD98465E}"/>
              </a:ext>
            </a:extLst>
          </p:cNvPr>
          <p:cNvGraphicFramePr>
            <a:graphicFrameLocks noGrp="1"/>
          </p:cNvGraphicFramePr>
          <p:nvPr>
            <p:ph type="tbl" sz="quarter" idx="13"/>
            <p:extLst>
              <p:ext uri="{D42A27DB-BD31-4B8C-83A1-F6EECF244321}">
                <p14:modId xmlns:p14="http://schemas.microsoft.com/office/powerpoint/2010/main" val="1987373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25336046"/>
                    </a:ext>
                  </a:extLst>
                </a:gridCol>
                <a:gridCol w="576072">
                  <a:extLst>
                    <a:ext uri="{9D8B030D-6E8A-4147-A177-3AD203B41FA5}">
                      <a16:colId xmlns:a16="http://schemas.microsoft.com/office/drawing/2014/main" val="634990200"/>
                    </a:ext>
                  </a:extLst>
                </a:gridCol>
                <a:gridCol w="576072">
                  <a:extLst>
                    <a:ext uri="{9D8B030D-6E8A-4147-A177-3AD203B41FA5}">
                      <a16:colId xmlns:a16="http://schemas.microsoft.com/office/drawing/2014/main" val="1611551867"/>
                    </a:ext>
                  </a:extLst>
                </a:gridCol>
                <a:gridCol w="576072">
                  <a:extLst>
                    <a:ext uri="{9D8B030D-6E8A-4147-A177-3AD203B41FA5}">
                      <a16:colId xmlns:a16="http://schemas.microsoft.com/office/drawing/2014/main" val="1429125544"/>
                    </a:ext>
                  </a:extLst>
                </a:gridCol>
                <a:gridCol w="576072">
                  <a:extLst>
                    <a:ext uri="{9D8B030D-6E8A-4147-A177-3AD203B41FA5}">
                      <a16:colId xmlns:a16="http://schemas.microsoft.com/office/drawing/2014/main" val="3586668690"/>
                    </a:ext>
                  </a:extLst>
                </a:gridCol>
                <a:gridCol w="576072">
                  <a:extLst>
                    <a:ext uri="{9D8B030D-6E8A-4147-A177-3AD203B41FA5}">
                      <a16:colId xmlns:a16="http://schemas.microsoft.com/office/drawing/2014/main" val="3001757179"/>
                    </a:ext>
                  </a:extLst>
                </a:gridCol>
                <a:gridCol w="576072">
                  <a:extLst>
                    <a:ext uri="{9D8B030D-6E8A-4147-A177-3AD203B41FA5}">
                      <a16:colId xmlns:a16="http://schemas.microsoft.com/office/drawing/2014/main" val="822772087"/>
                    </a:ext>
                  </a:extLst>
                </a:gridCol>
                <a:gridCol w="576072">
                  <a:extLst>
                    <a:ext uri="{9D8B030D-6E8A-4147-A177-3AD203B41FA5}">
                      <a16:colId xmlns:a16="http://schemas.microsoft.com/office/drawing/2014/main" val="860569568"/>
                    </a:ext>
                  </a:extLst>
                </a:gridCol>
                <a:gridCol w="576072">
                  <a:extLst>
                    <a:ext uri="{9D8B030D-6E8A-4147-A177-3AD203B41FA5}">
                      <a16:colId xmlns:a16="http://schemas.microsoft.com/office/drawing/2014/main" val="1989378189"/>
                    </a:ext>
                  </a:extLst>
                </a:gridCol>
                <a:gridCol w="576072">
                  <a:extLst>
                    <a:ext uri="{9D8B030D-6E8A-4147-A177-3AD203B41FA5}">
                      <a16:colId xmlns:a16="http://schemas.microsoft.com/office/drawing/2014/main" val="1020463639"/>
                    </a:ext>
                  </a:extLst>
                </a:gridCol>
                <a:gridCol w="576072">
                  <a:extLst>
                    <a:ext uri="{9D8B030D-6E8A-4147-A177-3AD203B41FA5}">
                      <a16:colId xmlns:a16="http://schemas.microsoft.com/office/drawing/2014/main" val="3566098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567856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- 2025-12-26 15:59:47</a:t>
                      </a:r>
                      <a:r>
                        <a:rPr kumimoji="0" lang="de-DE" sz="1000" b="0" i="0" u="none" strike="noStrike" kern="1200" cap="none" spc="0" normalizeH="0" baseline="0" noProof="0">
                          <a:ln>
                            <a:noFill/>
                          </a:ln>
                          <a:solidFill>
                            <a:prstClr val="black"/>
                          </a:solidFill>
                          <a:effectLst/>
                          <a:uLnTx/>
                          <a:uFillTx/>
                          <a:latin typeface="Calibri"/>
                          <a:ea typeface="+mn-ea"/>
                          <a:cs typeface="+mn-cs"/>
                        </a:rPr>
                        <a:t>
 Was sagst du zu der Aktion? 
Passiert ist das während der sogenannten Christvesper. Das ist ein wichtiger Weihnachts-Gottesdienst für Christen, der am Nachmittag von Heiligabend stattfindet. Der Dom war also komplett voll, tausende Besucher waren da. 
Was die Mission von dem Masken-Mann war, weiß keiner so genau: Bei der Polizei ist keine Strafanzeige eingegangen, der Mann wurde rausgeworfen. 
Abo bei @tickr.news da lassen, für mehr News in eurem Feed! 
Team: Louisa Heerde, Richard Theuer, Ilias Hamdani 
#Gottesdienst #Weihnachten #Kölnerdom #Köln #Kirche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03/17/2026 13:26:11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393877</a:t>
                      </a:r>
                    </a:p>
                  </a:txBody>
                  <a:tcPr/>
                </a:tc>
                <a:extLst>
                  <a:ext uri="{0D108BD9-81ED-4DB2-BD59-A6C34878D82A}">
                    <a16:rowId xmlns:a16="http://schemas.microsoft.com/office/drawing/2014/main" val="2696969464"/>
                  </a:ext>
                </a:extLst>
              </a:tr>
            </a:tbl>
          </a:graphicData>
        </a:graphic>
      </p:graphicFrame>
      <p:sp>
        <p:nvSpPr>
          <p:cNvPr id="4" name="Text Placeholder 3">
            <a:extLst>
              <a:ext uri="{FF2B5EF4-FFF2-40B4-BE49-F238E27FC236}">
                <a16:creationId xmlns:a16="http://schemas.microsoft.com/office/drawing/2014/main" id="{84E7834E-CD94-4C6C-99FC-3B69DFF2979B}"/>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880193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F575F-BA87-497D-AF67-5032FFEFDEEE}"/>
              </a:ext>
            </a:extLst>
          </p:cNvPr>
          <p:cNvSpPr>
            <a:spLocks noGrp="1"/>
          </p:cNvSpPr>
          <p:nvPr>
            <p:ph type="title"/>
          </p:nvPr>
        </p:nvSpPr>
        <p:spPr/>
        <p:txBody>
          <a:bodyPr/>
          <a:lstStyle/>
          <a:p>
            <a:r>
              <a:rPr lang="en-US"/>
              <a:t>Instagram Posts Table (mit Interaktionen Inkl. Saves) | tickr.news - 11 of 26</a:t>
            </a:r>
          </a:p>
        </p:txBody>
      </p:sp>
      <p:graphicFrame>
        <p:nvGraphicFramePr>
          <p:cNvPr id="5" name="Table Placeholder 4">
            <a:extLst>
              <a:ext uri="{FF2B5EF4-FFF2-40B4-BE49-F238E27FC236}">
                <a16:creationId xmlns:a16="http://schemas.microsoft.com/office/drawing/2014/main" id="{C08A3FB2-60E9-4249-9AFE-2E5CAAB4B9A9}"/>
              </a:ext>
            </a:extLst>
          </p:cNvPr>
          <p:cNvGraphicFramePr>
            <a:graphicFrameLocks noGrp="1"/>
          </p:cNvGraphicFramePr>
          <p:nvPr>
            <p:ph type="tbl" sz="quarter" idx="13"/>
            <p:extLst>
              <p:ext uri="{D42A27DB-BD31-4B8C-83A1-F6EECF244321}">
                <p14:modId xmlns:p14="http://schemas.microsoft.com/office/powerpoint/2010/main" val="3428519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35434102"/>
                    </a:ext>
                  </a:extLst>
                </a:gridCol>
                <a:gridCol w="576072">
                  <a:extLst>
                    <a:ext uri="{9D8B030D-6E8A-4147-A177-3AD203B41FA5}">
                      <a16:colId xmlns:a16="http://schemas.microsoft.com/office/drawing/2014/main" val="1730087985"/>
                    </a:ext>
                  </a:extLst>
                </a:gridCol>
                <a:gridCol w="576072">
                  <a:extLst>
                    <a:ext uri="{9D8B030D-6E8A-4147-A177-3AD203B41FA5}">
                      <a16:colId xmlns:a16="http://schemas.microsoft.com/office/drawing/2014/main" val="387108719"/>
                    </a:ext>
                  </a:extLst>
                </a:gridCol>
                <a:gridCol w="576072">
                  <a:extLst>
                    <a:ext uri="{9D8B030D-6E8A-4147-A177-3AD203B41FA5}">
                      <a16:colId xmlns:a16="http://schemas.microsoft.com/office/drawing/2014/main" val="546365472"/>
                    </a:ext>
                  </a:extLst>
                </a:gridCol>
                <a:gridCol w="576072">
                  <a:extLst>
                    <a:ext uri="{9D8B030D-6E8A-4147-A177-3AD203B41FA5}">
                      <a16:colId xmlns:a16="http://schemas.microsoft.com/office/drawing/2014/main" val="566748164"/>
                    </a:ext>
                  </a:extLst>
                </a:gridCol>
                <a:gridCol w="576072">
                  <a:extLst>
                    <a:ext uri="{9D8B030D-6E8A-4147-A177-3AD203B41FA5}">
                      <a16:colId xmlns:a16="http://schemas.microsoft.com/office/drawing/2014/main" val="2641256437"/>
                    </a:ext>
                  </a:extLst>
                </a:gridCol>
                <a:gridCol w="576072">
                  <a:extLst>
                    <a:ext uri="{9D8B030D-6E8A-4147-A177-3AD203B41FA5}">
                      <a16:colId xmlns:a16="http://schemas.microsoft.com/office/drawing/2014/main" val="3315946592"/>
                    </a:ext>
                  </a:extLst>
                </a:gridCol>
                <a:gridCol w="576072">
                  <a:extLst>
                    <a:ext uri="{9D8B030D-6E8A-4147-A177-3AD203B41FA5}">
                      <a16:colId xmlns:a16="http://schemas.microsoft.com/office/drawing/2014/main" val="3094094421"/>
                    </a:ext>
                  </a:extLst>
                </a:gridCol>
                <a:gridCol w="576072">
                  <a:extLst>
                    <a:ext uri="{9D8B030D-6E8A-4147-A177-3AD203B41FA5}">
                      <a16:colId xmlns:a16="http://schemas.microsoft.com/office/drawing/2014/main" val="1659019909"/>
                    </a:ext>
                  </a:extLst>
                </a:gridCol>
                <a:gridCol w="576072">
                  <a:extLst>
                    <a:ext uri="{9D8B030D-6E8A-4147-A177-3AD203B41FA5}">
                      <a16:colId xmlns:a16="http://schemas.microsoft.com/office/drawing/2014/main" val="1208489966"/>
                    </a:ext>
                  </a:extLst>
                </a:gridCol>
                <a:gridCol w="576072">
                  <a:extLst>
                    <a:ext uri="{9D8B030D-6E8A-4147-A177-3AD203B41FA5}">
                      <a16:colId xmlns:a16="http://schemas.microsoft.com/office/drawing/2014/main" val="4089408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20473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- 2025-12-26 10:03:05</a:t>
                      </a:r>
                      <a:r>
                        <a:rPr kumimoji="0" lang="de-DE" sz="1000" b="0" i="0" u="none" strike="noStrike" kern="1200" cap="none" spc="0" normalizeH="0" baseline="0" noProof="0">
                          <a:ln>
                            <a:noFill/>
                          </a:ln>
                          <a:solidFill>
                            <a:prstClr val="black"/>
                          </a:solidFill>
                          <a:effectLst/>
                          <a:uLnTx/>
                          <a:uFillTx/>
                          <a:latin typeface="Calibri"/>
                          <a:ea typeface="+mn-ea"/>
                          <a:cs typeface="+mn-cs"/>
                        </a:rPr>
                        <a:t>
 Wo die Katze so lange unterwegs war, weiß bisher niemand...
👉 Außer ein paar Kratzern geht es Bindi richtig gut - sie wurde wohl von jemandem gepflegt und gefüttert, bis eine Frau sie zum Tierarzt brachte. Dort konnte der Mikro-Chip ausgelesen werden. Den haben viele Haustiere unter der Haut, damit sie identifiziert werden können. 
Folg uns @tickr.news doch für mehr solcher Geschichten!
Team: Tom Konjer, Andreas Josef
#Katze #Weihnachten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02/23/2026 01:24:25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28331</a:t>
                      </a:r>
                    </a:p>
                  </a:txBody>
                  <a:tcPr/>
                </a:tc>
                <a:extLst>
                  <a:ext uri="{0D108BD9-81ED-4DB2-BD59-A6C34878D82A}">
                    <a16:rowId xmlns:a16="http://schemas.microsoft.com/office/drawing/2014/main" val="2779464648"/>
                  </a:ext>
                </a:extLst>
              </a:tr>
            </a:tbl>
          </a:graphicData>
        </a:graphic>
      </p:graphicFrame>
      <p:sp>
        <p:nvSpPr>
          <p:cNvPr id="4" name="Text Placeholder 3">
            <a:extLst>
              <a:ext uri="{FF2B5EF4-FFF2-40B4-BE49-F238E27FC236}">
                <a16:creationId xmlns:a16="http://schemas.microsoft.com/office/drawing/2014/main" id="{03E81473-D49F-4AEC-BC8F-CF9E7A2E9630}"/>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168607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79274-C802-4B8F-916B-E1AB9B866CB0}"/>
              </a:ext>
            </a:extLst>
          </p:cNvPr>
          <p:cNvSpPr>
            <a:spLocks noGrp="1"/>
          </p:cNvSpPr>
          <p:nvPr>
            <p:ph type="title"/>
          </p:nvPr>
        </p:nvSpPr>
        <p:spPr/>
        <p:txBody>
          <a:bodyPr/>
          <a:lstStyle/>
          <a:p>
            <a:r>
              <a:rPr lang="en-US"/>
              <a:t>Instagram Posts Table (mit Interaktionen Inkl. Saves) | tickr.news - 12 of 26</a:t>
            </a:r>
          </a:p>
        </p:txBody>
      </p:sp>
      <p:graphicFrame>
        <p:nvGraphicFramePr>
          <p:cNvPr id="5" name="Table Placeholder 4">
            <a:extLst>
              <a:ext uri="{FF2B5EF4-FFF2-40B4-BE49-F238E27FC236}">
                <a16:creationId xmlns:a16="http://schemas.microsoft.com/office/drawing/2014/main" id="{00475E9F-94D3-41C5-A920-BC53716B5A17}"/>
              </a:ext>
            </a:extLst>
          </p:cNvPr>
          <p:cNvGraphicFramePr>
            <a:graphicFrameLocks noGrp="1"/>
          </p:cNvGraphicFramePr>
          <p:nvPr>
            <p:ph type="tbl" sz="quarter" idx="13"/>
            <p:extLst>
              <p:ext uri="{D42A27DB-BD31-4B8C-83A1-F6EECF244321}">
                <p14:modId xmlns:p14="http://schemas.microsoft.com/office/powerpoint/2010/main" val="245918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52971122"/>
                    </a:ext>
                  </a:extLst>
                </a:gridCol>
                <a:gridCol w="576072">
                  <a:extLst>
                    <a:ext uri="{9D8B030D-6E8A-4147-A177-3AD203B41FA5}">
                      <a16:colId xmlns:a16="http://schemas.microsoft.com/office/drawing/2014/main" val="2379790149"/>
                    </a:ext>
                  </a:extLst>
                </a:gridCol>
                <a:gridCol w="576072">
                  <a:extLst>
                    <a:ext uri="{9D8B030D-6E8A-4147-A177-3AD203B41FA5}">
                      <a16:colId xmlns:a16="http://schemas.microsoft.com/office/drawing/2014/main" val="414268551"/>
                    </a:ext>
                  </a:extLst>
                </a:gridCol>
                <a:gridCol w="576072">
                  <a:extLst>
                    <a:ext uri="{9D8B030D-6E8A-4147-A177-3AD203B41FA5}">
                      <a16:colId xmlns:a16="http://schemas.microsoft.com/office/drawing/2014/main" val="2002829757"/>
                    </a:ext>
                  </a:extLst>
                </a:gridCol>
                <a:gridCol w="576072">
                  <a:extLst>
                    <a:ext uri="{9D8B030D-6E8A-4147-A177-3AD203B41FA5}">
                      <a16:colId xmlns:a16="http://schemas.microsoft.com/office/drawing/2014/main" val="3172197544"/>
                    </a:ext>
                  </a:extLst>
                </a:gridCol>
                <a:gridCol w="576072">
                  <a:extLst>
                    <a:ext uri="{9D8B030D-6E8A-4147-A177-3AD203B41FA5}">
                      <a16:colId xmlns:a16="http://schemas.microsoft.com/office/drawing/2014/main" val="3545819585"/>
                    </a:ext>
                  </a:extLst>
                </a:gridCol>
                <a:gridCol w="576072">
                  <a:extLst>
                    <a:ext uri="{9D8B030D-6E8A-4147-A177-3AD203B41FA5}">
                      <a16:colId xmlns:a16="http://schemas.microsoft.com/office/drawing/2014/main" val="446031791"/>
                    </a:ext>
                  </a:extLst>
                </a:gridCol>
                <a:gridCol w="576072">
                  <a:extLst>
                    <a:ext uri="{9D8B030D-6E8A-4147-A177-3AD203B41FA5}">
                      <a16:colId xmlns:a16="http://schemas.microsoft.com/office/drawing/2014/main" val="3613245503"/>
                    </a:ext>
                  </a:extLst>
                </a:gridCol>
                <a:gridCol w="576072">
                  <a:extLst>
                    <a:ext uri="{9D8B030D-6E8A-4147-A177-3AD203B41FA5}">
                      <a16:colId xmlns:a16="http://schemas.microsoft.com/office/drawing/2014/main" val="3931234380"/>
                    </a:ext>
                  </a:extLst>
                </a:gridCol>
                <a:gridCol w="576072">
                  <a:extLst>
                    <a:ext uri="{9D8B030D-6E8A-4147-A177-3AD203B41FA5}">
                      <a16:colId xmlns:a16="http://schemas.microsoft.com/office/drawing/2014/main" val="2622840142"/>
                    </a:ext>
                  </a:extLst>
                </a:gridCol>
                <a:gridCol w="576072">
                  <a:extLst>
                    <a:ext uri="{9D8B030D-6E8A-4147-A177-3AD203B41FA5}">
                      <a16:colId xmlns:a16="http://schemas.microsoft.com/office/drawing/2014/main" val="497096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7844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- 2025-12-25 12:42:04</a:t>
                      </a:r>
                      <a:r>
                        <a:rPr kumimoji="0" lang="de-DE" sz="1000" b="0" i="0" u="none" strike="noStrike" kern="1200" cap="none" spc="0" normalizeH="0" baseline="0" noProof="0">
                          <a:ln>
                            <a:noFill/>
                          </a:ln>
                          <a:solidFill>
                            <a:prstClr val="black"/>
                          </a:solidFill>
                          <a:effectLst/>
                          <a:uLnTx/>
                          <a:uFillTx/>
                          <a:latin typeface="Calibri"/>
                          <a:ea typeface="+mn-ea"/>
                          <a:cs typeface="+mn-cs"/>
                        </a:rPr>
                        <a:t>
 Hast du dieser Person schon geschrieben? 💬 
Christian Fein, Initiator von #keinerbleibtallein, berichtet, dass sich besonders junge Menschen oft dafür schämen, wenn sie sich einsam fühlen. Auch, weil FOMO gerade in diesem Alter besonders stark kickt. Viele Kontakte sind kurzlebig – das mache es für junge Menschen schwer, mit Einsamkeit umzugehen, erzählt Fein.  In NRW zum Beispiel fühlen sich fast die Hälfte aller jungen Erwachsenen (18 bis 34 Jahre) manchmal oder häufig einsam, obwohl sie in Gesellschaft von Freunden, Familienmitgliedern oder dem Partner oder der Partnerin sind. Insgesamt ist es in NRW ein Viertel der Menschen, die so fühlen.
 Laut Fein sind aus der Initiative bereits drei Hochzeiten entstanden. In einem Fall wurde sogar eine junge mit einer älteren Person vernetzt – die dann gemeinsam einen Abend mit Kirche und Kaffee verbrachten und sich danach regelmäßig getroffen haben.  Solltest du einsam fühlen und mit jemandem reden wollen, kannst du dich rund um die Uhr anonym und kostenlos bei der TelefonSeelsorge unter 0800 111 0 111 oder 0800 111 0 222 (oder die Notrufnummer 116123) melden. 
Team: Thomas Laßek, Zeynep Cagman 
#Weihnachten #tickr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19:24:00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17762</a:t>
                      </a:r>
                    </a:p>
                  </a:txBody>
                  <a:tcPr/>
                </a:tc>
                <a:extLst>
                  <a:ext uri="{0D108BD9-81ED-4DB2-BD59-A6C34878D82A}">
                    <a16:rowId xmlns:a16="http://schemas.microsoft.com/office/drawing/2014/main" val="1000331052"/>
                  </a:ext>
                </a:extLst>
              </a:tr>
            </a:tbl>
          </a:graphicData>
        </a:graphic>
      </p:graphicFrame>
      <p:sp>
        <p:nvSpPr>
          <p:cNvPr id="4" name="Text Placeholder 3">
            <a:extLst>
              <a:ext uri="{FF2B5EF4-FFF2-40B4-BE49-F238E27FC236}">
                <a16:creationId xmlns:a16="http://schemas.microsoft.com/office/drawing/2014/main" id="{E13D7875-D841-4108-AAB5-16261F50DB3B}"/>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108148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79DCC-AA52-4F37-BDED-39FB946C7AF2}"/>
              </a:ext>
            </a:extLst>
          </p:cNvPr>
          <p:cNvSpPr>
            <a:spLocks noGrp="1"/>
          </p:cNvSpPr>
          <p:nvPr>
            <p:ph type="title"/>
          </p:nvPr>
        </p:nvSpPr>
        <p:spPr/>
        <p:txBody>
          <a:bodyPr/>
          <a:lstStyle/>
          <a:p>
            <a:r>
              <a:rPr lang="en-US"/>
              <a:t>Instagram Posts Table (mit Interaktionen Inkl. Saves) | tickr.news - 13 of 26</a:t>
            </a:r>
          </a:p>
        </p:txBody>
      </p:sp>
      <p:graphicFrame>
        <p:nvGraphicFramePr>
          <p:cNvPr id="5" name="Table Placeholder 4">
            <a:extLst>
              <a:ext uri="{FF2B5EF4-FFF2-40B4-BE49-F238E27FC236}">
                <a16:creationId xmlns:a16="http://schemas.microsoft.com/office/drawing/2014/main" id="{AA9C32FD-AAA7-4D33-9D99-8E908D815673}"/>
              </a:ext>
            </a:extLst>
          </p:cNvPr>
          <p:cNvGraphicFramePr>
            <a:graphicFrameLocks noGrp="1"/>
          </p:cNvGraphicFramePr>
          <p:nvPr>
            <p:ph type="tbl" sz="quarter" idx="13"/>
            <p:extLst>
              <p:ext uri="{D42A27DB-BD31-4B8C-83A1-F6EECF244321}">
                <p14:modId xmlns:p14="http://schemas.microsoft.com/office/powerpoint/2010/main" val="3868712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57337582"/>
                    </a:ext>
                  </a:extLst>
                </a:gridCol>
                <a:gridCol w="576072">
                  <a:extLst>
                    <a:ext uri="{9D8B030D-6E8A-4147-A177-3AD203B41FA5}">
                      <a16:colId xmlns:a16="http://schemas.microsoft.com/office/drawing/2014/main" val="1103787930"/>
                    </a:ext>
                  </a:extLst>
                </a:gridCol>
                <a:gridCol w="576072">
                  <a:extLst>
                    <a:ext uri="{9D8B030D-6E8A-4147-A177-3AD203B41FA5}">
                      <a16:colId xmlns:a16="http://schemas.microsoft.com/office/drawing/2014/main" val="3006372123"/>
                    </a:ext>
                  </a:extLst>
                </a:gridCol>
                <a:gridCol w="576072">
                  <a:extLst>
                    <a:ext uri="{9D8B030D-6E8A-4147-A177-3AD203B41FA5}">
                      <a16:colId xmlns:a16="http://schemas.microsoft.com/office/drawing/2014/main" val="103116247"/>
                    </a:ext>
                  </a:extLst>
                </a:gridCol>
                <a:gridCol w="576072">
                  <a:extLst>
                    <a:ext uri="{9D8B030D-6E8A-4147-A177-3AD203B41FA5}">
                      <a16:colId xmlns:a16="http://schemas.microsoft.com/office/drawing/2014/main" val="1253962109"/>
                    </a:ext>
                  </a:extLst>
                </a:gridCol>
                <a:gridCol w="576072">
                  <a:extLst>
                    <a:ext uri="{9D8B030D-6E8A-4147-A177-3AD203B41FA5}">
                      <a16:colId xmlns:a16="http://schemas.microsoft.com/office/drawing/2014/main" val="2617298810"/>
                    </a:ext>
                  </a:extLst>
                </a:gridCol>
                <a:gridCol w="576072">
                  <a:extLst>
                    <a:ext uri="{9D8B030D-6E8A-4147-A177-3AD203B41FA5}">
                      <a16:colId xmlns:a16="http://schemas.microsoft.com/office/drawing/2014/main" val="2455259186"/>
                    </a:ext>
                  </a:extLst>
                </a:gridCol>
                <a:gridCol w="576072">
                  <a:extLst>
                    <a:ext uri="{9D8B030D-6E8A-4147-A177-3AD203B41FA5}">
                      <a16:colId xmlns:a16="http://schemas.microsoft.com/office/drawing/2014/main" val="1090913651"/>
                    </a:ext>
                  </a:extLst>
                </a:gridCol>
                <a:gridCol w="576072">
                  <a:extLst>
                    <a:ext uri="{9D8B030D-6E8A-4147-A177-3AD203B41FA5}">
                      <a16:colId xmlns:a16="http://schemas.microsoft.com/office/drawing/2014/main" val="1936567838"/>
                    </a:ext>
                  </a:extLst>
                </a:gridCol>
                <a:gridCol w="576072">
                  <a:extLst>
                    <a:ext uri="{9D8B030D-6E8A-4147-A177-3AD203B41FA5}">
                      <a16:colId xmlns:a16="http://schemas.microsoft.com/office/drawing/2014/main" val="3733293805"/>
                    </a:ext>
                  </a:extLst>
                </a:gridCol>
                <a:gridCol w="576072">
                  <a:extLst>
                    <a:ext uri="{9D8B030D-6E8A-4147-A177-3AD203B41FA5}">
                      <a16:colId xmlns:a16="http://schemas.microsoft.com/office/drawing/2014/main" val="540206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403785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- 2025-12-24 09:56:49</a:t>
                      </a:r>
                      <a:r>
                        <a:rPr kumimoji="0" lang="de-DE" sz="1000" b="0" i="0" u="none" strike="noStrike" kern="1200" cap="none" spc="0" normalizeH="0" baseline="0" noProof="0">
                          <a:ln>
                            <a:noFill/>
                          </a:ln>
                          <a:solidFill>
                            <a:prstClr val="black"/>
                          </a:solidFill>
                          <a:effectLst/>
                          <a:uLnTx/>
                          <a:uFillTx/>
                          <a:latin typeface="Calibri"/>
                          <a:ea typeface="+mn-ea"/>
                          <a:cs typeface="+mn-cs"/>
                        </a:rPr>
                        <a:t>
 Arbeitest du a den Feiertagen?
🎄Häufig trifft das Arbeiten an Weihnachten jedes Jahr die gleichen Leute, sagt das WSI. So sind von denen, die dieses Jahr am 24.12. ran müssen, über 80 Prozent auch in den vergangenen drei Jahren mindestens einmal Heiligabend auf der Arbeit gewesen.
✨Ob du arbeiten musst oder zu Hause chillen kannst: Das tickr-Team wünscht allen, die feiern, frohe Weihnachten und ansonsten schöne und ruhige Feiertage!
Lass ein Follow bei @tickr.news da, wenn du mehr News und Service in deinem Feed haben möchtest. 
Team: Valerie Dörner, Lara Enste
#Weihnachten #Job #tickr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19:24:00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24518</a:t>
                      </a:r>
                    </a:p>
                  </a:txBody>
                  <a:tcPr/>
                </a:tc>
                <a:extLst>
                  <a:ext uri="{0D108BD9-81ED-4DB2-BD59-A6C34878D82A}">
                    <a16:rowId xmlns:a16="http://schemas.microsoft.com/office/drawing/2014/main" val="2597810593"/>
                  </a:ext>
                </a:extLst>
              </a:tr>
            </a:tbl>
          </a:graphicData>
        </a:graphic>
      </p:graphicFrame>
      <p:sp>
        <p:nvSpPr>
          <p:cNvPr id="4" name="Text Placeholder 3">
            <a:extLst>
              <a:ext uri="{FF2B5EF4-FFF2-40B4-BE49-F238E27FC236}">
                <a16:creationId xmlns:a16="http://schemas.microsoft.com/office/drawing/2014/main" id="{EA341B21-B34D-460A-BB05-CF7FE9734A74}"/>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6479163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CCFE5-3A60-4FB7-820F-598D541BEF9B}"/>
              </a:ext>
            </a:extLst>
          </p:cNvPr>
          <p:cNvSpPr>
            <a:spLocks noGrp="1"/>
          </p:cNvSpPr>
          <p:nvPr>
            <p:ph type="title"/>
          </p:nvPr>
        </p:nvSpPr>
        <p:spPr/>
        <p:txBody>
          <a:bodyPr/>
          <a:lstStyle/>
          <a:p>
            <a:r>
              <a:rPr lang="en-US"/>
              <a:t>Instagram Posts Table (mit Interaktionen Inkl. Saves) | tickr.news - 14 of 26</a:t>
            </a:r>
          </a:p>
        </p:txBody>
      </p:sp>
      <p:graphicFrame>
        <p:nvGraphicFramePr>
          <p:cNvPr id="5" name="Table Placeholder 4">
            <a:extLst>
              <a:ext uri="{FF2B5EF4-FFF2-40B4-BE49-F238E27FC236}">
                <a16:creationId xmlns:a16="http://schemas.microsoft.com/office/drawing/2014/main" id="{2BDA2E00-05E8-4762-B88C-293DBB012C8B}"/>
              </a:ext>
            </a:extLst>
          </p:cNvPr>
          <p:cNvGraphicFramePr>
            <a:graphicFrameLocks noGrp="1"/>
          </p:cNvGraphicFramePr>
          <p:nvPr>
            <p:ph type="tbl" sz="quarter" idx="13"/>
            <p:extLst>
              <p:ext uri="{D42A27DB-BD31-4B8C-83A1-F6EECF244321}">
                <p14:modId xmlns:p14="http://schemas.microsoft.com/office/powerpoint/2010/main" val="1299202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72114900"/>
                    </a:ext>
                  </a:extLst>
                </a:gridCol>
                <a:gridCol w="576072">
                  <a:extLst>
                    <a:ext uri="{9D8B030D-6E8A-4147-A177-3AD203B41FA5}">
                      <a16:colId xmlns:a16="http://schemas.microsoft.com/office/drawing/2014/main" val="2428168852"/>
                    </a:ext>
                  </a:extLst>
                </a:gridCol>
                <a:gridCol w="576072">
                  <a:extLst>
                    <a:ext uri="{9D8B030D-6E8A-4147-A177-3AD203B41FA5}">
                      <a16:colId xmlns:a16="http://schemas.microsoft.com/office/drawing/2014/main" val="426282913"/>
                    </a:ext>
                  </a:extLst>
                </a:gridCol>
                <a:gridCol w="576072">
                  <a:extLst>
                    <a:ext uri="{9D8B030D-6E8A-4147-A177-3AD203B41FA5}">
                      <a16:colId xmlns:a16="http://schemas.microsoft.com/office/drawing/2014/main" val="3846231148"/>
                    </a:ext>
                  </a:extLst>
                </a:gridCol>
                <a:gridCol w="576072">
                  <a:extLst>
                    <a:ext uri="{9D8B030D-6E8A-4147-A177-3AD203B41FA5}">
                      <a16:colId xmlns:a16="http://schemas.microsoft.com/office/drawing/2014/main" val="2978920640"/>
                    </a:ext>
                  </a:extLst>
                </a:gridCol>
                <a:gridCol w="576072">
                  <a:extLst>
                    <a:ext uri="{9D8B030D-6E8A-4147-A177-3AD203B41FA5}">
                      <a16:colId xmlns:a16="http://schemas.microsoft.com/office/drawing/2014/main" val="3961682599"/>
                    </a:ext>
                  </a:extLst>
                </a:gridCol>
                <a:gridCol w="576072">
                  <a:extLst>
                    <a:ext uri="{9D8B030D-6E8A-4147-A177-3AD203B41FA5}">
                      <a16:colId xmlns:a16="http://schemas.microsoft.com/office/drawing/2014/main" val="996789328"/>
                    </a:ext>
                  </a:extLst>
                </a:gridCol>
                <a:gridCol w="576072">
                  <a:extLst>
                    <a:ext uri="{9D8B030D-6E8A-4147-A177-3AD203B41FA5}">
                      <a16:colId xmlns:a16="http://schemas.microsoft.com/office/drawing/2014/main" val="2223535382"/>
                    </a:ext>
                  </a:extLst>
                </a:gridCol>
                <a:gridCol w="576072">
                  <a:extLst>
                    <a:ext uri="{9D8B030D-6E8A-4147-A177-3AD203B41FA5}">
                      <a16:colId xmlns:a16="http://schemas.microsoft.com/office/drawing/2014/main" val="181078337"/>
                    </a:ext>
                  </a:extLst>
                </a:gridCol>
                <a:gridCol w="576072">
                  <a:extLst>
                    <a:ext uri="{9D8B030D-6E8A-4147-A177-3AD203B41FA5}">
                      <a16:colId xmlns:a16="http://schemas.microsoft.com/office/drawing/2014/main" val="1322323483"/>
                    </a:ext>
                  </a:extLst>
                </a:gridCol>
                <a:gridCol w="576072">
                  <a:extLst>
                    <a:ext uri="{9D8B030D-6E8A-4147-A177-3AD203B41FA5}">
                      <a16:colId xmlns:a16="http://schemas.microsoft.com/office/drawing/2014/main" val="1277531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731850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- 2025-12-23 17:18:11</a:t>
                      </a:r>
                      <a:r>
                        <a:rPr kumimoji="0" lang="de-DE" sz="1000" b="0" i="0" u="none" strike="noStrike" kern="1200" cap="none" spc="0" normalizeH="0" baseline="0" noProof="0">
                          <a:ln>
                            <a:noFill/>
                          </a:ln>
                          <a:solidFill>
                            <a:prstClr val="black"/>
                          </a:solidFill>
                          <a:effectLst/>
                          <a:uLnTx/>
                          <a:uFillTx/>
                          <a:latin typeface="Calibri"/>
                          <a:ea typeface="+mn-ea"/>
                          <a:cs typeface="+mn-cs"/>
                        </a:rPr>
                        <a:t>
 🥲 Was musst du dir immer wieder anhören? 
🎄 Weihnachten mit Family und Bekannten hat Konfliktpotenzial ohne Ende: Wenn das Essen versalzen ist oder ein Geschenk nicht rechtzeitig ankommt, schlägt das auf die Mood. Und dann kommen die Aussagen der Familienmitglieder dazu, die noch mal einen draufsetzen. 
🧘 Dagegen hilft übrigens auch: Erwartungen niedrig halten. Nur weil Weihnachten ist, kann nicht alles perfekt laufen. Deshalb lieber weniger erwarten und auf Positives fokussieren. 
Für mehr stressfreie Zeit: @tickr.news folgen! 
Team: Juliane Aldag, Noah Matzat, Valerie Dörner 
#Weihnachten #Bingo #Familie #tickr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19:24:00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23367</a:t>
                      </a:r>
                    </a:p>
                  </a:txBody>
                  <a:tcPr/>
                </a:tc>
                <a:extLst>
                  <a:ext uri="{0D108BD9-81ED-4DB2-BD59-A6C34878D82A}">
                    <a16:rowId xmlns:a16="http://schemas.microsoft.com/office/drawing/2014/main" val="2243272076"/>
                  </a:ext>
                </a:extLst>
              </a:tr>
            </a:tbl>
          </a:graphicData>
        </a:graphic>
      </p:graphicFrame>
      <p:sp>
        <p:nvSpPr>
          <p:cNvPr id="4" name="Text Placeholder 3">
            <a:extLst>
              <a:ext uri="{FF2B5EF4-FFF2-40B4-BE49-F238E27FC236}">
                <a16:creationId xmlns:a16="http://schemas.microsoft.com/office/drawing/2014/main" id="{46DA7EBB-ACA4-41C4-B5BD-5DCD94F66FFB}"/>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6865604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0D582-D35C-4687-9568-C79B8534BA19}"/>
              </a:ext>
            </a:extLst>
          </p:cNvPr>
          <p:cNvSpPr>
            <a:spLocks noGrp="1"/>
          </p:cNvSpPr>
          <p:nvPr>
            <p:ph type="title"/>
          </p:nvPr>
        </p:nvSpPr>
        <p:spPr/>
        <p:txBody>
          <a:bodyPr/>
          <a:lstStyle/>
          <a:p>
            <a:r>
              <a:rPr lang="en-US"/>
              <a:t>Instagram Posts Table (mit Interaktionen Inkl. Saves) | tickr.news - 15 of 26</a:t>
            </a:r>
          </a:p>
        </p:txBody>
      </p:sp>
      <p:graphicFrame>
        <p:nvGraphicFramePr>
          <p:cNvPr id="5" name="Table Placeholder 4">
            <a:extLst>
              <a:ext uri="{FF2B5EF4-FFF2-40B4-BE49-F238E27FC236}">
                <a16:creationId xmlns:a16="http://schemas.microsoft.com/office/drawing/2014/main" id="{946DC045-292A-4335-9DA6-AB9D73189EEE}"/>
              </a:ext>
            </a:extLst>
          </p:cNvPr>
          <p:cNvGraphicFramePr>
            <a:graphicFrameLocks noGrp="1"/>
          </p:cNvGraphicFramePr>
          <p:nvPr>
            <p:ph type="tbl" sz="quarter" idx="13"/>
            <p:extLst>
              <p:ext uri="{D42A27DB-BD31-4B8C-83A1-F6EECF244321}">
                <p14:modId xmlns:p14="http://schemas.microsoft.com/office/powerpoint/2010/main" val="2039364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98470600"/>
                    </a:ext>
                  </a:extLst>
                </a:gridCol>
                <a:gridCol w="576072">
                  <a:extLst>
                    <a:ext uri="{9D8B030D-6E8A-4147-A177-3AD203B41FA5}">
                      <a16:colId xmlns:a16="http://schemas.microsoft.com/office/drawing/2014/main" val="2028129312"/>
                    </a:ext>
                  </a:extLst>
                </a:gridCol>
                <a:gridCol w="576072">
                  <a:extLst>
                    <a:ext uri="{9D8B030D-6E8A-4147-A177-3AD203B41FA5}">
                      <a16:colId xmlns:a16="http://schemas.microsoft.com/office/drawing/2014/main" val="2823903269"/>
                    </a:ext>
                  </a:extLst>
                </a:gridCol>
                <a:gridCol w="576072">
                  <a:extLst>
                    <a:ext uri="{9D8B030D-6E8A-4147-A177-3AD203B41FA5}">
                      <a16:colId xmlns:a16="http://schemas.microsoft.com/office/drawing/2014/main" val="3700290024"/>
                    </a:ext>
                  </a:extLst>
                </a:gridCol>
                <a:gridCol w="576072">
                  <a:extLst>
                    <a:ext uri="{9D8B030D-6E8A-4147-A177-3AD203B41FA5}">
                      <a16:colId xmlns:a16="http://schemas.microsoft.com/office/drawing/2014/main" val="2809886406"/>
                    </a:ext>
                  </a:extLst>
                </a:gridCol>
                <a:gridCol w="576072">
                  <a:extLst>
                    <a:ext uri="{9D8B030D-6E8A-4147-A177-3AD203B41FA5}">
                      <a16:colId xmlns:a16="http://schemas.microsoft.com/office/drawing/2014/main" val="1819764357"/>
                    </a:ext>
                  </a:extLst>
                </a:gridCol>
                <a:gridCol w="576072">
                  <a:extLst>
                    <a:ext uri="{9D8B030D-6E8A-4147-A177-3AD203B41FA5}">
                      <a16:colId xmlns:a16="http://schemas.microsoft.com/office/drawing/2014/main" val="757077563"/>
                    </a:ext>
                  </a:extLst>
                </a:gridCol>
                <a:gridCol w="576072">
                  <a:extLst>
                    <a:ext uri="{9D8B030D-6E8A-4147-A177-3AD203B41FA5}">
                      <a16:colId xmlns:a16="http://schemas.microsoft.com/office/drawing/2014/main" val="1208528905"/>
                    </a:ext>
                  </a:extLst>
                </a:gridCol>
                <a:gridCol w="576072">
                  <a:extLst>
                    <a:ext uri="{9D8B030D-6E8A-4147-A177-3AD203B41FA5}">
                      <a16:colId xmlns:a16="http://schemas.microsoft.com/office/drawing/2014/main" val="2049572524"/>
                    </a:ext>
                  </a:extLst>
                </a:gridCol>
                <a:gridCol w="576072">
                  <a:extLst>
                    <a:ext uri="{9D8B030D-6E8A-4147-A177-3AD203B41FA5}">
                      <a16:colId xmlns:a16="http://schemas.microsoft.com/office/drawing/2014/main" val="4066814655"/>
                    </a:ext>
                  </a:extLst>
                </a:gridCol>
                <a:gridCol w="576072">
                  <a:extLst>
                    <a:ext uri="{9D8B030D-6E8A-4147-A177-3AD203B41FA5}">
                      <a16:colId xmlns:a16="http://schemas.microsoft.com/office/drawing/2014/main" val="10436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840354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- 2025-12-23 14:15:38</a:t>
                      </a:r>
                      <a:r>
                        <a:rPr kumimoji="0" lang="de-DE" sz="1000" b="0" i="0" u="none" strike="noStrike" kern="1200" cap="none" spc="0" normalizeH="0" baseline="0" noProof="0">
                          <a:ln>
                            <a:noFill/>
                          </a:ln>
                          <a:solidFill>
                            <a:prstClr val="black"/>
                          </a:solidFill>
                          <a:effectLst/>
                          <a:uLnTx/>
                          <a:uFillTx/>
                          <a:latin typeface="Calibri"/>
                          <a:ea typeface="+mn-ea"/>
                          <a:cs typeface="+mn-cs"/>
                        </a:rPr>
                        <a:t>
 Die Polizei sagt: 
Weil die Sachen aus dem Ausland verkauft werden, kann sie nicht viel machen. Sie hat Nicole zum Verbraucherschutz geschickt – und auch der ist ratlos. Der hat eBay aufgefordert, Nicoles Daten zu löschen. 
Das Problem: Von eBay kam lange gar nichts. Erst nachdem wir vom WDR nachgehakt haben, hat sich die Plattform gemeldet und versprochen, dass die sich um den Fall kümmern. Mittlerweile hat Nicole eine Mail von ebay bekommen.
Bis dahin bleibt Nicole auf den über 200 Paketen sitzen. Sie spendet, entsorgt oder stapelt sie zu Hause. Was sie sich wünscht, ist eigentlich ziemlich simpel: endlich wieder Ruhe. 
Abo bei @tickr.news da lassen, für mehr News in eurem Feed! 
Team: Valerie Dörner, Nico Horstmann, Ilias Hamdani 
#paket #post #ebay #shopping #tickr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03/17/2026 13:26:11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302032</a:t>
                      </a:r>
                    </a:p>
                  </a:txBody>
                  <a:tcPr/>
                </a:tc>
                <a:extLst>
                  <a:ext uri="{0D108BD9-81ED-4DB2-BD59-A6C34878D82A}">
                    <a16:rowId xmlns:a16="http://schemas.microsoft.com/office/drawing/2014/main" val="3700232277"/>
                  </a:ext>
                </a:extLst>
              </a:tr>
            </a:tbl>
          </a:graphicData>
        </a:graphic>
      </p:graphicFrame>
      <p:sp>
        <p:nvSpPr>
          <p:cNvPr id="4" name="Text Placeholder 3">
            <a:extLst>
              <a:ext uri="{FF2B5EF4-FFF2-40B4-BE49-F238E27FC236}">
                <a16:creationId xmlns:a16="http://schemas.microsoft.com/office/drawing/2014/main" id="{6A54F4E2-0485-4048-900B-79AB287216E7}"/>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2640606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0ED1F-B3EB-4403-BCCB-F5F6BCBEB914}"/>
              </a:ext>
            </a:extLst>
          </p:cNvPr>
          <p:cNvSpPr>
            <a:spLocks noGrp="1"/>
          </p:cNvSpPr>
          <p:nvPr>
            <p:ph type="title"/>
          </p:nvPr>
        </p:nvSpPr>
        <p:spPr/>
        <p:txBody>
          <a:bodyPr/>
          <a:lstStyle/>
          <a:p>
            <a:r>
              <a:rPr lang="en-US"/>
              <a:t>Instagram Posts Table (mit Interaktionen Inkl. Saves) | tickr.news - 16 of 26</a:t>
            </a:r>
          </a:p>
        </p:txBody>
      </p:sp>
      <p:graphicFrame>
        <p:nvGraphicFramePr>
          <p:cNvPr id="5" name="Table Placeholder 4">
            <a:extLst>
              <a:ext uri="{FF2B5EF4-FFF2-40B4-BE49-F238E27FC236}">
                <a16:creationId xmlns:a16="http://schemas.microsoft.com/office/drawing/2014/main" id="{A175708F-C503-45E3-B84C-36BD4DBE9C68}"/>
              </a:ext>
            </a:extLst>
          </p:cNvPr>
          <p:cNvGraphicFramePr>
            <a:graphicFrameLocks noGrp="1"/>
          </p:cNvGraphicFramePr>
          <p:nvPr>
            <p:ph type="tbl" sz="quarter" idx="13"/>
            <p:extLst>
              <p:ext uri="{D42A27DB-BD31-4B8C-83A1-F6EECF244321}">
                <p14:modId xmlns:p14="http://schemas.microsoft.com/office/powerpoint/2010/main" val="1588950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45618231"/>
                    </a:ext>
                  </a:extLst>
                </a:gridCol>
                <a:gridCol w="576072">
                  <a:extLst>
                    <a:ext uri="{9D8B030D-6E8A-4147-A177-3AD203B41FA5}">
                      <a16:colId xmlns:a16="http://schemas.microsoft.com/office/drawing/2014/main" val="2465833102"/>
                    </a:ext>
                  </a:extLst>
                </a:gridCol>
                <a:gridCol w="576072">
                  <a:extLst>
                    <a:ext uri="{9D8B030D-6E8A-4147-A177-3AD203B41FA5}">
                      <a16:colId xmlns:a16="http://schemas.microsoft.com/office/drawing/2014/main" val="1559629496"/>
                    </a:ext>
                  </a:extLst>
                </a:gridCol>
                <a:gridCol w="576072">
                  <a:extLst>
                    <a:ext uri="{9D8B030D-6E8A-4147-A177-3AD203B41FA5}">
                      <a16:colId xmlns:a16="http://schemas.microsoft.com/office/drawing/2014/main" val="863899415"/>
                    </a:ext>
                  </a:extLst>
                </a:gridCol>
                <a:gridCol w="576072">
                  <a:extLst>
                    <a:ext uri="{9D8B030D-6E8A-4147-A177-3AD203B41FA5}">
                      <a16:colId xmlns:a16="http://schemas.microsoft.com/office/drawing/2014/main" val="1564112824"/>
                    </a:ext>
                  </a:extLst>
                </a:gridCol>
                <a:gridCol w="576072">
                  <a:extLst>
                    <a:ext uri="{9D8B030D-6E8A-4147-A177-3AD203B41FA5}">
                      <a16:colId xmlns:a16="http://schemas.microsoft.com/office/drawing/2014/main" val="2244903320"/>
                    </a:ext>
                  </a:extLst>
                </a:gridCol>
                <a:gridCol w="576072">
                  <a:extLst>
                    <a:ext uri="{9D8B030D-6E8A-4147-A177-3AD203B41FA5}">
                      <a16:colId xmlns:a16="http://schemas.microsoft.com/office/drawing/2014/main" val="2179078045"/>
                    </a:ext>
                  </a:extLst>
                </a:gridCol>
                <a:gridCol w="576072">
                  <a:extLst>
                    <a:ext uri="{9D8B030D-6E8A-4147-A177-3AD203B41FA5}">
                      <a16:colId xmlns:a16="http://schemas.microsoft.com/office/drawing/2014/main" val="753322133"/>
                    </a:ext>
                  </a:extLst>
                </a:gridCol>
                <a:gridCol w="576072">
                  <a:extLst>
                    <a:ext uri="{9D8B030D-6E8A-4147-A177-3AD203B41FA5}">
                      <a16:colId xmlns:a16="http://schemas.microsoft.com/office/drawing/2014/main" val="4070029507"/>
                    </a:ext>
                  </a:extLst>
                </a:gridCol>
                <a:gridCol w="576072">
                  <a:extLst>
                    <a:ext uri="{9D8B030D-6E8A-4147-A177-3AD203B41FA5}">
                      <a16:colId xmlns:a16="http://schemas.microsoft.com/office/drawing/2014/main" val="778572284"/>
                    </a:ext>
                  </a:extLst>
                </a:gridCol>
                <a:gridCol w="576072">
                  <a:extLst>
                    <a:ext uri="{9D8B030D-6E8A-4147-A177-3AD203B41FA5}">
                      <a16:colId xmlns:a16="http://schemas.microsoft.com/office/drawing/2014/main" val="1097971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34529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- 2025-12-22 15:32:16</a:t>
                      </a:r>
                      <a:r>
                        <a:rPr kumimoji="0" lang="de-DE" sz="1000" b="0" i="0" u="none" strike="noStrike" kern="1200" cap="none" spc="0" normalizeH="0" baseline="0" noProof="0">
                          <a:ln>
                            <a:noFill/>
                          </a:ln>
                          <a:solidFill>
                            <a:prstClr val="black"/>
                          </a:solidFill>
                          <a:effectLst/>
                          <a:uLnTx/>
                          <a:uFillTx/>
                          <a:latin typeface="Calibri"/>
                          <a:ea typeface="+mn-ea"/>
                          <a:cs typeface="+mn-cs"/>
                        </a:rPr>
                        <a:t>
 Was, wenn man nicht antwortet? ⬇️
Im Brief ist ein QR-Code, der zum Fragebogen führt. 
Für Frauen ist die Teilnahme freiwillig, Männer müssen antworten. Wer es vercheckt, wird noch mal dran erinnert. Wer komplett die Antwort verweigert, dem kann sogar ein Bußgeld drohen – denn wenn man den Fragebogen nicht ausfüllt, ist das eine Ordnungswidrigkeit. 
Genauso ist es auch nicht erlaubt, etwas Falsches einzutragen – beispielsweise ein falsches Gewicht oder eine falsche Körpergröße. Das kann spätestens bei der Musterung auffliegen. Die Musterung ist eine Untersuchung, bei der ein Arzt oder eine Ärztin prüft, ob man körperlich für den Wehrdienst geeignet ist. 
Komplett freiwillig, aber umso lohnender ist es übrigens, @tickr.news zu folgen. Denn so bleibst du top informiert. 
Team: Lisa Altmeier, Valerie Dörner, Richard Theuer 
#Bundeswehr #Wehrdienst #Wehrpflicht #tickrNews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03/16/2026 19:25:56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18834</a:t>
                      </a:r>
                    </a:p>
                  </a:txBody>
                  <a:tcPr/>
                </a:tc>
                <a:extLst>
                  <a:ext uri="{0D108BD9-81ED-4DB2-BD59-A6C34878D82A}">
                    <a16:rowId xmlns:a16="http://schemas.microsoft.com/office/drawing/2014/main" val="293461973"/>
                  </a:ext>
                </a:extLst>
              </a:tr>
            </a:tbl>
          </a:graphicData>
        </a:graphic>
      </p:graphicFrame>
      <p:sp>
        <p:nvSpPr>
          <p:cNvPr id="4" name="Text Placeholder 3">
            <a:extLst>
              <a:ext uri="{FF2B5EF4-FFF2-40B4-BE49-F238E27FC236}">
                <a16:creationId xmlns:a16="http://schemas.microsoft.com/office/drawing/2014/main" id="{8D9916EC-A24B-4C04-9441-45A8830BD5A3}"/>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0923406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AC31B-D19A-486E-926C-0854284747B9}"/>
              </a:ext>
            </a:extLst>
          </p:cNvPr>
          <p:cNvSpPr>
            <a:spLocks noGrp="1"/>
          </p:cNvSpPr>
          <p:nvPr>
            <p:ph type="title"/>
          </p:nvPr>
        </p:nvSpPr>
        <p:spPr/>
        <p:txBody>
          <a:bodyPr/>
          <a:lstStyle/>
          <a:p>
            <a:r>
              <a:rPr lang="en-US"/>
              <a:t>Instagram Posts Table (mit Interaktionen Inkl. Saves) | tickr.news - 17 of 26</a:t>
            </a:r>
          </a:p>
        </p:txBody>
      </p:sp>
      <p:graphicFrame>
        <p:nvGraphicFramePr>
          <p:cNvPr id="5" name="Table Placeholder 4">
            <a:extLst>
              <a:ext uri="{FF2B5EF4-FFF2-40B4-BE49-F238E27FC236}">
                <a16:creationId xmlns:a16="http://schemas.microsoft.com/office/drawing/2014/main" id="{03A0DAC4-A833-4C72-8E6C-8AACEE18C46F}"/>
              </a:ext>
            </a:extLst>
          </p:cNvPr>
          <p:cNvGraphicFramePr>
            <a:graphicFrameLocks noGrp="1"/>
          </p:cNvGraphicFramePr>
          <p:nvPr>
            <p:ph type="tbl" sz="quarter" idx="13"/>
            <p:extLst>
              <p:ext uri="{D42A27DB-BD31-4B8C-83A1-F6EECF244321}">
                <p14:modId xmlns:p14="http://schemas.microsoft.com/office/powerpoint/2010/main" val="2441343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57352548"/>
                    </a:ext>
                  </a:extLst>
                </a:gridCol>
                <a:gridCol w="576072">
                  <a:extLst>
                    <a:ext uri="{9D8B030D-6E8A-4147-A177-3AD203B41FA5}">
                      <a16:colId xmlns:a16="http://schemas.microsoft.com/office/drawing/2014/main" val="2840143238"/>
                    </a:ext>
                  </a:extLst>
                </a:gridCol>
                <a:gridCol w="576072">
                  <a:extLst>
                    <a:ext uri="{9D8B030D-6E8A-4147-A177-3AD203B41FA5}">
                      <a16:colId xmlns:a16="http://schemas.microsoft.com/office/drawing/2014/main" val="846230122"/>
                    </a:ext>
                  </a:extLst>
                </a:gridCol>
                <a:gridCol w="576072">
                  <a:extLst>
                    <a:ext uri="{9D8B030D-6E8A-4147-A177-3AD203B41FA5}">
                      <a16:colId xmlns:a16="http://schemas.microsoft.com/office/drawing/2014/main" val="1633428563"/>
                    </a:ext>
                  </a:extLst>
                </a:gridCol>
                <a:gridCol w="576072">
                  <a:extLst>
                    <a:ext uri="{9D8B030D-6E8A-4147-A177-3AD203B41FA5}">
                      <a16:colId xmlns:a16="http://schemas.microsoft.com/office/drawing/2014/main" val="4024028815"/>
                    </a:ext>
                  </a:extLst>
                </a:gridCol>
                <a:gridCol w="576072">
                  <a:extLst>
                    <a:ext uri="{9D8B030D-6E8A-4147-A177-3AD203B41FA5}">
                      <a16:colId xmlns:a16="http://schemas.microsoft.com/office/drawing/2014/main" val="477681327"/>
                    </a:ext>
                  </a:extLst>
                </a:gridCol>
                <a:gridCol w="576072">
                  <a:extLst>
                    <a:ext uri="{9D8B030D-6E8A-4147-A177-3AD203B41FA5}">
                      <a16:colId xmlns:a16="http://schemas.microsoft.com/office/drawing/2014/main" val="2715992710"/>
                    </a:ext>
                  </a:extLst>
                </a:gridCol>
                <a:gridCol w="576072">
                  <a:extLst>
                    <a:ext uri="{9D8B030D-6E8A-4147-A177-3AD203B41FA5}">
                      <a16:colId xmlns:a16="http://schemas.microsoft.com/office/drawing/2014/main" val="1116057995"/>
                    </a:ext>
                  </a:extLst>
                </a:gridCol>
                <a:gridCol w="576072">
                  <a:extLst>
                    <a:ext uri="{9D8B030D-6E8A-4147-A177-3AD203B41FA5}">
                      <a16:colId xmlns:a16="http://schemas.microsoft.com/office/drawing/2014/main" val="910952578"/>
                    </a:ext>
                  </a:extLst>
                </a:gridCol>
                <a:gridCol w="576072">
                  <a:extLst>
                    <a:ext uri="{9D8B030D-6E8A-4147-A177-3AD203B41FA5}">
                      <a16:colId xmlns:a16="http://schemas.microsoft.com/office/drawing/2014/main" val="615078928"/>
                    </a:ext>
                  </a:extLst>
                </a:gridCol>
                <a:gridCol w="576072">
                  <a:extLst>
                    <a:ext uri="{9D8B030D-6E8A-4147-A177-3AD203B41FA5}">
                      <a16:colId xmlns:a16="http://schemas.microsoft.com/office/drawing/2014/main" val="3897471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53595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- 2025-12-22 11:13:05</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mal deine Krankenakte gecheckt? 
🔍 Immer wieder finden Patient:innen fragwürdige oder sogar falsche Diagnosen in ihren Krankenakten. Das Problem: Wer seine Krankenakte nicht selbst aktiv anfordert, weiß von diesen falschen Diagnosen meist gar nichts. 
👉 In der team.recherche-Doku „Falsche Diagnosen: Böse Überraschung in deiner Krankenakte?“ von Berit Kalus, Melanie Schoepf und Jana Heck erfährst du, wie es zu falschen Einträgen überhaupt kommen kann. 
Für mehr solcher Postings: @tickr.news folgen!
Für mehr spannende Recherchen: Follow bei @team.recherche dalassen! 
Team: Ekaterina Astafeva, Carlo Freudenberger, Isabelle Engler, Lara Lohmann 
#Krankenakte #ePA #Medizin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03/17/2026 01:25:44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40181</a:t>
                      </a:r>
                    </a:p>
                  </a:txBody>
                  <a:tcPr/>
                </a:tc>
                <a:extLst>
                  <a:ext uri="{0D108BD9-81ED-4DB2-BD59-A6C34878D82A}">
                    <a16:rowId xmlns:a16="http://schemas.microsoft.com/office/drawing/2014/main" val="937702116"/>
                  </a:ext>
                </a:extLst>
              </a:tr>
            </a:tbl>
          </a:graphicData>
        </a:graphic>
      </p:graphicFrame>
      <p:sp>
        <p:nvSpPr>
          <p:cNvPr id="4" name="Text Placeholder 3">
            <a:extLst>
              <a:ext uri="{FF2B5EF4-FFF2-40B4-BE49-F238E27FC236}">
                <a16:creationId xmlns:a16="http://schemas.microsoft.com/office/drawing/2014/main" id="{0887E187-E202-493B-86B3-955275AF4F56}"/>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950524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E523A-65C9-47B5-9D54-EFFB635118B9}"/>
              </a:ext>
            </a:extLst>
          </p:cNvPr>
          <p:cNvSpPr>
            <a:spLocks noGrp="1"/>
          </p:cNvSpPr>
          <p:nvPr>
            <p:ph type="title"/>
          </p:nvPr>
        </p:nvSpPr>
        <p:spPr/>
        <p:txBody>
          <a:bodyPr/>
          <a:lstStyle/>
          <a:p>
            <a:r>
              <a:rPr lang="en-US"/>
              <a:t>Instagram Posts Table (mit Interaktionen Inkl. Saves) | tickr.news - 18 of 26</a:t>
            </a:r>
          </a:p>
        </p:txBody>
      </p:sp>
      <p:graphicFrame>
        <p:nvGraphicFramePr>
          <p:cNvPr id="5" name="Table Placeholder 4">
            <a:extLst>
              <a:ext uri="{FF2B5EF4-FFF2-40B4-BE49-F238E27FC236}">
                <a16:creationId xmlns:a16="http://schemas.microsoft.com/office/drawing/2014/main" id="{857E1953-87DB-4FFB-87AF-132B1F3275DE}"/>
              </a:ext>
            </a:extLst>
          </p:cNvPr>
          <p:cNvGraphicFramePr>
            <a:graphicFrameLocks noGrp="1"/>
          </p:cNvGraphicFramePr>
          <p:nvPr>
            <p:ph type="tbl" sz="quarter" idx="13"/>
            <p:extLst>
              <p:ext uri="{D42A27DB-BD31-4B8C-83A1-F6EECF244321}">
                <p14:modId xmlns:p14="http://schemas.microsoft.com/office/powerpoint/2010/main" val="4118582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11652264"/>
                    </a:ext>
                  </a:extLst>
                </a:gridCol>
                <a:gridCol w="576072">
                  <a:extLst>
                    <a:ext uri="{9D8B030D-6E8A-4147-A177-3AD203B41FA5}">
                      <a16:colId xmlns:a16="http://schemas.microsoft.com/office/drawing/2014/main" val="1827463564"/>
                    </a:ext>
                  </a:extLst>
                </a:gridCol>
                <a:gridCol w="576072">
                  <a:extLst>
                    <a:ext uri="{9D8B030D-6E8A-4147-A177-3AD203B41FA5}">
                      <a16:colId xmlns:a16="http://schemas.microsoft.com/office/drawing/2014/main" val="1053151227"/>
                    </a:ext>
                  </a:extLst>
                </a:gridCol>
                <a:gridCol w="576072">
                  <a:extLst>
                    <a:ext uri="{9D8B030D-6E8A-4147-A177-3AD203B41FA5}">
                      <a16:colId xmlns:a16="http://schemas.microsoft.com/office/drawing/2014/main" val="498448571"/>
                    </a:ext>
                  </a:extLst>
                </a:gridCol>
                <a:gridCol w="576072">
                  <a:extLst>
                    <a:ext uri="{9D8B030D-6E8A-4147-A177-3AD203B41FA5}">
                      <a16:colId xmlns:a16="http://schemas.microsoft.com/office/drawing/2014/main" val="3108354400"/>
                    </a:ext>
                  </a:extLst>
                </a:gridCol>
                <a:gridCol w="576072">
                  <a:extLst>
                    <a:ext uri="{9D8B030D-6E8A-4147-A177-3AD203B41FA5}">
                      <a16:colId xmlns:a16="http://schemas.microsoft.com/office/drawing/2014/main" val="3356157688"/>
                    </a:ext>
                  </a:extLst>
                </a:gridCol>
                <a:gridCol w="576072">
                  <a:extLst>
                    <a:ext uri="{9D8B030D-6E8A-4147-A177-3AD203B41FA5}">
                      <a16:colId xmlns:a16="http://schemas.microsoft.com/office/drawing/2014/main" val="757166938"/>
                    </a:ext>
                  </a:extLst>
                </a:gridCol>
                <a:gridCol w="576072">
                  <a:extLst>
                    <a:ext uri="{9D8B030D-6E8A-4147-A177-3AD203B41FA5}">
                      <a16:colId xmlns:a16="http://schemas.microsoft.com/office/drawing/2014/main" val="977572577"/>
                    </a:ext>
                  </a:extLst>
                </a:gridCol>
                <a:gridCol w="576072">
                  <a:extLst>
                    <a:ext uri="{9D8B030D-6E8A-4147-A177-3AD203B41FA5}">
                      <a16:colId xmlns:a16="http://schemas.microsoft.com/office/drawing/2014/main" val="995976766"/>
                    </a:ext>
                  </a:extLst>
                </a:gridCol>
                <a:gridCol w="576072">
                  <a:extLst>
                    <a:ext uri="{9D8B030D-6E8A-4147-A177-3AD203B41FA5}">
                      <a16:colId xmlns:a16="http://schemas.microsoft.com/office/drawing/2014/main" val="2238430157"/>
                    </a:ext>
                  </a:extLst>
                </a:gridCol>
                <a:gridCol w="576072">
                  <a:extLst>
                    <a:ext uri="{9D8B030D-6E8A-4147-A177-3AD203B41FA5}">
                      <a16:colId xmlns:a16="http://schemas.microsoft.com/office/drawing/2014/main" val="1396887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90104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- 2025-12-22 07:46:28</a:t>
                      </a:r>
                      <a:r>
                        <a:rPr kumimoji="0" lang="de-DE" sz="1000" b="0" i="0" u="none" strike="noStrike" kern="1200" cap="none" spc="0" normalizeH="0" baseline="0" noProof="0">
                          <a:ln>
                            <a:noFill/>
                          </a:ln>
                          <a:solidFill>
                            <a:prstClr val="black"/>
                          </a:solidFill>
                          <a:effectLst/>
                          <a:uLnTx/>
                          <a:uFillTx/>
                          <a:latin typeface="Calibri"/>
                          <a:ea typeface="+mn-ea"/>
                          <a:cs typeface="+mn-cs"/>
                        </a:rPr>
                        <a:t>
 Finally 😭🤞 
☀️ Aber: Wie schnell oder langsam es bei dir heller oder dunkler wird, hängt davon ab, wo du wohnst. Denn: Je weiter du vom Äquator weg bist, desto größer ist der Unterschied zwischen dem längsten und dem kürzesten Tag. 
👉 Beispiel: In Berlin sind es dieses Jahr etwa 9 Stunden Unterschied, in München liegen circa 8.41 Stunden zwischen Sonnenauf- und Sonnenuntergang. Am krassesten ist es aber an den Polarkreisen, dort geht die Sonne im Sommer teilweise gar nicht unter. Im Winter wird es dafür gar nicht erst hell. 
Für mehr Vibes: @tickr.news folgen! 🐶 
Team: Noah Matzat, Anja Likusa 
#Sonne #Sommer #Winter #tickr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19:26:56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33937</a:t>
                      </a:r>
                    </a:p>
                  </a:txBody>
                  <a:tcPr/>
                </a:tc>
                <a:extLst>
                  <a:ext uri="{0D108BD9-81ED-4DB2-BD59-A6C34878D82A}">
                    <a16:rowId xmlns:a16="http://schemas.microsoft.com/office/drawing/2014/main" val="2359815556"/>
                  </a:ext>
                </a:extLst>
              </a:tr>
            </a:tbl>
          </a:graphicData>
        </a:graphic>
      </p:graphicFrame>
      <p:sp>
        <p:nvSpPr>
          <p:cNvPr id="4" name="Text Placeholder 3">
            <a:extLst>
              <a:ext uri="{FF2B5EF4-FFF2-40B4-BE49-F238E27FC236}">
                <a16:creationId xmlns:a16="http://schemas.microsoft.com/office/drawing/2014/main" id="{36557183-CB3E-4DE7-A732-AB913A67CA09}"/>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4123164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61E2A-9C24-45A0-93BB-0ACE604C2172}"/>
              </a:ext>
            </a:extLst>
          </p:cNvPr>
          <p:cNvSpPr>
            <a:spLocks noGrp="1"/>
          </p:cNvSpPr>
          <p:nvPr>
            <p:ph type="title"/>
          </p:nvPr>
        </p:nvSpPr>
        <p:spPr/>
        <p:txBody>
          <a:bodyPr/>
          <a:lstStyle/>
          <a:p>
            <a:r>
              <a:rPr lang="en-US"/>
              <a:t>Instagram Posts Table (mit Interaktionen Inkl. Saves) | tickr.news - 19 of 26</a:t>
            </a:r>
          </a:p>
        </p:txBody>
      </p:sp>
      <p:graphicFrame>
        <p:nvGraphicFramePr>
          <p:cNvPr id="5" name="Table Placeholder 4">
            <a:extLst>
              <a:ext uri="{FF2B5EF4-FFF2-40B4-BE49-F238E27FC236}">
                <a16:creationId xmlns:a16="http://schemas.microsoft.com/office/drawing/2014/main" id="{A3330DB2-0947-4AB2-992D-8BDB5D2D6863}"/>
              </a:ext>
            </a:extLst>
          </p:cNvPr>
          <p:cNvGraphicFramePr>
            <a:graphicFrameLocks noGrp="1"/>
          </p:cNvGraphicFramePr>
          <p:nvPr>
            <p:ph type="tbl" sz="quarter" idx="13"/>
            <p:extLst>
              <p:ext uri="{D42A27DB-BD31-4B8C-83A1-F6EECF244321}">
                <p14:modId xmlns:p14="http://schemas.microsoft.com/office/powerpoint/2010/main" val="1863430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77503113"/>
                    </a:ext>
                  </a:extLst>
                </a:gridCol>
                <a:gridCol w="576072">
                  <a:extLst>
                    <a:ext uri="{9D8B030D-6E8A-4147-A177-3AD203B41FA5}">
                      <a16:colId xmlns:a16="http://schemas.microsoft.com/office/drawing/2014/main" val="4013658626"/>
                    </a:ext>
                  </a:extLst>
                </a:gridCol>
                <a:gridCol w="576072">
                  <a:extLst>
                    <a:ext uri="{9D8B030D-6E8A-4147-A177-3AD203B41FA5}">
                      <a16:colId xmlns:a16="http://schemas.microsoft.com/office/drawing/2014/main" val="1841364487"/>
                    </a:ext>
                  </a:extLst>
                </a:gridCol>
                <a:gridCol w="576072">
                  <a:extLst>
                    <a:ext uri="{9D8B030D-6E8A-4147-A177-3AD203B41FA5}">
                      <a16:colId xmlns:a16="http://schemas.microsoft.com/office/drawing/2014/main" val="2057858299"/>
                    </a:ext>
                  </a:extLst>
                </a:gridCol>
                <a:gridCol w="576072">
                  <a:extLst>
                    <a:ext uri="{9D8B030D-6E8A-4147-A177-3AD203B41FA5}">
                      <a16:colId xmlns:a16="http://schemas.microsoft.com/office/drawing/2014/main" val="3694585911"/>
                    </a:ext>
                  </a:extLst>
                </a:gridCol>
                <a:gridCol w="576072">
                  <a:extLst>
                    <a:ext uri="{9D8B030D-6E8A-4147-A177-3AD203B41FA5}">
                      <a16:colId xmlns:a16="http://schemas.microsoft.com/office/drawing/2014/main" val="412164430"/>
                    </a:ext>
                  </a:extLst>
                </a:gridCol>
                <a:gridCol w="576072">
                  <a:extLst>
                    <a:ext uri="{9D8B030D-6E8A-4147-A177-3AD203B41FA5}">
                      <a16:colId xmlns:a16="http://schemas.microsoft.com/office/drawing/2014/main" val="1841298372"/>
                    </a:ext>
                  </a:extLst>
                </a:gridCol>
                <a:gridCol w="576072">
                  <a:extLst>
                    <a:ext uri="{9D8B030D-6E8A-4147-A177-3AD203B41FA5}">
                      <a16:colId xmlns:a16="http://schemas.microsoft.com/office/drawing/2014/main" val="988510203"/>
                    </a:ext>
                  </a:extLst>
                </a:gridCol>
                <a:gridCol w="576072">
                  <a:extLst>
                    <a:ext uri="{9D8B030D-6E8A-4147-A177-3AD203B41FA5}">
                      <a16:colId xmlns:a16="http://schemas.microsoft.com/office/drawing/2014/main" val="3528481613"/>
                    </a:ext>
                  </a:extLst>
                </a:gridCol>
                <a:gridCol w="576072">
                  <a:extLst>
                    <a:ext uri="{9D8B030D-6E8A-4147-A177-3AD203B41FA5}">
                      <a16:colId xmlns:a16="http://schemas.microsoft.com/office/drawing/2014/main" val="412240961"/>
                    </a:ext>
                  </a:extLst>
                </a:gridCol>
                <a:gridCol w="576072">
                  <a:extLst>
                    <a:ext uri="{9D8B030D-6E8A-4147-A177-3AD203B41FA5}">
                      <a16:colId xmlns:a16="http://schemas.microsoft.com/office/drawing/2014/main" val="810628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719040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- 2025-12-21 13:49:14</a:t>
                      </a:r>
                      <a:r>
                        <a:rPr kumimoji="0" lang="de-DE" sz="1000" b="0" i="0" u="none" strike="noStrike" kern="1200" cap="none" spc="0" normalizeH="0" baseline="0" noProof="0">
                          <a:ln>
                            <a:noFill/>
                          </a:ln>
                          <a:solidFill>
                            <a:prstClr val="black"/>
                          </a:solidFill>
                          <a:effectLst/>
                          <a:uLnTx/>
                          <a:uFillTx/>
                          <a:latin typeface="Calibri"/>
                          <a:ea typeface="+mn-ea"/>
                          <a:cs typeface="+mn-cs"/>
                        </a:rPr>
                        <a:t>
 🗨️ „Ich denke, man soll seine Träume nie aufgeben.“
👩‍🚀 Michaela Benthaus sitzt nach einem Mountain-Bike-Unfall 2018 im Rollstuhl. Sie ist Ingenieurin bei der Europäischen Weltraumorganisation (ESA). Jetzt ist ihr großer Traum in Erfüllung gegangen: Sie war im All. Sie sei schon vom Weltraum fasziniert, seit sie als Kind „Star Wars“ gesehen habe, sagte die 33-Jährige vor dem Flug.
🚀 Der weitgehend automatisierte Ausflug hat die sechs Teilnehmer auf eine Höhe von rund 100 Kilometern gebracht, inklusive einer kurzen Phase der Schwerelosigkeit.
💸 „Blue Origin“ von Amazon-Gründer Jeff Bezos gilt als ein Konkurrenzunternehmen von Elon Musks „SpaceX“ und bietet gegen Geld Ausflüge ins All an. So war z. B. auch schon Katy Perry mit an Bord. Wie viel Tickets für einen Flug genau kosten, ist nicht bekannt.
Für mehr: @tickr.news folgen! 
Team: Noah Matzat, Anja Likusa 
#All #Weltraum #Inklsuion #tickr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03/11/2026 19:26:56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15234</a:t>
                      </a:r>
                    </a:p>
                  </a:txBody>
                  <a:tcPr/>
                </a:tc>
                <a:extLst>
                  <a:ext uri="{0D108BD9-81ED-4DB2-BD59-A6C34878D82A}">
                    <a16:rowId xmlns:a16="http://schemas.microsoft.com/office/drawing/2014/main" val="1129773737"/>
                  </a:ext>
                </a:extLst>
              </a:tr>
            </a:tbl>
          </a:graphicData>
        </a:graphic>
      </p:graphicFrame>
      <p:sp>
        <p:nvSpPr>
          <p:cNvPr id="4" name="Text Placeholder 3">
            <a:extLst>
              <a:ext uri="{FF2B5EF4-FFF2-40B4-BE49-F238E27FC236}">
                <a16:creationId xmlns:a16="http://schemas.microsoft.com/office/drawing/2014/main" id="{306FC356-103B-4A1D-99CA-FA57BCF85F2D}"/>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814800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DF70D-7E78-42AE-933D-B6C1E08128B7}"/>
              </a:ext>
            </a:extLst>
          </p:cNvPr>
          <p:cNvSpPr>
            <a:spLocks noGrp="1"/>
          </p:cNvSpPr>
          <p:nvPr>
            <p:ph type="title"/>
          </p:nvPr>
        </p:nvSpPr>
        <p:spPr/>
        <p:txBody>
          <a:bodyPr/>
          <a:lstStyle/>
          <a:p>
            <a:r>
              <a:rPr lang="en-US"/>
              <a:t>Instagram Posts Table (mit Interaktionen Inkl. Saves) | tickr.news - 20 of 26</a:t>
            </a:r>
          </a:p>
        </p:txBody>
      </p:sp>
      <p:graphicFrame>
        <p:nvGraphicFramePr>
          <p:cNvPr id="5" name="Table Placeholder 4">
            <a:extLst>
              <a:ext uri="{FF2B5EF4-FFF2-40B4-BE49-F238E27FC236}">
                <a16:creationId xmlns:a16="http://schemas.microsoft.com/office/drawing/2014/main" id="{9EBB1C44-DA56-462D-9E02-18A2D37A9F0F}"/>
              </a:ext>
            </a:extLst>
          </p:cNvPr>
          <p:cNvGraphicFramePr>
            <a:graphicFrameLocks noGrp="1"/>
          </p:cNvGraphicFramePr>
          <p:nvPr>
            <p:ph type="tbl" sz="quarter" idx="13"/>
            <p:extLst>
              <p:ext uri="{D42A27DB-BD31-4B8C-83A1-F6EECF244321}">
                <p14:modId xmlns:p14="http://schemas.microsoft.com/office/powerpoint/2010/main" val="3862089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894256333"/>
                    </a:ext>
                  </a:extLst>
                </a:gridCol>
                <a:gridCol w="576072">
                  <a:extLst>
                    <a:ext uri="{9D8B030D-6E8A-4147-A177-3AD203B41FA5}">
                      <a16:colId xmlns:a16="http://schemas.microsoft.com/office/drawing/2014/main" val="1997997266"/>
                    </a:ext>
                  </a:extLst>
                </a:gridCol>
                <a:gridCol w="576072">
                  <a:extLst>
                    <a:ext uri="{9D8B030D-6E8A-4147-A177-3AD203B41FA5}">
                      <a16:colId xmlns:a16="http://schemas.microsoft.com/office/drawing/2014/main" val="915213143"/>
                    </a:ext>
                  </a:extLst>
                </a:gridCol>
                <a:gridCol w="576072">
                  <a:extLst>
                    <a:ext uri="{9D8B030D-6E8A-4147-A177-3AD203B41FA5}">
                      <a16:colId xmlns:a16="http://schemas.microsoft.com/office/drawing/2014/main" val="780589705"/>
                    </a:ext>
                  </a:extLst>
                </a:gridCol>
                <a:gridCol w="576072">
                  <a:extLst>
                    <a:ext uri="{9D8B030D-6E8A-4147-A177-3AD203B41FA5}">
                      <a16:colId xmlns:a16="http://schemas.microsoft.com/office/drawing/2014/main" val="3771606506"/>
                    </a:ext>
                  </a:extLst>
                </a:gridCol>
                <a:gridCol w="576072">
                  <a:extLst>
                    <a:ext uri="{9D8B030D-6E8A-4147-A177-3AD203B41FA5}">
                      <a16:colId xmlns:a16="http://schemas.microsoft.com/office/drawing/2014/main" val="2510883663"/>
                    </a:ext>
                  </a:extLst>
                </a:gridCol>
                <a:gridCol w="576072">
                  <a:extLst>
                    <a:ext uri="{9D8B030D-6E8A-4147-A177-3AD203B41FA5}">
                      <a16:colId xmlns:a16="http://schemas.microsoft.com/office/drawing/2014/main" val="3784189683"/>
                    </a:ext>
                  </a:extLst>
                </a:gridCol>
                <a:gridCol w="576072">
                  <a:extLst>
                    <a:ext uri="{9D8B030D-6E8A-4147-A177-3AD203B41FA5}">
                      <a16:colId xmlns:a16="http://schemas.microsoft.com/office/drawing/2014/main" val="154642203"/>
                    </a:ext>
                  </a:extLst>
                </a:gridCol>
                <a:gridCol w="576072">
                  <a:extLst>
                    <a:ext uri="{9D8B030D-6E8A-4147-A177-3AD203B41FA5}">
                      <a16:colId xmlns:a16="http://schemas.microsoft.com/office/drawing/2014/main" val="435060281"/>
                    </a:ext>
                  </a:extLst>
                </a:gridCol>
                <a:gridCol w="576072">
                  <a:extLst>
                    <a:ext uri="{9D8B030D-6E8A-4147-A177-3AD203B41FA5}">
                      <a16:colId xmlns:a16="http://schemas.microsoft.com/office/drawing/2014/main" val="1964679915"/>
                    </a:ext>
                  </a:extLst>
                </a:gridCol>
                <a:gridCol w="576072">
                  <a:extLst>
                    <a:ext uri="{9D8B030D-6E8A-4147-A177-3AD203B41FA5}">
                      <a16:colId xmlns:a16="http://schemas.microsoft.com/office/drawing/2014/main" val="3216003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882689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- 2025-12-21 10:00:09</a:t>
                      </a:r>
                      <a:r>
                        <a:rPr kumimoji="0" lang="de-DE" sz="1000" b="0" i="0" u="none" strike="noStrike" kern="1200" cap="none" spc="0" normalizeH="0" baseline="0" noProof="0">
                          <a:ln>
                            <a:noFill/>
                          </a:ln>
                          <a:solidFill>
                            <a:prstClr val="black"/>
                          </a:solidFill>
                          <a:effectLst/>
                          <a:uLnTx/>
                          <a:uFillTx/>
                          <a:latin typeface="Calibri"/>
                          <a:ea typeface="+mn-ea"/>
                          <a:cs typeface="+mn-cs"/>
                        </a:rPr>
                        <a:t>
 So viel gönnen Deutsche normalerweise 💸👇 
💸 Die meisten geben zwischen fünf und zehn Prozent des Rechnungsbetrags. Besonders üblich ist cash on top in der Gastro. Das Trinkgeld, was da jährlich zusammenkommt, liegt schätzungsweise bei 2,5 Milliarden Euro! 
💸 Für Arbeitnehmende hat Trinkgeld den großen Vorteil, dass es steuerfrei ist. Außerdem muss das Cash an die jeweiligen Mitarbeitenden rausgegeben werden, die Chef:innen dürfen also nicht einfach alles selbst behalten – es sei denn, das ist im Vertrag so geregelt. 
💸 Generell gilt aber: Trinkgeld ist freiwillig! Du MUSST also nicht mehr bezahlen, wenn du den Service aber richtig gut fandest, kannst du damit natürlich die Schicht deines Lieblings-Barista verschönern.
Team: Rabea Schmitz, Krissy Mockenhaupt, Mona Rademacher
#Trinkgeld #Geld #tickr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02/24/2026 01:25:11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37017</a:t>
                      </a:r>
                    </a:p>
                  </a:txBody>
                  <a:tcPr/>
                </a:tc>
                <a:extLst>
                  <a:ext uri="{0D108BD9-81ED-4DB2-BD59-A6C34878D82A}">
                    <a16:rowId xmlns:a16="http://schemas.microsoft.com/office/drawing/2014/main" val="3968647814"/>
                  </a:ext>
                </a:extLst>
              </a:tr>
            </a:tbl>
          </a:graphicData>
        </a:graphic>
      </p:graphicFrame>
      <p:sp>
        <p:nvSpPr>
          <p:cNvPr id="4" name="Text Placeholder 3">
            <a:extLst>
              <a:ext uri="{FF2B5EF4-FFF2-40B4-BE49-F238E27FC236}">
                <a16:creationId xmlns:a16="http://schemas.microsoft.com/office/drawing/2014/main" id="{5022DC85-D364-4167-8A6A-2B775ED38B8D}"/>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529206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ADCC8-B8B6-48E1-A968-663BEF28C40D}"/>
              </a:ext>
            </a:extLst>
          </p:cNvPr>
          <p:cNvSpPr>
            <a:spLocks noGrp="1"/>
          </p:cNvSpPr>
          <p:nvPr>
            <p:ph type="title"/>
          </p:nvPr>
        </p:nvSpPr>
        <p:spPr/>
        <p:txBody>
          <a:bodyPr/>
          <a:lstStyle/>
          <a:p>
            <a:r>
              <a:rPr lang="en-US"/>
              <a:t>Instagram Posts Table (mit Interaktionen Inkl. Saves) | tickr.news - 21 of 26</a:t>
            </a:r>
          </a:p>
        </p:txBody>
      </p:sp>
      <p:graphicFrame>
        <p:nvGraphicFramePr>
          <p:cNvPr id="5" name="Table Placeholder 4">
            <a:extLst>
              <a:ext uri="{FF2B5EF4-FFF2-40B4-BE49-F238E27FC236}">
                <a16:creationId xmlns:a16="http://schemas.microsoft.com/office/drawing/2014/main" id="{5A5FFC97-1FBB-4893-AA8A-44293759B08F}"/>
              </a:ext>
            </a:extLst>
          </p:cNvPr>
          <p:cNvGraphicFramePr>
            <a:graphicFrameLocks noGrp="1"/>
          </p:cNvGraphicFramePr>
          <p:nvPr>
            <p:ph type="tbl" sz="quarter" idx="13"/>
            <p:extLst>
              <p:ext uri="{D42A27DB-BD31-4B8C-83A1-F6EECF244321}">
                <p14:modId xmlns:p14="http://schemas.microsoft.com/office/powerpoint/2010/main" val="2817441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54887312"/>
                    </a:ext>
                  </a:extLst>
                </a:gridCol>
                <a:gridCol w="576072">
                  <a:extLst>
                    <a:ext uri="{9D8B030D-6E8A-4147-A177-3AD203B41FA5}">
                      <a16:colId xmlns:a16="http://schemas.microsoft.com/office/drawing/2014/main" val="3201532408"/>
                    </a:ext>
                  </a:extLst>
                </a:gridCol>
                <a:gridCol w="576072">
                  <a:extLst>
                    <a:ext uri="{9D8B030D-6E8A-4147-A177-3AD203B41FA5}">
                      <a16:colId xmlns:a16="http://schemas.microsoft.com/office/drawing/2014/main" val="163894232"/>
                    </a:ext>
                  </a:extLst>
                </a:gridCol>
                <a:gridCol w="576072">
                  <a:extLst>
                    <a:ext uri="{9D8B030D-6E8A-4147-A177-3AD203B41FA5}">
                      <a16:colId xmlns:a16="http://schemas.microsoft.com/office/drawing/2014/main" val="1771469947"/>
                    </a:ext>
                  </a:extLst>
                </a:gridCol>
                <a:gridCol w="576072">
                  <a:extLst>
                    <a:ext uri="{9D8B030D-6E8A-4147-A177-3AD203B41FA5}">
                      <a16:colId xmlns:a16="http://schemas.microsoft.com/office/drawing/2014/main" val="2941287578"/>
                    </a:ext>
                  </a:extLst>
                </a:gridCol>
                <a:gridCol w="576072">
                  <a:extLst>
                    <a:ext uri="{9D8B030D-6E8A-4147-A177-3AD203B41FA5}">
                      <a16:colId xmlns:a16="http://schemas.microsoft.com/office/drawing/2014/main" val="4290903747"/>
                    </a:ext>
                  </a:extLst>
                </a:gridCol>
                <a:gridCol w="576072">
                  <a:extLst>
                    <a:ext uri="{9D8B030D-6E8A-4147-A177-3AD203B41FA5}">
                      <a16:colId xmlns:a16="http://schemas.microsoft.com/office/drawing/2014/main" val="12574883"/>
                    </a:ext>
                  </a:extLst>
                </a:gridCol>
                <a:gridCol w="576072">
                  <a:extLst>
                    <a:ext uri="{9D8B030D-6E8A-4147-A177-3AD203B41FA5}">
                      <a16:colId xmlns:a16="http://schemas.microsoft.com/office/drawing/2014/main" val="1199917037"/>
                    </a:ext>
                  </a:extLst>
                </a:gridCol>
                <a:gridCol w="576072">
                  <a:extLst>
                    <a:ext uri="{9D8B030D-6E8A-4147-A177-3AD203B41FA5}">
                      <a16:colId xmlns:a16="http://schemas.microsoft.com/office/drawing/2014/main" val="3485059994"/>
                    </a:ext>
                  </a:extLst>
                </a:gridCol>
                <a:gridCol w="576072">
                  <a:extLst>
                    <a:ext uri="{9D8B030D-6E8A-4147-A177-3AD203B41FA5}">
                      <a16:colId xmlns:a16="http://schemas.microsoft.com/office/drawing/2014/main" val="174045619"/>
                    </a:ext>
                  </a:extLst>
                </a:gridCol>
                <a:gridCol w="576072">
                  <a:extLst>
                    <a:ext uri="{9D8B030D-6E8A-4147-A177-3AD203B41FA5}">
                      <a16:colId xmlns:a16="http://schemas.microsoft.com/office/drawing/2014/main" val="836462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673786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- 2025-12-20 15:04:55</a:t>
                      </a:r>
                      <a:r>
                        <a:rPr kumimoji="0" lang="de-DE" sz="1000" b="0" i="0" u="none" strike="noStrike" kern="1200" cap="none" spc="0" normalizeH="0" baseline="0" noProof="0">
                          <a:ln>
                            <a:noFill/>
                          </a:ln>
                          <a:solidFill>
                            <a:prstClr val="black"/>
                          </a:solidFill>
                          <a:effectLst/>
                          <a:uLnTx/>
                          <a:uFillTx/>
                          <a:latin typeface="Calibri"/>
                          <a:ea typeface="+mn-ea"/>
                          <a:cs typeface="+mn-cs"/>
                        </a:rPr>
                        <a:t>
 🥹 Wer hat hier Zwiebeln geschnitten? 
🎁 “Schwalbe” hat das Geld in einem Umschlag dem Sozialdienst katholischer Frauen (SkF) übergeben. Sein Wunsch: Alleinerziehenden Müttern ein schönes Weihnachtsfest ermöglichen. Dem SWR hat er gesagt, er sei überzeugter Christ und da Jesus kommende Woche Geburtstag habe, seien die 200 Euro sein Geschenk an Gott. Seine Message: “Die einen haben zu viel, die anderen zu wenig - eigentlich wäre genug für alle da, wenn es besser verteilt wäre.” 
💵 Um auf 200 Euro zu kommen muss “Schwalbe” ganz schön lange gesammelt haben: Dafür wären 2.500 Flaschen nötig, auf die es 8 Cent Pfand gibt, oder 800 Flaschen/Dosen, auf die es 25 Cent Pfand gibt. 
❓ Was ist die herzigste Story, die ihr dieses Jahr gehört habt? 
Für mehr solcher Geschichten: @tickr.news folgen! 
Team: Krissy Mockenhaupt, Anja Likusa 
#stuttgart #obdachlos #spende #tickr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02/23/2026 01:24:35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41198</a:t>
                      </a:r>
                    </a:p>
                  </a:txBody>
                  <a:tcPr/>
                </a:tc>
                <a:extLst>
                  <a:ext uri="{0D108BD9-81ED-4DB2-BD59-A6C34878D82A}">
                    <a16:rowId xmlns:a16="http://schemas.microsoft.com/office/drawing/2014/main" val="2264721605"/>
                  </a:ext>
                </a:extLst>
              </a:tr>
            </a:tbl>
          </a:graphicData>
        </a:graphic>
      </p:graphicFrame>
      <p:sp>
        <p:nvSpPr>
          <p:cNvPr id="4" name="Text Placeholder 3">
            <a:extLst>
              <a:ext uri="{FF2B5EF4-FFF2-40B4-BE49-F238E27FC236}">
                <a16:creationId xmlns:a16="http://schemas.microsoft.com/office/drawing/2014/main" id="{3AE44082-78B0-45C4-B920-FE5A661B28DB}"/>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017210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21A81-46CF-4603-A4A6-131B15E5F868}"/>
              </a:ext>
            </a:extLst>
          </p:cNvPr>
          <p:cNvSpPr>
            <a:spLocks noGrp="1"/>
          </p:cNvSpPr>
          <p:nvPr>
            <p:ph type="title"/>
          </p:nvPr>
        </p:nvSpPr>
        <p:spPr/>
        <p:txBody>
          <a:bodyPr/>
          <a:lstStyle/>
          <a:p>
            <a:r>
              <a:rPr lang="en-US"/>
              <a:t>Instagram Posts Table (mit Interaktionen Inkl. Saves) | tickr.news - 22 of 26</a:t>
            </a:r>
          </a:p>
        </p:txBody>
      </p:sp>
      <p:graphicFrame>
        <p:nvGraphicFramePr>
          <p:cNvPr id="5" name="Table Placeholder 4">
            <a:extLst>
              <a:ext uri="{FF2B5EF4-FFF2-40B4-BE49-F238E27FC236}">
                <a16:creationId xmlns:a16="http://schemas.microsoft.com/office/drawing/2014/main" id="{9A2D608C-59A6-4637-A167-BEA7898287C0}"/>
              </a:ext>
            </a:extLst>
          </p:cNvPr>
          <p:cNvGraphicFramePr>
            <a:graphicFrameLocks noGrp="1"/>
          </p:cNvGraphicFramePr>
          <p:nvPr>
            <p:ph type="tbl" sz="quarter" idx="13"/>
            <p:extLst>
              <p:ext uri="{D42A27DB-BD31-4B8C-83A1-F6EECF244321}">
                <p14:modId xmlns:p14="http://schemas.microsoft.com/office/powerpoint/2010/main" val="4212560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0080740"/>
                    </a:ext>
                  </a:extLst>
                </a:gridCol>
                <a:gridCol w="576072">
                  <a:extLst>
                    <a:ext uri="{9D8B030D-6E8A-4147-A177-3AD203B41FA5}">
                      <a16:colId xmlns:a16="http://schemas.microsoft.com/office/drawing/2014/main" val="3911079955"/>
                    </a:ext>
                  </a:extLst>
                </a:gridCol>
                <a:gridCol w="576072">
                  <a:extLst>
                    <a:ext uri="{9D8B030D-6E8A-4147-A177-3AD203B41FA5}">
                      <a16:colId xmlns:a16="http://schemas.microsoft.com/office/drawing/2014/main" val="2134747705"/>
                    </a:ext>
                  </a:extLst>
                </a:gridCol>
                <a:gridCol w="576072">
                  <a:extLst>
                    <a:ext uri="{9D8B030D-6E8A-4147-A177-3AD203B41FA5}">
                      <a16:colId xmlns:a16="http://schemas.microsoft.com/office/drawing/2014/main" val="2312696434"/>
                    </a:ext>
                  </a:extLst>
                </a:gridCol>
                <a:gridCol w="576072">
                  <a:extLst>
                    <a:ext uri="{9D8B030D-6E8A-4147-A177-3AD203B41FA5}">
                      <a16:colId xmlns:a16="http://schemas.microsoft.com/office/drawing/2014/main" val="2903283158"/>
                    </a:ext>
                  </a:extLst>
                </a:gridCol>
                <a:gridCol w="576072">
                  <a:extLst>
                    <a:ext uri="{9D8B030D-6E8A-4147-A177-3AD203B41FA5}">
                      <a16:colId xmlns:a16="http://schemas.microsoft.com/office/drawing/2014/main" val="2218982829"/>
                    </a:ext>
                  </a:extLst>
                </a:gridCol>
                <a:gridCol w="576072">
                  <a:extLst>
                    <a:ext uri="{9D8B030D-6E8A-4147-A177-3AD203B41FA5}">
                      <a16:colId xmlns:a16="http://schemas.microsoft.com/office/drawing/2014/main" val="2264958150"/>
                    </a:ext>
                  </a:extLst>
                </a:gridCol>
                <a:gridCol w="576072">
                  <a:extLst>
                    <a:ext uri="{9D8B030D-6E8A-4147-A177-3AD203B41FA5}">
                      <a16:colId xmlns:a16="http://schemas.microsoft.com/office/drawing/2014/main" val="3941654846"/>
                    </a:ext>
                  </a:extLst>
                </a:gridCol>
                <a:gridCol w="576072">
                  <a:extLst>
                    <a:ext uri="{9D8B030D-6E8A-4147-A177-3AD203B41FA5}">
                      <a16:colId xmlns:a16="http://schemas.microsoft.com/office/drawing/2014/main" val="1515257876"/>
                    </a:ext>
                  </a:extLst>
                </a:gridCol>
                <a:gridCol w="576072">
                  <a:extLst>
                    <a:ext uri="{9D8B030D-6E8A-4147-A177-3AD203B41FA5}">
                      <a16:colId xmlns:a16="http://schemas.microsoft.com/office/drawing/2014/main" val="3086302081"/>
                    </a:ext>
                  </a:extLst>
                </a:gridCol>
                <a:gridCol w="576072">
                  <a:extLst>
                    <a:ext uri="{9D8B030D-6E8A-4147-A177-3AD203B41FA5}">
                      <a16:colId xmlns:a16="http://schemas.microsoft.com/office/drawing/2014/main" val="121207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1908265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- 2025-12-20 10:15:01</a:t>
                      </a:r>
                      <a:r>
                        <a:rPr kumimoji="0" lang="de-DE" sz="1000" b="0" i="0" u="none" strike="noStrike" kern="1200" cap="none" spc="0" normalizeH="0" baseline="0" noProof="0">
                          <a:ln>
                            <a:noFill/>
                          </a:ln>
                          <a:solidFill>
                            <a:prstClr val="black"/>
                          </a:solidFill>
                          <a:effectLst/>
                          <a:uLnTx/>
                          <a:uFillTx/>
                          <a:latin typeface="Calibri"/>
                          <a:ea typeface="+mn-ea"/>
                          <a:cs typeface="+mn-cs"/>
                        </a:rPr>
                        <a:t>
 So krass geht’s vor Weihnachten ab ⬇️ 
📦 Vor Weihnachten werden laut der DHL Group pro Tag fast doppelt so viele Pakete ausgeliefert wie das restliche Jahr über. An Spitzentagen werden fast 13 Millionen Pakete sortiert - an durchschnittlichen Tagen 6,7 Millionen. 
📩 Der Stress ist nach Heiligabend aber noch nicht vorbei! Gerade nach Weihnachten steigen noch einmal die Retouren an. Erst Anfang Januar kehrt laaangsam wieder Normalität ein. 
Für mehr solcher Postings: @tickr.news folgen! 
Team: Juliane Aldag, Mona Rademacher 
#Post #Weihnachten #Postbote #tickr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02/24/2026 19:24:20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69435</a:t>
                      </a:r>
                    </a:p>
                  </a:txBody>
                  <a:tcPr/>
                </a:tc>
                <a:extLst>
                  <a:ext uri="{0D108BD9-81ED-4DB2-BD59-A6C34878D82A}">
                    <a16:rowId xmlns:a16="http://schemas.microsoft.com/office/drawing/2014/main" val="3173710820"/>
                  </a:ext>
                </a:extLst>
              </a:tr>
            </a:tbl>
          </a:graphicData>
        </a:graphic>
      </p:graphicFrame>
      <p:sp>
        <p:nvSpPr>
          <p:cNvPr id="4" name="Text Placeholder 3">
            <a:extLst>
              <a:ext uri="{FF2B5EF4-FFF2-40B4-BE49-F238E27FC236}">
                <a16:creationId xmlns:a16="http://schemas.microsoft.com/office/drawing/2014/main" id="{BBE150E6-D830-4CCD-AA5C-96F56D3B6833}"/>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707500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E7A99-7759-4FA1-B266-C293B000125F}"/>
              </a:ext>
            </a:extLst>
          </p:cNvPr>
          <p:cNvSpPr>
            <a:spLocks noGrp="1"/>
          </p:cNvSpPr>
          <p:nvPr>
            <p:ph type="title"/>
          </p:nvPr>
        </p:nvSpPr>
        <p:spPr/>
        <p:txBody>
          <a:bodyPr/>
          <a:lstStyle/>
          <a:p>
            <a:r>
              <a:rPr lang="en-US"/>
              <a:t>Instagram Posts Table (mit Interaktionen Inkl. Saves) | tickr.news - 23 of 26</a:t>
            </a:r>
          </a:p>
        </p:txBody>
      </p:sp>
      <p:graphicFrame>
        <p:nvGraphicFramePr>
          <p:cNvPr id="5" name="Table Placeholder 4">
            <a:extLst>
              <a:ext uri="{FF2B5EF4-FFF2-40B4-BE49-F238E27FC236}">
                <a16:creationId xmlns:a16="http://schemas.microsoft.com/office/drawing/2014/main" id="{5B3E0A27-4BCC-47DA-8338-D3AFD044B9E2}"/>
              </a:ext>
            </a:extLst>
          </p:cNvPr>
          <p:cNvGraphicFramePr>
            <a:graphicFrameLocks noGrp="1"/>
          </p:cNvGraphicFramePr>
          <p:nvPr>
            <p:ph type="tbl" sz="quarter" idx="13"/>
            <p:extLst>
              <p:ext uri="{D42A27DB-BD31-4B8C-83A1-F6EECF244321}">
                <p14:modId xmlns:p14="http://schemas.microsoft.com/office/powerpoint/2010/main" val="3192909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05560854"/>
                    </a:ext>
                  </a:extLst>
                </a:gridCol>
                <a:gridCol w="576072">
                  <a:extLst>
                    <a:ext uri="{9D8B030D-6E8A-4147-A177-3AD203B41FA5}">
                      <a16:colId xmlns:a16="http://schemas.microsoft.com/office/drawing/2014/main" val="143266857"/>
                    </a:ext>
                  </a:extLst>
                </a:gridCol>
                <a:gridCol w="576072">
                  <a:extLst>
                    <a:ext uri="{9D8B030D-6E8A-4147-A177-3AD203B41FA5}">
                      <a16:colId xmlns:a16="http://schemas.microsoft.com/office/drawing/2014/main" val="2572109541"/>
                    </a:ext>
                  </a:extLst>
                </a:gridCol>
                <a:gridCol w="576072">
                  <a:extLst>
                    <a:ext uri="{9D8B030D-6E8A-4147-A177-3AD203B41FA5}">
                      <a16:colId xmlns:a16="http://schemas.microsoft.com/office/drawing/2014/main" val="1701310214"/>
                    </a:ext>
                  </a:extLst>
                </a:gridCol>
                <a:gridCol w="576072">
                  <a:extLst>
                    <a:ext uri="{9D8B030D-6E8A-4147-A177-3AD203B41FA5}">
                      <a16:colId xmlns:a16="http://schemas.microsoft.com/office/drawing/2014/main" val="480378542"/>
                    </a:ext>
                  </a:extLst>
                </a:gridCol>
                <a:gridCol w="576072">
                  <a:extLst>
                    <a:ext uri="{9D8B030D-6E8A-4147-A177-3AD203B41FA5}">
                      <a16:colId xmlns:a16="http://schemas.microsoft.com/office/drawing/2014/main" val="1062455311"/>
                    </a:ext>
                  </a:extLst>
                </a:gridCol>
                <a:gridCol w="576072">
                  <a:extLst>
                    <a:ext uri="{9D8B030D-6E8A-4147-A177-3AD203B41FA5}">
                      <a16:colId xmlns:a16="http://schemas.microsoft.com/office/drawing/2014/main" val="1247675996"/>
                    </a:ext>
                  </a:extLst>
                </a:gridCol>
                <a:gridCol w="576072">
                  <a:extLst>
                    <a:ext uri="{9D8B030D-6E8A-4147-A177-3AD203B41FA5}">
                      <a16:colId xmlns:a16="http://schemas.microsoft.com/office/drawing/2014/main" val="1996949923"/>
                    </a:ext>
                  </a:extLst>
                </a:gridCol>
                <a:gridCol w="576072">
                  <a:extLst>
                    <a:ext uri="{9D8B030D-6E8A-4147-A177-3AD203B41FA5}">
                      <a16:colId xmlns:a16="http://schemas.microsoft.com/office/drawing/2014/main" val="1540008770"/>
                    </a:ext>
                  </a:extLst>
                </a:gridCol>
                <a:gridCol w="576072">
                  <a:extLst>
                    <a:ext uri="{9D8B030D-6E8A-4147-A177-3AD203B41FA5}">
                      <a16:colId xmlns:a16="http://schemas.microsoft.com/office/drawing/2014/main" val="2555147129"/>
                    </a:ext>
                  </a:extLst>
                </a:gridCol>
                <a:gridCol w="576072">
                  <a:extLst>
                    <a:ext uri="{9D8B030D-6E8A-4147-A177-3AD203B41FA5}">
                      <a16:colId xmlns:a16="http://schemas.microsoft.com/office/drawing/2014/main" val="2501001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274362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- 2025-12-19 17:00:05</a:t>
                      </a:r>
                      <a:r>
                        <a:rPr kumimoji="0" lang="de-DE" sz="1000" b="0" i="0" u="none" strike="noStrike" kern="1200" cap="none" spc="0" normalizeH="0" baseline="0" noProof="0">
                          <a:ln>
                            <a:noFill/>
                          </a:ln>
                          <a:solidFill>
                            <a:prstClr val="black"/>
                          </a:solidFill>
                          <a:effectLst/>
                          <a:uLnTx/>
                          <a:uFillTx/>
                          <a:latin typeface="Calibri"/>
                          <a:ea typeface="+mn-ea"/>
                          <a:cs typeface="+mn-cs"/>
                        </a:rPr>
                        <a:t>
 Das kann 50 Euro kosten 👇 
🚗 Nur Autofahrer:innen oder andere motorisierte Fahrzeuge müssen mit einem Bußgeld rechnen. Menschen zu Fuß, auf dem Fahrrad oder mit dem E-Scooter dürfen nämlich weiter durch. Ihre Blitzer-Fotos sollen laut Stadt aber einfach gelöscht werden. 
📸 Dass überhaupt ein Blitzer aufgebaut werden musste, liegt laut Pressesprecherin der Stadt Lübeck daran, dass trotz Verbotsschild viele Autofahrer in die vorübergehende Sackgasse gefahren sind und dann waghalsig wenden mussten. Für das Ordnungsamt ist der Blitzer, der auf Bewegung reagiert, demnach die beste Lösung, um Verstöße zu ahnden. 
Für mehr kuriose Storys folgt @tickr.news! Und wenn ihr mehr Content aus dem Norden wollt, schaut mal bei @njoyde vorbei. 
Team: Anna van Doorn, Mona Rademacher, Frank Poser 
#blitzer #lübeck #burgtor #tickr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03/17/2026 01:25:44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109568</a:t>
                      </a:r>
                    </a:p>
                  </a:txBody>
                  <a:tcPr/>
                </a:tc>
                <a:extLst>
                  <a:ext uri="{0D108BD9-81ED-4DB2-BD59-A6C34878D82A}">
                    <a16:rowId xmlns:a16="http://schemas.microsoft.com/office/drawing/2014/main" val="2965823337"/>
                  </a:ext>
                </a:extLst>
              </a:tr>
            </a:tbl>
          </a:graphicData>
        </a:graphic>
      </p:graphicFrame>
      <p:sp>
        <p:nvSpPr>
          <p:cNvPr id="4" name="Text Placeholder 3">
            <a:extLst>
              <a:ext uri="{FF2B5EF4-FFF2-40B4-BE49-F238E27FC236}">
                <a16:creationId xmlns:a16="http://schemas.microsoft.com/office/drawing/2014/main" id="{C006AC4A-34AD-43B9-AA44-5E9929C610BC}"/>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3623518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2C0D-FB42-47DB-80D4-E4DDE38F6A8D}"/>
              </a:ext>
            </a:extLst>
          </p:cNvPr>
          <p:cNvSpPr>
            <a:spLocks noGrp="1"/>
          </p:cNvSpPr>
          <p:nvPr>
            <p:ph type="title"/>
          </p:nvPr>
        </p:nvSpPr>
        <p:spPr/>
        <p:txBody>
          <a:bodyPr/>
          <a:lstStyle/>
          <a:p>
            <a:r>
              <a:rPr lang="en-US"/>
              <a:t>Instagram Posts Table (mit Interaktionen Inkl. Saves) | tickr.news - 24 of 26</a:t>
            </a:r>
          </a:p>
        </p:txBody>
      </p:sp>
      <p:graphicFrame>
        <p:nvGraphicFramePr>
          <p:cNvPr id="5" name="Table Placeholder 4">
            <a:extLst>
              <a:ext uri="{FF2B5EF4-FFF2-40B4-BE49-F238E27FC236}">
                <a16:creationId xmlns:a16="http://schemas.microsoft.com/office/drawing/2014/main" id="{E63B3593-9AA9-4E5B-9C2E-10C2E8E95A99}"/>
              </a:ext>
            </a:extLst>
          </p:cNvPr>
          <p:cNvGraphicFramePr>
            <a:graphicFrameLocks noGrp="1"/>
          </p:cNvGraphicFramePr>
          <p:nvPr>
            <p:ph type="tbl" sz="quarter" idx="13"/>
            <p:extLst>
              <p:ext uri="{D42A27DB-BD31-4B8C-83A1-F6EECF244321}">
                <p14:modId xmlns:p14="http://schemas.microsoft.com/office/powerpoint/2010/main" val="1305978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65101083"/>
                    </a:ext>
                  </a:extLst>
                </a:gridCol>
                <a:gridCol w="576072">
                  <a:extLst>
                    <a:ext uri="{9D8B030D-6E8A-4147-A177-3AD203B41FA5}">
                      <a16:colId xmlns:a16="http://schemas.microsoft.com/office/drawing/2014/main" val="3320854384"/>
                    </a:ext>
                  </a:extLst>
                </a:gridCol>
                <a:gridCol w="576072">
                  <a:extLst>
                    <a:ext uri="{9D8B030D-6E8A-4147-A177-3AD203B41FA5}">
                      <a16:colId xmlns:a16="http://schemas.microsoft.com/office/drawing/2014/main" val="1643535718"/>
                    </a:ext>
                  </a:extLst>
                </a:gridCol>
                <a:gridCol w="576072">
                  <a:extLst>
                    <a:ext uri="{9D8B030D-6E8A-4147-A177-3AD203B41FA5}">
                      <a16:colId xmlns:a16="http://schemas.microsoft.com/office/drawing/2014/main" val="845972439"/>
                    </a:ext>
                  </a:extLst>
                </a:gridCol>
                <a:gridCol w="576072">
                  <a:extLst>
                    <a:ext uri="{9D8B030D-6E8A-4147-A177-3AD203B41FA5}">
                      <a16:colId xmlns:a16="http://schemas.microsoft.com/office/drawing/2014/main" val="1026025068"/>
                    </a:ext>
                  </a:extLst>
                </a:gridCol>
                <a:gridCol w="576072">
                  <a:extLst>
                    <a:ext uri="{9D8B030D-6E8A-4147-A177-3AD203B41FA5}">
                      <a16:colId xmlns:a16="http://schemas.microsoft.com/office/drawing/2014/main" val="2275503527"/>
                    </a:ext>
                  </a:extLst>
                </a:gridCol>
                <a:gridCol w="576072">
                  <a:extLst>
                    <a:ext uri="{9D8B030D-6E8A-4147-A177-3AD203B41FA5}">
                      <a16:colId xmlns:a16="http://schemas.microsoft.com/office/drawing/2014/main" val="37609381"/>
                    </a:ext>
                  </a:extLst>
                </a:gridCol>
                <a:gridCol w="576072">
                  <a:extLst>
                    <a:ext uri="{9D8B030D-6E8A-4147-A177-3AD203B41FA5}">
                      <a16:colId xmlns:a16="http://schemas.microsoft.com/office/drawing/2014/main" val="3836816501"/>
                    </a:ext>
                  </a:extLst>
                </a:gridCol>
                <a:gridCol w="576072">
                  <a:extLst>
                    <a:ext uri="{9D8B030D-6E8A-4147-A177-3AD203B41FA5}">
                      <a16:colId xmlns:a16="http://schemas.microsoft.com/office/drawing/2014/main" val="3143205316"/>
                    </a:ext>
                  </a:extLst>
                </a:gridCol>
                <a:gridCol w="576072">
                  <a:extLst>
                    <a:ext uri="{9D8B030D-6E8A-4147-A177-3AD203B41FA5}">
                      <a16:colId xmlns:a16="http://schemas.microsoft.com/office/drawing/2014/main" val="2422546941"/>
                    </a:ext>
                  </a:extLst>
                </a:gridCol>
                <a:gridCol w="576072">
                  <a:extLst>
                    <a:ext uri="{9D8B030D-6E8A-4147-A177-3AD203B41FA5}">
                      <a16:colId xmlns:a16="http://schemas.microsoft.com/office/drawing/2014/main" val="858076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67666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- 2025-12-19 11:45:03</a:t>
                      </a:r>
                      <a:r>
                        <a:rPr kumimoji="0" lang="de-DE" sz="1000" b="0" i="0" u="none" strike="noStrike" kern="1200" cap="none" spc="0" normalizeH="0" baseline="0" noProof="0">
                          <a:ln>
                            <a:noFill/>
                          </a:ln>
                          <a:solidFill>
                            <a:prstClr val="black"/>
                          </a:solidFill>
                          <a:effectLst/>
                          <a:uLnTx/>
                          <a:uFillTx/>
                          <a:latin typeface="Calibri"/>
                          <a:ea typeface="+mn-ea"/>
                          <a:cs typeface="+mn-cs"/>
                        </a:rPr>
                        <a:t>
 🎪 Tiere im Zirkus? 
🐯 Viele Tierschützende finden, dass Tiere nicht in die Manege gehören. Es gibt zwar in einigen Kommunen – darunter auch Stuttgart - schon Verbote einzelner Wildtierarten wie Nashörner, Elefanten und bestimmte Raubkatzen. Aktivist:innen fordern, dass dieses Verbot auf alle Tiere ausgeweitet wird. Deutschland ist eines von sehr wenigen europäischen Ländern, die überhaupt keine bundesweiten Verbote von Tieren im Zirkus haben. 
📨 In ihrem Video hatten der Influencer und Tierrechtsaktivist Malte Zierden, “Animal Rebellion” und “Team Tierschutz” zwar dazu aufgerufen, Beschwerdemails an das Veterinäramt Stuttgart zu schicken. Sie schreiben aber auf Instagram, dass sie sich von den Drohungen gegen den Illusionisten distanzieren und nie wollen, dass Einzelpersonen angefeindet werden. Es gehe immer darum, bestehende Systeme und Strukturen zu hinterfragen. Trotzdem sind sie happy, dass ihr Aufruf aus ihrer Sicht erfolgreich war, das Thema viel Aufmerksamkeit bekommen hat und die Show jetzt abgesagt wurde. Eigentlich war für heute (19.12.) auch eine Demo vor dem Zirkus geplant, die wurde aber jetzt abgesagt. 
❓ Was sagst du – sind Tier-Shows im Zirkus okay? 
Für mehr aktuelle Themen: Folge @tickr.news 
Für mehr Tierschutz-Themen: Folge @tieresucheneinzuhause 
Team: Krissy Mockenhaupt, Rabea Schmitz, Mona Rademacher 
#tauben #zirkus #tickr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03/17/2026 01:25:44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94963</a:t>
                      </a:r>
                    </a:p>
                  </a:txBody>
                  <a:tcPr/>
                </a:tc>
                <a:extLst>
                  <a:ext uri="{0D108BD9-81ED-4DB2-BD59-A6C34878D82A}">
                    <a16:rowId xmlns:a16="http://schemas.microsoft.com/office/drawing/2014/main" val="501755339"/>
                  </a:ext>
                </a:extLst>
              </a:tr>
            </a:tbl>
          </a:graphicData>
        </a:graphic>
      </p:graphicFrame>
      <p:sp>
        <p:nvSpPr>
          <p:cNvPr id="4" name="Text Placeholder 3">
            <a:extLst>
              <a:ext uri="{FF2B5EF4-FFF2-40B4-BE49-F238E27FC236}">
                <a16:creationId xmlns:a16="http://schemas.microsoft.com/office/drawing/2014/main" id="{D1CF2D89-B42F-4770-9B89-D9B9BF9AE78E}"/>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5188317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903F70-D493-4FE2-B51C-8C9FC1DBE68D}"/>
              </a:ext>
            </a:extLst>
          </p:cNvPr>
          <p:cNvSpPr>
            <a:spLocks noGrp="1"/>
          </p:cNvSpPr>
          <p:nvPr>
            <p:ph type="title"/>
          </p:nvPr>
        </p:nvSpPr>
        <p:spPr/>
        <p:txBody>
          <a:bodyPr/>
          <a:lstStyle/>
          <a:p>
            <a:r>
              <a:rPr lang="en-US"/>
              <a:t>Instagram Posts Table (mit Interaktionen Inkl. Saves) | tickr.news - 25 of 26</a:t>
            </a:r>
          </a:p>
        </p:txBody>
      </p:sp>
      <p:graphicFrame>
        <p:nvGraphicFramePr>
          <p:cNvPr id="5" name="Table Placeholder 4">
            <a:extLst>
              <a:ext uri="{FF2B5EF4-FFF2-40B4-BE49-F238E27FC236}">
                <a16:creationId xmlns:a16="http://schemas.microsoft.com/office/drawing/2014/main" id="{8F041615-F215-486E-8056-90C54902FCFC}"/>
              </a:ext>
            </a:extLst>
          </p:cNvPr>
          <p:cNvGraphicFramePr>
            <a:graphicFrameLocks noGrp="1"/>
          </p:cNvGraphicFramePr>
          <p:nvPr>
            <p:ph type="tbl" sz="quarter" idx="13"/>
            <p:extLst>
              <p:ext uri="{D42A27DB-BD31-4B8C-83A1-F6EECF244321}">
                <p14:modId xmlns:p14="http://schemas.microsoft.com/office/powerpoint/2010/main" val="192310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59008246"/>
                    </a:ext>
                  </a:extLst>
                </a:gridCol>
                <a:gridCol w="576072">
                  <a:extLst>
                    <a:ext uri="{9D8B030D-6E8A-4147-A177-3AD203B41FA5}">
                      <a16:colId xmlns:a16="http://schemas.microsoft.com/office/drawing/2014/main" val="2000701148"/>
                    </a:ext>
                  </a:extLst>
                </a:gridCol>
                <a:gridCol w="576072">
                  <a:extLst>
                    <a:ext uri="{9D8B030D-6E8A-4147-A177-3AD203B41FA5}">
                      <a16:colId xmlns:a16="http://schemas.microsoft.com/office/drawing/2014/main" val="1457803654"/>
                    </a:ext>
                  </a:extLst>
                </a:gridCol>
                <a:gridCol w="576072">
                  <a:extLst>
                    <a:ext uri="{9D8B030D-6E8A-4147-A177-3AD203B41FA5}">
                      <a16:colId xmlns:a16="http://schemas.microsoft.com/office/drawing/2014/main" val="3427726864"/>
                    </a:ext>
                  </a:extLst>
                </a:gridCol>
                <a:gridCol w="576072">
                  <a:extLst>
                    <a:ext uri="{9D8B030D-6E8A-4147-A177-3AD203B41FA5}">
                      <a16:colId xmlns:a16="http://schemas.microsoft.com/office/drawing/2014/main" val="2293219747"/>
                    </a:ext>
                  </a:extLst>
                </a:gridCol>
                <a:gridCol w="576072">
                  <a:extLst>
                    <a:ext uri="{9D8B030D-6E8A-4147-A177-3AD203B41FA5}">
                      <a16:colId xmlns:a16="http://schemas.microsoft.com/office/drawing/2014/main" val="2029229557"/>
                    </a:ext>
                  </a:extLst>
                </a:gridCol>
                <a:gridCol w="576072">
                  <a:extLst>
                    <a:ext uri="{9D8B030D-6E8A-4147-A177-3AD203B41FA5}">
                      <a16:colId xmlns:a16="http://schemas.microsoft.com/office/drawing/2014/main" val="663990464"/>
                    </a:ext>
                  </a:extLst>
                </a:gridCol>
                <a:gridCol w="576072">
                  <a:extLst>
                    <a:ext uri="{9D8B030D-6E8A-4147-A177-3AD203B41FA5}">
                      <a16:colId xmlns:a16="http://schemas.microsoft.com/office/drawing/2014/main" val="2542156670"/>
                    </a:ext>
                  </a:extLst>
                </a:gridCol>
                <a:gridCol w="576072">
                  <a:extLst>
                    <a:ext uri="{9D8B030D-6E8A-4147-A177-3AD203B41FA5}">
                      <a16:colId xmlns:a16="http://schemas.microsoft.com/office/drawing/2014/main" val="2047718939"/>
                    </a:ext>
                  </a:extLst>
                </a:gridCol>
                <a:gridCol w="576072">
                  <a:extLst>
                    <a:ext uri="{9D8B030D-6E8A-4147-A177-3AD203B41FA5}">
                      <a16:colId xmlns:a16="http://schemas.microsoft.com/office/drawing/2014/main" val="2493152667"/>
                    </a:ext>
                  </a:extLst>
                </a:gridCol>
                <a:gridCol w="576072">
                  <a:extLst>
                    <a:ext uri="{9D8B030D-6E8A-4147-A177-3AD203B41FA5}">
                      <a16:colId xmlns:a16="http://schemas.microsoft.com/office/drawing/2014/main" val="566857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362312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- 2025-12-18 18:28:41</a:t>
                      </a:r>
                      <a:r>
                        <a:rPr kumimoji="0" lang="de-DE" sz="1000" b="0" i="0" u="none" strike="noStrike" kern="1200" cap="none" spc="0" normalizeH="0" baseline="0" noProof="0">
                          <a:ln>
                            <a:noFill/>
                          </a:ln>
                          <a:solidFill>
                            <a:prstClr val="black"/>
                          </a:solidFill>
                          <a:effectLst/>
                          <a:uLnTx/>
                          <a:uFillTx/>
                          <a:latin typeface="Calibri"/>
                          <a:ea typeface="+mn-ea"/>
                          <a:cs typeface="+mn-cs"/>
                        </a:rPr>
                        <a:t>
 Kriminelle machen außerdem noch DAS 😲👇 
🚨 Quishing, also Phishing über QR-Codes, ist kein komplett neues Phänomen. Wird laut DHL aber immer professioneller eingesetzt. Außerdem noch immer hoch im Kurs bei Betrügern: E-Mails, SMS oder gefälschte Social-Media-Accounts, um Daten abzugreifen. 
❗DHL nutzt ausschließlich Adressen mit den Endungen @dhl.com, @dpdhl.com oder @dhl.de. Nachrichten, die von kostenlosen Anbietern wie Gmail oder Yahoo stammen, sind immer Fälschungen. Nutzende sollten außerdem die Links in den E-Mails genau prüfen, da Links von DHL ausschließlich auf Seiten führen, die mit https://dhl.com oder https://dpdhl.com beginnen. 
👉 Im Reel erfährst du, woran du einen Betrugsversuch erkennen kannst. Außerdem gilt: Echte Zettel haben meist eine beigefügte Quittung mit Namen, Sendungsnummer und Ablageort, bei Fakes fehlt das oft. 
💡Wenn du wirklich auf ein Paket wartest und dir unsicher bist, überprüfe deinen Lieferstatus immer direkt über die offizielle DHL-App oder Webseite. 
Bei @tickr.news informieren wir euch über aktuelle Scams – also folgt uns! 
Team: Anna van Doorn, Mona Rademacher, Frank Poser 
#dhl #scam #betrug #tickr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03/17/2026 13:26:11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2786607</a:t>
                      </a:r>
                    </a:p>
                  </a:txBody>
                  <a:tcPr/>
                </a:tc>
                <a:extLst>
                  <a:ext uri="{0D108BD9-81ED-4DB2-BD59-A6C34878D82A}">
                    <a16:rowId xmlns:a16="http://schemas.microsoft.com/office/drawing/2014/main" val="2564561682"/>
                  </a:ext>
                </a:extLst>
              </a:tr>
            </a:tbl>
          </a:graphicData>
        </a:graphic>
      </p:graphicFrame>
      <p:sp>
        <p:nvSpPr>
          <p:cNvPr id="4" name="Text Placeholder 3">
            <a:extLst>
              <a:ext uri="{FF2B5EF4-FFF2-40B4-BE49-F238E27FC236}">
                <a16:creationId xmlns:a16="http://schemas.microsoft.com/office/drawing/2014/main" id="{84CC021C-AB4B-4AB5-A1DE-D645E34628AF}"/>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26606636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81F66-874D-444D-AD30-37D2FD317E47}"/>
              </a:ext>
            </a:extLst>
          </p:cNvPr>
          <p:cNvSpPr>
            <a:spLocks noGrp="1"/>
          </p:cNvSpPr>
          <p:nvPr>
            <p:ph type="title"/>
          </p:nvPr>
        </p:nvSpPr>
        <p:spPr/>
        <p:txBody>
          <a:bodyPr/>
          <a:lstStyle/>
          <a:p>
            <a:r>
              <a:rPr lang="en-US"/>
              <a:t>Instagram Posts Table (mit Interaktionen Inkl. Saves) | tickr.news - 26 of 26</a:t>
            </a:r>
          </a:p>
        </p:txBody>
      </p:sp>
      <p:graphicFrame>
        <p:nvGraphicFramePr>
          <p:cNvPr id="5" name="Table Placeholder 4">
            <a:extLst>
              <a:ext uri="{FF2B5EF4-FFF2-40B4-BE49-F238E27FC236}">
                <a16:creationId xmlns:a16="http://schemas.microsoft.com/office/drawing/2014/main" id="{D67907F8-E362-4A3C-A6AD-092954059FDC}"/>
              </a:ext>
            </a:extLst>
          </p:cNvPr>
          <p:cNvGraphicFramePr>
            <a:graphicFrameLocks noGrp="1"/>
          </p:cNvGraphicFramePr>
          <p:nvPr>
            <p:ph type="tbl" sz="quarter" idx="13"/>
            <p:extLst>
              <p:ext uri="{D42A27DB-BD31-4B8C-83A1-F6EECF244321}">
                <p14:modId xmlns:p14="http://schemas.microsoft.com/office/powerpoint/2010/main" val="1607382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65297084"/>
                    </a:ext>
                  </a:extLst>
                </a:gridCol>
                <a:gridCol w="576072">
                  <a:extLst>
                    <a:ext uri="{9D8B030D-6E8A-4147-A177-3AD203B41FA5}">
                      <a16:colId xmlns:a16="http://schemas.microsoft.com/office/drawing/2014/main" val="3119296044"/>
                    </a:ext>
                  </a:extLst>
                </a:gridCol>
                <a:gridCol w="576072">
                  <a:extLst>
                    <a:ext uri="{9D8B030D-6E8A-4147-A177-3AD203B41FA5}">
                      <a16:colId xmlns:a16="http://schemas.microsoft.com/office/drawing/2014/main" val="2365456702"/>
                    </a:ext>
                  </a:extLst>
                </a:gridCol>
                <a:gridCol w="576072">
                  <a:extLst>
                    <a:ext uri="{9D8B030D-6E8A-4147-A177-3AD203B41FA5}">
                      <a16:colId xmlns:a16="http://schemas.microsoft.com/office/drawing/2014/main" val="3536050074"/>
                    </a:ext>
                  </a:extLst>
                </a:gridCol>
                <a:gridCol w="576072">
                  <a:extLst>
                    <a:ext uri="{9D8B030D-6E8A-4147-A177-3AD203B41FA5}">
                      <a16:colId xmlns:a16="http://schemas.microsoft.com/office/drawing/2014/main" val="1693570113"/>
                    </a:ext>
                  </a:extLst>
                </a:gridCol>
                <a:gridCol w="576072">
                  <a:extLst>
                    <a:ext uri="{9D8B030D-6E8A-4147-A177-3AD203B41FA5}">
                      <a16:colId xmlns:a16="http://schemas.microsoft.com/office/drawing/2014/main" val="167045151"/>
                    </a:ext>
                  </a:extLst>
                </a:gridCol>
                <a:gridCol w="576072">
                  <a:extLst>
                    <a:ext uri="{9D8B030D-6E8A-4147-A177-3AD203B41FA5}">
                      <a16:colId xmlns:a16="http://schemas.microsoft.com/office/drawing/2014/main" val="1859403263"/>
                    </a:ext>
                  </a:extLst>
                </a:gridCol>
                <a:gridCol w="576072">
                  <a:extLst>
                    <a:ext uri="{9D8B030D-6E8A-4147-A177-3AD203B41FA5}">
                      <a16:colId xmlns:a16="http://schemas.microsoft.com/office/drawing/2014/main" val="1243538538"/>
                    </a:ext>
                  </a:extLst>
                </a:gridCol>
                <a:gridCol w="576072">
                  <a:extLst>
                    <a:ext uri="{9D8B030D-6E8A-4147-A177-3AD203B41FA5}">
                      <a16:colId xmlns:a16="http://schemas.microsoft.com/office/drawing/2014/main" val="2135904051"/>
                    </a:ext>
                  </a:extLst>
                </a:gridCol>
                <a:gridCol w="576072">
                  <a:extLst>
                    <a:ext uri="{9D8B030D-6E8A-4147-A177-3AD203B41FA5}">
                      <a16:colId xmlns:a16="http://schemas.microsoft.com/office/drawing/2014/main" val="2414881031"/>
                    </a:ext>
                  </a:extLst>
                </a:gridCol>
                <a:gridCol w="576072">
                  <a:extLst>
                    <a:ext uri="{9D8B030D-6E8A-4147-A177-3AD203B41FA5}">
                      <a16:colId xmlns:a16="http://schemas.microsoft.com/office/drawing/2014/main" val="1909691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extLst>
                  <a:ext uri="{0D108BD9-81ED-4DB2-BD59-A6C34878D82A}">
                    <a16:rowId xmlns:a16="http://schemas.microsoft.com/office/drawing/2014/main" val="2542295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tickr.news - 2025-12-18 13:30:06</a:t>
                      </a:r>
                      <a:r>
                        <a:rPr kumimoji="0" lang="de-DE" sz="1000" b="0" i="0" u="none" strike="noStrike" kern="1200" cap="none" spc="0" normalizeH="0" baseline="0" noProof="0">
                          <a:ln>
                            <a:noFill/>
                          </a:ln>
                          <a:solidFill>
                            <a:prstClr val="black"/>
                          </a:solidFill>
                          <a:effectLst/>
                          <a:uLnTx/>
                          <a:uFillTx/>
                          <a:latin typeface="Calibri"/>
                          <a:ea typeface="+mn-ea"/>
                          <a:cs typeface="+mn-cs"/>
                        </a:rPr>
                        <a:t>
 😩 Als wäre Wohnungssuche nicht generell schon genug Struggle... 
⚖️ Vor dem Bundesgerichtshof wird heute (18.12.) ein Fall möglicher Diskriminierung bei der Wohnungssuche verhandelt. Eine Frau mit pakistanischem Namen hatte geklagt. Mit ihrem echten Namen hatte sie nur Absagen bekommen. Als sie sich einen “typisch deutschen” Fake-Namen zugelegt hat, wie “Schmidt” oder “Schneider”, hat sie auf dieselben Anfragen Einladungen zu Wohnungsbesichtigungen bekommen – und den Makler deshalb wegen Verstoßes gegen das Antidiskriminierungsgesetz verklagt. Ein Urteil könnte eine Signalwirkung haben für Makler:innen, Vermieter:innen und Mieter:innen. Sollte der BGH im Sinne der Klägerin urteilen, dann müsste der Makler ihr eine Entschädigung von 3.000 Euro zahlen. 
Wer selbst ähnliche Erfahrungen gemacht hat oder auch in anderen Bereichen Diskriminierung erlebt, kann sich damit an die Antidiskriminierungsstelle des Bundes wenden. 
❓ Welche Erfahrungen hast du bei der Wohnungssuche schon gemacht? 
Für mehr solcher Postings: Folge @tickr.news und @cosmo 
Team: Krissy Mockenhaupt, Mona Rademacher 
#wohnen #rassismus #diskriminierung #tickr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03/12/2026 01:27:20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58333</a:t>
                      </a:r>
                    </a:p>
                  </a:txBody>
                  <a:tcPr/>
                </a:tc>
                <a:extLst>
                  <a:ext uri="{0D108BD9-81ED-4DB2-BD59-A6C34878D82A}">
                    <a16:rowId xmlns:a16="http://schemas.microsoft.com/office/drawing/2014/main" val="1140629135"/>
                  </a:ext>
                </a:extLst>
              </a:tr>
            </a:tbl>
          </a:graphicData>
        </a:graphic>
      </p:graphicFrame>
      <p:sp>
        <p:nvSpPr>
          <p:cNvPr id="4" name="Text Placeholder 3">
            <a:extLst>
              <a:ext uri="{FF2B5EF4-FFF2-40B4-BE49-F238E27FC236}">
                <a16:creationId xmlns:a16="http://schemas.microsoft.com/office/drawing/2014/main" id="{9ED50A94-3CD6-4219-8C9B-2E5D523603F3}"/>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17895732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6351</Words>
  <Application>Microsoft Office PowerPoint</Application>
  <PresentationFormat>On-screen Show (4:3)</PresentationFormat>
  <Paragraphs>625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Instagram Posts Table (mit Interaktionen Inkl. Saves) | tickr.news - 1 of 26</vt:lpstr>
      <vt:lpstr>Instagram Posts Table (mit Interaktionen Inkl. Saves) | tickr.news - 2 of 26</vt:lpstr>
      <vt:lpstr>Instagram Posts Table (mit Interaktionen Inkl. Saves) | tickr.news - 3 of 26</vt:lpstr>
      <vt:lpstr>Instagram Posts Table (mit Interaktionen Inkl. Saves) | tickr.news - 4 of 26</vt:lpstr>
      <vt:lpstr>Instagram Posts Table (mit Interaktionen Inkl. Saves) | tickr.news - 5 of 26</vt:lpstr>
      <vt:lpstr>Instagram Posts Table (mit Interaktionen Inkl. Saves) | tickr.news - 6 of 26</vt:lpstr>
      <vt:lpstr>Instagram Posts Table (mit Interaktionen Inkl. Saves) | tickr.news - 7 of 26</vt:lpstr>
      <vt:lpstr>Instagram Posts Table (mit Interaktionen Inkl. Saves) | tickr.news - 8 of 26</vt:lpstr>
      <vt:lpstr>Instagram Posts Table (mit Interaktionen Inkl. Saves) | tickr.news - 9 of 26</vt:lpstr>
      <vt:lpstr>Instagram Posts Table (mit Interaktionen Inkl. Saves) | tickr.news - 10 of 26</vt:lpstr>
      <vt:lpstr>Instagram Posts Table (mit Interaktionen Inkl. Saves) | tickr.news - 11 of 26</vt:lpstr>
      <vt:lpstr>Instagram Posts Table (mit Interaktionen Inkl. Saves) | tickr.news - 12 of 26</vt:lpstr>
      <vt:lpstr>Instagram Posts Table (mit Interaktionen Inkl. Saves) | tickr.news - 13 of 26</vt:lpstr>
      <vt:lpstr>Instagram Posts Table (mit Interaktionen Inkl. Saves) | tickr.news - 14 of 26</vt:lpstr>
      <vt:lpstr>Instagram Posts Table (mit Interaktionen Inkl. Saves) | tickr.news - 15 of 26</vt:lpstr>
      <vt:lpstr>Instagram Posts Table (mit Interaktionen Inkl. Saves) | tickr.news - 16 of 26</vt:lpstr>
      <vt:lpstr>Instagram Posts Table (mit Interaktionen Inkl. Saves) | tickr.news - 17 of 26</vt:lpstr>
      <vt:lpstr>Instagram Posts Table (mit Interaktionen Inkl. Saves) | tickr.news - 18 of 26</vt:lpstr>
      <vt:lpstr>Instagram Posts Table (mit Interaktionen Inkl. Saves) | tickr.news - 19 of 26</vt:lpstr>
      <vt:lpstr>Instagram Posts Table (mit Interaktionen Inkl. Saves) | tickr.news - 20 of 26</vt:lpstr>
      <vt:lpstr>Instagram Posts Table (mit Interaktionen Inkl. Saves) | tickr.news - 21 of 26</vt:lpstr>
      <vt:lpstr>Instagram Posts Table (mit Interaktionen Inkl. Saves) | tickr.news - 22 of 26</vt:lpstr>
      <vt:lpstr>Instagram Posts Table (mit Interaktionen Inkl. Saves) | tickr.news - 23 of 26</vt:lpstr>
      <vt:lpstr>Instagram Posts Table (mit Interaktionen Inkl. Saves) | tickr.news - 24 of 26</vt:lpstr>
      <vt:lpstr>Instagram Posts Table (mit Interaktionen Inkl. Saves) | tickr.news - 25 of 26</vt:lpstr>
      <vt:lpstr>Instagram Posts Table (mit Interaktionen Inkl. Saves) | tickr.news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Interaktionen Inkl. Saves) | tickr.news - 1 of 26</dc:title>
  <dc:creator>Frederik Born</dc:creator>
  <cp:lastModifiedBy>Frederik Born</cp:lastModifiedBy>
  <cp:revision>1</cp:revision>
  <dcterms:created xsi:type="dcterms:W3CDTF">2026-03-17T12:27:04Z</dcterms:created>
  <dcterms:modified xsi:type="dcterms:W3CDTF">2026-03-17T12:32:02Z</dcterms:modified>
</cp:coreProperties>
</file>