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1D056-3A06-4178-AEA5-62CDA8FB2170}"/>
              </a:ext>
            </a:extLst>
          </p:cNvPr>
          <p:cNvSpPr>
            <a:spLocks noGrp="1"/>
          </p:cNvSpPr>
          <p:nvPr>
            <p:ph type="title"/>
          </p:nvPr>
        </p:nvSpPr>
        <p:spPr/>
        <p:txBody>
          <a:bodyPr/>
          <a:lstStyle/>
          <a:p>
            <a:r>
              <a:rPr lang="en-US"/>
              <a:t>Instagram Posts Table (mit Shares) | lokalzeit - 1 of 18</a:t>
            </a:r>
          </a:p>
        </p:txBody>
      </p:sp>
      <p:graphicFrame>
        <p:nvGraphicFramePr>
          <p:cNvPr id="5" name="Table Placeholder 4">
            <a:extLst>
              <a:ext uri="{FF2B5EF4-FFF2-40B4-BE49-F238E27FC236}">
                <a16:creationId xmlns:a16="http://schemas.microsoft.com/office/drawing/2014/main" id="{BD44DACE-0418-485D-BD24-4828A961EB4B}"/>
              </a:ext>
            </a:extLst>
          </p:cNvPr>
          <p:cNvGraphicFramePr>
            <a:graphicFrameLocks noGrp="1"/>
          </p:cNvGraphicFramePr>
          <p:nvPr>
            <p:ph type="tbl" sz="quarter" idx="13"/>
            <p:extLst>
              <p:ext uri="{D42A27DB-BD31-4B8C-83A1-F6EECF244321}">
                <p14:modId xmlns:p14="http://schemas.microsoft.com/office/powerpoint/2010/main" val="366739168"/>
              </p:ext>
            </p:extLst>
          </p:nvPr>
        </p:nvGraphicFramePr>
        <p:xfrm>
          <a:off x="457200" y="1731963"/>
          <a:ext cx="8147304" cy="70104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1207944"/>
                    </a:ext>
                  </a:extLst>
                </a:gridCol>
                <a:gridCol w="1234440">
                  <a:extLst>
                    <a:ext uri="{9D8B030D-6E8A-4147-A177-3AD203B41FA5}">
                      <a16:colId xmlns:a16="http://schemas.microsoft.com/office/drawing/2014/main" val="3184211342"/>
                    </a:ext>
                  </a:extLst>
                </a:gridCol>
                <a:gridCol w="1645920">
                  <a:extLst>
                    <a:ext uri="{9D8B030D-6E8A-4147-A177-3AD203B41FA5}">
                      <a16:colId xmlns:a16="http://schemas.microsoft.com/office/drawing/2014/main" val="1627143966"/>
                    </a:ext>
                  </a:extLst>
                </a:gridCol>
                <a:gridCol w="576072">
                  <a:extLst>
                    <a:ext uri="{9D8B030D-6E8A-4147-A177-3AD203B41FA5}">
                      <a16:colId xmlns:a16="http://schemas.microsoft.com/office/drawing/2014/main" val="3513532826"/>
                    </a:ext>
                  </a:extLst>
                </a:gridCol>
                <a:gridCol w="576072">
                  <a:extLst>
                    <a:ext uri="{9D8B030D-6E8A-4147-A177-3AD203B41FA5}">
                      <a16:colId xmlns:a16="http://schemas.microsoft.com/office/drawing/2014/main" val="194756071"/>
                    </a:ext>
                  </a:extLst>
                </a:gridCol>
                <a:gridCol w="576072">
                  <a:extLst>
                    <a:ext uri="{9D8B030D-6E8A-4147-A177-3AD203B41FA5}">
                      <a16:colId xmlns:a16="http://schemas.microsoft.com/office/drawing/2014/main" val="634270062"/>
                    </a:ext>
                  </a:extLst>
                </a:gridCol>
                <a:gridCol w="576072">
                  <a:extLst>
                    <a:ext uri="{9D8B030D-6E8A-4147-A177-3AD203B41FA5}">
                      <a16:colId xmlns:a16="http://schemas.microsoft.com/office/drawing/2014/main" val="1512498608"/>
                    </a:ext>
                  </a:extLst>
                </a:gridCol>
                <a:gridCol w="576072">
                  <a:extLst>
                    <a:ext uri="{9D8B030D-6E8A-4147-A177-3AD203B41FA5}">
                      <a16:colId xmlns:a16="http://schemas.microsoft.com/office/drawing/2014/main" val="3024160467"/>
                    </a:ext>
                  </a:extLst>
                </a:gridCol>
                <a:gridCol w="576072">
                  <a:extLst>
                    <a:ext uri="{9D8B030D-6E8A-4147-A177-3AD203B41FA5}">
                      <a16:colId xmlns:a16="http://schemas.microsoft.com/office/drawing/2014/main" val="199222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09183194"/>
                  </a:ext>
                </a:extLst>
              </a:tr>
            </a:tbl>
          </a:graphicData>
        </a:graphic>
      </p:graphicFrame>
      <p:sp>
        <p:nvSpPr>
          <p:cNvPr id="4" name="Text Placeholder 3">
            <a:extLst>
              <a:ext uri="{FF2B5EF4-FFF2-40B4-BE49-F238E27FC236}">
                <a16:creationId xmlns:a16="http://schemas.microsoft.com/office/drawing/2014/main" id="{864CB340-3B23-46A8-BF0F-3E342EB02CFD}"/>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009828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49FD-40BF-4282-A281-5D279A7ACE6E}"/>
              </a:ext>
            </a:extLst>
          </p:cNvPr>
          <p:cNvSpPr>
            <a:spLocks noGrp="1"/>
          </p:cNvSpPr>
          <p:nvPr>
            <p:ph type="title"/>
          </p:nvPr>
        </p:nvSpPr>
        <p:spPr/>
        <p:txBody>
          <a:bodyPr/>
          <a:lstStyle/>
          <a:p>
            <a:r>
              <a:rPr lang="en-US"/>
              <a:t>Instagram Posts Table (mit Shares) | lokalzeit - 2 of 18</a:t>
            </a:r>
          </a:p>
        </p:txBody>
      </p:sp>
      <p:graphicFrame>
        <p:nvGraphicFramePr>
          <p:cNvPr id="5" name="Table Placeholder 4">
            <a:extLst>
              <a:ext uri="{FF2B5EF4-FFF2-40B4-BE49-F238E27FC236}">
                <a16:creationId xmlns:a16="http://schemas.microsoft.com/office/drawing/2014/main" id="{B7AAA05C-94D1-477F-8AAF-E06499029FFC}"/>
              </a:ext>
            </a:extLst>
          </p:cNvPr>
          <p:cNvGraphicFramePr>
            <a:graphicFrameLocks noGrp="1"/>
          </p:cNvGraphicFramePr>
          <p:nvPr>
            <p:ph type="tbl" sz="quarter" idx="13"/>
            <p:extLst>
              <p:ext uri="{D42A27DB-BD31-4B8C-83A1-F6EECF244321}">
                <p14:modId xmlns:p14="http://schemas.microsoft.com/office/powerpoint/2010/main" val="186499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7867677"/>
                    </a:ext>
                  </a:extLst>
                </a:gridCol>
                <a:gridCol w="1234440">
                  <a:extLst>
                    <a:ext uri="{9D8B030D-6E8A-4147-A177-3AD203B41FA5}">
                      <a16:colId xmlns:a16="http://schemas.microsoft.com/office/drawing/2014/main" val="282436303"/>
                    </a:ext>
                  </a:extLst>
                </a:gridCol>
                <a:gridCol w="1645920">
                  <a:extLst>
                    <a:ext uri="{9D8B030D-6E8A-4147-A177-3AD203B41FA5}">
                      <a16:colId xmlns:a16="http://schemas.microsoft.com/office/drawing/2014/main" val="2407505559"/>
                    </a:ext>
                  </a:extLst>
                </a:gridCol>
                <a:gridCol w="576072">
                  <a:extLst>
                    <a:ext uri="{9D8B030D-6E8A-4147-A177-3AD203B41FA5}">
                      <a16:colId xmlns:a16="http://schemas.microsoft.com/office/drawing/2014/main" val="2107604492"/>
                    </a:ext>
                  </a:extLst>
                </a:gridCol>
                <a:gridCol w="576072">
                  <a:extLst>
                    <a:ext uri="{9D8B030D-6E8A-4147-A177-3AD203B41FA5}">
                      <a16:colId xmlns:a16="http://schemas.microsoft.com/office/drawing/2014/main" val="4237281675"/>
                    </a:ext>
                  </a:extLst>
                </a:gridCol>
                <a:gridCol w="576072">
                  <a:extLst>
                    <a:ext uri="{9D8B030D-6E8A-4147-A177-3AD203B41FA5}">
                      <a16:colId xmlns:a16="http://schemas.microsoft.com/office/drawing/2014/main" val="2857308590"/>
                    </a:ext>
                  </a:extLst>
                </a:gridCol>
                <a:gridCol w="576072">
                  <a:extLst>
                    <a:ext uri="{9D8B030D-6E8A-4147-A177-3AD203B41FA5}">
                      <a16:colId xmlns:a16="http://schemas.microsoft.com/office/drawing/2014/main" val="4266301201"/>
                    </a:ext>
                  </a:extLst>
                </a:gridCol>
                <a:gridCol w="576072">
                  <a:extLst>
                    <a:ext uri="{9D8B030D-6E8A-4147-A177-3AD203B41FA5}">
                      <a16:colId xmlns:a16="http://schemas.microsoft.com/office/drawing/2014/main" val="3591744296"/>
                    </a:ext>
                  </a:extLst>
                </a:gridCol>
                <a:gridCol w="576072">
                  <a:extLst>
                    <a:ext uri="{9D8B030D-6E8A-4147-A177-3AD203B41FA5}">
                      <a16:colId xmlns:a16="http://schemas.microsoft.com/office/drawing/2014/main" val="242757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26612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- 2025-10-27 13:05:48</a:t>
                      </a:r>
                      <a:r>
                        <a:rPr kumimoji="0" lang="de-DE" sz="1000" b="0" i="0" u="none" strike="noStrike" kern="1200" cap="none" spc="0" normalizeH="0" baseline="0" noProof="0">
                          <a:ln>
                            <a:noFill/>
                          </a:ln>
                          <a:solidFill>
                            <a:prstClr val="black"/>
                          </a:solidFill>
                          <a:effectLst/>
                          <a:uLnTx/>
                          <a:uFillTx/>
                          <a:latin typeface="Calibri"/>
                          <a:ea typeface="+mn-ea"/>
                          <a:cs typeface="+mn-cs"/>
                        </a:rPr>
                        <a:t>
 Jahrelang funktioniert Stephanie. 🧑‍🏫 Als Schulleiterin wirkt sie stark nach außen, innerlich fühlt sie sich erschöpft, depressiv und denkt ständig: „Mit mir stimmt etwas nicht!“ 
Mit 47 Jahren bekommt sie die Antwort auf viele Fragezeichen in ihrem Kopf: Sie ist autistisch. Plötzlich ergibt vieles Sinn. 💡Sie war nie falsch – nur anders verdrahtet. 
Heute kennt sie ihre Grenzen und weiß genau, was ihr im Alltag hilft. ❤️‍🩹
Autismus ist kein Defekt, sondern eine andere Art, die Welt zu erleben. Für Stephanie ist Aufklärung – besonders in Schulen – besonders wichtig! 
#Autismus #Diagnose #Schulleitung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https://quintly-eu-image-storage.s3.amazonaws.com/60b0c1ceafa7b1885479f8b118a661a3/92696602afe50477b6e90a73ec100f06.jpg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100620</a:t>
                      </a:r>
                    </a:p>
                  </a:txBody>
                  <a:tcPr/>
                </a:tc>
                <a:extLst>
                  <a:ext uri="{0D108BD9-81ED-4DB2-BD59-A6C34878D82A}">
                    <a16:rowId xmlns:a16="http://schemas.microsoft.com/office/drawing/2014/main" val="475080123"/>
                  </a:ext>
                </a:extLst>
              </a:tr>
            </a:tbl>
          </a:graphicData>
        </a:graphic>
      </p:graphicFrame>
      <p:sp>
        <p:nvSpPr>
          <p:cNvPr id="4" name="Text Placeholder 3">
            <a:extLst>
              <a:ext uri="{FF2B5EF4-FFF2-40B4-BE49-F238E27FC236}">
                <a16:creationId xmlns:a16="http://schemas.microsoft.com/office/drawing/2014/main" id="{D37A9556-0172-4AEB-B40A-EF28342130A7}"/>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581133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05621-9D47-4579-86C6-57C81A2FE8A5}"/>
              </a:ext>
            </a:extLst>
          </p:cNvPr>
          <p:cNvSpPr>
            <a:spLocks noGrp="1"/>
          </p:cNvSpPr>
          <p:nvPr>
            <p:ph type="title"/>
          </p:nvPr>
        </p:nvSpPr>
        <p:spPr/>
        <p:txBody>
          <a:bodyPr/>
          <a:lstStyle/>
          <a:p>
            <a:r>
              <a:rPr lang="en-US"/>
              <a:t>Instagram Posts Table (mit Shares) | lokalzeit - 3 of 18</a:t>
            </a:r>
          </a:p>
        </p:txBody>
      </p:sp>
      <p:graphicFrame>
        <p:nvGraphicFramePr>
          <p:cNvPr id="5" name="Table Placeholder 4">
            <a:extLst>
              <a:ext uri="{FF2B5EF4-FFF2-40B4-BE49-F238E27FC236}">
                <a16:creationId xmlns:a16="http://schemas.microsoft.com/office/drawing/2014/main" id="{8B1F60AB-39F1-4038-821E-5EC3BA4A4509}"/>
              </a:ext>
            </a:extLst>
          </p:cNvPr>
          <p:cNvGraphicFramePr>
            <a:graphicFrameLocks noGrp="1"/>
          </p:cNvGraphicFramePr>
          <p:nvPr>
            <p:ph type="tbl" sz="quarter" idx="13"/>
            <p:extLst>
              <p:ext uri="{D42A27DB-BD31-4B8C-83A1-F6EECF244321}">
                <p14:modId xmlns:p14="http://schemas.microsoft.com/office/powerpoint/2010/main" val="236443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036168"/>
                    </a:ext>
                  </a:extLst>
                </a:gridCol>
                <a:gridCol w="1234440">
                  <a:extLst>
                    <a:ext uri="{9D8B030D-6E8A-4147-A177-3AD203B41FA5}">
                      <a16:colId xmlns:a16="http://schemas.microsoft.com/office/drawing/2014/main" val="4056825716"/>
                    </a:ext>
                  </a:extLst>
                </a:gridCol>
                <a:gridCol w="1645920">
                  <a:extLst>
                    <a:ext uri="{9D8B030D-6E8A-4147-A177-3AD203B41FA5}">
                      <a16:colId xmlns:a16="http://schemas.microsoft.com/office/drawing/2014/main" val="4269708281"/>
                    </a:ext>
                  </a:extLst>
                </a:gridCol>
                <a:gridCol w="576072">
                  <a:extLst>
                    <a:ext uri="{9D8B030D-6E8A-4147-A177-3AD203B41FA5}">
                      <a16:colId xmlns:a16="http://schemas.microsoft.com/office/drawing/2014/main" val="3555582445"/>
                    </a:ext>
                  </a:extLst>
                </a:gridCol>
                <a:gridCol w="576072">
                  <a:extLst>
                    <a:ext uri="{9D8B030D-6E8A-4147-A177-3AD203B41FA5}">
                      <a16:colId xmlns:a16="http://schemas.microsoft.com/office/drawing/2014/main" val="3856718243"/>
                    </a:ext>
                  </a:extLst>
                </a:gridCol>
                <a:gridCol w="576072">
                  <a:extLst>
                    <a:ext uri="{9D8B030D-6E8A-4147-A177-3AD203B41FA5}">
                      <a16:colId xmlns:a16="http://schemas.microsoft.com/office/drawing/2014/main" val="3068285550"/>
                    </a:ext>
                  </a:extLst>
                </a:gridCol>
                <a:gridCol w="576072">
                  <a:extLst>
                    <a:ext uri="{9D8B030D-6E8A-4147-A177-3AD203B41FA5}">
                      <a16:colId xmlns:a16="http://schemas.microsoft.com/office/drawing/2014/main" val="2960787686"/>
                    </a:ext>
                  </a:extLst>
                </a:gridCol>
                <a:gridCol w="576072">
                  <a:extLst>
                    <a:ext uri="{9D8B030D-6E8A-4147-A177-3AD203B41FA5}">
                      <a16:colId xmlns:a16="http://schemas.microsoft.com/office/drawing/2014/main" val="2235640761"/>
                    </a:ext>
                  </a:extLst>
                </a:gridCol>
                <a:gridCol w="576072">
                  <a:extLst>
                    <a:ext uri="{9D8B030D-6E8A-4147-A177-3AD203B41FA5}">
                      <a16:colId xmlns:a16="http://schemas.microsoft.com/office/drawing/2014/main" val="255750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06050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- 2025-10-27 16:23:47</a:t>
                      </a:r>
                      <a:r>
                        <a:rPr kumimoji="0" lang="de-DE" sz="1000" b="0" i="0" u="none" strike="noStrike" kern="1200" cap="none" spc="0" normalizeH="0" baseline="0" noProof="0">
                          <a:ln>
                            <a:noFill/>
                          </a:ln>
                          <a:solidFill>
                            <a:prstClr val="black"/>
                          </a:solidFill>
                          <a:effectLst/>
                          <a:uLnTx/>
                          <a:uFillTx/>
                          <a:latin typeface="Calibri"/>
                          <a:ea typeface="+mn-ea"/>
                          <a:cs typeface="+mn-cs"/>
                        </a:rPr>
                        <a:t>
 1.170 Spielende und kein großer Streit!  Hand aufs Herz, das sieht zuhause doch anders aus... 🤬🎲💣 
Aber wer hat beim Catan-Weltrekord in Essen überhaupt mitgespielt, dass es so harmonisch blieb? Wir haben genauer hingeschaut. 🤓 
Das Spiel hieß übrigens früher „Die Siedler von Catan“ und wurde mittlerweile in Catan umbenannt. 💡 
Gewonnen hat das Spiel Ben aus Köln, an seinem 14. Geburtstag, das nennen wir mal einen gelungenen Tag. 👏 
#Catan #Spiel #Spielemesse #Brettspiel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https://quintly-eu-image-storage.s3.amazonaws.com/60b0c1ceafa7b1885479f8b118a661a3/ddb92e185919ef803a59a15e81172a72.jpg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26777</a:t>
                      </a:r>
                    </a:p>
                  </a:txBody>
                  <a:tcPr/>
                </a:tc>
                <a:extLst>
                  <a:ext uri="{0D108BD9-81ED-4DB2-BD59-A6C34878D82A}">
                    <a16:rowId xmlns:a16="http://schemas.microsoft.com/office/drawing/2014/main" val="1304337327"/>
                  </a:ext>
                </a:extLst>
              </a:tr>
            </a:tbl>
          </a:graphicData>
        </a:graphic>
      </p:graphicFrame>
      <p:sp>
        <p:nvSpPr>
          <p:cNvPr id="4" name="Text Placeholder 3">
            <a:extLst>
              <a:ext uri="{FF2B5EF4-FFF2-40B4-BE49-F238E27FC236}">
                <a16:creationId xmlns:a16="http://schemas.microsoft.com/office/drawing/2014/main" id="{D81FFE5F-CD03-48AA-A9F7-E0133008BF29}"/>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181040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1035-C804-4B43-B143-40BE4B6FF87B}"/>
              </a:ext>
            </a:extLst>
          </p:cNvPr>
          <p:cNvSpPr>
            <a:spLocks noGrp="1"/>
          </p:cNvSpPr>
          <p:nvPr>
            <p:ph type="title"/>
          </p:nvPr>
        </p:nvSpPr>
        <p:spPr/>
        <p:txBody>
          <a:bodyPr/>
          <a:lstStyle/>
          <a:p>
            <a:r>
              <a:rPr lang="en-US"/>
              <a:t>Instagram Posts Table (mit Shares) | lokalzeit - 4 of 18</a:t>
            </a:r>
          </a:p>
        </p:txBody>
      </p:sp>
      <p:graphicFrame>
        <p:nvGraphicFramePr>
          <p:cNvPr id="5" name="Table Placeholder 4">
            <a:extLst>
              <a:ext uri="{FF2B5EF4-FFF2-40B4-BE49-F238E27FC236}">
                <a16:creationId xmlns:a16="http://schemas.microsoft.com/office/drawing/2014/main" id="{82C64FE5-871B-4B9C-AF2C-346276352046}"/>
              </a:ext>
            </a:extLst>
          </p:cNvPr>
          <p:cNvGraphicFramePr>
            <a:graphicFrameLocks noGrp="1"/>
          </p:cNvGraphicFramePr>
          <p:nvPr>
            <p:ph type="tbl" sz="quarter" idx="13"/>
            <p:extLst>
              <p:ext uri="{D42A27DB-BD31-4B8C-83A1-F6EECF244321}">
                <p14:modId xmlns:p14="http://schemas.microsoft.com/office/powerpoint/2010/main" val="130697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7078704"/>
                    </a:ext>
                  </a:extLst>
                </a:gridCol>
                <a:gridCol w="1234440">
                  <a:extLst>
                    <a:ext uri="{9D8B030D-6E8A-4147-A177-3AD203B41FA5}">
                      <a16:colId xmlns:a16="http://schemas.microsoft.com/office/drawing/2014/main" val="3677251706"/>
                    </a:ext>
                  </a:extLst>
                </a:gridCol>
                <a:gridCol w="1645920">
                  <a:extLst>
                    <a:ext uri="{9D8B030D-6E8A-4147-A177-3AD203B41FA5}">
                      <a16:colId xmlns:a16="http://schemas.microsoft.com/office/drawing/2014/main" val="269745014"/>
                    </a:ext>
                  </a:extLst>
                </a:gridCol>
                <a:gridCol w="576072">
                  <a:extLst>
                    <a:ext uri="{9D8B030D-6E8A-4147-A177-3AD203B41FA5}">
                      <a16:colId xmlns:a16="http://schemas.microsoft.com/office/drawing/2014/main" val="3233107237"/>
                    </a:ext>
                  </a:extLst>
                </a:gridCol>
                <a:gridCol w="576072">
                  <a:extLst>
                    <a:ext uri="{9D8B030D-6E8A-4147-A177-3AD203B41FA5}">
                      <a16:colId xmlns:a16="http://schemas.microsoft.com/office/drawing/2014/main" val="1407660664"/>
                    </a:ext>
                  </a:extLst>
                </a:gridCol>
                <a:gridCol w="576072">
                  <a:extLst>
                    <a:ext uri="{9D8B030D-6E8A-4147-A177-3AD203B41FA5}">
                      <a16:colId xmlns:a16="http://schemas.microsoft.com/office/drawing/2014/main" val="856344367"/>
                    </a:ext>
                  </a:extLst>
                </a:gridCol>
                <a:gridCol w="576072">
                  <a:extLst>
                    <a:ext uri="{9D8B030D-6E8A-4147-A177-3AD203B41FA5}">
                      <a16:colId xmlns:a16="http://schemas.microsoft.com/office/drawing/2014/main" val="1031197397"/>
                    </a:ext>
                  </a:extLst>
                </a:gridCol>
                <a:gridCol w="576072">
                  <a:extLst>
                    <a:ext uri="{9D8B030D-6E8A-4147-A177-3AD203B41FA5}">
                      <a16:colId xmlns:a16="http://schemas.microsoft.com/office/drawing/2014/main" val="2083460144"/>
                    </a:ext>
                  </a:extLst>
                </a:gridCol>
                <a:gridCol w="576072">
                  <a:extLst>
                    <a:ext uri="{9D8B030D-6E8A-4147-A177-3AD203B41FA5}">
                      <a16:colId xmlns:a16="http://schemas.microsoft.com/office/drawing/2014/main" val="216129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4764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- 2025-10-28 10:04:03</a:t>
                      </a:r>
                      <a:r>
                        <a:rPr kumimoji="0" lang="de-DE" sz="1000" b="0" i="0" u="none" strike="noStrike" kern="1200" cap="none" spc="0" normalizeH="0" baseline="0" noProof="0">
                          <a:ln>
                            <a:noFill/>
                          </a:ln>
                          <a:solidFill>
                            <a:prstClr val="black"/>
                          </a:solidFill>
                          <a:effectLst/>
                          <a:uLnTx/>
                          <a:uFillTx/>
                          <a:latin typeface="Calibri"/>
                          <a:ea typeface="+mn-ea"/>
                          <a:cs typeface="+mn-cs"/>
                        </a:rPr>
                        <a:t>
 Nach zwei Jahren Abenteuer unterwegs kehrt Michèl Malcin zurück – nicht nur an seinen Heimatort Tecklenburg, sondern auch in ein neues Kapitel seines Lebens. ☕️🚎
Er will für seine Kinder da sein – vor allem für seinen 16-jährigen Sohn Elia, der ihn jetzt braucht. Mit zurück kommt Michèls Partnerin Helene, die er auf seiner Reise kennengelernt hat. Zusammen müssen sie sich als Patchworkfamilie im neuen Zuhause einfinden. 🤝❤️
Doch Michèl fällt das Ankommen schwer. Er hat Sehnsucht nach der großen weiten Welt. 🌍
➡️Die neue„Echtes Leben“-Reportage „Weite Welt ade–Michèl, der Cafébus und die Rückkehr nach Hause“ jetzt in der ARD Mediathek. 
#EchtesLeben #Jakobsweg #Cafébus #Neuanfang #PatchworkFamilie #Tecklenburg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https://quintly-eu-image-storage.s3.amazonaws.com/60b0c1ceafa7b1885479f8b118a661a3/bffc9dd8600a29d8c4357d15c760c894.jpg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42015</a:t>
                      </a:r>
                    </a:p>
                  </a:txBody>
                  <a:tcPr/>
                </a:tc>
                <a:extLst>
                  <a:ext uri="{0D108BD9-81ED-4DB2-BD59-A6C34878D82A}">
                    <a16:rowId xmlns:a16="http://schemas.microsoft.com/office/drawing/2014/main" val="2703596524"/>
                  </a:ext>
                </a:extLst>
              </a:tr>
            </a:tbl>
          </a:graphicData>
        </a:graphic>
      </p:graphicFrame>
      <p:sp>
        <p:nvSpPr>
          <p:cNvPr id="4" name="Text Placeholder 3">
            <a:extLst>
              <a:ext uri="{FF2B5EF4-FFF2-40B4-BE49-F238E27FC236}">
                <a16:creationId xmlns:a16="http://schemas.microsoft.com/office/drawing/2014/main" id="{333CE13F-F683-4C27-AC72-6F228CDF106A}"/>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76045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D0E2-7FA8-4547-B8F8-0EA0A84DFB21}"/>
              </a:ext>
            </a:extLst>
          </p:cNvPr>
          <p:cNvSpPr>
            <a:spLocks noGrp="1"/>
          </p:cNvSpPr>
          <p:nvPr>
            <p:ph type="title"/>
          </p:nvPr>
        </p:nvSpPr>
        <p:spPr/>
        <p:txBody>
          <a:bodyPr/>
          <a:lstStyle/>
          <a:p>
            <a:r>
              <a:rPr lang="en-US"/>
              <a:t>Instagram Posts Table (mit Shares) | lokalzeit - 5 of 18</a:t>
            </a:r>
          </a:p>
        </p:txBody>
      </p:sp>
      <p:graphicFrame>
        <p:nvGraphicFramePr>
          <p:cNvPr id="5" name="Table Placeholder 4">
            <a:extLst>
              <a:ext uri="{FF2B5EF4-FFF2-40B4-BE49-F238E27FC236}">
                <a16:creationId xmlns:a16="http://schemas.microsoft.com/office/drawing/2014/main" id="{122E06F4-A5CF-4F29-BBA7-13B6085C731A}"/>
              </a:ext>
            </a:extLst>
          </p:cNvPr>
          <p:cNvGraphicFramePr>
            <a:graphicFrameLocks noGrp="1"/>
          </p:cNvGraphicFramePr>
          <p:nvPr>
            <p:ph type="tbl" sz="quarter" idx="13"/>
            <p:extLst>
              <p:ext uri="{D42A27DB-BD31-4B8C-83A1-F6EECF244321}">
                <p14:modId xmlns:p14="http://schemas.microsoft.com/office/powerpoint/2010/main" val="138180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2232706"/>
                    </a:ext>
                  </a:extLst>
                </a:gridCol>
                <a:gridCol w="1234440">
                  <a:extLst>
                    <a:ext uri="{9D8B030D-6E8A-4147-A177-3AD203B41FA5}">
                      <a16:colId xmlns:a16="http://schemas.microsoft.com/office/drawing/2014/main" val="2104579761"/>
                    </a:ext>
                  </a:extLst>
                </a:gridCol>
                <a:gridCol w="1645920">
                  <a:extLst>
                    <a:ext uri="{9D8B030D-6E8A-4147-A177-3AD203B41FA5}">
                      <a16:colId xmlns:a16="http://schemas.microsoft.com/office/drawing/2014/main" val="460309593"/>
                    </a:ext>
                  </a:extLst>
                </a:gridCol>
                <a:gridCol w="576072">
                  <a:extLst>
                    <a:ext uri="{9D8B030D-6E8A-4147-A177-3AD203B41FA5}">
                      <a16:colId xmlns:a16="http://schemas.microsoft.com/office/drawing/2014/main" val="1414719496"/>
                    </a:ext>
                  </a:extLst>
                </a:gridCol>
                <a:gridCol w="576072">
                  <a:extLst>
                    <a:ext uri="{9D8B030D-6E8A-4147-A177-3AD203B41FA5}">
                      <a16:colId xmlns:a16="http://schemas.microsoft.com/office/drawing/2014/main" val="297399888"/>
                    </a:ext>
                  </a:extLst>
                </a:gridCol>
                <a:gridCol w="576072">
                  <a:extLst>
                    <a:ext uri="{9D8B030D-6E8A-4147-A177-3AD203B41FA5}">
                      <a16:colId xmlns:a16="http://schemas.microsoft.com/office/drawing/2014/main" val="1119437304"/>
                    </a:ext>
                  </a:extLst>
                </a:gridCol>
                <a:gridCol w="576072">
                  <a:extLst>
                    <a:ext uri="{9D8B030D-6E8A-4147-A177-3AD203B41FA5}">
                      <a16:colId xmlns:a16="http://schemas.microsoft.com/office/drawing/2014/main" val="1736909469"/>
                    </a:ext>
                  </a:extLst>
                </a:gridCol>
                <a:gridCol w="576072">
                  <a:extLst>
                    <a:ext uri="{9D8B030D-6E8A-4147-A177-3AD203B41FA5}">
                      <a16:colId xmlns:a16="http://schemas.microsoft.com/office/drawing/2014/main" val="905312521"/>
                    </a:ext>
                  </a:extLst>
                </a:gridCol>
                <a:gridCol w="576072">
                  <a:extLst>
                    <a:ext uri="{9D8B030D-6E8A-4147-A177-3AD203B41FA5}">
                      <a16:colId xmlns:a16="http://schemas.microsoft.com/office/drawing/2014/main" val="334629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0135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- 2025-10-29 12:44:40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nicht klassisch in weiß. 🖤
Für ihre Hochzeit lassen sie sich nichts vorschreiben, sondern machen einfach das, worauf sie Bock haben. 
Würdet ihr euch trauen? 😏
#Hochzeit #Moshpit #Andersheiraten #Metalhochzeit #Lokalzeit #WDR #ARD #Unna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https://quintly-eu-image-storage.s3.amazonaws.com/60b0c1ceafa7b1885479f8b118a661a3/4e6fc86f0a4946a52315985582230c04.jpg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23238</a:t>
                      </a:r>
                    </a:p>
                  </a:txBody>
                  <a:tcPr/>
                </a:tc>
                <a:extLst>
                  <a:ext uri="{0D108BD9-81ED-4DB2-BD59-A6C34878D82A}">
                    <a16:rowId xmlns:a16="http://schemas.microsoft.com/office/drawing/2014/main" val="4033429611"/>
                  </a:ext>
                </a:extLst>
              </a:tr>
            </a:tbl>
          </a:graphicData>
        </a:graphic>
      </p:graphicFrame>
      <p:sp>
        <p:nvSpPr>
          <p:cNvPr id="4" name="Text Placeholder 3">
            <a:extLst>
              <a:ext uri="{FF2B5EF4-FFF2-40B4-BE49-F238E27FC236}">
                <a16:creationId xmlns:a16="http://schemas.microsoft.com/office/drawing/2014/main" id="{CEED603B-248E-4366-9F0A-C410B001A1B2}"/>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883517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774C4-7C99-4EA2-B648-089D8657C9E9}"/>
              </a:ext>
            </a:extLst>
          </p:cNvPr>
          <p:cNvSpPr>
            <a:spLocks noGrp="1"/>
          </p:cNvSpPr>
          <p:nvPr>
            <p:ph type="title"/>
          </p:nvPr>
        </p:nvSpPr>
        <p:spPr/>
        <p:txBody>
          <a:bodyPr/>
          <a:lstStyle/>
          <a:p>
            <a:r>
              <a:rPr lang="en-US"/>
              <a:t>Instagram Posts Table (mit Shares) | lokalzeit - 6 of 18</a:t>
            </a:r>
          </a:p>
        </p:txBody>
      </p:sp>
      <p:graphicFrame>
        <p:nvGraphicFramePr>
          <p:cNvPr id="5" name="Table Placeholder 4">
            <a:extLst>
              <a:ext uri="{FF2B5EF4-FFF2-40B4-BE49-F238E27FC236}">
                <a16:creationId xmlns:a16="http://schemas.microsoft.com/office/drawing/2014/main" id="{4AF13F56-53BD-4BA4-AA50-70336D627654}"/>
              </a:ext>
            </a:extLst>
          </p:cNvPr>
          <p:cNvGraphicFramePr>
            <a:graphicFrameLocks noGrp="1"/>
          </p:cNvGraphicFramePr>
          <p:nvPr>
            <p:ph type="tbl" sz="quarter" idx="13"/>
            <p:extLst>
              <p:ext uri="{D42A27DB-BD31-4B8C-83A1-F6EECF244321}">
                <p14:modId xmlns:p14="http://schemas.microsoft.com/office/powerpoint/2010/main" val="216566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6341843"/>
                    </a:ext>
                  </a:extLst>
                </a:gridCol>
                <a:gridCol w="1234440">
                  <a:extLst>
                    <a:ext uri="{9D8B030D-6E8A-4147-A177-3AD203B41FA5}">
                      <a16:colId xmlns:a16="http://schemas.microsoft.com/office/drawing/2014/main" val="1896167308"/>
                    </a:ext>
                  </a:extLst>
                </a:gridCol>
                <a:gridCol w="1645920">
                  <a:extLst>
                    <a:ext uri="{9D8B030D-6E8A-4147-A177-3AD203B41FA5}">
                      <a16:colId xmlns:a16="http://schemas.microsoft.com/office/drawing/2014/main" val="3427861639"/>
                    </a:ext>
                  </a:extLst>
                </a:gridCol>
                <a:gridCol w="576072">
                  <a:extLst>
                    <a:ext uri="{9D8B030D-6E8A-4147-A177-3AD203B41FA5}">
                      <a16:colId xmlns:a16="http://schemas.microsoft.com/office/drawing/2014/main" val="1148717485"/>
                    </a:ext>
                  </a:extLst>
                </a:gridCol>
                <a:gridCol w="576072">
                  <a:extLst>
                    <a:ext uri="{9D8B030D-6E8A-4147-A177-3AD203B41FA5}">
                      <a16:colId xmlns:a16="http://schemas.microsoft.com/office/drawing/2014/main" val="1971200017"/>
                    </a:ext>
                  </a:extLst>
                </a:gridCol>
                <a:gridCol w="576072">
                  <a:extLst>
                    <a:ext uri="{9D8B030D-6E8A-4147-A177-3AD203B41FA5}">
                      <a16:colId xmlns:a16="http://schemas.microsoft.com/office/drawing/2014/main" val="3008586922"/>
                    </a:ext>
                  </a:extLst>
                </a:gridCol>
                <a:gridCol w="576072">
                  <a:extLst>
                    <a:ext uri="{9D8B030D-6E8A-4147-A177-3AD203B41FA5}">
                      <a16:colId xmlns:a16="http://schemas.microsoft.com/office/drawing/2014/main" val="2576821854"/>
                    </a:ext>
                  </a:extLst>
                </a:gridCol>
                <a:gridCol w="576072">
                  <a:extLst>
                    <a:ext uri="{9D8B030D-6E8A-4147-A177-3AD203B41FA5}">
                      <a16:colId xmlns:a16="http://schemas.microsoft.com/office/drawing/2014/main" val="3298292468"/>
                    </a:ext>
                  </a:extLst>
                </a:gridCol>
                <a:gridCol w="576072">
                  <a:extLst>
                    <a:ext uri="{9D8B030D-6E8A-4147-A177-3AD203B41FA5}">
                      <a16:colId xmlns:a16="http://schemas.microsoft.com/office/drawing/2014/main" val="310646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72998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- 2025-10-31 13:12:01</a:t>
                      </a:r>
                      <a:r>
                        <a:rPr kumimoji="0" lang="de-DE" sz="1000" b="0" i="0" u="none" strike="noStrike" kern="1200" cap="none" spc="0" normalizeH="0" baseline="0" noProof="0">
                          <a:ln>
                            <a:noFill/>
                          </a:ln>
                          <a:solidFill>
                            <a:prstClr val="black"/>
                          </a:solidFill>
                          <a:effectLst/>
                          <a:uLnTx/>
                          <a:uFillTx/>
                          <a:latin typeface="Calibri"/>
                          <a:ea typeface="+mn-ea"/>
                          <a:cs typeface="+mn-cs"/>
                        </a:rPr>
                        <a:t>
 Imagewechsel für Friedhöfe? 🤔
Andreas Magera, Steinmetzmeister aus Ahlen, möchte Friedhöfen einen neuen positiven Anstrich geben - mit Leben, Lachen und Begegnungen.  ❤️🌸🤝
Er findet, dass Grabmäler persönliche Erinnerungsorte sein sollten, die zum Austausch einladen. Es geht nicht um die perfekt bepflanzte Grabparzelle, sondern darum, einen Ort zu schaffen, der die eigene Trauer auffängt.  
Friedhöfe sind wichtig, weil Menschen dort gemeinsam trauern können - und das Leben gerade auch durch die Begegnungen weitergeht.  
#Friedhof #Trauerarbeit #Erinnerungsorte #Lokalzeit #WDR #ARD #Ahlen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https://quintly-eu-image-storage.s3.amazonaws.com/60b0c1ceafa7b1885479f8b118a661a3/6f9eb2ed965fd0c3b26e0eddc5b1fedf.jpg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25682</a:t>
                      </a:r>
                    </a:p>
                  </a:txBody>
                  <a:tcPr/>
                </a:tc>
                <a:extLst>
                  <a:ext uri="{0D108BD9-81ED-4DB2-BD59-A6C34878D82A}">
                    <a16:rowId xmlns:a16="http://schemas.microsoft.com/office/drawing/2014/main" val="1155150483"/>
                  </a:ext>
                </a:extLst>
              </a:tr>
            </a:tbl>
          </a:graphicData>
        </a:graphic>
      </p:graphicFrame>
      <p:sp>
        <p:nvSpPr>
          <p:cNvPr id="4" name="Text Placeholder 3">
            <a:extLst>
              <a:ext uri="{FF2B5EF4-FFF2-40B4-BE49-F238E27FC236}">
                <a16:creationId xmlns:a16="http://schemas.microsoft.com/office/drawing/2014/main" id="{9397F350-0957-4FF3-8A69-28DD2C1E5E74}"/>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216985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7ED5D-9FC1-4427-B69D-2BE670B9CF51}"/>
              </a:ext>
            </a:extLst>
          </p:cNvPr>
          <p:cNvSpPr>
            <a:spLocks noGrp="1"/>
          </p:cNvSpPr>
          <p:nvPr>
            <p:ph type="title"/>
          </p:nvPr>
        </p:nvSpPr>
        <p:spPr/>
        <p:txBody>
          <a:bodyPr/>
          <a:lstStyle/>
          <a:p>
            <a:r>
              <a:rPr lang="en-US"/>
              <a:t>Instagram Posts Table (mit Shares) | lokalzeit - 7 of 18</a:t>
            </a:r>
          </a:p>
        </p:txBody>
      </p:sp>
      <p:graphicFrame>
        <p:nvGraphicFramePr>
          <p:cNvPr id="5" name="Table Placeholder 4">
            <a:extLst>
              <a:ext uri="{FF2B5EF4-FFF2-40B4-BE49-F238E27FC236}">
                <a16:creationId xmlns:a16="http://schemas.microsoft.com/office/drawing/2014/main" id="{C9C8A479-A5F5-4F0B-A5B8-4A34C7996570}"/>
              </a:ext>
            </a:extLst>
          </p:cNvPr>
          <p:cNvGraphicFramePr>
            <a:graphicFrameLocks noGrp="1"/>
          </p:cNvGraphicFramePr>
          <p:nvPr>
            <p:ph type="tbl" sz="quarter" idx="13"/>
            <p:extLst>
              <p:ext uri="{D42A27DB-BD31-4B8C-83A1-F6EECF244321}">
                <p14:modId xmlns:p14="http://schemas.microsoft.com/office/powerpoint/2010/main" val="688856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1018512"/>
                    </a:ext>
                  </a:extLst>
                </a:gridCol>
                <a:gridCol w="1234440">
                  <a:extLst>
                    <a:ext uri="{9D8B030D-6E8A-4147-A177-3AD203B41FA5}">
                      <a16:colId xmlns:a16="http://schemas.microsoft.com/office/drawing/2014/main" val="2845386387"/>
                    </a:ext>
                  </a:extLst>
                </a:gridCol>
                <a:gridCol w="1645920">
                  <a:extLst>
                    <a:ext uri="{9D8B030D-6E8A-4147-A177-3AD203B41FA5}">
                      <a16:colId xmlns:a16="http://schemas.microsoft.com/office/drawing/2014/main" val="701117452"/>
                    </a:ext>
                  </a:extLst>
                </a:gridCol>
                <a:gridCol w="576072">
                  <a:extLst>
                    <a:ext uri="{9D8B030D-6E8A-4147-A177-3AD203B41FA5}">
                      <a16:colId xmlns:a16="http://schemas.microsoft.com/office/drawing/2014/main" val="4217398969"/>
                    </a:ext>
                  </a:extLst>
                </a:gridCol>
                <a:gridCol w="576072">
                  <a:extLst>
                    <a:ext uri="{9D8B030D-6E8A-4147-A177-3AD203B41FA5}">
                      <a16:colId xmlns:a16="http://schemas.microsoft.com/office/drawing/2014/main" val="1996238642"/>
                    </a:ext>
                  </a:extLst>
                </a:gridCol>
                <a:gridCol w="576072">
                  <a:extLst>
                    <a:ext uri="{9D8B030D-6E8A-4147-A177-3AD203B41FA5}">
                      <a16:colId xmlns:a16="http://schemas.microsoft.com/office/drawing/2014/main" val="1718174937"/>
                    </a:ext>
                  </a:extLst>
                </a:gridCol>
                <a:gridCol w="576072">
                  <a:extLst>
                    <a:ext uri="{9D8B030D-6E8A-4147-A177-3AD203B41FA5}">
                      <a16:colId xmlns:a16="http://schemas.microsoft.com/office/drawing/2014/main" val="4150056948"/>
                    </a:ext>
                  </a:extLst>
                </a:gridCol>
                <a:gridCol w="576072">
                  <a:extLst>
                    <a:ext uri="{9D8B030D-6E8A-4147-A177-3AD203B41FA5}">
                      <a16:colId xmlns:a16="http://schemas.microsoft.com/office/drawing/2014/main" val="2446727580"/>
                    </a:ext>
                  </a:extLst>
                </a:gridCol>
                <a:gridCol w="576072">
                  <a:extLst>
                    <a:ext uri="{9D8B030D-6E8A-4147-A177-3AD203B41FA5}">
                      <a16:colId xmlns:a16="http://schemas.microsoft.com/office/drawing/2014/main" val="4268794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24967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- 2025-10-27 09:55:29</a:t>
                      </a:r>
                      <a:r>
                        <a:rPr kumimoji="0" lang="de-DE" sz="1000" b="0" i="0" u="none" strike="noStrike" kern="1200" cap="none" spc="0" normalizeH="0" baseline="0" noProof="0">
                          <a:ln>
                            <a:noFill/>
                          </a:ln>
                          <a:solidFill>
                            <a:prstClr val="black"/>
                          </a:solidFill>
                          <a:effectLst/>
                          <a:uLnTx/>
                          <a:uFillTx/>
                          <a:latin typeface="Calibri"/>
                          <a:ea typeface="+mn-ea"/>
                          <a:cs typeface="+mn-cs"/>
                        </a:rPr>
                        <a:t>
 Hubertus aus Unna ist 20, unheilbar krank und manchmal ganz schön einsam. 😔 
Jan ist 29 und engagiert sich ehrenamtlich beim Kinder- und Jugendhospizdienst Unna. 👐 
Seit zwei Jahren sind die beiden ein Team: Jan besucht Hubertus regelmäßig. Sie hören gemeinsam Musik oder machen kleine Ausflüge. ️ 
Manchmal ist das für Jan traurig, denn Hubertus wird nie wieder gesund werden. Aber die meiste Zeit haben sie eine Menge zu lachen. 👬 
Könntet ihr Euch vorstellen, so eine Aufgabe zu übernehmen? 
#Unna #Kinderhospizdienst #Ehrenamt #Freundschaft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https://quintly-eu-image-storage.s3.amazonaws.com/60b0c1ceafa7b1885479f8b118a661a3/910c5835167b4f04dae9046e91ac226e.jpg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51612</a:t>
                      </a:r>
                    </a:p>
                  </a:txBody>
                  <a:tcPr/>
                </a:tc>
                <a:extLst>
                  <a:ext uri="{0D108BD9-81ED-4DB2-BD59-A6C34878D82A}">
                    <a16:rowId xmlns:a16="http://schemas.microsoft.com/office/drawing/2014/main" val="4100082193"/>
                  </a:ext>
                </a:extLst>
              </a:tr>
            </a:tbl>
          </a:graphicData>
        </a:graphic>
      </p:graphicFrame>
      <p:sp>
        <p:nvSpPr>
          <p:cNvPr id="4" name="Text Placeholder 3">
            <a:extLst>
              <a:ext uri="{FF2B5EF4-FFF2-40B4-BE49-F238E27FC236}">
                <a16:creationId xmlns:a16="http://schemas.microsoft.com/office/drawing/2014/main" id="{0108114C-CDFF-47AB-8332-176C64ACB94B}"/>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084953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924A1-B670-4389-AAF4-792290958D58}"/>
              </a:ext>
            </a:extLst>
          </p:cNvPr>
          <p:cNvSpPr>
            <a:spLocks noGrp="1"/>
          </p:cNvSpPr>
          <p:nvPr>
            <p:ph type="title"/>
          </p:nvPr>
        </p:nvSpPr>
        <p:spPr/>
        <p:txBody>
          <a:bodyPr/>
          <a:lstStyle/>
          <a:p>
            <a:r>
              <a:rPr lang="en-US"/>
              <a:t>Instagram Posts Table (mit Shares) | lokalzeit - 8 of 18</a:t>
            </a:r>
          </a:p>
        </p:txBody>
      </p:sp>
      <p:graphicFrame>
        <p:nvGraphicFramePr>
          <p:cNvPr id="5" name="Table Placeholder 4">
            <a:extLst>
              <a:ext uri="{FF2B5EF4-FFF2-40B4-BE49-F238E27FC236}">
                <a16:creationId xmlns:a16="http://schemas.microsoft.com/office/drawing/2014/main" id="{2B76F47B-ABBA-4B20-9275-0AD5B0AF8FDE}"/>
              </a:ext>
            </a:extLst>
          </p:cNvPr>
          <p:cNvGraphicFramePr>
            <a:graphicFrameLocks noGrp="1"/>
          </p:cNvGraphicFramePr>
          <p:nvPr>
            <p:ph type="tbl" sz="quarter" idx="13"/>
            <p:extLst>
              <p:ext uri="{D42A27DB-BD31-4B8C-83A1-F6EECF244321}">
                <p14:modId xmlns:p14="http://schemas.microsoft.com/office/powerpoint/2010/main" val="251552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988099"/>
                    </a:ext>
                  </a:extLst>
                </a:gridCol>
                <a:gridCol w="1234440">
                  <a:extLst>
                    <a:ext uri="{9D8B030D-6E8A-4147-A177-3AD203B41FA5}">
                      <a16:colId xmlns:a16="http://schemas.microsoft.com/office/drawing/2014/main" val="3195282545"/>
                    </a:ext>
                  </a:extLst>
                </a:gridCol>
                <a:gridCol w="1645920">
                  <a:extLst>
                    <a:ext uri="{9D8B030D-6E8A-4147-A177-3AD203B41FA5}">
                      <a16:colId xmlns:a16="http://schemas.microsoft.com/office/drawing/2014/main" val="992019332"/>
                    </a:ext>
                  </a:extLst>
                </a:gridCol>
                <a:gridCol w="576072">
                  <a:extLst>
                    <a:ext uri="{9D8B030D-6E8A-4147-A177-3AD203B41FA5}">
                      <a16:colId xmlns:a16="http://schemas.microsoft.com/office/drawing/2014/main" val="26427690"/>
                    </a:ext>
                  </a:extLst>
                </a:gridCol>
                <a:gridCol w="576072">
                  <a:extLst>
                    <a:ext uri="{9D8B030D-6E8A-4147-A177-3AD203B41FA5}">
                      <a16:colId xmlns:a16="http://schemas.microsoft.com/office/drawing/2014/main" val="2960301280"/>
                    </a:ext>
                  </a:extLst>
                </a:gridCol>
                <a:gridCol w="576072">
                  <a:extLst>
                    <a:ext uri="{9D8B030D-6E8A-4147-A177-3AD203B41FA5}">
                      <a16:colId xmlns:a16="http://schemas.microsoft.com/office/drawing/2014/main" val="3864453534"/>
                    </a:ext>
                  </a:extLst>
                </a:gridCol>
                <a:gridCol w="576072">
                  <a:extLst>
                    <a:ext uri="{9D8B030D-6E8A-4147-A177-3AD203B41FA5}">
                      <a16:colId xmlns:a16="http://schemas.microsoft.com/office/drawing/2014/main" val="35281598"/>
                    </a:ext>
                  </a:extLst>
                </a:gridCol>
                <a:gridCol w="576072">
                  <a:extLst>
                    <a:ext uri="{9D8B030D-6E8A-4147-A177-3AD203B41FA5}">
                      <a16:colId xmlns:a16="http://schemas.microsoft.com/office/drawing/2014/main" val="3487331085"/>
                    </a:ext>
                  </a:extLst>
                </a:gridCol>
                <a:gridCol w="576072">
                  <a:extLst>
                    <a:ext uri="{9D8B030D-6E8A-4147-A177-3AD203B41FA5}">
                      <a16:colId xmlns:a16="http://schemas.microsoft.com/office/drawing/2014/main" val="286984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9463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- 2025-10-28 15:39:31</a:t>
                      </a:r>
                      <a:r>
                        <a:rPr kumimoji="0" lang="de-DE" sz="1000" b="0" i="0" u="none" strike="noStrike" kern="1200" cap="none" spc="0" normalizeH="0" baseline="0" noProof="0">
                          <a:ln>
                            <a:noFill/>
                          </a:ln>
                          <a:solidFill>
                            <a:prstClr val="black"/>
                          </a:solidFill>
                          <a:effectLst/>
                          <a:uLnTx/>
                          <a:uFillTx/>
                          <a:latin typeface="Calibri"/>
                          <a:ea typeface="+mn-ea"/>
                          <a:cs typeface="+mn-cs"/>
                        </a:rPr>
                        <a:t>
 Janic wuchs in einem Kölner Brennpunktviertel auf, kämpfte sich durch die Schule – und dann starb auch noch seine Mutter. 
Trotzdem machte er als erster in seiner Familie Abitur mit einem Einserschnitt –  und beginnt jetzt ein neues Kapitel, um auch anderen Schülern zu helfen. ❤️
👩‍💻Autorin: Friederike Müllender 
#Lokalzeit #WDR #ArbeiterKinder #Studium #Erstsemester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https://quintly-eu-image-storage.s3.amazonaws.com/60b0c1ceafa7b1885479f8b118a661a3/fcb9eb0df68158e1a96189e62803522d.jpg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20344</a:t>
                      </a:r>
                    </a:p>
                  </a:txBody>
                  <a:tcPr/>
                </a:tc>
                <a:extLst>
                  <a:ext uri="{0D108BD9-81ED-4DB2-BD59-A6C34878D82A}">
                    <a16:rowId xmlns:a16="http://schemas.microsoft.com/office/drawing/2014/main" val="4064959299"/>
                  </a:ext>
                </a:extLst>
              </a:tr>
            </a:tbl>
          </a:graphicData>
        </a:graphic>
      </p:graphicFrame>
      <p:sp>
        <p:nvSpPr>
          <p:cNvPr id="4" name="Text Placeholder 3">
            <a:extLst>
              <a:ext uri="{FF2B5EF4-FFF2-40B4-BE49-F238E27FC236}">
                <a16:creationId xmlns:a16="http://schemas.microsoft.com/office/drawing/2014/main" id="{4A661170-D28E-4097-BBCE-1C285E3A0182}"/>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88860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1504-F18E-47D2-B7F3-32F33E598B7F}"/>
              </a:ext>
            </a:extLst>
          </p:cNvPr>
          <p:cNvSpPr>
            <a:spLocks noGrp="1"/>
          </p:cNvSpPr>
          <p:nvPr>
            <p:ph type="title"/>
          </p:nvPr>
        </p:nvSpPr>
        <p:spPr/>
        <p:txBody>
          <a:bodyPr/>
          <a:lstStyle/>
          <a:p>
            <a:r>
              <a:rPr lang="en-US"/>
              <a:t>Instagram Posts Table (mit Shares) | lokalzeit - 9 of 18</a:t>
            </a:r>
          </a:p>
        </p:txBody>
      </p:sp>
      <p:graphicFrame>
        <p:nvGraphicFramePr>
          <p:cNvPr id="5" name="Table Placeholder 4">
            <a:extLst>
              <a:ext uri="{FF2B5EF4-FFF2-40B4-BE49-F238E27FC236}">
                <a16:creationId xmlns:a16="http://schemas.microsoft.com/office/drawing/2014/main" id="{E696CBE0-ED10-40A7-9537-C324DE62CF2E}"/>
              </a:ext>
            </a:extLst>
          </p:cNvPr>
          <p:cNvGraphicFramePr>
            <a:graphicFrameLocks noGrp="1"/>
          </p:cNvGraphicFramePr>
          <p:nvPr>
            <p:ph type="tbl" sz="quarter" idx="13"/>
            <p:extLst>
              <p:ext uri="{D42A27DB-BD31-4B8C-83A1-F6EECF244321}">
                <p14:modId xmlns:p14="http://schemas.microsoft.com/office/powerpoint/2010/main" val="43563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1948550"/>
                    </a:ext>
                  </a:extLst>
                </a:gridCol>
                <a:gridCol w="1234440">
                  <a:extLst>
                    <a:ext uri="{9D8B030D-6E8A-4147-A177-3AD203B41FA5}">
                      <a16:colId xmlns:a16="http://schemas.microsoft.com/office/drawing/2014/main" val="1190771943"/>
                    </a:ext>
                  </a:extLst>
                </a:gridCol>
                <a:gridCol w="1645920">
                  <a:extLst>
                    <a:ext uri="{9D8B030D-6E8A-4147-A177-3AD203B41FA5}">
                      <a16:colId xmlns:a16="http://schemas.microsoft.com/office/drawing/2014/main" val="3309084612"/>
                    </a:ext>
                  </a:extLst>
                </a:gridCol>
                <a:gridCol w="576072">
                  <a:extLst>
                    <a:ext uri="{9D8B030D-6E8A-4147-A177-3AD203B41FA5}">
                      <a16:colId xmlns:a16="http://schemas.microsoft.com/office/drawing/2014/main" val="3523606286"/>
                    </a:ext>
                  </a:extLst>
                </a:gridCol>
                <a:gridCol w="576072">
                  <a:extLst>
                    <a:ext uri="{9D8B030D-6E8A-4147-A177-3AD203B41FA5}">
                      <a16:colId xmlns:a16="http://schemas.microsoft.com/office/drawing/2014/main" val="4230578214"/>
                    </a:ext>
                  </a:extLst>
                </a:gridCol>
                <a:gridCol w="576072">
                  <a:extLst>
                    <a:ext uri="{9D8B030D-6E8A-4147-A177-3AD203B41FA5}">
                      <a16:colId xmlns:a16="http://schemas.microsoft.com/office/drawing/2014/main" val="78335257"/>
                    </a:ext>
                  </a:extLst>
                </a:gridCol>
                <a:gridCol w="576072">
                  <a:extLst>
                    <a:ext uri="{9D8B030D-6E8A-4147-A177-3AD203B41FA5}">
                      <a16:colId xmlns:a16="http://schemas.microsoft.com/office/drawing/2014/main" val="675518507"/>
                    </a:ext>
                  </a:extLst>
                </a:gridCol>
                <a:gridCol w="576072">
                  <a:extLst>
                    <a:ext uri="{9D8B030D-6E8A-4147-A177-3AD203B41FA5}">
                      <a16:colId xmlns:a16="http://schemas.microsoft.com/office/drawing/2014/main" val="4142013636"/>
                    </a:ext>
                  </a:extLst>
                </a:gridCol>
                <a:gridCol w="576072">
                  <a:extLst>
                    <a:ext uri="{9D8B030D-6E8A-4147-A177-3AD203B41FA5}">
                      <a16:colId xmlns:a16="http://schemas.microsoft.com/office/drawing/2014/main" val="63830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27885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- 2025-10-29 09:40:37</a:t>
                      </a:r>
                      <a:r>
                        <a:rPr kumimoji="0" lang="de-DE" sz="1000" b="0" i="0" u="none" strike="noStrike" kern="1200" cap="none" spc="0" normalizeH="0" baseline="0" noProof="0">
                          <a:ln>
                            <a:noFill/>
                          </a:ln>
                          <a:solidFill>
                            <a:prstClr val="black"/>
                          </a:solidFill>
                          <a:effectLst/>
                          <a:uLnTx/>
                          <a:uFillTx/>
                          <a:latin typeface="Calibri"/>
                          <a:ea typeface="+mn-ea"/>
                          <a:cs typeface="+mn-cs"/>
                        </a:rPr>
                        <a:t>
 Zug zu spät oder fällt aus - Klassiker. Beim RE7 zwischen Krefeld und Rheine ist das aber nochmal anders krass.
Nach einer WDR-Datenanalyse ist der RE7 der Zug, der eher verspätet als pünktlich kommt. Dabei ist er eigentlich ganz praktisch: Mit ihm kommt man ohne Umstieg zwischen Niederrhein und Münsterland ans Ziel. Wie finden das Menschen in Münster, die oft mit dem RE7 fahren? 🤔
In einer Reaktion auf die WDR-Sendung Westpol gibt der Betreiber des RE7 National Express übrigens an, dass sie den Grund für viele Verspätungen in der maroden Infrastruktur sehen. Der dadurch verursachte zusätzliche Stress verstärke außerdem die eigenen Personalsorgen beim Unternehmen.
👩🏻‍💻Autorin: Emely Kolodziej
#RE7 #Zug #Pendler #Münster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https://quintly-eu-image-storage.s3.amazonaws.com/60b0c1ceafa7b1885479f8b118a661a3/f6f8ff7edc697e58efe42e0da3d4332c.jpg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28190</a:t>
                      </a:r>
                    </a:p>
                  </a:txBody>
                  <a:tcPr/>
                </a:tc>
                <a:extLst>
                  <a:ext uri="{0D108BD9-81ED-4DB2-BD59-A6C34878D82A}">
                    <a16:rowId xmlns:a16="http://schemas.microsoft.com/office/drawing/2014/main" val="3245193483"/>
                  </a:ext>
                </a:extLst>
              </a:tr>
            </a:tbl>
          </a:graphicData>
        </a:graphic>
      </p:graphicFrame>
      <p:sp>
        <p:nvSpPr>
          <p:cNvPr id="4" name="Text Placeholder 3">
            <a:extLst>
              <a:ext uri="{FF2B5EF4-FFF2-40B4-BE49-F238E27FC236}">
                <a16:creationId xmlns:a16="http://schemas.microsoft.com/office/drawing/2014/main" id="{0A5646EA-90DE-4601-8894-1AA7E025311F}"/>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288776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8A746-226F-479C-87A2-E871EBA40DEB}"/>
              </a:ext>
            </a:extLst>
          </p:cNvPr>
          <p:cNvSpPr>
            <a:spLocks noGrp="1"/>
          </p:cNvSpPr>
          <p:nvPr>
            <p:ph type="title"/>
          </p:nvPr>
        </p:nvSpPr>
        <p:spPr/>
        <p:txBody>
          <a:bodyPr/>
          <a:lstStyle/>
          <a:p>
            <a:r>
              <a:rPr lang="en-US"/>
              <a:t>Instagram Posts Table (mit Shares) | lokalzeit - 10 of 18</a:t>
            </a:r>
          </a:p>
        </p:txBody>
      </p:sp>
      <p:graphicFrame>
        <p:nvGraphicFramePr>
          <p:cNvPr id="5" name="Table Placeholder 4">
            <a:extLst>
              <a:ext uri="{FF2B5EF4-FFF2-40B4-BE49-F238E27FC236}">
                <a16:creationId xmlns:a16="http://schemas.microsoft.com/office/drawing/2014/main" id="{C0C9F470-58C0-47DF-8ED2-93792C6BE7C9}"/>
              </a:ext>
            </a:extLst>
          </p:cNvPr>
          <p:cNvGraphicFramePr>
            <a:graphicFrameLocks noGrp="1"/>
          </p:cNvGraphicFramePr>
          <p:nvPr>
            <p:ph type="tbl" sz="quarter" idx="13"/>
            <p:extLst>
              <p:ext uri="{D42A27DB-BD31-4B8C-83A1-F6EECF244321}">
                <p14:modId xmlns:p14="http://schemas.microsoft.com/office/powerpoint/2010/main" val="389320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0324684"/>
                    </a:ext>
                  </a:extLst>
                </a:gridCol>
                <a:gridCol w="1234440">
                  <a:extLst>
                    <a:ext uri="{9D8B030D-6E8A-4147-A177-3AD203B41FA5}">
                      <a16:colId xmlns:a16="http://schemas.microsoft.com/office/drawing/2014/main" val="212411857"/>
                    </a:ext>
                  </a:extLst>
                </a:gridCol>
                <a:gridCol w="1645920">
                  <a:extLst>
                    <a:ext uri="{9D8B030D-6E8A-4147-A177-3AD203B41FA5}">
                      <a16:colId xmlns:a16="http://schemas.microsoft.com/office/drawing/2014/main" val="2961323635"/>
                    </a:ext>
                  </a:extLst>
                </a:gridCol>
                <a:gridCol w="576072">
                  <a:extLst>
                    <a:ext uri="{9D8B030D-6E8A-4147-A177-3AD203B41FA5}">
                      <a16:colId xmlns:a16="http://schemas.microsoft.com/office/drawing/2014/main" val="2419447840"/>
                    </a:ext>
                  </a:extLst>
                </a:gridCol>
                <a:gridCol w="576072">
                  <a:extLst>
                    <a:ext uri="{9D8B030D-6E8A-4147-A177-3AD203B41FA5}">
                      <a16:colId xmlns:a16="http://schemas.microsoft.com/office/drawing/2014/main" val="3871356886"/>
                    </a:ext>
                  </a:extLst>
                </a:gridCol>
                <a:gridCol w="576072">
                  <a:extLst>
                    <a:ext uri="{9D8B030D-6E8A-4147-A177-3AD203B41FA5}">
                      <a16:colId xmlns:a16="http://schemas.microsoft.com/office/drawing/2014/main" val="2068030084"/>
                    </a:ext>
                  </a:extLst>
                </a:gridCol>
                <a:gridCol w="576072">
                  <a:extLst>
                    <a:ext uri="{9D8B030D-6E8A-4147-A177-3AD203B41FA5}">
                      <a16:colId xmlns:a16="http://schemas.microsoft.com/office/drawing/2014/main" val="2305441013"/>
                    </a:ext>
                  </a:extLst>
                </a:gridCol>
                <a:gridCol w="576072">
                  <a:extLst>
                    <a:ext uri="{9D8B030D-6E8A-4147-A177-3AD203B41FA5}">
                      <a16:colId xmlns:a16="http://schemas.microsoft.com/office/drawing/2014/main" val="1076543528"/>
                    </a:ext>
                  </a:extLst>
                </a:gridCol>
                <a:gridCol w="576072">
                  <a:extLst>
                    <a:ext uri="{9D8B030D-6E8A-4147-A177-3AD203B41FA5}">
                      <a16:colId xmlns:a16="http://schemas.microsoft.com/office/drawing/2014/main" val="1446744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3717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- 2025-10-29 16:13:12</a:t>
                      </a:r>
                      <a:r>
                        <a:rPr kumimoji="0" lang="de-DE" sz="1000" b="0" i="0" u="none" strike="noStrike" kern="1200" cap="none" spc="0" normalizeH="0" baseline="0" noProof="0">
                          <a:ln>
                            <a:noFill/>
                          </a:ln>
                          <a:solidFill>
                            <a:prstClr val="black"/>
                          </a:solidFill>
                          <a:effectLst/>
                          <a:uLnTx/>
                          <a:uFillTx/>
                          <a:latin typeface="Calibri"/>
                          <a:ea typeface="+mn-ea"/>
                          <a:cs typeface="+mn-cs"/>
                        </a:rPr>
                        <a:t>
 Florian ist 38 und sorgt für frischen Wind im Heimatverein Struthütten in Neunkirchen.💙🔥
Als der alte 1. Vorsitzende in Rente gegangen ist, hat er Florian den Auftrag erteilt, den Verein zu verjüngen. Florian hat die Leitung übernommen und tatsächlich hat er viele junge Menschen dafür begeistert, sich ehrenamtlich im Verein für die Dorfgemeinschaft zu engagieren.
Sie pflegen und reparieren zum Beispiel die Bänke im Ort. Sie backen aber auch regelmäßig gemeinsam Pizza. 🍕 Florians Ziel: Ehrenamt soll sich nach Spaß anfühlen! 😊
#Lokalzeit #WDR #ARD #Heimat #Heimatverein #Pizza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https://quintly-eu-image-storage.s3.amazonaws.com/60b0c1ceafa7b1885479f8b118a661a3/f12b7a06df240fab7069522e7519c9c9.jpg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16367</a:t>
                      </a:r>
                    </a:p>
                  </a:txBody>
                  <a:tcPr/>
                </a:tc>
                <a:extLst>
                  <a:ext uri="{0D108BD9-81ED-4DB2-BD59-A6C34878D82A}">
                    <a16:rowId xmlns:a16="http://schemas.microsoft.com/office/drawing/2014/main" val="2306524241"/>
                  </a:ext>
                </a:extLst>
              </a:tr>
            </a:tbl>
          </a:graphicData>
        </a:graphic>
      </p:graphicFrame>
      <p:sp>
        <p:nvSpPr>
          <p:cNvPr id="4" name="Text Placeholder 3">
            <a:extLst>
              <a:ext uri="{FF2B5EF4-FFF2-40B4-BE49-F238E27FC236}">
                <a16:creationId xmlns:a16="http://schemas.microsoft.com/office/drawing/2014/main" id="{FE9ADC29-2231-49C4-99D9-881744D532A9}"/>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932461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4E3C7-4A13-460F-8B6A-EBE05F7883E6}"/>
              </a:ext>
            </a:extLst>
          </p:cNvPr>
          <p:cNvSpPr>
            <a:spLocks noGrp="1"/>
          </p:cNvSpPr>
          <p:nvPr>
            <p:ph type="title"/>
          </p:nvPr>
        </p:nvSpPr>
        <p:spPr/>
        <p:txBody>
          <a:bodyPr/>
          <a:lstStyle/>
          <a:p>
            <a:r>
              <a:rPr lang="en-US"/>
              <a:t>Instagram Posts Table (mit Shares) | lokalzeit - 11 of 18</a:t>
            </a:r>
          </a:p>
        </p:txBody>
      </p:sp>
      <p:graphicFrame>
        <p:nvGraphicFramePr>
          <p:cNvPr id="5" name="Table Placeholder 4">
            <a:extLst>
              <a:ext uri="{FF2B5EF4-FFF2-40B4-BE49-F238E27FC236}">
                <a16:creationId xmlns:a16="http://schemas.microsoft.com/office/drawing/2014/main" id="{DC9834FD-3D07-4ACD-895E-5585427CBA9D}"/>
              </a:ext>
            </a:extLst>
          </p:cNvPr>
          <p:cNvGraphicFramePr>
            <a:graphicFrameLocks noGrp="1"/>
          </p:cNvGraphicFramePr>
          <p:nvPr>
            <p:ph type="tbl" sz="quarter" idx="13"/>
            <p:extLst>
              <p:ext uri="{D42A27DB-BD31-4B8C-83A1-F6EECF244321}">
                <p14:modId xmlns:p14="http://schemas.microsoft.com/office/powerpoint/2010/main" val="389785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85715129"/>
                    </a:ext>
                  </a:extLst>
                </a:gridCol>
                <a:gridCol w="1234440">
                  <a:extLst>
                    <a:ext uri="{9D8B030D-6E8A-4147-A177-3AD203B41FA5}">
                      <a16:colId xmlns:a16="http://schemas.microsoft.com/office/drawing/2014/main" val="1504644609"/>
                    </a:ext>
                  </a:extLst>
                </a:gridCol>
                <a:gridCol w="1645920">
                  <a:extLst>
                    <a:ext uri="{9D8B030D-6E8A-4147-A177-3AD203B41FA5}">
                      <a16:colId xmlns:a16="http://schemas.microsoft.com/office/drawing/2014/main" val="1043323862"/>
                    </a:ext>
                  </a:extLst>
                </a:gridCol>
                <a:gridCol w="576072">
                  <a:extLst>
                    <a:ext uri="{9D8B030D-6E8A-4147-A177-3AD203B41FA5}">
                      <a16:colId xmlns:a16="http://schemas.microsoft.com/office/drawing/2014/main" val="2698951448"/>
                    </a:ext>
                  </a:extLst>
                </a:gridCol>
                <a:gridCol w="576072">
                  <a:extLst>
                    <a:ext uri="{9D8B030D-6E8A-4147-A177-3AD203B41FA5}">
                      <a16:colId xmlns:a16="http://schemas.microsoft.com/office/drawing/2014/main" val="1315220274"/>
                    </a:ext>
                  </a:extLst>
                </a:gridCol>
                <a:gridCol w="576072">
                  <a:extLst>
                    <a:ext uri="{9D8B030D-6E8A-4147-A177-3AD203B41FA5}">
                      <a16:colId xmlns:a16="http://schemas.microsoft.com/office/drawing/2014/main" val="1737171790"/>
                    </a:ext>
                  </a:extLst>
                </a:gridCol>
                <a:gridCol w="576072">
                  <a:extLst>
                    <a:ext uri="{9D8B030D-6E8A-4147-A177-3AD203B41FA5}">
                      <a16:colId xmlns:a16="http://schemas.microsoft.com/office/drawing/2014/main" val="139992652"/>
                    </a:ext>
                  </a:extLst>
                </a:gridCol>
                <a:gridCol w="576072">
                  <a:extLst>
                    <a:ext uri="{9D8B030D-6E8A-4147-A177-3AD203B41FA5}">
                      <a16:colId xmlns:a16="http://schemas.microsoft.com/office/drawing/2014/main" val="3163080013"/>
                    </a:ext>
                  </a:extLst>
                </a:gridCol>
                <a:gridCol w="576072">
                  <a:extLst>
                    <a:ext uri="{9D8B030D-6E8A-4147-A177-3AD203B41FA5}">
                      <a16:colId xmlns:a16="http://schemas.microsoft.com/office/drawing/2014/main" val="2541951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7841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- 2025-10-30 09:59:51</a:t>
                      </a:r>
                      <a:r>
                        <a:rPr kumimoji="0" lang="en-US" sz="1000" b="0" i="0" u="none" strike="noStrike" kern="1200" cap="none" spc="0" normalizeH="0" baseline="0" noProof="0">
                          <a:ln>
                            <a:noFill/>
                          </a:ln>
                          <a:solidFill>
                            <a:prstClr val="black"/>
                          </a:solidFill>
                          <a:effectLst/>
                          <a:uLnTx/>
                          <a:uFillTx/>
                          <a:latin typeface="Calibri"/>
                          <a:ea typeface="+mn-ea"/>
                          <a:cs typeface="+mn-cs"/>
                        </a:rPr>
                        <a:t>
 Steffi hat kein Problem damit, die 💩 anderer Leute wegzumachen.🧽 Sie ist Toiletten-Kontrolleurin und reinigt täglich Toilettenhäuser nach 🚽💦
👨🏻‍💻Autor: Olaf Tack
#Urlaub #Autobahn #Toilette #Dortmund #WDR #Lokalzeit #ARD #Rastplatz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https://quintly-eu-image-storage.s3.amazonaws.com/60b0c1ceafa7b1885479f8b118a661a3/62a92997470e6f11ab1e77c00945daf3.jpg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28021</a:t>
                      </a:r>
                    </a:p>
                  </a:txBody>
                  <a:tcPr/>
                </a:tc>
                <a:extLst>
                  <a:ext uri="{0D108BD9-81ED-4DB2-BD59-A6C34878D82A}">
                    <a16:rowId xmlns:a16="http://schemas.microsoft.com/office/drawing/2014/main" val="316409297"/>
                  </a:ext>
                </a:extLst>
              </a:tr>
            </a:tbl>
          </a:graphicData>
        </a:graphic>
      </p:graphicFrame>
      <p:sp>
        <p:nvSpPr>
          <p:cNvPr id="4" name="Text Placeholder 3">
            <a:extLst>
              <a:ext uri="{FF2B5EF4-FFF2-40B4-BE49-F238E27FC236}">
                <a16:creationId xmlns:a16="http://schemas.microsoft.com/office/drawing/2014/main" id="{A951962F-E788-4715-A546-EA00B056CF7C}"/>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085943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14F5-8F97-4C9C-B25E-8AF63FD4AA9E}"/>
              </a:ext>
            </a:extLst>
          </p:cNvPr>
          <p:cNvSpPr>
            <a:spLocks noGrp="1"/>
          </p:cNvSpPr>
          <p:nvPr>
            <p:ph type="title"/>
          </p:nvPr>
        </p:nvSpPr>
        <p:spPr/>
        <p:txBody>
          <a:bodyPr/>
          <a:lstStyle/>
          <a:p>
            <a:r>
              <a:rPr lang="en-US"/>
              <a:t>Instagram Posts Table (mit Shares) | lokalzeit - 12 of 18</a:t>
            </a:r>
          </a:p>
        </p:txBody>
      </p:sp>
      <p:graphicFrame>
        <p:nvGraphicFramePr>
          <p:cNvPr id="5" name="Table Placeholder 4">
            <a:extLst>
              <a:ext uri="{FF2B5EF4-FFF2-40B4-BE49-F238E27FC236}">
                <a16:creationId xmlns:a16="http://schemas.microsoft.com/office/drawing/2014/main" id="{DBA4FD5E-ED61-4ACC-9208-C52AEE098A16}"/>
              </a:ext>
            </a:extLst>
          </p:cNvPr>
          <p:cNvGraphicFramePr>
            <a:graphicFrameLocks noGrp="1"/>
          </p:cNvGraphicFramePr>
          <p:nvPr>
            <p:ph type="tbl" sz="quarter" idx="13"/>
            <p:extLst>
              <p:ext uri="{D42A27DB-BD31-4B8C-83A1-F6EECF244321}">
                <p14:modId xmlns:p14="http://schemas.microsoft.com/office/powerpoint/2010/main" val="952954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37747826"/>
                    </a:ext>
                  </a:extLst>
                </a:gridCol>
                <a:gridCol w="1234440">
                  <a:extLst>
                    <a:ext uri="{9D8B030D-6E8A-4147-A177-3AD203B41FA5}">
                      <a16:colId xmlns:a16="http://schemas.microsoft.com/office/drawing/2014/main" val="2677275252"/>
                    </a:ext>
                  </a:extLst>
                </a:gridCol>
                <a:gridCol w="1645920">
                  <a:extLst>
                    <a:ext uri="{9D8B030D-6E8A-4147-A177-3AD203B41FA5}">
                      <a16:colId xmlns:a16="http://schemas.microsoft.com/office/drawing/2014/main" val="2765038709"/>
                    </a:ext>
                  </a:extLst>
                </a:gridCol>
                <a:gridCol w="576072">
                  <a:extLst>
                    <a:ext uri="{9D8B030D-6E8A-4147-A177-3AD203B41FA5}">
                      <a16:colId xmlns:a16="http://schemas.microsoft.com/office/drawing/2014/main" val="3228210279"/>
                    </a:ext>
                  </a:extLst>
                </a:gridCol>
                <a:gridCol w="576072">
                  <a:extLst>
                    <a:ext uri="{9D8B030D-6E8A-4147-A177-3AD203B41FA5}">
                      <a16:colId xmlns:a16="http://schemas.microsoft.com/office/drawing/2014/main" val="4185581139"/>
                    </a:ext>
                  </a:extLst>
                </a:gridCol>
                <a:gridCol w="576072">
                  <a:extLst>
                    <a:ext uri="{9D8B030D-6E8A-4147-A177-3AD203B41FA5}">
                      <a16:colId xmlns:a16="http://schemas.microsoft.com/office/drawing/2014/main" val="3832511004"/>
                    </a:ext>
                  </a:extLst>
                </a:gridCol>
                <a:gridCol w="576072">
                  <a:extLst>
                    <a:ext uri="{9D8B030D-6E8A-4147-A177-3AD203B41FA5}">
                      <a16:colId xmlns:a16="http://schemas.microsoft.com/office/drawing/2014/main" val="3350967496"/>
                    </a:ext>
                  </a:extLst>
                </a:gridCol>
                <a:gridCol w="576072">
                  <a:extLst>
                    <a:ext uri="{9D8B030D-6E8A-4147-A177-3AD203B41FA5}">
                      <a16:colId xmlns:a16="http://schemas.microsoft.com/office/drawing/2014/main" val="1619884975"/>
                    </a:ext>
                  </a:extLst>
                </a:gridCol>
                <a:gridCol w="576072">
                  <a:extLst>
                    <a:ext uri="{9D8B030D-6E8A-4147-A177-3AD203B41FA5}">
                      <a16:colId xmlns:a16="http://schemas.microsoft.com/office/drawing/2014/main" val="329356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1319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- 2025-10-30 13:33:38</a:t>
                      </a:r>
                      <a:r>
                        <a:rPr kumimoji="0" lang="de-DE" sz="1000" b="0" i="0" u="none" strike="noStrike" kern="1200" cap="none" spc="0" normalizeH="0" baseline="0" noProof="0">
                          <a:ln>
                            <a:noFill/>
                          </a:ln>
                          <a:solidFill>
                            <a:prstClr val="black"/>
                          </a:solidFill>
                          <a:effectLst/>
                          <a:uLnTx/>
                          <a:uFillTx/>
                          <a:latin typeface="Calibri"/>
                          <a:ea typeface="+mn-ea"/>
                          <a:cs typeface="+mn-cs"/>
                        </a:rPr>
                        <a:t>
 Lea lebt mit ME/CFS - eine schwere neuroimmunologische Erkrankung. Früher hat sie mehrmals die Woche Leistungssport gemacht. 💪
Mit der Erkrankung hat sich ihr Leben stark verändert.
Jetzt fällt es ihr schwer, überhaupt täglich an die frische Luft zu kommen. Die 21-Jährige hat sich über die Jahre neue Routinen aufgebaut und möchte nun anderen Erkrankten Mut machen. ❤️
Welche Dinge musstest du dir schon erkämpfen?
👩🏼‍💻Autorin: Veerle Seelig
#Lokalzeit #WDR #MECFS #MECFSAwareness #ARD #Rheine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https://quintly-eu-image-storage.s3.amazonaws.com/60b0c1ceafa7b1885479f8b118a661a3/7703364a22d5e54d2abd7072daa58013.jpg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20127</a:t>
                      </a:r>
                    </a:p>
                  </a:txBody>
                  <a:tcPr/>
                </a:tc>
                <a:extLst>
                  <a:ext uri="{0D108BD9-81ED-4DB2-BD59-A6C34878D82A}">
                    <a16:rowId xmlns:a16="http://schemas.microsoft.com/office/drawing/2014/main" val="3551117620"/>
                  </a:ext>
                </a:extLst>
              </a:tr>
            </a:tbl>
          </a:graphicData>
        </a:graphic>
      </p:graphicFrame>
      <p:sp>
        <p:nvSpPr>
          <p:cNvPr id="4" name="Text Placeholder 3">
            <a:extLst>
              <a:ext uri="{FF2B5EF4-FFF2-40B4-BE49-F238E27FC236}">
                <a16:creationId xmlns:a16="http://schemas.microsoft.com/office/drawing/2014/main" id="{81CF2A36-142F-4F93-A3A5-BF587569D65A}"/>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547800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7005-69AF-4E31-9F94-651B6BF17A19}"/>
              </a:ext>
            </a:extLst>
          </p:cNvPr>
          <p:cNvSpPr>
            <a:spLocks noGrp="1"/>
          </p:cNvSpPr>
          <p:nvPr>
            <p:ph type="title"/>
          </p:nvPr>
        </p:nvSpPr>
        <p:spPr/>
        <p:txBody>
          <a:bodyPr/>
          <a:lstStyle/>
          <a:p>
            <a:r>
              <a:rPr lang="en-US"/>
              <a:t>Instagram Posts Table (mit Shares) | lokalzeit - 13 of 18</a:t>
            </a:r>
          </a:p>
        </p:txBody>
      </p:sp>
      <p:graphicFrame>
        <p:nvGraphicFramePr>
          <p:cNvPr id="5" name="Table Placeholder 4">
            <a:extLst>
              <a:ext uri="{FF2B5EF4-FFF2-40B4-BE49-F238E27FC236}">
                <a16:creationId xmlns:a16="http://schemas.microsoft.com/office/drawing/2014/main" id="{E89E2C38-ADE1-4134-BB01-6843237C0E8C}"/>
              </a:ext>
            </a:extLst>
          </p:cNvPr>
          <p:cNvGraphicFramePr>
            <a:graphicFrameLocks noGrp="1"/>
          </p:cNvGraphicFramePr>
          <p:nvPr>
            <p:ph type="tbl" sz="quarter" idx="13"/>
            <p:extLst>
              <p:ext uri="{D42A27DB-BD31-4B8C-83A1-F6EECF244321}">
                <p14:modId xmlns:p14="http://schemas.microsoft.com/office/powerpoint/2010/main" val="245698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4106416"/>
                    </a:ext>
                  </a:extLst>
                </a:gridCol>
                <a:gridCol w="1234440">
                  <a:extLst>
                    <a:ext uri="{9D8B030D-6E8A-4147-A177-3AD203B41FA5}">
                      <a16:colId xmlns:a16="http://schemas.microsoft.com/office/drawing/2014/main" val="1804952809"/>
                    </a:ext>
                  </a:extLst>
                </a:gridCol>
                <a:gridCol w="1645920">
                  <a:extLst>
                    <a:ext uri="{9D8B030D-6E8A-4147-A177-3AD203B41FA5}">
                      <a16:colId xmlns:a16="http://schemas.microsoft.com/office/drawing/2014/main" val="2279867281"/>
                    </a:ext>
                  </a:extLst>
                </a:gridCol>
                <a:gridCol w="576072">
                  <a:extLst>
                    <a:ext uri="{9D8B030D-6E8A-4147-A177-3AD203B41FA5}">
                      <a16:colId xmlns:a16="http://schemas.microsoft.com/office/drawing/2014/main" val="2772634988"/>
                    </a:ext>
                  </a:extLst>
                </a:gridCol>
                <a:gridCol w="576072">
                  <a:extLst>
                    <a:ext uri="{9D8B030D-6E8A-4147-A177-3AD203B41FA5}">
                      <a16:colId xmlns:a16="http://schemas.microsoft.com/office/drawing/2014/main" val="1492353432"/>
                    </a:ext>
                  </a:extLst>
                </a:gridCol>
                <a:gridCol w="576072">
                  <a:extLst>
                    <a:ext uri="{9D8B030D-6E8A-4147-A177-3AD203B41FA5}">
                      <a16:colId xmlns:a16="http://schemas.microsoft.com/office/drawing/2014/main" val="2621522396"/>
                    </a:ext>
                  </a:extLst>
                </a:gridCol>
                <a:gridCol w="576072">
                  <a:extLst>
                    <a:ext uri="{9D8B030D-6E8A-4147-A177-3AD203B41FA5}">
                      <a16:colId xmlns:a16="http://schemas.microsoft.com/office/drawing/2014/main" val="1755027869"/>
                    </a:ext>
                  </a:extLst>
                </a:gridCol>
                <a:gridCol w="576072">
                  <a:extLst>
                    <a:ext uri="{9D8B030D-6E8A-4147-A177-3AD203B41FA5}">
                      <a16:colId xmlns:a16="http://schemas.microsoft.com/office/drawing/2014/main" val="633975927"/>
                    </a:ext>
                  </a:extLst>
                </a:gridCol>
                <a:gridCol w="576072">
                  <a:extLst>
                    <a:ext uri="{9D8B030D-6E8A-4147-A177-3AD203B41FA5}">
                      <a16:colId xmlns:a16="http://schemas.microsoft.com/office/drawing/2014/main" val="1294594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83497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- 2025-10-31 10:02:40</a:t>
                      </a:r>
                      <a:r>
                        <a:rPr kumimoji="0" lang="de-DE" sz="1000" b="0" i="0" u="none" strike="noStrike" kern="1200" cap="none" spc="0" normalizeH="0" baseline="0" noProof="0">
                          <a:ln>
                            <a:noFill/>
                          </a:ln>
                          <a:solidFill>
                            <a:prstClr val="black"/>
                          </a:solidFill>
                          <a:effectLst/>
                          <a:uLnTx/>
                          <a:uFillTx/>
                          <a:latin typeface="Calibri"/>
                          <a:ea typeface="+mn-ea"/>
                          <a:cs typeface="+mn-cs"/>
                        </a:rPr>
                        <a:t>
 Laurin ist seit seiner Kindheit großer Fan der Müllabfuhr. 🙌🏼
Wenn bei ihm im Viertel in Wuppertal der Müll abgeholt wurde, packte er schon als 4-Jähriger mit an. 💪🏼 Heute studiert der 20-Jährige Wirtschaftswissenschaften, doch die Begeisterung für den Job bei der Müllabfuhr ist geblieben. 
Mit dem Praktikum als Müllwerker erfüllt er sich einen Traum. ❤️
#Traumjob #Kindheitserinnerungen #Praktikum #Lokalzeit #WDR #ARD #Wuppertal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https://quintly-eu-image-storage.s3.amazonaws.com/60b0c1ceafa7b1885479f8b118a661a3/4b4cac75caeab8df0d33d479bad00fce.jpg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39487</a:t>
                      </a:r>
                    </a:p>
                  </a:txBody>
                  <a:tcPr/>
                </a:tc>
                <a:extLst>
                  <a:ext uri="{0D108BD9-81ED-4DB2-BD59-A6C34878D82A}">
                    <a16:rowId xmlns:a16="http://schemas.microsoft.com/office/drawing/2014/main" val="2153525490"/>
                  </a:ext>
                </a:extLst>
              </a:tr>
            </a:tbl>
          </a:graphicData>
        </a:graphic>
      </p:graphicFrame>
      <p:sp>
        <p:nvSpPr>
          <p:cNvPr id="4" name="Text Placeholder 3">
            <a:extLst>
              <a:ext uri="{FF2B5EF4-FFF2-40B4-BE49-F238E27FC236}">
                <a16:creationId xmlns:a16="http://schemas.microsoft.com/office/drawing/2014/main" id="{1131175D-60E1-47ED-A0F5-97154BD61ED3}"/>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441450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05B4-5AD0-4251-B63D-23CC1824DE36}"/>
              </a:ext>
            </a:extLst>
          </p:cNvPr>
          <p:cNvSpPr>
            <a:spLocks noGrp="1"/>
          </p:cNvSpPr>
          <p:nvPr>
            <p:ph type="title"/>
          </p:nvPr>
        </p:nvSpPr>
        <p:spPr/>
        <p:txBody>
          <a:bodyPr/>
          <a:lstStyle/>
          <a:p>
            <a:r>
              <a:rPr lang="en-US"/>
              <a:t>Instagram Posts Table (mit Shares) | lokalzeit - 14 of 18</a:t>
            </a:r>
          </a:p>
        </p:txBody>
      </p:sp>
      <p:graphicFrame>
        <p:nvGraphicFramePr>
          <p:cNvPr id="5" name="Table Placeholder 4">
            <a:extLst>
              <a:ext uri="{FF2B5EF4-FFF2-40B4-BE49-F238E27FC236}">
                <a16:creationId xmlns:a16="http://schemas.microsoft.com/office/drawing/2014/main" id="{F6274D08-A122-45DD-9D49-F69CF4487EF6}"/>
              </a:ext>
            </a:extLst>
          </p:cNvPr>
          <p:cNvGraphicFramePr>
            <a:graphicFrameLocks noGrp="1"/>
          </p:cNvGraphicFramePr>
          <p:nvPr>
            <p:ph type="tbl" sz="quarter" idx="13"/>
            <p:extLst>
              <p:ext uri="{D42A27DB-BD31-4B8C-83A1-F6EECF244321}">
                <p14:modId xmlns:p14="http://schemas.microsoft.com/office/powerpoint/2010/main" val="323445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0982693"/>
                    </a:ext>
                  </a:extLst>
                </a:gridCol>
                <a:gridCol w="1234440">
                  <a:extLst>
                    <a:ext uri="{9D8B030D-6E8A-4147-A177-3AD203B41FA5}">
                      <a16:colId xmlns:a16="http://schemas.microsoft.com/office/drawing/2014/main" val="1974702348"/>
                    </a:ext>
                  </a:extLst>
                </a:gridCol>
                <a:gridCol w="1645920">
                  <a:extLst>
                    <a:ext uri="{9D8B030D-6E8A-4147-A177-3AD203B41FA5}">
                      <a16:colId xmlns:a16="http://schemas.microsoft.com/office/drawing/2014/main" val="2430431201"/>
                    </a:ext>
                  </a:extLst>
                </a:gridCol>
                <a:gridCol w="576072">
                  <a:extLst>
                    <a:ext uri="{9D8B030D-6E8A-4147-A177-3AD203B41FA5}">
                      <a16:colId xmlns:a16="http://schemas.microsoft.com/office/drawing/2014/main" val="2926853892"/>
                    </a:ext>
                  </a:extLst>
                </a:gridCol>
                <a:gridCol w="576072">
                  <a:extLst>
                    <a:ext uri="{9D8B030D-6E8A-4147-A177-3AD203B41FA5}">
                      <a16:colId xmlns:a16="http://schemas.microsoft.com/office/drawing/2014/main" val="3318247696"/>
                    </a:ext>
                  </a:extLst>
                </a:gridCol>
                <a:gridCol w="576072">
                  <a:extLst>
                    <a:ext uri="{9D8B030D-6E8A-4147-A177-3AD203B41FA5}">
                      <a16:colId xmlns:a16="http://schemas.microsoft.com/office/drawing/2014/main" val="412745536"/>
                    </a:ext>
                  </a:extLst>
                </a:gridCol>
                <a:gridCol w="576072">
                  <a:extLst>
                    <a:ext uri="{9D8B030D-6E8A-4147-A177-3AD203B41FA5}">
                      <a16:colId xmlns:a16="http://schemas.microsoft.com/office/drawing/2014/main" val="4215967707"/>
                    </a:ext>
                  </a:extLst>
                </a:gridCol>
                <a:gridCol w="576072">
                  <a:extLst>
                    <a:ext uri="{9D8B030D-6E8A-4147-A177-3AD203B41FA5}">
                      <a16:colId xmlns:a16="http://schemas.microsoft.com/office/drawing/2014/main" val="3092528324"/>
                    </a:ext>
                  </a:extLst>
                </a:gridCol>
                <a:gridCol w="576072">
                  <a:extLst>
                    <a:ext uri="{9D8B030D-6E8A-4147-A177-3AD203B41FA5}">
                      <a16:colId xmlns:a16="http://schemas.microsoft.com/office/drawing/2014/main" val="372908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41319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- 2025-10-31 15:54:41</a:t>
                      </a:r>
                      <a:r>
                        <a:rPr kumimoji="0" lang="de-DE" sz="1000" b="0" i="0" u="none" strike="noStrike" kern="1200" cap="none" spc="0" normalizeH="0" baseline="0" noProof="0">
                          <a:ln>
                            <a:noFill/>
                          </a:ln>
                          <a:solidFill>
                            <a:prstClr val="black"/>
                          </a:solidFill>
                          <a:effectLst/>
                          <a:uLnTx/>
                          <a:uFillTx/>
                          <a:latin typeface="Calibri"/>
                          <a:ea typeface="+mn-ea"/>
                          <a:cs typeface="+mn-cs"/>
                        </a:rPr>
                        <a:t>
 Jonas und Hendrik lieben Halloween. 🎃👻 So sehr, dass die beiden im Garten von Jonas’ Eltern in Hamm-Westtünnen ein eigenes Halloweenhaus betreiben.     Jedes Jahr schmücken sie über Wochen das Gelände liebevoll mit Spinnen, Puppen und anderem Gruselkram.🕸️👻🤡 Mit ihrer Vorliebe zum Gruseln tun sie auch noch was Gutes: Statt Eintritt zu nehmen, bitten sie um Spenden für das Kinder- und Jugendhospiz. 💪❤️‍🩹   
Und wer räumt nach zwei Tagen Gruselturbo auf? Naja, die beiden. Und all ihre Helfer aus Familie und Freunden.🤝 
Autorin👩🏻‍💻 : Emely Kolodziej
#Halloween #Hamm #Hospiz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https://quintly-eu-image-storage.s3.amazonaws.com/60b0c1ceafa7b1885479f8b118a661a3/22d67cb867169a33358b7a264842a8f4.jpg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10262</a:t>
                      </a:r>
                    </a:p>
                  </a:txBody>
                  <a:tcPr/>
                </a:tc>
                <a:extLst>
                  <a:ext uri="{0D108BD9-81ED-4DB2-BD59-A6C34878D82A}">
                    <a16:rowId xmlns:a16="http://schemas.microsoft.com/office/drawing/2014/main" val="3427452276"/>
                  </a:ext>
                </a:extLst>
              </a:tr>
            </a:tbl>
          </a:graphicData>
        </a:graphic>
      </p:graphicFrame>
      <p:sp>
        <p:nvSpPr>
          <p:cNvPr id="4" name="Text Placeholder 3">
            <a:extLst>
              <a:ext uri="{FF2B5EF4-FFF2-40B4-BE49-F238E27FC236}">
                <a16:creationId xmlns:a16="http://schemas.microsoft.com/office/drawing/2014/main" id="{A8C02E37-970C-48D8-876D-4B238386FB8B}"/>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915912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110A8-7E62-4D94-A257-F1493C71DEC4}"/>
              </a:ext>
            </a:extLst>
          </p:cNvPr>
          <p:cNvSpPr>
            <a:spLocks noGrp="1"/>
          </p:cNvSpPr>
          <p:nvPr>
            <p:ph type="title"/>
          </p:nvPr>
        </p:nvSpPr>
        <p:spPr/>
        <p:txBody>
          <a:bodyPr/>
          <a:lstStyle/>
          <a:p>
            <a:r>
              <a:rPr lang="en-US"/>
              <a:t>Instagram Posts Table (mit Shares) | lokalzeit - 15 of 18</a:t>
            </a:r>
          </a:p>
        </p:txBody>
      </p:sp>
      <p:graphicFrame>
        <p:nvGraphicFramePr>
          <p:cNvPr id="5" name="Table Placeholder 4">
            <a:extLst>
              <a:ext uri="{FF2B5EF4-FFF2-40B4-BE49-F238E27FC236}">
                <a16:creationId xmlns:a16="http://schemas.microsoft.com/office/drawing/2014/main" id="{7F6CEFF0-6217-4EF0-8A34-4D26D2FC0AF0}"/>
              </a:ext>
            </a:extLst>
          </p:cNvPr>
          <p:cNvGraphicFramePr>
            <a:graphicFrameLocks noGrp="1"/>
          </p:cNvGraphicFramePr>
          <p:nvPr>
            <p:ph type="tbl" sz="quarter" idx="13"/>
            <p:extLst>
              <p:ext uri="{D42A27DB-BD31-4B8C-83A1-F6EECF244321}">
                <p14:modId xmlns:p14="http://schemas.microsoft.com/office/powerpoint/2010/main" val="419760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70085"/>
                    </a:ext>
                  </a:extLst>
                </a:gridCol>
                <a:gridCol w="1234440">
                  <a:extLst>
                    <a:ext uri="{9D8B030D-6E8A-4147-A177-3AD203B41FA5}">
                      <a16:colId xmlns:a16="http://schemas.microsoft.com/office/drawing/2014/main" val="2723165989"/>
                    </a:ext>
                  </a:extLst>
                </a:gridCol>
                <a:gridCol w="1645920">
                  <a:extLst>
                    <a:ext uri="{9D8B030D-6E8A-4147-A177-3AD203B41FA5}">
                      <a16:colId xmlns:a16="http://schemas.microsoft.com/office/drawing/2014/main" val="2010977843"/>
                    </a:ext>
                  </a:extLst>
                </a:gridCol>
                <a:gridCol w="576072">
                  <a:extLst>
                    <a:ext uri="{9D8B030D-6E8A-4147-A177-3AD203B41FA5}">
                      <a16:colId xmlns:a16="http://schemas.microsoft.com/office/drawing/2014/main" val="1711808915"/>
                    </a:ext>
                  </a:extLst>
                </a:gridCol>
                <a:gridCol w="576072">
                  <a:extLst>
                    <a:ext uri="{9D8B030D-6E8A-4147-A177-3AD203B41FA5}">
                      <a16:colId xmlns:a16="http://schemas.microsoft.com/office/drawing/2014/main" val="4287826121"/>
                    </a:ext>
                  </a:extLst>
                </a:gridCol>
                <a:gridCol w="576072">
                  <a:extLst>
                    <a:ext uri="{9D8B030D-6E8A-4147-A177-3AD203B41FA5}">
                      <a16:colId xmlns:a16="http://schemas.microsoft.com/office/drawing/2014/main" val="1735776603"/>
                    </a:ext>
                  </a:extLst>
                </a:gridCol>
                <a:gridCol w="576072">
                  <a:extLst>
                    <a:ext uri="{9D8B030D-6E8A-4147-A177-3AD203B41FA5}">
                      <a16:colId xmlns:a16="http://schemas.microsoft.com/office/drawing/2014/main" val="3729050065"/>
                    </a:ext>
                  </a:extLst>
                </a:gridCol>
                <a:gridCol w="576072">
                  <a:extLst>
                    <a:ext uri="{9D8B030D-6E8A-4147-A177-3AD203B41FA5}">
                      <a16:colId xmlns:a16="http://schemas.microsoft.com/office/drawing/2014/main" val="2308749387"/>
                    </a:ext>
                  </a:extLst>
                </a:gridCol>
                <a:gridCol w="576072">
                  <a:extLst>
                    <a:ext uri="{9D8B030D-6E8A-4147-A177-3AD203B41FA5}">
                      <a16:colId xmlns:a16="http://schemas.microsoft.com/office/drawing/2014/main" val="2897264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57695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- 2025-11-01 10:21:13</a:t>
                      </a:r>
                      <a:r>
                        <a:rPr kumimoji="0" lang="de-DE" sz="1000" b="0" i="0" u="none" strike="noStrike" kern="1200" cap="none" spc="0" normalizeH="0" baseline="0" noProof="0">
                          <a:ln>
                            <a:noFill/>
                          </a:ln>
                          <a:solidFill>
                            <a:prstClr val="black"/>
                          </a:solidFill>
                          <a:effectLst/>
                          <a:uLnTx/>
                          <a:uFillTx/>
                          <a:latin typeface="Calibri"/>
                          <a:ea typeface="+mn-ea"/>
                          <a:cs typeface="+mn-cs"/>
                        </a:rPr>
                        <a:t>
 Wenn Willie mit großen Hunden spielt, hat Sofia immer Angst um ihn. Deswegen veranstaltet sie den Dackeltreff. Einmal im Monat trifft sie sich mit anderen Dackeln und deren Besitzerinnen und Besitzern im Bonner Hofgarten. 🌳 
Die kleinen Hunde brauchen ziemlich viel Abwechslung und spielen am liebsten zusammen. Willie ist ein Kaninchendackel und nur 15cm hoch. 
Hinweis: Das Thema Dackelzucht ist umstritten. Sofia sagt, sie habe ihren Züchter sorgefältig ausgewählt und er ist auch Mitglied in einem Dachverband für Züchter. Gleichzeitig gibt es auch Tierschutzorganisationen, die sagen, man solle Dackel gar nicht züchten, da diese unter Beschwerden leiden können. 
👩‍💻 Autorin: Judith Reuber 
#SausageDog #Dackel #Dachshund #Hunde #Lokalzeit #WDR #ARD #Bonn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https://quintly-eu-image-storage.s3.amazonaws.com/60b0c1ceafa7b1885479f8b118a661a3/fc5a80b2f0b357b529ec202045723309.jpg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34529</a:t>
                      </a:r>
                    </a:p>
                  </a:txBody>
                  <a:tcPr/>
                </a:tc>
                <a:extLst>
                  <a:ext uri="{0D108BD9-81ED-4DB2-BD59-A6C34878D82A}">
                    <a16:rowId xmlns:a16="http://schemas.microsoft.com/office/drawing/2014/main" val="737975105"/>
                  </a:ext>
                </a:extLst>
              </a:tr>
            </a:tbl>
          </a:graphicData>
        </a:graphic>
      </p:graphicFrame>
      <p:sp>
        <p:nvSpPr>
          <p:cNvPr id="4" name="Text Placeholder 3">
            <a:extLst>
              <a:ext uri="{FF2B5EF4-FFF2-40B4-BE49-F238E27FC236}">
                <a16:creationId xmlns:a16="http://schemas.microsoft.com/office/drawing/2014/main" id="{0652F901-AB2D-4CFF-8AEA-6B5170A92198}"/>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10552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A8A2C-B61B-49AB-BF8C-35A7D3122643}"/>
              </a:ext>
            </a:extLst>
          </p:cNvPr>
          <p:cNvSpPr>
            <a:spLocks noGrp="1"/>
          </p:cNvSpPr>
          <p:nvPr>
            <p:ph type="title"/>
          </p:nvPr>
        </p:nvSpPr>
        <p:spPr/>
        <p:txBody>
          <a:bodyPr/>
          <a:lstStyle/>
          <a:p>
            <a:r>
              <a:rPr lang="en-US"/>
              <a:t>Instagram Posts Table (mit Shares) | lokalzeit - 16 of 18</a:t>
            </a:r>
          </a:p>
        </p:txBody>
      </p:sp>
      <p:graphicFrame>
        <p:nvGraphicFramePr>
          <p:cNvPr id="5" name="Table Placeholder 4">
            <a:extLst>
              <a:ext uri="{FF2B5EF4-FFF2-40B4-BE49-F238E27FC236}">
                <a16:creationId xmlns:a16="http://schemas.microsoft.com/office/drawing/2014/main" id="{EA17172E-BBE0-48EE-A09F-2BB7A325A10D}"/>
              </a:ext>
            </a:extLst>
          </p:cNvPr>
          <p:cNvGraphicFramePr>
            <a:graphicFrameLocks noGrp="1"/>
          </p:cNvGraphicFramePr>
          <p:nvPr>
            <p:ph type="tbl" sz="quarter" idx="13"/>
            <p:extLst>
              <p:ext uri="{D42A27DB-BD31-4B8C-83A1-F6EECF244321}">
                <p14:modId xmlns:p14="http://schemas.microsoft.com/office/powerpoint/2010/main" val="330521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3944674"/>
                    </a:ext>
                  </a:extLst>
                </a:gridCol>
                <a:gridCol w="1234440">
                  <a:extLst>
                    <a:ext uri="{9D8B030D-6E8A-4147-A177-3AD203B41FA5}">
                      <a16:colId xmlns:a16="http://schemas.microsoft.com/office/drawing/2014/main" val="2577783834"/>
                    </a:ext>
                  </a:extLst>
                </a:gridCol>
                <a:gridCol w="1645920">
                  <a:extLst>
                    <a:ext uri="{9D8B030D-6E8A-4147-A177-3AD203B41FA5}">
                      <a16:colId xmlns:a16="http://schemas.microsoft.com/office/drawing/2014/main" val="3971552366"/>
                    </a:ext>
                  </a:extLst>
                </a:gridCol>
                <a:gridCol w="576072">
                  <a:extLst>
                    <a:ext uri="{9D8B030D-6E8A-4147-A177-3AD203B41FA5}">
                      <a16:colId xmlns:a16="http://schemas.microsoft.com/office/drawing/2014/main" val="1120774323"/>
                    </a:ext>
                  </a:extLst>
                </a:gridCol>
                <a:gridCol w="576072">
                  <a:extLst>
                    <a:ext uri="{9D8B030D-6E8A-4147-A177-3AD203B41FA5}">
                      <a16:colId xmlns:a16="http://schemas.microsoft.com/office/drawing/2014/main" val="660299810"/>
                    </a:ext>
                  </a:extLst>
                </a:gridCol>
                <a:gridCol w="576072">
                  <a:extLst>
                    <a:ext uri="{9D8B030D-6E8A-4147-A177-3AD203B41FA5}">
                      <a16:colId xmlns:a16="http://schemas.microsoft.com/office/drawing/2014/main" val="2238333253"/>
                    </a:ext>
                  </a:extLst>
                </a:gridCol>
                <a:gridCol w="576072">
                  <a:extLst>
                    <a:ext uri="{9D8B030D-6E8A-4147-A177-3AD203B41FA5}">
                      <a16:colId xmlns:a16="http://schemas.microsoft.com/office/drawing/2014/main" val="4198456120"/>
                    </a:ext>
                  </a:extLst>
                </a:gridCol>
                <a:gridCol w="576072">
                  <a:extLst>
                    <a:ext uri="{9D8B030D-6E8A-4147-A177-3AD203B41FA5}">
                      <a16:colId xmlns:a16="http://schemas.microsoft.com/office/drawing/2014/main" val="3481797312"/>
                    </a:ext>
                  </a:extLst>
                </a:gridCol>
                <a:gridCol w="576072">
                  <a:extLst>
                    <a:ext uri="{9D8B030D-6E8A-4147-A177-3AD203B41FA5}">
                      <a16:colId xmlns:a16="http://schemas.microsoft.com/office/drawing/2014/main" val="3150645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8421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- 2025-11-01 15:26:20</a:t>
                      </a:r>
                      <a:r>
                        <a:rPr kumimoji="0" lang="de-DE" sz="1000" b="0" i="0" u="none" strike="noStrike" kern="1200" cap="none" spc="0" normalizeH="0" baseline="0" noProof="0">
                          <a:ln>
                            <a:noFill/>
                          </a:ln>
                          <a:solidFill>
                            <a:prstClr val="black"/>
                          </a:solidFill>
                          <a:effectLst/>
                          <a:uLnTx/>
                          <a:uFillTx/>
                          <a:latin typeface="Calibri"/>
                          <a:ea typeface="+mn-ea"/>
                          <a:cs typeface="+mn-cs"/>
                        </a:rPr>
                        <a:t>
 Dominik ist mit 34 Jahren an Hodenkrebs erkrankt. Er teilt seine Geschichte, um andere zu warnen. 💪 
Im Aktionsmonat “Movember” lassen sich Männer weltweit einen Schnurrbart wachsen, um auf Männergesundheit hinzuweisen. In Herford gibt’s dafür eine besondere Ausstellung. 👨🏼👨🏽👨‍⚕️ 
👨‍💻 Autor: Jan-Ole Niermann 
#Movember #Schnörres #Gesundheit #Krebs #Vorsorge #Lokalzeit #WDR #ARD #Herford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https://quintly-eu-image-storage.s3.amazonaws.com/60b0c1ceafa7b1885479f8b118a661a3/9be2e67449b05c98236bcbc47da6e734.jpg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20135</a:t>
                      </a:r>
                    </a:p>
                  </a:txBody>
                  <a:tcPr/>
                </a:tc>
                <a:extLst>
                  <a:ext uri="{0D108BD9-81ED-4DB2-BD59-A6C34878D82A}">
                    <a16:rowId xmlns:a16="http://schemas.microsoft.com/office/drawing/2014/main" val="2413448943"/>
                  </a:ext>
                </a:extLst>
              </a:tr>
            </a:tbl>
          </a:graphicData>
        </a:graphic>
      </p:graphicFrame>
      <p:sp>
        <p:nvSpPr>
          <p:cNvPr id="4" name="Text Placeholder 3">
            <a:extLst>
              <a:ext uri="{FF2B5EF4-FFF2-40B4-BE49-F238E27FC236}">
                <a16:creationId xmlns:a16="http://schemas.microsoft.com/office/drawing/2014/main" id="{BFC489CC-51DB-477A-A272-6896FB26EE6D}"/>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557749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1742-B2C8-43B2-AF1F-D0C280B7BCE1}"/>
              </a:ext>
            </a:extLst>
          </p:cNvPr>
          <p:cNvSpPr>
            <a:spLocks noGrp="1"/>
          </p:cNvSpPr>
          <p:nvPr>
            <p:ph type="title"/>
          </p:nvPr>
        </p:nvSpPr>
        <p:spPr/>
        <p:txBody>
          <a:bodyPr/>
          <a:lstStyle/>
          <a:p>
            <a:r>
              <a:rPr lang="en-US"/>
              <a:t>Instagram Posts Table (mit Shares) | lokalzeit - 17 of 18</a:t>
            </a:r>
          </a:p>
        </p:txBody>
      </p:sp>
      <p:graphicFrame>
        <p:nvGraphicFramePr>
          <p:cNvPr id="5" name="Table Placeholder 4">
            <a:extLst>
              <a:ext uri="{FF2B5EF4-FFF2-40B4-BE49-F238E27FC236}">
                <a16:creationId xmlns:a16="http://schemas.microsoft.com/office/drawing/2014/main" id="{78C95136-B1EE-4313-ADFB-3105E66597FE}"/>
              </a:ext>
            </a:extLst>
          </p:cNvPr>
          <p:cNvGraphicFramePr>
            <a:graphicFrameLocks noGrp="1"/>
          </p:cNvGraphicFramePr>
          <p:nvPr>
            <p:ph type="tbl" sz="quarter" idx="13"/>
            <p:extLst>
              <p:ext uri="{D42A27DB-BD31-4B8C-83A1-F6EECF244321}">
                <p14:modId xmlns:p14="http://schemas.microsoft.com/office/powerpoint/2010/main" val="3775686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6416824"/>
                    </a:ext>
                  </a:extLst>
                </a:gridCol>
                <a:gridCol w="1234440">
                  <a:extLst>
                    <a:ext uri="{9D8B030D-6E8A-4147-A177-3AD203B41FA5}">
                      <a16:colId xmlns:a16="http://schemas.microsoft.com/office/drawing/2014/main" val="926324502"/>
                    </a:ext>
                  </a:extLst>
                </a:gridCol>
                <a:gridCol w="1645920">
                  <a:extLst>
                    <a:ext uri="{9D8B030D-6E8A-4147-A177-3AD203B41FA5}">
                      <a16:colId xmlns:a16="http://schemas.microsoft.com/office/drawing/2014/main" val="523959813"/>
                    </a:ext>
                  </a:extLst>
                </a:gridCol>
                <a:gridCol w="576072">
                  <a:extLst>
                    <a:ext uri="{9D8B030D-6E8A-4147-A177-3AD203B41FA5}">
                      <a16:colId xmlns:a16="http://schemas.microsoft.com/office/drawing/2014/main" val="1220721766"/>
                    </a:ext>
                  </a:extLst>
                </a:gridCol>
                <a:gridCol w="576072">
                  <a:extLst>
                    <a:ext uri="{9D8B030D-6E8A-4147-A177-3AD203B41FA5}">
                      <a16:colId xmlns:a16="http://schemas.microsoft.com/office/drawing/2014/main" val="3327958625"/>
                    </a:ext>
                  </a:extLst>
                </a:gridCol>
                <a:gridCol w="576072">
                  <a:extLst>
                    <a:ext uri="{9D8B030D-6E8A-4147-A177-3AD203B41FA5}">
                      <a16:colId xmlns:a16="http://schemas.microsoft.com/office/drawing/2014/main" val="4122415231"/>
                    </a:ext>
                  </a:extLst>
                </a:gridCol>
                <a:gridCol w="576072">
                  <a:extLst>
                    <a:ext uri="{9D8B030D-6E8A-4147-A177-3AD203B41FA5}">
                      <a16:colId xmlns:a16="http://schemas.microsoft.com/office/drawing/2014/main" val="2636468897"/>
                    </a:ext>
                  </a:extLst>
                </a:gridCol>
                <a:gridCol w="576072">
                  <a:extLst>
                    <a:ext uri="{9D8B030D-6E8A-4147-A177-3AD203B41FA5}">
                      <a16:colId xmlns:a16="http://schemas.microsoft.com/office/drawing/2014/main" val="3606287803"/>
                    </a:ext>
                  </a:extLst>
                </a:gridCol>
                <a:gridCol w="576072">
                  <a:extLst>
                    <a:ext uri="{9D8B030D-6E8A-4147-A177-3AD203B41FA5}">
                      <a16:colId xmlns:a16="http://schemas.microsoft.com/office/drawing/2014/main" val="2283423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19091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- 2025-11-02 10:11:53</a:t>
                      </a:r>
                      <a:r>
                        <a:rPr kumimoji="0" lang="en-US" sz="1000" b="0" i="0" u="none" strike="noStrike" kern="1200" cap="none" spc="0" normalizeH="0" baseline="0" noProof="0">
                          <a:ln>
                            <a:noFill/>
                          </a:ln>
                          <a:solidFill>
                            <a:prstClr val="black"/>
                          </a:solidFill>
                          <a:effectLst/>
                          <a:uLnTx/>
                          <a:uFillTx/>
                          <a:latin typeface="Calibri"/>
                          <a:ea typeface="+mn-ea"/>
                          <a:cs typeface="+mn-cs"/>
                        </a:rPr>
                        <a:t>
 Plötzlich Papas: 👶🏼❤️ Dennis und Danny Meier haben ein Kind adoptiert – nach langer Wartezeit und Vorbereitung ging nach einem Anruf vom Jugendamt alles ganz schnell. In unserer Serie “Herzenssache” erzählen sie von diesem ganz emotionalen Moment und ihrem Start als Regenbogen-Familie. 🌈 
👨‍💻 Autoren: Jan-Ole Niermann &amp; Christian Saftig 
#Herzenssache #Liebe #Regenbogenfamilie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https://quintly-eu-image-storage.s3.amazonaws.com/60b0c1ceafa7b1885479f8b118a661a3/022d6ec811ac745b5d5bf287b64c77f8.jpg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NRW-Post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27512</a:t>
                      </a:r>
                    </a:p>
                  </a:txBody>
                  <a:tcPr/>
                </a:tc>
                <a:extLst>
                  <a:ext uri="{0D108BD9-81ED-4DB2-BD59-A6C34878D82A}">
                    <a16:rowId xmlns:a16="http://schemas.microsoft.com/office/drawing/2014/main" val="3279748793"/>
                  </a:ext>
                </a:extLst>
              </a:tr>
            </a:tbl>
          </a:graphicData>
        </a:graphic>
      </p:graphicFrame>
      <p:sp>
        <p:nvSpPr>
          <p:cNvPr id="4" name="Text Placeholder 3">
            <a:extLst>
              <a:ext uri="{FF2B5EF4-FFF2-40B4-BE49-F238E27FC236}">
                <a16:creationId xmlns:a16="http://schemas.microsoft.com/office/drawing/2014/main" id="{B067C1C2-1047-4D98-9F5A-BEEDF82AADDE}"/>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3481930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32F4-D18B-4EA7-AD31-CFB172D6D825}"/>
              </a:ext>
            </a:extLst>
          </p:cNvPr>
          <p:cNvSpPr>
            <a:spLocks noGrp="1"/>
          </p:cNvSpPr>
          <p:nvPr>
            <p:ph type="title"/>
          </p:nvPr>
        </p:nvSpPr>
        <p:spPr/>
        <p:txBody>
          <a:bodyPr/>
          <a:lstStyle/>
          <a:p>
            <a:r>
              <a:rPr lang="en-US"/>
              <a:t>Instagram Posts Table (mit Shares) | lokalzeit - 18 of 18</a:t>
            </a:r>
          </a:p>
        </p:txBody>
      </p:sp>
      <p:graphicFrame>
        <p:nvGraphicFramePr>
          <p:cNvPr id="5" name="Table Placeholder 4">
            <a:extLst>
              <a:ext uri="{FF2B5EF4-FFF2-40B4-BE49-F238E27FC236}">
                <a16:creationId xmlns:a16="http://schemas.microsoft.com/office/drawing/2014/main" id="{43AE1A18-0060-4860-A3C3-6534307F68CE}"/>
              </a:ext>
            </a:extLst>
          </p:cNvPr>
          <p:cNvGraphicFramePr>
            <a:graphicFrameLocks noGrp="1"/>
          </p:cNvGraphicFramePr>
          <p:nvPr>
            <p:ph type="tbl" sz="quarter" idx="13"/>
            <p:extLst>
              <p:ext uri="{D42A27DB-BD31-4B8C-83A1-F6EECF244321}">
                <p14:modId xmlns:p14="http://schemas.microsoft.com/office/powerpoint/2010/main" val="264972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9269624"/>
                    </a:ext>
                  </a:extLst>
                </a:gridCol>
                <a:gridCol w="1234440">
                  <a:extLst>
                    <a:ext uri="{9D8B030D-6E8A-4147-A177-3AD203B41FA5}">
                      <a16:colId xmlns:a16="http://schemas.microsoft.com/office/drawing/2014/main" val="2570458049"/>
                    </a:ext>
                  </a:extLst>
                </a:gridCol>
                <a:gridCol w="1645920">
                  <a:extLst>
                    <a:ext uri="{9D8B030D-6E8A-4147-A177-3AD203B41FA5}">
                      <a16:colId xmlns:a16="http://schemas.microsoft.com/office/drawing/2014/main" val="4226796482"/>
                    </a:ext>
                  </a:extLst>
                </a:gridCol>
                <a:gridCol w="576072">
                  <a:extLst>
                    <a:ext uri="{9D8B030D-6E8A-4147-A177-3AD203B41FA5}">
                      <a16:colId xmlns:a16="http://schemas.microsoft.com/office/drawing/2014/main" val="178218816"/>
                    </a:ext>
                  </a:extLst>
                </a:gridCol>
                <a:gridCol w="576072">
                  <a:extLst>
                    <a:ext uri="{9D8B030D-6E8A-4147-A177-3AD203B41FA5}">
                      <a16:colId xmlns:a16="http://schemas.microsoft.com/office/drawing/2014/main" val="3425392626"/>
                    </a:ext>
                  </a:extLst>
                </a:gridCol>
                <a:gridCol w="576072">
                  <a:extLst>
                    <a:ext uri="{9D8B030D-6E8A-4147-A177-3AD203B41FA5}">
                      <a16:colId xmlns:a16="http://schemas.microsoft.com/office/drawing/2014/main" val="2168421281"/>
                    </a:ext>
                  </a:extLst>
                </a:gridCol>
                <a:gridCol w="576072">
                  <a:extLst>
                    <a:ext uri="{9D8B030D-6E8A-4147-A177-3AD203B41FA5}">
                      <a16:colId xmlns:a16="http://schemas.microsoft.com/office/drawing/2014/main" val="1611578003"/>
                    </a:ext>
                  </a:extLst>
                </a:gridCol>
                <a:gridCol w="576072">
                  <a:extLst>
                    <a:ext uri="{9D8B030D-6E8A-4147-A177-3AD203B41FA5}">
                      <a16:colId xmlns:a16="http://schemas.microsoft.com/office/drawing/2014/main" val="1945984987"/>
                    </a:ext>
                  </a:extLst>
                </a:gridCol>
                <a:gridCol w="576072">
                  <a:extLst>
                    <a:ext uri="{9D8B030D-6E8A-4147-A177-3AD203B41FA5}">
                      <a16:colId xmlns:a16="http://schemas.microsoft.com/office/drawing/2014/main" val="3613802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5052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- 2025-11-02 15:45:57</a:t>
                      </a:r>
                      <a:r>
                        <a:rPr kumimoji="0" lang="de-DE" sz="1000" b="0" i="0" u="none" strike="noStrike" kern="1200" cap="none" spc="0" normalizeH="0" baseline="0" noProof="0">
                          <a:ln>
                            <a:noFill/>
                          </a:ln>
                          <a:solidFill>
                            <a:prstClr val="black"/>
                          </a:solidFill>
                          <a:effectLst/>
                          <a:uLnTx/>
                          <a:uFillTx/>
                          <a:latin typeface="Calibri"/>
                          <a:ea typeface="+mn-ea"/>
                          <a:cs typeface="+mn-cs"/>
                        </a:rPr>
                        <a:t>
 Content Note: Suizid 
Julian Maetzel aus Dortmund hat seinen kleinen Bruder Nils durch Suizid verloren. 
Die Familie wusste, dass Nils Depressionen hatte – aber was das genau bedeutete, behielt Nils oft für sich. 
Heute teilt Familie Maetzel seine Geschichte – auch, um das Stigma von Depressionen bei Männern zu brechen. 🖤
Benötigst du selbst Hilfe oder kennst jemanden, der Hilfe braucht? Die Telefonseelsorge ist anonym, kostenlos und rund um die Uhr erreichbar. Die Telefonnummern sind 0800/111 0 111 und 0800/111 0 222. Auch die Robert Enke Stiftung bietet Hilfe und unterstützt bei Depressionen unter 05105 77 55 55 0. 
#Suizid #Depressionen #Männer #Stigma #Reachout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https://quintly-eu-image-storage.s3.amazonaws.com/60b0c1ceafa7b1885479f8b118a661a3/5aebb4e6534269ac5c7369dea1ef8911.jpg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14542</a:t>
                      </a:r>
                    </a:p>
                  </a:txBody>
                  <a:tcPr/>
                </a:tc>
                <a:extLst>
                  <a:ext uri="{0D108BD9-81ED-4DB2-BD59-A6C34878D82A}">
                    <a16:rowId xmlns:a16="http://schemas.microsoft.com/office/drawing/2014/main" val="2737040611"/>
                  </a:ext>
                </a:extLst>
              </a:tr>
            </a:tbl>
          </a:graphicData>
        </a:graphic>
      </p:graphicFrame>
      <p:sp>
        <p:nvSpPr>
          <p:cNvPr id="4" name="Text Placeholder 3">
            <a:extLst>
              <a:ext uri="{FF2B5EF4-FFF2-40B4-BE49-F238E27FC236}">
                <a16:creationId xmlns:a16="http://schemas.microsoft.com/office/drawing/2014/main" id="{48EF276B-DDAE-4087-B497-D6FCC34F8B99}"/>
              </a:ext>
            </a:extLst>
          </p:cNvPr>
          <p:cNvSpPr>
            <a:spLocks noGrp="1"/>
          </p:cNvSpPr>
          <p:nvPr>
            <p:ph type="body" sz="quarter" idx="14"/>
          </p:nvPr>
        </p:nvSpPr>
        <p:spPr/>
        <p:txBody>
          <a:bodyPr/>
          <a:lstStyle/>
          <a:p>
            <a:r>
              <a:rPr lang="en-US"/>
              <a:t>27/10/2025 - 02/11/2025</a:t>
            </a:r>
          </a:p>
        </p:txBody>
      </p:sp>
    </p:spTree>
    <p:extLst>
      <p:ext uri="{BB962C8B-B14F-4D97-AF65-F5344CB8AC3E}">
        <p14:creationId xmlns:p14="http://schemas.microsoft.com/office/powerpoint/2010/main" val="6231062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3057</Words>
  <Application>Microsoft Office PowerPoint</Application>
  <PresentationFormat>On-screen Show (4:3)</PresentationFormat>
  <Paragraphs>350</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Instagram Posts Table (mit Shares) | lokalzeit - 1 of 18</vt:lpstr>
      <vt:lpstr>Instagram Posts Table (mit Shares) | lokalzeit - 2 of 18</vt:lpstr>
      <vt:lpstr>Instagram Posts Table (mit Shares) | lokalzeit - 3 of 18</vt:lpstr>
      <vt:lpstr>Instagram Posts Table (mit Shares) | lokalzeit - 4 of 18</vt:lpstr>
      <vt:lpstr>Instagram Posts Table (mit Shares) | lokalzeit - 5 of 18</vt:lpstr>
      <vt:lpstr>Instagram Posts Table (mit Shares) | lokalzeit - 6 of 18</vt:lpstr>
      <vt:lpstr>Instagram Posts Table (mit Shares) | lokalzeit - 7 of 18</vt:lpstr>
      <vt:lpstr>Instagram Posts Table (mit Shares) | lokalzeit - 8 of 18</vt:lpstr>
      <vt:lpstr>Instagram Posts Table (mit Shares) | lokalzeit - 9 of 18</vt:lpstr>
      <vt:lpstr>Instagram Posts Table (mit Shares) | lokalzeit - 10 of 18</vt:lpstr>
      <vt:lpstr>Instagram Posts Table (mit Shares) | lokalzeit - 11 of 18</vt:lpstr>
      <vt:lpstr>Instagram Posts Table (mit Shares) | lokalzeit - 12 of 18</vt:lpstr>
      <vt:lpstr>Instagram Posts Table (mit Shares) | lokalzeit - 13 of 18</vt:lpstr>
      <vt:lpstr>Instagram Posts Table (mit Shares) | lokalzeit - 14 of 18</vt:lpstr>
      <vt:lpstr>Instagram Posts Table (mit Shares) | lokalzeit - 15 of 18</vt:lpstr>
      <vt:lpstr>Instagram Posts Table (mit Shares) | lokalzeit - 16 of 18</vt:lpstr>
      <vt:lpstr>Instagram Posts Table (mit Shares) | lokalzeit - 17 of 18</vt:lpstr>
      <vt:lpstr>Instagram Posts Table (mit Shares) | lokalzeit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18</dc:title>
  <dc:creator>Frederik Born</dc:creator>
  <cp:lastModifiedBy>Frederik Born</cp:lastModifiedBy>
  <cp:revision>1</cp:revision>
  <dcterms:created xsi:type="dcterms:W3CDTF">2025-11-04T12:11:35Z</dcterms:created>
  <dcterms:modified xsi:type="dcterms:W3CDTF">2025-11-04T12:13:29Z</dcterms:modified>
</cp:coreProperties>
</file>