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360F6-40F4-44D8-9A2E-475B58200537}"/>
              </a:ext>
            </a:extLst>
          </p:cNvPr>
          <p:cNvSpPr>
            <a:spLocks noGrp="1"/>
          </p:cNvSpPr>
          <p:nvPr>
            <p:ph type="title"/>
          </p:nvPr>
        </p:nvSpPr>
        <p:spPr/>
        <p:txBody>
          <a:bodyPr/>
          <a:lstStyle/>
          <a:p>
            <a:r>
              <a:rPr lang="en-US"/>
              <a:t>Facebook Alle Posts und Reels (Anhang) | WDR Lokalzeit - 1 of 9</a:t>
            </a:r>
          </a:p>
        </p:txBody>
      </p:sp>
      <p:graphicFrame>
        <p:nvGraphicFramePr>
          <p:cNvPr id="5" name="Table Placeholder 4">
            <a:extLst>
              <a:ext uri="{FF2B5EF4-FFF2-40B4-BE49-F238E27FC236}">
                <a16:creationId xmlns:a16="http://schemas.microsoft.com/office/drawing/2014/main" id="{1D56F9C0-6A75-4C21-A843-6D688614B2CC}"/>
              </a:ext>
            </a:extLst>
          </p:cNvPr>
          <p:cNvGraphicFramePr>
            <a:graphicFrameLocks noGrp="1"/>
          </p:cNvGraphicFramePr>
          <p:nvPr>
            <p:ph type="tbl" sz="quarter" idx="13"/>
            <p:extLst>
              <p:ext uri="{D42A27DB-BD31-4B8C-83A1-F6EECF244321}">
                <p14:modId xmlns:p14="http://schemas.microsoft.com/office/powerpoint/2010/main" val="1853326350"/>
              </p:ext>
            </p:extLst>
          </p:nvPr>
        </p:nvGraphicFramePr>
        <p:xfrm>
          <a:off x="457200" y="1731963"/>
          <a:ext cx="7735824" cy="277876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479252346"/>
                    </a:ext>
                  </a:extLst>
                </a:gridCol>
                <a:gridCol w="1728216">
                  <a:extLst>
                    <a:ext uri="{9D8B030D-6E8A-4147-A177-3AD203B41FA5}">
                      <a16:colId xmlns:a16="http://schemas.microsoft.com/office/drawing/2014/main" val="3702748150"/>
                    </a:ext>
                  </a:extLst>
                </a:gridCol>
                <a:gridCol w="576072">
                  <a:extLst>
                    <a:ext uri="{9D8B030D-6E8A-4147-A177-3AD203B41FA5}">
                      <a16:colId xmlns:a16="http://schemas.microsoft.com/office/drawing/2014/main" val="3196648591"/>
                    </a:ext>
                  </a:extLst>
                </a:gridCol>
                <a:gridCol w="576072">
                  <a:extLst>
                    <a:ext uri="{9D8B030D-6E8A-4147-A177-3AD203B41FA5}">
                      <a16:colId xmlns:a16="http://schemas.microsoft.com/office/drawing/2014/main" val="1600928982"/>
                    </a:ext>
                  </a:extLst>
                </a:gridCol>
                <a:gridCol w="576072">
                  <a:extLst>
                    <a:ext uri="{9D8B030D-6E8A-4147-A177-3AD203B41FA5}">
                      <a16:colId xmlns:a16="http://schemas.microsoft.com/office/drawing/2014/main" val="1152679674"/>
                    </a:ext>
                  </a:extLst>
                </a:gridCol>
                <a:gridCol w="576072">
                  <a:extLst>
                    <a:ext uri="{9D8B030D-6E8A-4147-A177-3AD203B41FA5}">
                      <a16:colId xmlns:a16="http://schemas.microsoft.com/office/drawing/2014/main" val="180095345"/>
                    </a:ext>
                  </a:extLst>
                </a:gridCol>
                <a:gridCol w="576072">
                  <a:extLst>
                    <a:ext uri="{9D8B030D-6E8A-4147-A177-3AD203B41FA5}">
                      <a16:colId xmlns:a16="http://schemas.microsoft.com/office/drawing/2014/main" val="687129137"/>
                    </a:ext>
                  </a:extLst>
                </a:gridCol>
                <a:gridCol w="576072">
                  <a:extLst>
                    <a:ext uri="{9D8B030D-6E8A-4147-A177-3AD203B41FA5}">
                      <a16:colId xmlns:a16="http://schemas.microsoft.com/office/drawing/2014/main" val="358741429"/>
                    </a:ext>
                  </a:extLst>
                </a:gridCol>
                <a:gridCol w="576072">
                  <a:extLst>
                    <a:ext uri="{9D8B030D-6E8A-4147-A177-3AD203B41FA5}">
                      <a16:colId xmlns:a16="http://schemas.microsoft.com/office/drawing/2014/main" val="1624069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552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10:02:42</a:t>
                      </a:r>
                      <a:r>
                        <a:rPr kumimoji="0" lang="de-DE" sz="1000" b="0" i="0" u="none" strike="noStrike" kern="1200" cap="none" spc="0" normalizeH="0" baseline="0" noProof="0">
                          <a:ln>
                            <a:noFill/>
                          </a:ln>
                          <a:solidFill>
                            <a:prstClr val="black"/>
                          </a:solidFill>
                          <a:effectLst/>
                          <a:uLnTx/>
                          <a:uFillTx/>
                          <a:latin typeface="Calibri"/>
                          <a:ea typeface="+mn-ea"/>
                          <a:cs typeface="+mn-cs"/>
                        </a:rPr>
                        <a:t>
 Annika und Stefan Groß verbindet eine große Liebe. Die ist stärker als jede Diagnose oder körperliche Einschränkung.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7111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- 2025-10-20 13:08:47</a:t>
                      </a:r>
                      <a:r>
                        <a:rPr kumimoji="0" lang="de-DE" sz="1000" b="0" i="0" u="none" strike="noStrike" kern="1200" cap="none" spc="0" normalizeH="0" baseline="0" noProof="0">
                          <a:ln>
                            <a:noFill/>
                          </a:ln>
                          <a:solidFill>
                            <a:prstClr val="black"/>
                          </a:solidFill>
                          <a:effectLst/>
                          <a:uLnTx/>
                          <a:uFillTx/>
                          <a:latin typeface="Calibri"/>
                          <a:ea typeface="+mn-ea"/>
                          <a:cs typeface="+mn-cs"/>
                        </a:rPr>
                        <a:t>
 Ein Landwirt ohne Land? Lucas aus Siegen hat aus der Not eine Tugend gemacht.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3871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- 2025-10-24 18:47:49</a:t>
                      </a:r>
                      <a:r>
                        <a:rPr kumimoji="0" lang="de-DE" sz="1000" b="0" i="0" u="none" strike="noStrike" kern="1200" cap="none" spc="0" normalizeH="0" baseline="0" noProof="0">
                          <a:ln>
                            <a:noFill/>
                          </a:ln>
                          <a:solidFill>
                            <a:prstClr val="black"/>
                          </a:solidFill>
                          <a:effectLst/>
                          <a:uLnTx/>
                          <a:uFillTx/>
                          <a:latin typeface="Calibri"/>
                          <a:ea typeface="+mn-ea"/>
                          <a:cs typeface="+mn-cs"/>
                        </a:rPr>
                        <a:t>
 Jann ist erst 30, als er an einer unerkannten Blutvergiftung stirbt. Seine Mutter Kerstin aus Jülich kämpft seitdem dafür, dass anderen dieses Schicksal erspart bleibt.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55876503"/>
                  </a:ext>
                </a:extLst>
              </a:tr>
            </a:tbl>
          </a:graphicData>
        </a:graphic>
      </p:graphicFrame>
      <p:sp>
        <p:nvSpPr>
          <p:cNvPr id="4" name="Text Placeholder 3">
            <a:extLst>
              <a:ext uri="{FF2B5EF4-FFF2-40B4-BE49-F238E27FC236}">
                <a16:creationId xmlns:a16="http://schemas.microsoft.com/office/drawing/2014/main" id="{7A685FC0-464A-4468-B3C2-423616D1B970}"/>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856760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9548-B94C-4099-B492-D1BF7424838A}"/>
              </a:ext>
            </a:extLst>
          </p:cNvPr>
          <p:cNvSpPr>
            <a:spLocks noGrp="1"/>
          </p:cNvSpPr>
          <p:nvPr>
            <p:ph type="title"/>
          </p:nvPr>
        </p:nvSpPr>
        <p:spPr/>
        <p:txBody>
          <a:bodyPr/>
          <a:lstStyle/>
          <a:p>
            <a:r>
              <a:rPr lang="en-US"/>
              <a:t>Facebook Alle Posts und Reels (Anhang) | WDR Lokalzeit - 2 of 9</a:t>
            </a:r>
          </a:p>
        </p:txBody>
      </p:sp>
      <p:graphicFrame>
        <p:nvGraphicFramePr>
          <p:cNvPr id="5" name="Table Placeholder 4">
            <a:extLst>
              <a:ext uri="{FF2B5EF4-FFF2-40B4-BE49-F238E27FC236}">
                <a16:creationId xmlns:a16="http://schemas.microsoft.com/office/drawing/2014/main" id="{E04932FD-FB0F-4CC1-9BCB-3AF7F10E3735}"/>
              </a:ext>
            </a:extLst>
          </p:cNvPr>
          <p:cNvGraphicFramePr>
            <a:graphicFrameLocks noGrp="1"/>
          </p:cNvGraphicFramePr>
          <p:nvPr>
            <p:ph type="tbl" sz="quarter" idx="13"/>
            <p:extLst>
              <p:ext uri="{D42A27DB-BD31-4B8C-83A1-F6EECF244321}">
                <p14:modId xmlns:p14="http://schemas.microsoft.com/office/powerpoint/2010/main" val="372775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86926645"/>
                    </a:ext>
                  </a:extLst>
                </a:gridCol>
                <a:gridCol w="1728216">
                  <a:extLst>
                    <a:ext uri="{9D8B030D-6E8A-4147-A177-3AD203B41FA5}">
                      <a16:colId xmlns:a16="http://schemas.microsoft.com/office/drawing/2014/main" val="1506841773"/>
                    </a:ext>
                  </a:extLst>
                </a:gridCol>
                <a:gridCol w="576072">
                  <a:extLst>
                    <a:ext uri="{9D8B030D-6E8A-4147-A177-3AD203B41FA5}">
                      <a16:colId xmlns:a16="http://schemas.microsoft.com/office/drawing/2014/main" val="4004158469"/>
                    </a:ext>
                  </a:extLst>
                </a:gridCol>
                <a:gridCol w="576072">
                  <a:extLst>
                    <a:ext uri="{9D8B030D-6E8A-4147-A177-3AD203B41FA5}">
                      <a16:colId xmlns:a16="http://schemas.microsoft.com/office/drawing/2014/main" val="1578774385"/>
                    </a:ext>
                  </a:extLst>
                </a:gridCol>
                <a:gridCol w="576072">
                  <a:extLst>
                    <a:ext uri="{9D8B030D-6E8A-4147-A177-3AD203B41FA5}">
                      <a16:colId xmlns:a16="http://schemas.microsoft.com/office/drawing/2014/main" val="1342466522"/>
                    </a:ext>
                  </a:extLst>
                </a:gridCol>
                <a:gridCol w="576072">
                  <a:extLst>
                    <a:ext uri="{9D8B030D-6E8A-4147-A177-3AD203B41FA5}">
                      <a16:colId xmlns:a16="http://schemas.microsoft.com/office/drawing/2014/main" val="559866194"/>
                    </a:ext>
                  </a:extLst>
                </a:gridCol>
                <a:gridCol w="576072">
                  <a:extLst>
                    <a:ext uri="{9D8B030D-6E8A-4147-A177-3AD203B41FA5}">
                      <a16:colId xmlns:a16="http://schemas.microsoft.com/office/drawing/2014/main" val="618355882"/>
                    </a:ext>
                  </a:extLst>
                </a:gridCol>
                <a:gridCol w="576072">
                  <a:extLst>
                    <a:ext uri="{9D8B030D-6E8A-4147-A177-3AD203B41FA5}">
                      <a16:colId xmlns:a16="http://schemas.microsoft.com/office/drawing/2014/main" val="3719035902"/>
                    </a:ext>
                  </a:extLst>
                </a:gridCol>
                <a:gridCol w="576072">
                  <a:extLst>
                    <a:ext uri="{9D8B030D-6E8A-4147-A177-3AD203B41FA5}">
                      <a16:colId xmlns:a16="http://schemas.microsoft.com/office/drawing/2014/main" val="1472702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4448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- 2025-10-25 07:55:48</a:t>
                      </a:r>
                      <a:r>
                        <a:rPr kumimoji="0" lang="de-DE" sz="1000" b="0" i="0" u="none" strike="noStrike" kern="1200" cap="none" spc="0" normalizeH="0" baseline="0" noProof="0">
                          <a:ln>
                            <a:noFill/>
                          </a:ln>
                          <a:solidFill>
                            <a:prstClr val="black"/>
                          </a:solidFill>
                          <a:effectLst/>
                          <a:uLnTx/>
                          <a:uFillTx/>
                          <a:latin typeface="Calibri"/>
                          <a:ea typeface="+mn-ea"/>
                          <a:cs typeface="+mn-cs"/>
                        </a:rPr>
                        <a:t>
 Es ist ein Ort, an dem Freundschaften entstanden sind, der erste Anlaufpunkt war für Männer, die neu in Köln sind oder wo man sich mit Nadeln in der Hand über den Alltag austauschen kann.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58568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19:36:03</a:t>
                      </a:r>
                      <a:r>
                        <a:rPr kumimoji="0" lang="de-DE" sz="1000" b="0" i="0" u="none" strike="noStrike" kern="1200" cap="none" spc="0" normalizeH="0" baseline="0" noProof="0">
                          <a:ln>
                            <a:noFill/>
                          </a:ln>
                          <a:solidFill>
                            <a:prstClr val="black"/>
                          </a:solidFill>
                          <a:effectLst/>
                          <a:uLnTx/>
                          <a:uFillTx/>
                          <a:latin typeface="Calibri"/>
                          <a:ea typeface="+mn-ea"/>
                          <a:cs typeface="+mn-cs"/>
                        </a:rPr>
                        <a:t>
 Manta-Platten im Eiltempo! Egal wie lang die Schlange ist, in Münster brutzelt Freddy mit Vollgas!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5768807"/>
                  </a:ext>
                </a:extLst>
              </a:tr>
            </a:tbl>
          </a:graphicData>
        </a:graphic>
      </p:graphicFrame>
      <p:sp>
        <p:nvSpPr>
          <p:cNvPr id="4" name="Text Placeholder 3">
            <a:extLst>
              <a:ext uri="{FF2B5EF4-FFF2-40B4-BE49-F238E27FC236}">
                <a16:creationId xmlns:a16="http://schemas.microsoft.com/office/drawing/2014/main" id="{B97CBB79-14FD-42F7-ACFC-203ED0DF0350}"/>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864759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666A9-70B7-48E7-AEAE-45FC7C5C84A4}"/>
              </a:ext>
            </a:extLst>
          </p:cNvPr>
          <p:cNvSpPr>
            <a:spLocks noGrp="1"/>
          </p:cNvSpPr>
          <p:nvPr>
            <p:ph type="title"/>
          </p:nvPr>
        </p:nvSpPr>
        <p:spPr/>
        <p:txBody>
          <a:bodyPr/>
          <a:lstStyle/>
          <a:p>
            <a:r>
              <a:rPr lang="en-US"/>
              <a:t>Facebook Alle Posts und Reels (Anhang) | WDR Lokalzeit - 3 of 9</a:t>
            </a:r>
          </a:p>
        </p:txBody>
      </p:sp>
      <p:graphicFrame>
        <p:nvGraphicFramePr>
          <p:cNvPr id="5" name="Table Placeholder 4">
            <a:extLst>
              <a:ext uri="{FF2B5EF4-FFF2-40B4-BE49-F238E27FC236}">
                <a16:creationId xmlns:a16="http://schemas.microsoft.com/office/drawing/2014/main" id="{3071B72B-8AEB-4240-AAFF-273A0E38E9D6}"/>
              </a:ext>
            </a:extLst>
          </p:cNvPr>
          <p:cNvGraphicFramePr>
            <a:graphicFrameLocks noGrp="1"/>
          </p:cNvGraphicFramePr>
          <p:nvPr>
            <p:ph type="tbl" sz="quarter" idx="13"/>
            <p:extLst>
              <p:ext uri="{D42A27DB-BD31-4B8C-83A1-F6EECF244321}">
                <p14:modId xmlns:p14="http://schemas.microsoft.com/office/powerpoint/2010/main" val="357691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34114854"/>
                    </a:ext>
                  </a:extLst>
                </a:gridCol>
                <a:gridCol w="1728216">
                  <a:extLst>
                    <a:ext uri="{9D8B030D-6E8A-4147-A177-3AD203B41FA5}">
                      <a16:colId xmlns:a16="http://schemas.microsoft.com/office/drawing/2014/main" val="380382847"/>
                    </a:ext>
                  </a:extLst>
                </a:gridCol>
                <a:gridCol w="576072">
                  <a:extLst>
                    <a:ext uri="{9D8B030D-6E8A-4147-A177-3AD203B41FA5}">
                      <a16:colId xmlns:a16="http://schemas.microsoft.com/office/drawing/2014/main" val="2799723331"/>
                    </a:ext>
                  </a:extLst>
                </a:gridCol>
                <a:gridCol w="576072">
                  <a:extLst>
                    <a:ext uri="{9D8B030D-6E8A-4147-A177-3AD203B41FA5}">
                      <a16:colId xmlns:a16="http://schemas.microsoft.com/office/drawing/2014/main" val="1032017356"/>
                    </a:ext>
                  </a:extLst>
                </a:gridCol>
                <a:gridCol w="576072">
                  <a:extLst>
                    <a:ext uri="{9D8B030D-6E8A-4147-A177-3AD203B41FA5}">
                      <a16:colId xmlns:a16="http://schemas.microsoft.com/office/drawing/2014/main" val="3000375580"/>
                    </a:ext>
                  </a:extLst>
                </a:gridCol>
                <a:gridCol w="576072">
                  <a:extLst>
                    <a:ext uri="{9D8B030D-6E8A-4147-A177-3AD203B41FA5}">
                      <a16:colId xmlns:a16="http://schemas.microsoft.com/office/drawing/2014/main" val="3124889633"/>
                    </a:ext>
                  </a:extLst>
                </a:gridCol>
                <a:gridCol w="576072">
                  <a:extLst>
                    <a:ext uri="{9D8B030D-6E8A-4147-A177-3AD203B41FA5}">
                      <a16:colId xmlns:a16="http://schemas.microsoft.com/office/drawing/2014/main" val="2585655076"/>
                    </a:ext>
                  </a:extLst>
                </a:gridCol>
                <a:gridCol w="576072">
                  <a:extLst>
                    <a:ext uri="{9D8B030D-6E8A-4147-A177-3AD203B41FA5}">
                      <a16:colId xmlns:a16="http://schemas.microsoft.com/office/drawing/2014/main" val="1992854874"/>
                    </a:ext>
                  </a:extLst>
                </a:gridCol>
                <a:gridCol w="576072">
                  <a:extLst>
                    <a:ext uri="{9D8B030D-6E8A-4147-A177-3AD203B41FA5}">
                      <a16:colId xmlns:a16="http://schemas.microsoft.com/office/drawing/2014/main" val="4224352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30539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- 2025-10-20 17:34:40</a:t>
                      </a:r>
                      <a:r>
                        <a:rPr kumimoji="0" lang="de-DE" sz="1000" b="0" i="0" u="none" strike="noStrike" kern="1200" cap="none" spc="0" normalizeH="0" baseline="0" noProof="0">
                          <a:ln>
                            <a:noFill/>
                          </a:ln>
                          <a:solidFill>
                            <a:prstClr val="black"/>
                          </a:solidFill>
                          <a:effectLst/>
                          <a:uLnTx/>
                          <a:uFillTx/>
                          <a:latin typeface="Calibri"/>
                          <a:ea typeface="+mn-ea"/>
                          <a:cs typeface="+mn-cs"/>
                        </a:rPr>
                        <a:t>
 In Hückelhoven hat eine Frau einen Zigarettenautomaten geklaut. 🚬 Ob sie selber raucht oder andere vom Rauchen abhalten will, wissen wir nicht. Wir haben das aber zum Anlass genommen, in unserem Archiv zu schauen, was Menschen ohne Zigarettenautomat machen. 1997 wurde angekündigt, Zigarettenautomaten im Bereich von Schulen zu entfernen. Der Beitrag lief damals in der Lokalzeit Bergisches Land. Könnt ihr euch an die Zeit erinnern?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94286746"/>
                  </a:ext>
                </a:extLst>
              </a:tr>
            </a:tbl>
          </a:graphicData>
        </a:graphic>
      </p:graphicFrame>
      <p:sp>
        <p:nvSpPr>
          <p:cNvPr id="4" name="Text Placeholder 3">
            <a:extLst>
              <a:ext uri="{FF2B5EF4-FFF2-40B4-BE49-F238E27FC236}">
                <a16:creationId xmlns:a16="http://schemas.microsoft.com/office/drawing/2014/main" id="{69B5E9C3-0FAD-48AD-A948-0A89AE47758B}"/>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302823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132F0-A879-4ACF-9E95-519C77E1BA20}"/>
              </a:ext>
            </a:extLst>
          </p:cNvPr>
          <p:cNvSpPr>
            <a:spLocks noGrp="1"/>
          </p:cNvSpPr>
          <p:nvPr>
            <p:ph type="title"/>
          </p:nvPr>
        </p:nvSpPr>
        <p:spPr/>
        <p:txBody>
          <a:bodyPr/>
          <a:lstStyle/>
          <a:p>
            <a:r>
              <a:rPr lang="en-US"/>
              <a:t>Facebook Alle Posts und Reels (Anhang) | WDR Lokalzeit - 4 of 9</a:t>
            </a:r>
          </a:p>
        </p:txBody>
      </p:sp>
      <p:graphicFrame>
        <p:nvGraphicFramePr>
          <p:cNvPr id="5" name="Table Placeholder 4">
            <a:extLst>
              <a:ext uri="{FF2B5EF4-FFF2-40B4-BE49-F238E27FC236}">
                <a16:creationId xmlns:a16="http://schemas.microsoft.com/office/drawing/2014/main" id="{7AD02C96-FF86-4889-820C-D29B698DDDB9}"/>
              </a:ext>
            </a:extLst>
          </p:cNvPr>
          <p:cNvGraphicFramePr>
            <a:graphicFrameLocks noGrp="1"/>
          </p:cNvGraphicFramePr>
          <p:nvPr>
            <p:ph type="tbl" sz="quarter" idx="13"/>
            <p:extLst>
              <p:ext uri="{D42A27DB-BD31-4B8C-83A1-F6EECF244321}">
                <p14:modId xmlns:p14="http://schemas.microsoft.com/office/powerpoint/2010/main" val="3536104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89484593"/>
                    </a:ext>
                  </a:extLst>
                </a:gridCol>
                <a:gridCol w="1728216">
                  <a:extLst>
                    <a:ext uri="{9D8B030D-6E8A-4147-A177-3AD203B41FA5}">
                      <a16:colId xmlns:a16="http://schemas.microsoft.com/office/drawing/2014/main" val="2643813413"/>
                    </a:ext>
                  </a:extLst>
                </a:gridCol>
                <a:gridCol w="576072">
                  <a:extLst>
                    <a:ext uri="{9D8B030D-6E8A-4147-A177-3AD203B41FA5}">
                      <a16:colId xmlns:a16="http://schemas.microsoft.com/office/drawing/2014/main" val="2784225387"/>
                    </a:ext>
                  </a:extLst>
                </a:gridCol>
                <a:gridCol w="576072">
                  <a:extLst>
                    <a:ext uri="{9D8B030D-6E8A-4147-A177-3AD203B41FA5}">
                      <a16:colId xmlns:a16="http://schemas.microsoft.com/office/drawing/2014/main" val="3459062274"/>
                    </a:ext>
                  </a:extLst>
                </a:gridCol>
                <a:gridCol w="576072">
                  <a:extLst>
                    <a:ext uri="{9D8B030D-6E8A-4147-A177-3AD203B41FA5}">
                      <a16:colId xmlns:a16="http://schemas.microsoft.com/office/drawing/2014/main" val="4088881732"/>
                    </a:ext>
                  </a:extLst>
                </a:gridCol>
                <a:gridCol w="576072">
                  <a:extLst>
                    <a:ext uri="{9D8B030D-6E8A-4147-A177-3AD203B41FA5}">
                      <a16:colId xmlns:a16="http://schemas.microsoft.com/office/drawing/2014/main" val="2145446877"/>
                    </a:ext>
                  </a:extLst>
                </a:gridCol>
                <a:gridCol w="576072">
                  <a:extLst>
                    <a:ext uri="{9D8B030D-6E8A-4147-A177-3AD203B41FA5}">
                      <a16:colId xmlns:a16="http://schemas.microsoft.com/office/drawing/2014/main" val="1207869812"/>
                    </a:ext>
                  </a:extLst>
                </a:gridCol>
                <a:gridCol w="576072">
                  <a:extLst>
                    <a:ext uri="{9D8B030D-6E8A-4147-A177-3AD203B41FA5}">
                      <a16:colId xmlns:a16="http://schemas.microsoft.com/office/drawing/2014/main" val="357481422"/>
                    </a:ext>
                  </a:extLst>
                </a:gridCol>
                <a:gridCol w="576072">
                  <a:extLst>
                    <a:ext uri="{9D8B030D-6E8A-4147-A177-3AD203B41FA5}">
                      <a16:colId xmlns:a16="http://schemas.microsoft.com/office/drawing/2014/main" val="1830739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997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12:33:04</a:t>
                      </a:r>
                      <a:r>
                        <a:rPr kumimoji="0" lang="de-DE" sz="1000" b="0" i="0" u="none" strike="noStrike" kern="1200" cap="none" spc="0" normalizeH="0" baseline="0" noProof="0">
                          <a:ln>
                            <a:noFill/>
                          </a:ln>
                          <a:solidFill>
                            <a:prstClr val="black"/>
                          </a:solidFill>
                          <a:effectLst/>
                          <a:uLnTx/>
                          <a:uFillTx/>
                          <a:latin typeface="Calibri"/>
                          <a:ea typeface="+mn-ea"/>
                          <a:cs typeface="+mn-cs"/>
                        </a:rPr>
                        <a:t>
 Schoko für ca. 4.000 Euro wirkt schon ungewöhnlich, gerade wenn alles lose im Kofferraum rumfliegt. Das meint auch der Zoll aus Gronau und riecht einen Raub.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0786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14:21:48</a:t>
                      </a:r>
                      <a:r>
                        <a:rPr kumimoji="0" lang="de-DE" sz="1000" b="0" i="0" u="none" strike="noStrike" kern="1200" cap="none" spc="0" normalizeH="0" baseline="0" noProof="0">
                          <a:ln>
                            <a:noFill/>
                          </a:ln>
                          <a:solidFill>
                            <a:prstClr val="black"/>
                          </a:solidFill>
                          <a:effectLst/>
                          <a:uLnTx/>
                          <a:uFillTx/>
                          <a:latin typeface="Calibri"/>
                          <a:ea typeface="+mn-ea"/>
                          <a:cs typeface="+mn-cs"/>
                        </a:rPr>
                        <a:t>
 Diese Bauarbeiter werden in Schmallenberg für ihre super Arbeit belohnt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0357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- 2025-10-22 18:45:06</a:t>
                      </a:r>
                      <a:r>
                        <a:rPr kumimoji="0" lang="de-DE" sz="1000" b="0" i="0" u="none" strike="noStrike" kern="1200" cap="none" spc="0" normalizeH="0" baseline="0" noProof="0">
                          <a:ln>
                            <a:noFill/>
                          </a:ln>
                          <a:solidFill>
                            <a:prstClr val="black"/>
                          </a:solidFill>
                          <a:effectLst/>
                          <a:uLnTx/>
                          <a:uFillTx/>
                          <a:latin typeface="Calibri"/>
                          <a:ea typeface="+mn-ea"/>
                          <a:cs typeface="+mn-cs"/>
                        </a:rPr>
                        <a:t>
 Auch in Paris schätzt man Münsterländer Wertarbeit. 😬 Ein Aufzughersteller aus Werne ist durch den Millionenraub im Louvre plötzlich in aller Munde.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93801679"/>
                  </a:ext>
                </a:extLst>
              </a:tr>
            </a:tbl>
          </a:graphicData>
        </a:graphic>
      </p:graphicFrame>
      <p:sp>
        <p:nvSpPr>
          <p:cNvPr id="4" name="Text Placeholder 3">
            <a:extLst>
              <a:ext uri="{FF2B5EF4-FFF2-40B4-BE49-F238E27FC236}">
                <a16:creationId xmlns:a16="http://schemas.microsoft.com/office/drawing/2014/main" id="{16D41C81-2D79-4676-A12E-B4F3A503C82D}"/>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680143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74308-A81B-4FB0-A871-CF596B1CB5F6}"/>
              </a:ext>
            </a:extLst>
          </p:cNvPr>
          <p:cNvSpPr>
            <a:spLocks noGrp="1"/>
          </p:cNvSpPr>
          <p:nvPr>
            <p:ph type="title"/>
          </p:nvPr>
        </p:nvSpPr>
        <p:spPr/>
        <p:txBody>
          <a:bodyPr/>
          <a:lstStyle/>
          <a:p>
            <a:r>
              <a:rPr lang="en-US"/>
              <a:t>Facebook Alle Posts und Reels (Anhang) | WDR Lokalzeit - 5 of 9</a:t>
            </a:r>
          </a:p>
        </p:txBody>
      </p:sp>
      <p:graphicFrame>
        <p:nvGraphicFramePr>
          <p:cNvPr id="5" name="Table Placeholder 4">
            <a:extLst>
              <a:ext uri="{FF2B5EF4-FFF2-40B4-BE49-F238E27FC236}">
                <a16:creationId xmlns:a16="http://schemas.microsoft.com/office/drawing/2014/main" id="{1CB6CFEE-B6CB-4590-AF52-43AE96994DFD}"/>
              </a:ext>
            </a:extLst>
          </p:cNvPr>
          <p:cNvGraphicFramePr>
            <a:graphicFrameLocks noGrp="1"/>
          </p:cNvGraphicFramePr>
          <p:nvPr>
            <p:ph type="tbl" sz="quarter" idx="13"/>
            <p:extLst>
              <p:ext uri="{D42A27DB-BD31-4B8C-83A1-F6EECF244321}">
                <p14:modId xmlns:p14="http://schemas.microsoft.com/office/powerpoint/2010/main" val="1405123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79174440"/>
                    </a:ext>
                  </a:extLst>
                </a:gridCol>
                <a:gridCol w="1728216">
                  <a:extLst>
                    <a:ext uri="{9D8B030D-6E8A-4147-A177-3AD203B41FA5}">
                      <a16:colId xmlns:a16="http://schemas.microsoft.com/office/drawing/2014/main" val="3662979783"/>
                    </a:ext>
                  </a:extLst>
                </a:gridCol>
                <a:gridCol w="576072">
                  <a:extLst>
                    <a:ext uri="{9D8B030D-6E8A-4147-A177-3AD203B41FA5}">
                      <a16:colId xmlns:a16="http://schemas.microsoft.com/office/drawing/2014/main" val="2072730615"/>
                    </a:ext>
                  </a:extLst>
                </a:gridCol>
                <a:gridCol w="576072">
                  <a:extLst>
                    <a:ext uri="{9D8B030D-6E8A-4147-A177-3AD203B41FA5}">
                      <a16:colId xmlns:a16="http://schemas.microsoft.com/office/drawing/2014/main" val="20281688"/>
                    </a:ext>
                  </a:extLst>
                </a:gridCol>
                <a:gridCol w="576072">
                  <a:extLst>
                    <a:ext uri="{9D8B030D-6E8A-4147-A177-3AD203B41FA5}">
                      <a16:colId xmlns:a16="http://schemas.microsoft.com/office/drawing/2014/main" val="3242465659"/>
                    </a:ext>
                  </a:extLst>
                </a:gridCol>
                <a:gridCol w="576072">
                  <a:extLst>
                    <a:ext uri="{9D8B030D-6E8A-4147-A177-3AD203B41FA5}">
                      <a16:colId xmlns:a16="http://schemas.microsoft.com/office/drawing/2014/main" val="3679679980"/>
                    </a:ext>
                  </a:extLst>
                </a:gridCol>
                <a:gridCol w="576072">
                  <a:extLst>
                    <a:ext uri="{9D8B030D-6E8A-4147-A177-3AD203B41FA5}">
                      <a16:colId xmlns:a16="http://schemas.microsoft.com/office/drawing/2014/main" val="1601133203"/>
                    </a:ext>
                  </a:extLst>
                </a:gridCol>
                <a:gridCol w="576072">
                  <a:extLst>
                    <a:ext uri="{9D8B030D-6E8A-4147-A177-3AD203B41FA5}">
                      <a16:colId xmlns:a16="http://schemas.microsoft.com/office/drawing/2014/main" val="3145752202"/>
                    </a:ext>
                  </a:extLst>
                </a:gridCol>
                <a:gridCol w="576072">
                  <a:extLst>
                    <a:ext uri="{9D8B030D-6E8A-4147-A177-3AD203B41FA5}">
                      <a16:colId xmlns:a16="http://schemas.microsoft.com/office/drawing/2014/main" val="768040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419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07:51:03</a:t>
                      </a:r>
                      <a:r>
                        <a:rPr kumimoji="0" lang="de-DE" sz="1000" b="0" i="0" u="none" strike="noStrike" kern="1200" cap="none" spc="0" normalizeH="0" baseline="0" noProof="0">
                          <a:ln>
                            <a:noFill/>
                          </a:ln>
                          <a:solidFill>
                            <a:prstClr val="black"/>
                          </a:solidFill>
                          <a:effectLst/>
                          <a:uLnTx/>
                          <a:uFillTx/>
                          <a:latin typeface="Calibri"/>
                          <a:ea typeface="+mn-ea"/>
                          <a:cs typeface="+mn-cs"/>
                        </a:rPr>
                        <a:t>
 Simon unterstützt seinen Lehrling voll bei seiner Integration. Er ist dankbar für einen motivierten Mitarbeiter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27546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09:54:03</a:t>
                      </a:r>
                      <a:r>
                        <a:rPr kumimoji="0" lang="de-DE" sz="1000" b="0" i="0" u="none" strike="noStrike" kern="1200" cap="none" spc="0" normalizeH="0" baseline="0" noProof="0">
                          <a:ln>
                            <a:noFill/>
                          </a:ln>
                          <a:solidFill>
                            <a:prstClr val="black"/>
                          </a:solidFill>
                          <a:effectLst/>
                          <a:uLnTx/>
                          <a:uFillTx/>
                          <a:latin typeface="Calibri"/>
                          <a:ea typeface="+mn-ea"/>
                          <a:cs typeface="+mn-cs"/>
                        </a:rPr>
                        <a:t>
 Durch einen Motorradunfall werden Marie und Alex schwer verletzt. Monate verbringen die beiden getrennt voneinander in Krankenhäusern und in der Reha. Spenden helfen dem Paar, die hohen Kosten nach dem Unfall auszugleichen.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3698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- 2025-10-24 07:45:08</a:t>
                      </a:r>
                      <a:r>
                        <a:rPr kumimoji="0" lang="de-DE" sz="1000" b="0" i="0" u="none" strike="noStrike" kern="1200" cap="none" spc="0" normalizeH="0" baseline="0" noProof="0">
                          <a:ln>
                            <a:noFill/>
                          </a:ln>
                          <a:solidFill>
                            <a:prstClr val="black"/>
                          </a:solidFill>
                          <a:effectLst/>
                          <a:uLnTx/>
                          <a:uFillTx/>
                          <a:latin typeface="Calibri"/>
                          <a:ea typeface="+mn-ea"/>
                          <a:cs typeface="+mn-cs"/>
                        </a:rPr>
                        <a:t>
 Über ein Jahr war Wilma aus Köln nicht mehr zu Hause. Nur durch einen Zufall ist sie nun wieder zurück bei ihrer Familie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25069959"/>
                  </a:ext>
                </a:extLst>
              </a:tr>
            </a:tbl>
          </a:graphicData>
        </a:graphic>
      </p:graphicFrame>
      <p:sp>
        <p:nvSpPr>
          <p:cNvPr id="4" name="Text Placeholder 3">
            <a:extLst>
              <a:ext uri="{FF2B5EF4-FFF2-40B4-BE49-F238E27FC236}">
                <a16:creationId xmlns:a16="http://schemas.microsoft.com/office/drawing/2014/main" id="{55D4482E-1E8B-4EBB-BB44-5933A6F2CBFC}"/>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010553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38FF9-CABC-44D6-A417-15B03D6B0858}"/>
              </a:ext>
            </a:extLst>
          </p:cNvPr>
          <p:cNvSpPr>
            <a:spLocks noGrp="1"/>
          </p:cNvSpPr>
          <p:nvPr>
            <p:ph type="title"/>
          </p:nvPr>
        </p:nvSpPr>
        <p:spPr/>
        <p:txBody>
          <a:bodyPr/>
          <a:lstStyle/>
          <a:p>
            <a:r>
              <a:rPr lang="en-US"/>
              <a:t>Facebook Alle Posts und Reels (Anhang) | WDR Lokalzeit - 6 of 9</a:t>
            </a:r>
          </a:p>
        </p:txBody>
      </p:sp>
      <p:graphicFrame>
        <p:nvGraphicFramePr>
          <p:cNvPr id="5" name="Table Placeholder 4">
            <a:extLst>
              <a:ext uri="{FF2B5EF4-FFF2-40B4-BE49-F238E27FC236}">
                <a16:creationId xmlns:a16="http://schemas.microsoft.com/office/drawing/2014/main" id="{AAB82081-B67D-4C1D-A633-496041C7F8C3}"/>
              </a:ext>
            </a:extLst>
          </p:cNvPr>
          <p:cNvGraphicFramePr>
            <a:graphicFrameLocks noGrp="1"/>
          </p:cNvGraphicFramePr>
          <p:nvPr>
            <p:ph type="tbl" sz="quarter" idx="13"/>
            <p:extLst>
              <p:ext uri="{D42A27DB-BD31-4B8C-83A1-F6EECF244321}">
                <p14:modId xmlns:p14="http://schemas.microsoft.com/office/powerpoint/2010/main" val="1164449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05935655"/>
                    </a:ext>
                  </a:extLst>
                </a:gridCol>
                <a:gridCol w="1728216">
                  <a:extLst>
                    <a:ext uri="{9D8B030D-6E8A-4147-A177-3AD203B41FA5}">
                      <a16:colId xmlns:a16="http://schemas.microsoft.com/office/drawing/2014/main" val="1317317268"/>
                    </a:ext>
                  </a:extLst>
                </a:gridCol>
                <a:gridCol w="576072">
                  <a:extLst>
                    <a:ext uri="{9D8B030D-6E8A-4147-A177-3AD203B41FA5}">
                      <a16:colId xmlns:a16="http://schemas.microsoft.com/office/drawing/2014/main" val="504621687"/>
                    </a:ext>
                  </a:extLst>
                </a:gridCol>
                <a:gridCol w="576072">
                  <a:extLst>
                    <a:ext uri="{9D8B030D-6E8A-4147-A177-3AD203B41FA5}">
                      <a16:colId xmlns:a16="http://schemas.microsoft.com/office/drawing/2014/main" val="3461463804"/>
                    </a:ext>
                  </a:extLst>
                </a:gridCol>
                <a:gridCol w="576072">
                  <a:extLst>
                    <a:ext uri="{9D8B030D-6E8A-4147-A177-3AD203B41FA5}">
                      <a16:colId xmlns:a16="http://schemas.microsoft.com/office/drawing/2014/main" val="2582704394"/>
                    </a:ext>
                  </a:extLst>
                </a:gridCol>
                <a:gridCol w="576072">
                  <a:extLst>
                    <a:ext uri="{9D8B030D-6E8A-4147-A177-3AD203B41FA5}">
                      <a16:colId xmlns:a16="http://schemas.microsoft.com/office/drawing/2014/main" val="1197254575"/>
                    </a:ext>
                  </a:extLst>
                </a:gridCol>
                <a:gridCol w="576072">
                  <a:extLst>
                    <a:ext uri="{9D8B030D-6E8A-4147-A177-3AD203B41FA5}">
                      <a16:colId xmlns:a16="http://schemas.microsoft.com/office/drawing/2014/main" val="813454897"/>
                    </a:ext>
                  </a:extLst>
                </a:gridCol>
                <a:gridCol w="576072">
                  <a:extLst>
                    <a:ext uri="{9D8B030D-6E8A-4147-A177-3AD203B41FA5}">
                      <a16:colId xmlns:a16="http://schemas.microsoft.com/office/drawing/2014/main" val="999869552"/>
                    </a:ext>
                  </a:extLst>
                </a:gridCol>
                <a:gridCol w="576072">
                  <a:extLst>
                    <a:ext uri="{9D8B030D-6E8A-4147-A177-3AD203B41FA5}">
                      <a16:colId xmlns:a16="http://schemas.microsoft.com/office/drawing/2014/main" val="2732255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541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14:03:03</a:t>
                      </a:r>
                      <a:r>
                        <a:rPr kumimoji="0" lang="de-DE" sz="1000" b="0" i="0" u="none" strike="noStrike" kern="1200" cap="none" spc="0" normalizeH="0" baseline="0" noProof="0">
                          <a:ln>
                            <a:noFill/>
                          </a:ln>
                          <a:solidFill>
                            <a:prstClr val="black"/>
                          </a:solidFill>
                          <a:effectLst/>
                          <a:uLnTx/>
                          <a:uFillTx/>
                          <a:latin typeface="Calibri"/>
                          <a:ea typeface="+mn-ea"/>
                          <a:cs typeface="+mn-cs"/>
                        </a:rPr>
                        <a:t>
 Mysteriöser Autodiebstahl: Laut Zeugen wurde Marcos VW vorher an mehreren Stellen in Essen gesichtet.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1736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13:14:03</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haben alle Konventionen über Bord geworfen bei ihrer Hochzeit - könntet ihr euch das auch vorstellen?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5742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- 2025-10-24 14:37:04</a:t>
                      </a:r>
                      <a:r>
                        <a:rPr kumimoji="0" lang="de-DE" sz="1000" b="0" i="0" u="none" strike="noStrike" kern="1200" cap="none" spc="0" normalizeH="0" baseline="0" noProof="0">
                          <a:ln>
                            <a:noFill/>
                          </a:ln>
                          <a:solidFill>
                            <a:prstClr val="black"/>
                          </a:solidFill>
                          <a:effectLst/>
                          <a:uLnTx/>
                          <a:uFillTx/>
                          <a:latin typeface="Calibri"/>
                          <a:ea typeface="+mn-ea"/>
                          <a:cs typeface="+mn-cs"/>
                        </a:rPr>
                        <a:t>
 "Caya" steht für "Come as you are". Für viele Patienten ist die Praxis in Köln die letzte Anlaufstelle.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69383146"/>
                  </a:ext>
                </a:extLst>
              </a:tr>
            </a:tbl>
          </a:graphicData>
        </a:graphic>
      </p:graphicFrame>
      <p:sp>
        <p:nvSpPr>
          <p:cNvPr id="4" name="Text Placeholder 3">
            <a:extLst>
              <a:ext uri="{FF2B5EF4-FFF2-40B4-BE49-F238E27FC236}">
                <a16:creationId xmlns:a16="http://schemas.microsoft.com/office/drawing/2014/main" id="{C3FB3AE6-CFC1-4947-8655-C0E8BC3A7696}"/>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2503014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7A91-A5E8-4F93-B39C-1D1290CBD253}"/>
              </a:ext>
            </a:extLst>
          </p:cNvPr>
          <p:cNvSpPr>
            <a:spLocks noGrp="1"/>
          </p:cNvSpPr>
          <p:nvPr>
            <p:ph type="title"/>
          </p:nvPr>
        </p:nvSpPr>
        <p:spPr/>
        <p:txBody>
          <a:bodyPr/>
          <a:lstStyle/>
          <a:p>
            <a:r>
              <a:rPr lang="en-US"/>
              <a:t>Facebook Alle Posts und Reels (Anhang) | WDR Lokalzeit - 7 of 9</a:t>
            </a:r>
          </a:p>
        </p:txBody>
      </p:sp>
      <p:graphicFrame>
        <p:nvGraphicFramePr>
          <p:cNvPr id="5" name="Table Placeholder 4">
            <a:extLst>
              <a:ext uri="{FF2B5EF4-FFF2-40B4-BE49-F238E27FC236}">
                <a16:creationId xmlns:a16="http://schemas.microsoft.com/office/drawing/2014/main" id="{341F042A-EACF-4623-AA23-B81F53C7B135}"/>
              </a:ext>
            </a:extLst>
          </p:cNvPr>
          <p:cNvGraphicFramePr>
            <a:graphicFrameLocks noGrp="1"/>
          </p:cNvGraphicFramePr>
          <p:nvPr>
            <p:ph type="tbl" sz="quarter" idx="13"/>
            <p:extLst>
              <p:ext uri="{D42A27DB-BD31-4B8C-83A1-F6EECF244321}">
                <p14:modId xmlns:p14="http://schemas.microsoft.com/office/powerpoint/2010/main" val="3769323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428123750"/>
                    </a:ext>
                  </a:extLst>
                </a:gridCol>
                <a:gridCol w="1728216">
                  <a:extLst>
                    <a:ext uri="{9D8B030D-6E8A-4147-A177-3AD203B41FA5}">
                      <a16:colId xmlns:a16="http://schemas.microsoft.com/office/drawing/2014/main" val="260081162"/>
                    </a:ext>
                  </a:extLst>
                </a:gridCol>
                <a:gridCol w="576072">
                  <a:extLst>
                    <a:ext uri="{9D8B030D-6E8A-4147-A177-3AD203B41FA5}">
                      <a16:colId xmlns:a16="http://schemas.microsoft.com/office/drawing/2014/main" val="2706848001"/>
                    </a:ext>
                  </a:extLst>
                </a:gridCol>
                <a:gridCol w="576072">
                  <a:extLst>
                    <a:ext uri="{9D8B030D-6E8A-4147-A177-3AD203B41FA5}">
                      <a16:colId xmlns:a16="http://schemas.microsoft.com/office/drawing/2014/main" val="4004418263"/>
                    </a:ext>
                  </a:extLst>
                </a:gridCol>
                <a:gridCol w="576072">
                  <a:extLst>
                    <a:ext uri="{9D8B030D-6E8A-4147-A177-3AD203B41FA5}">
                      <a16:colId xmlns:a16="http://schemas.microsoft.com/office/drawing/2014/main" val="2579073888"/>
                    </a:ext>
                  </a:extLst>
                </a:gridCol>
                <a:gridCol w="576072">
                  <a:extLst>
                    <a:ext uri="{9D8B030D-6E8A-4147-A177-3AD203B41FA5}">
                      <a16:colId xmlns:a16="http://schemas.microsoft.com/office/drawing/2014/main" val="2681558551"/>
                    </a:ext>
                  </a:extLst>
                </a:gridCol>
                <a:gridCol w="576072">
                  <a:extLst>
                    <a:ext uri="{9D8B030D-6E8A-4147-A177-3AD203B41FA5}">
                      <a16:colId xmlns:a16="http://schemas.microsoft.com/office/drawing/2014/main" val="4237430845"/>
                    </a:ext>
                  </a:extLst>
                </a:gridCol>
                <a:gridCol w="576072">
                  <a:extLst>
                    <a:ext uri="{9D8B030D-6E8A-4147-A177-3AD203B41FA5}">
                      <a16:colId xmlns:a16="http://schemas.microsoft.com/office/drawing/2014/main" val="3425615618"/>
                    </a:ext>
                  </a:extLst>
                </a:gridCol>
                <a:gridCol w="576072">
                  <a:extLst>
                    <a:ext uri="{9D8B030D-6E8A-4147-A177-3AD203B41FA5}">
                      <a16:colId xmlns:a16="http://schemas.microsoft.com/office/drawing/2014/main" val="4170775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833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- 2025-10-22 07:40:54</a:t>
                      </a:r>
                      <a:r>
                        <a:rPr kumimoji="0" lang="de-DE" sz="1000" b="0" i="0" u="none" strike="noStrike" kern="1200" cap="none" spc="0" normalizeH="0" baseline="0" noProof="0">
                          <a:ln>
                            <a:noFill/>
                          </a:ln>
                          <a:solidFill>
                            <a:prstClr val="black"/>
                          </a:solidFill>
                          <a:effectLst/>
                          <a:uLnTx/>
                          <a:uFillTx/>
                          <a:latin typeface="Calibri"/>
                          <a:ea typeface="+mn-ea"/>
                          <a:cs typeface="+mn-cs"/>
                        </a:rPr>
                        <a:t>
 Ramona aus Drensteinfurt hat ihren Wallach Calle verkauft, weil er krank ist. Doch er landet bei einer mutmaßlichen Betrügerin, die ihn einfach für gesund erklärt.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53202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- 2025-10-22 16:12:04</a:t>
                      </a:r>
                      <a:r>
                        <a:rPr kumimoji="0" lang="de-DE" sz="1000" b="0" i="0" u="none" strike="noStrike" kern="1200" cap="none" spc="0" normalizeH="0" baseline="0" noProof="0">
                          <a:ln>
                            <a:noFill/>
                          </a:ln>
                          <a:solidFill>
                            <a:prstClr val="black"/>
                          </a:solidFill>
                          <a:effectLst/>
                          <a:uLnTx/>
                          <a:uFillTx/>
                          <a:latin typeface="Calibri"/>
                          <a:ea typeface="+mn-ea"/>
                          <a:cs typeface="+mn-cs"/>
                        </a:rPr>
                        <a:t>
 Dabei hat die CD doch schon ein Loch 💿 Dass er bei dem Diebstahl in Sankt Augustin aus "Beutesicherungsabsicht" Gewalt angewendet hat, konnte dem Mann jetzt nicht mehr nachgewiesen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4394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18:03:04</a:t>
                      </a:r>
                      <a:r>
                        <a:rPr kumimoji="0" lang="de-DE" sz="1000" b="0" i="0" u="none" strike="noStrike" kern="1200" cap="none" spc="0" normalizeH="0" baseline="0" noProof="0">
                          <a:ln>
                            <a:noFill/>
                          </a:ln>
                          <a:solidFill>
                            <a:prstClr val="black"/>
                          </a:solidFill>
                          <a:effectLst/>
                          <a:uLnTx/>
                          <a:uFillTx/>
                          <a:latin typeface="Calibri"/>
                          <a:ea typeface="+mn-ea"/>
                          <a:cs typeface="+mn-cs"/>
                        </a:rPr>
                        <a:t>
 Das Hermann-Josef-Krankenhaus in Erkelenz weiß, wie Zusammenhalt geht!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58431000"/>
                  </a:ext>
                </a:extLst>
              </a:tr>
            </a:tbl>
          </a:graphicData>
        </a:graphic>
      </p:graphicFrame>
      <p:sp>
        <p:nvSpPr>
          <p:cNvPr id="4" name="Text Placeholder 3">
            <a:extLst>
              <a:ext uri="{FF2B5EF4-FFF2-40B4-BE49-F238E27FC236}">
                <a16:creationId xmlns:a16="http://schemas.microsoft.com/office/drawing/2014/main" id="{6FA34EB4-5A20-4C48-8A59-696DEB576D9C}"/>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789758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A8E2-8930-4991-B4ED-735E2CBC6FCF}"/>
              </a:ext>
            </a:extLst>
          </p:cNvPr>
          <p:cNvSpPr>
            <a:spLocks noGrp="1"/>
          </p:cNvSpPr>
          <p:nvPr>
            <p:ph type="title"/>
          </p:nvPr>
        </p:nvSpPr>
        <p:spPr/>
        <p:txBody>
          <a:bodyPr/>
          <a:lstStyle/>
          <a:p>
            <a:r>
              <a:rPr lang="en-US"/>
              <a:t>Facebook Alle Posts und Reels (Anhang) | WDR Lokalzeit - 8 of 9</a:t>
            </a:r>
          </a:p>
        </p:txBody>
      </p:sp>
      <p:graphicFrame>
        <p:nvGraphicFramePr>
          <p:cNvPr id="5" name="Table Placeholder 4">
            <a:extLst>
              <a:ext uri="{FF2B5EF4-FFF2-40B4-BE49-F238E27FC236}">
                <a16:creationId xmlns:a16="http://schemas.microsoft.com/office/drawing/2014/main" id="{FFCB33DA-2091-4F03-9BEF-08310A14AEB8}"/>
              </a:ext>
            </a:extLst>
          </p:cNvPr>
          <p:cNvGraphicFramePr>
            <a:graphicFrameLocks noGrp="1"/>
          </p:cNvGraphicFramePr>
          <p:nvPr>
            <p:ph type="tbl" sz="quarter" idx="13"/>
            <p:extLst>
              <p:ext uri="{D42A27DB-BD31-4B8C-83A1-F6EECF244321}">
                <p14:modId xmlns:p14="http://schemas.microsoft.com/office/powerpoint/2010/main" val="2115157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173380119"/>
                    </a:ext>
                  </a:extLst>
                </a:gridCol>
                <a:gridCol w="1728216">
                  <a:extLst>
                    <a:ext uri="{9D8B030D-6E8A-4147-A177-3AD203B41FA5}">
                      <a16:colId xmlns:a16="http://schemas.microsoft.com/office/drawing/2014/main" val="4120386638"/>
                    </a:ext>
                  </a:extLst>
                </a:gridCol>
                <a:gridCol w="576072">
                  <a:extLst>
                    <a:ext uri="{9D8B030D-6E8A-4147-A177-3AD203B41FA5}">
                      <a16:colId xmlns:a16="http://schemas.microsoft.com/office/drawing/2014/main" val="3144098206"/>
                    </a:ext>
                  </a:extLst>
                </a:gridCol>
                <a:gridCol w="576072">
                  <a:extLst>
                    <a:ext uri="{9D8B030D-6E8A-4147-A177-3AD203B41FA5}">
                      <a16:colId xmlns:a16="http://schemas.microsoft.com/office/drawing/2014/main" val="3480608441"/>
                    </a:ext>
                  </a:extLst>
                </a:gridCol>
                <a:gridCol w="576072">
                  <a:extLst>
                    <a:ext uri="{9D8B030D-6E8A-4147-A177-3AD203B41FA5}">
                      <a16:colId xmlns:a16="http://schemas.microsoft.com/office/drawing/2014/main" val="2818816657"/>
                    </a:ext>
                  </a:extLst>
                </a:gridCol>
                <a:gridCol w="576072">
                  <a:extLst>
                    <a:ext uri="{9D8B030D-6E8A-4147-A177-3AD203B41FA5}">
                      <a16:colId xmlns:a16="http://schemas.microsoft.com/office/drawing/2014/main" val="3462300146"/>
                    </a:ext>
                  </a:extLst>
                </a:gridCol>
                <a:gridCol w="576072">
                  <a:extLst>
                    <a:ext uri="{9D8B030D-6E8A-4147-A177-3AD203B41FA5}">
                      <a16:colId xmlns:a16="http://schemas.microsoft.com/office/drawing/2014/main" val="2398741694"/>
                    </a:ext>
                  </a:extLst>
                </a:gridCol>
                <a:gridCol w="576072">
                  <a:extLst>
                    <a:ext uri="{9D8B030D-6E8A-4147-A177-3AD203B41FA5}">
                      <a16:colId xmlns:a16="http://schemas.microsoft.com/office/drawing/2014/main" val="1889427669"/>
                    </a:ext>
                  </a:extLst>
                </a:gridCol>
                <a:gridCol w="576072">
                  <a:extLst>
                    <a:ext uri="{9D8B030D-6E8A-4147-A177-3AD203B41FA5}">
                      <a16:colId xmlns:a16="http://schemas.microsoft.com/office/drawing/2014/main" val="2190198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67230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16:02:03</a:t>
                      </a:r>
                      <a:r>
                        <a:rPr kumimoji="0" lang="de-DE" sz="1000" b="0" i="0" u="none" strike="noStrike" kern="1200" cap="none" spc="0" normalizeH="0" baseline="0" noProof="0">
                          <a:ln>
                            <a:noFill/>
                          </a:ln>
                          <a:solidFill>
                            <a:prstClr val="black"/>
                          </a:solidFill>
                          <a:effectLst/>
                          <a:uLnTx/>
                          <a:uFillTx/>
                          <a:latin typeface="Calibri"/>
                          <a:ea typeface="+mn-ea"/>
                          <a:cs typeface="+mn-cs"/>
                        </a:rPr>
                        <a:t>
 Die Bonner Polizei ermittelt jetzt wegen Verkehrsunfallflucht, Gefährdung des Straßenverkehrs und wegen eines verbotenen Kraftfahrzeugrennens.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6278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- 2025-10-25 16:12:03</a:t>
                      </a:r>
                      <a:r>
                        <a:rPr kumimoji="0" lang="de-DE" sz="1000" b="0" i="0" u="none" strike="noStrike" kern="1200" cap="none" spc="0" normalizeH="0" baseline="0" noProof="0">
                          <a:ln>
                            <a:noFill/>
                          </a:ln>
                          <a:solidFill>
                            <a:prstClr val="black"/>
                          </a:solidFill>
                          <a:effectLst/>
                          <a:uLnTx/>
                          <a:uFillTx/>
                          <a:latin typeface="Calibri"/>
                          <a:ea typeface="+mn-ea"/>
                          <a:cs typeface="+mn-cs"/>
                        </a:rPr>
                        <a:t>
 Einfach 90er-Jahre-Kult pur, bei der Manta-Tour in Bottrop!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8730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- 2025-10-25 10:04:03</a:t>
                      </a:r>
                      <a:r>
                        <a:rPr kumimoji="0" lang="de-DE" sz="1000" b="0" i="0" u="none" strike="noStrike" kern="1200" cap="none" spc="0" normalizeH="0" baseline="0" noProof="0">
                          <a:ln>
                            <a:noFill/>
                          </a:ln>
                          <a:solidFill>
                            <a:prstClr val="black"/>
                          </a:solidFill>
                          <a:effectLst/>
                          <a:uLnTx/>
                          <a:uFillTx/>
                          <a:latin typeface="Calibri"/>
                          <a:ea typeface="+mn-ea"/>
                          <a:cs typeface="+mn-cs"/>
                        </a:rPr>
                        <a:t>
 In ihrem Co-Working-Space bietet Anette deswegen auch extra Kurse für Mütter und Töchter 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8808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09:44:06</a:t>
                      </a:r>
                      <a:r>
                        <a:rPr kumimoji="0" lang="de-DE" sz="1000" b="0" i="0" u="none" strike="noStrike" kern="1200" cap="none" spc="0" normalizeH="0" baseline="0" noProof="0">
                          <a:ln>
                            <a:noFill/>
                          </a:ln>
                          <a:solidFill>
                            <a:prstClr val="black"/>
                          </a:solidFill>
                          <a:effectLst/>
                          <a:uLnTx/>
                          <a:uFillTx/>
                          <a:latin typeface="Calibri"/>
                          <a:ea typeface="+mn-ea"/>
                          <a:cs typeface="+mn-cs"/>
                        </a:rPr>
                        <a:t>
 Ein krasser Fall von zwei alten Mietern beschäftigt gerade das Amtsgericht Bonn, die Stadt und den Mieterbund.😮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78079952"/>
                  </a:ext>
                </a:extLst>
              </a:tr>
            </a:tbl>
          </a:graphicData>
        </a:graphic>
      </p:graphicFrame>
      <p:sp>
        <p:nvSpPr>
          <p:cNvPr id="4" name="Text Placeholder 3">
            <a:extLst>
              <a:ext uri="{FF2B5EF4-FFF2-40B4-BE49-F238E27FC236}">
                <a16:creationId xmlns:a16="http://schemas.microsoft.com/office/drawing/2014/main" id="{D8ADD0F6-5709-4712-929F-20BCD28FDA68}"/>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2087290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DEFD-C404-44A6-9CB5-5C6A4A456ADE}"/>
              </a:ext>
            </a:extLst>
          </p:cNvPr>
          <p:cNvSpPr>
            <a:spLocks noGrp="1"/>
          </p:cNvSpPr>
          <p:nvPr>
            <p:ph type="title"/>
          </p:nvPr>
        </p:nvSpPr>
        <p:spPr/>
        <p:txBody>
          <a:bodyPr/>
          <a:lstStyle/>
          <a:p>
            <a:r>
              <a:rPr lang="en-US"/>
              <a:t>Facebook Alle Posts und Reels (Anhang) | WDR Lokalzeit - 9 of 9</a:t>
            </a:r>
          </a:p>
        </p:txBody>
      </p:sp>
      <p:graphicFrame>
        <p:nvGraphicFramePr>
          <p:cNvPr id="5" name="Table Placeholder 4">
            <a:extLst>
              <a:ext uri="{FF2B5EF4-FFF2-40B4-BE49-F238E27FC236}">
                <a16:creationId xmlns:a16="http://schemas.microsoft.com/office/drawing/2014/main" id="{72EDC27C-4124-49AF-B978-3540505A0C9A}"/>
              </a:ext>
            </a:extLst>
          </p:cNvPr>
          <p:cNvGraphicFramePr>
            <a:graphicFrameLocks noGrp="1"/>
          </p:cNvGraphicFramePr>
          <p:nvPr>
            <p:ph type="tbl" sz="quarter" idx="13"/>
            <p:extLst>
              <p:ext uri="{D42A27DB-BD31-4B8C-83A1-F6EECF244321}">
                <p14:modId xmlns:p14="http://schemas.microsoft.com/office/powerpoint/2010/main" val="1830569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99776220"/>
                    </a:ext>
                  </a:extLst>
                </a:gridCol>
                <a:gridCol w="1728216">
                  <a:extLst>
                    <a:ext uri="{9D8B030D-6E8A-4147-A177-3AD203B41FA5}">
                      <a16:colId xmlns:a16="http://schemas.microsoft.com/office/drawing/2014/main" val="2488394033"/>
                    </a:ext>
                  </a:extLst>
                </a:gridCol>
                <a:gridCol w="576072">
                  <a:extLst>
                    <a:ext uri="{9D8B030D-6E8A-4147-A177-3AD203B41FA5}">
                      <a16:colId xmlns:a16="http://schemas.microsoft.com/office/drawing/2014/main" val="3894035172"/>
                    </a:ext>
                  </a:extLst>
                </a:gridCol>
                <a:gridCol w="576072">
                  <a:extLst>
                    <a:ext uri="{9D8B030D-6E8A-4147-A177-3AD203B41FA5}">
                      <a16:colId xmlns:a16="http://schemas.microsoft.com/office/drawing/2014/main" val="2763555681"/>
                    </a:ext>
                  </a:extLst>
                </a:gridCol>
                <a:gridCol w="576072">
                  <a:extLst>
                    <a:ext uri="{9D8B030D-6E8A-4147-A177-3AD203B41FA5}">
                      <a16:colId xmlns:a16="http://schemas.microsoft.com/office/drawing/2014/main" val="3482026862"/>
                    </a:ext>
                  </a:extLst>
                </a:gridCol>
                <a:gridCol w="576072">
                  <a:extLst>
                    <a:ext uri="{9D8B030D-6E8A-4147-A177-3AD203B41FA5}">
                      <a16:colId xmlns:a16="http://schemas.microsoft.com/office/drawing/2014/main" val="3679104813"/>
                    </a:ext>
                  </a:extLst>
                </a:gridCol>
                <a:gridCol w="576072">
                  <a:extLst>
                    <a:ext uri="{9D8B030D-6E8A-4147-A177-3AD203B41FA5}">
                      <a16:colId xmlns:a16="http://schemas.microsoft.com/office/drawing/2014/main" val="1876427704"/>
                    </a:ext>
                  </a:extLst>
                </a:gridCol>
                <a:gridCol w="576072">
                  <a:extLst>
                    <a:ext uri="{9D8B030D-6E8A-4147-A177-3AD203B41FA5}">
                      <a16:colId xmlns:a16="http://schemas.microsoft.com/office/drawing/2014/main" val="3921582661"/>
                    </a:ext>
                  </a:extLst>
                </a:gridCol>
                <a:gridCol w="576072">
                  <a:extLst>
                    <a:ext uri="{9D8B030D-6E8A-4147-A177-3AD203B41FA5}">
                      <a16:colId xmlns:a16="http://schemas.microsoft.com/office/drawing/2014/main" val="117949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3899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07:32:45</a:t>
                      </a:r>
                      <a:r>
                        <a:rPr kumimoji="0" lang="de-DE" sz="1000" b="0" i="0" u="none" strike="noStrike" kern="1200" cap="none" spc="0" normalizeH="0" baseline="0" noProof="0">
                          <a:ln>
                            <a:noFill/>
                          </a:ln>
                          <a:solidFill>
                            <a:prstClr val="black"/>
                          </a:solidFill>
                          <a:effectLst/>
                          <a:uLnTx/>
                          <a:uFillTx/>
                          <a:latin typeface="Calibri"/>
                          <a:ea typeface="+mn-ea"/>
                          <a:cs typeface="+mn-cs"/>
                        </a:rPr>
                        <a:t>
 Laurin hat sich seinen Kindheitstraum erfüllt: einmal Müllwerker in Wuppertal sein.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021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12:11:47</a:t>
                      </a:r>
                      <a:r>
                        <a:rPr kumimoji="0" lang="de-DE" sz="1000" b="0" i="0" u="none" strike="noStrike" kern="1200" cap="none" spc="0" normalizeH="0" baseline="0" noProof="0">
                          <a:ln>
                            <a:noFill/>
                          </a:ln>
                          <a:solidFill>
                            <a:prstClr val="black"/>
                          </a:solidFill>
                          <a:effectLst/>
                          <a:uLnTx/>
                          <a:uFillTx/>
                          <a:latin typeface="Calibri"/>
                          <a:ea typeface="+mn-ea"/>
                          <a:cs typeface="+mn-cs"/>
                        </a:rPr>
                        <a:t>
 Sandra ist im Diddl-Fieber. 🐭 Tausende Mäuse hat sie bereits bei sich zu Hause in Herford.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8847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07:55:49</a:t>
                      </a:r>
                      <a:r>
                        <a:rPr kumimoji="0" lang="de-DE" sz="1000" b="0" i="0" u="none" strike="noStrike" kern="1200" cap="none" spc="0" normalizeH="0" baseline="0" noProof="0">
                          <a:ln>
                            <a:noFill/>
                          </a:ln>
                          <a:solidFill>
                            <a:prstClr val="black"/>
                          </a:solidFill>
                          <a:effectLst/>
                          <a:uLnTx/>
                          <a:uFillTx/>
                          <a:latin typeface="Calibri"/>
                          <a:ea typeface="+mn-ea"/>
                          <a:cs typeface="+mn-cs"/>
                        </a:rPr>
                        <a:t>
 Bertram Münker aus Siegen ist seinem Stammzellspender unendlich dankbar und meint: “Er ist mein Lebensretter.”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18210343"/>
                  </a:ext>
                </a:extLst>
              </a:tr>
            </a:tbl>
          </a:graphicData>
        </a:graphic>
      </p:graphicFrame>
      <p:sp>
        <p:nvSpPr>
          <p:cNvPr id="4" name="Text Placeholder 3">
            <a:extLst>
              <a:ext uri="{FF2B5EF4-FFF2-40B4-BE49-F238E27FC236}">
                <a16:creationId xmlns:a16="http://schemas.microsoft.com/office/drawing/2014/main" id="{74C67EB2-4539-4969-9A3B-475A943B4C1E}"/>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7378801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1361</Words>
  <Application>Microsoft Office PowerPoint</Application>
  <PresentationFormat>On-screen Show (4:3)</PresentationFormat>
  <Paragraphs>323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Alle Posts und Reels (Anhang) | WDR Lokalzeit - 1 of 9</vt:lpstr>
      <vt:lpstr>Facebook Alle Posts und Reels (Anhang) | WDR Lokalzeit - 2 of 9</vt:lpstr>
      <vt:lpstr>Facebook Alle Posts und Reels (Anhang) | WDR Lokalzeit - 3 of 9</vt:lpstr>
      <vt:lpstr>Facebook Alle Posts und Reels (Anhang) | WDR Lokalzeit - 4 of 9</vt:lpstr>
      <vt:lpstr>Facebook Alle Posts und Reels (Anhang) | WDR Lokalzeit - 5 of 9</vt:lpstr>
      <vt:lpstr>Facebook Alle Posts und Reels (Anhang) | WDR Lokalzeit - 6 of 9</vt:lpstr>
      <vt:lpstr>Facebook Alle Posts und Reels (Anhang) | WDR Lokalzeit - 7 of 9</vt:lpstr>
      <vt:lpstr>Facebook Alle Posts und Reels (Anhang) | WDR Lokalzeit - 8 of 9</vt:lpstr>
      <vt:lpstr>Facebook Alle Posts und Reels (Anhang) | WDR Lokalzeit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Alle Posts und Reels (Anhang) | WDR Lokalzeit - 1 of 9</dc:title>
  <dc:creator>Frederik Born</dc:creator>
  <cp:lastModifiedBy>Frederik Born</cp:lastModifiedBy>
  <cp:revision>1</cp:revision>
  <dcterms:created xsi:type="dcterms:W3CDTF">2025-10-29T00:53:15Z</dcterms:created>
  <dcterms:modified xsi:type="dcterms:W3CDTF">2025-10-29T00:55:08Z</dcterms:modified>
</cp:coreProperties>
</file>