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8094-11CE-48BC-915D-ADA8CA9601CD}"/>
              </a:ext>
            </a:extLst>
          </p:cNvPr>
          <p:cNvSpPr>
            <a:spLocks noGrp="1"/>
          </p:cNvSpPr>
          <p:nvPr>
            <p:ph type="title"/>
          </p:nvPr>
        </p:nvSpPr>
        <p:spPr/>
        <p:txBody>
          <a:bodyPr/>
          <a:lstStyle/>
          <a:p>
            <a:r>
              <a:rPr lang="de-DE"/>
              <a:t>Instagram Alle Posts des Zeitraums (mit Total Interactions) | lokalzeit - 1 of 17</a:t>
            </a:r>
            <a:endParaRPr lang="en-US"/>
          </a:p>
        </p:txBody>
      </p:sp>
      <p:graphicFrame>
        <p:nvGraphicFramePr>
          <p:cNvPr id="5" name="Table Placeholder 4">
            <a:extLst>
              <a:ext uri="{FF2B5EF4-FFF2-40B4-BE49-F238E27FC236}">
                <a16:creationId xmlns:a16="http://schemas.microsoft.com/office/drawing/2014/main" id="{E80AE31C-FC4B-4400-B83A-9BD962EE1088}"/>
              </a:ext>
            </a:extLst>
          </p:cNvPr>
          <p:cNvGraphicFramePr>
            <a:graphicFrameLocks noGrp="1"/>
          </p:cNvGraphicFramePr>
          <p:nvPr>
            <p:ph type="tbl" sz="quarter" idx="13"/>
            <p:extLst>
              <p:ext uri="{D42A27DB-BD31-4B8C-83A1-F6EECF244321}">
                <p14:modId xmlns:p14="http://schemas.microsoft.com/office/powerpoint/2010/main" val="1432066960"/>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9392141"/>
                    </a:ext>
                  </a:extLst>
                </a:gridCol>
                <a:gridCol w="2057400">
                  <a:extLst>
                    <a:ext uri="{9D8B030D-6E8A-4147-A177-3AD203B41FA5}">
                      <a16:colId xmlns:a16="http://schemas.microsoft.com/office/drawing/2014/main" val="1576092148"/>
                    </a:ext>
                  </a:extLst>
                </a:gridCol>
                <a:gridCol w="987552">
                  <a:extLst>
                    <a:ext uri="{9D8B030D-6E8A-4147-A177-3AD203B41FA5}">
                      <a16:colId xmlns:a16="http://schemas.microsoft.com/office/drawing/2014/main" val="2133668001"/>
                    </a:ext>
                  </a:extLst>
                </a:gridCol>
                <a:gridCol w="987552">
                  <a:extLst>
                    <a:ext uri="{9D8B030D-6E8A-4147-A177-3AD203B41FA5}">
                      <a16:colId xmlns:a16="http://schemas.microsoft.com/office/drawing/2014/main" val="1542023079"/>
                    </a:ext>
                  </a:extLst>
                </a:gridCol>
                <a:gridCol w="987552">
                  <a:extLst>
                    <a:ext uri="{9D8B030D-6E8A-4147-A177-3AD203B41FA5}">
                      <a16:colId xmlns:a16="http://schemas.microsoft.com/office/drawing/2014/main" val="2484244809"/>
                    </a:ext>
                  </a:extLst>
                </a:gridCol>
                <a:gridCol w="987552">
                  <a:extLst>
                    <a:ext uri="{9D8B030D-6E8A-4147-A177-3AD203B41FA5}">
                      <a16:colId xmlns:a16="http://schemas.microsoft.com/office/drawing/2014/main" val="47586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98179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- 2025-10-26 12:16:32</a:t>
                      </a:r>
                      <a:r>
                        <a:rPr kumimoji="0" lang="de-DE" sz="1000" b="0" i="0" u="none" strike="noStrike" kern="1200" cap="none" spc="0" normalizeH="0" baseline="0" noProof="0">
                          <a:ln>
                            <a:noFill/>
                          </a:ln>
                          <a:solidFill>
                            <a:prstClr val="black"/>
                          </a:solidFill>
                          <a:effectLst/>
                          <a:uLnTx/>
                          <a:uFillTx/>
                          <a:latin typeface="Calibri"/>
                          <a:ea typeface="+mn-ea"/>
                          <a:cs typeface="+mn-cs"/>
                        </a:rPr>
                        <a:t>
 Kann Liebe wirklich alle Hindernisse überwinden? 
Stefan Groß aus Moers ist seit einem Badeunfall ab dem Hals abwärts querschnittsgelähmt. Trotzdem ist er heute glücklicher als je zuvor. Dank Annika, seiner früheren Physiotherapeutin. Sie ist heute seine Partnerin und Ehefrau. Jetzt wagen die beiden mit einem Baby das gemeinsame Abenteuer Familie. Wir stellen euch Annika und Stefan stanni_groko in unserer Serie “Herzenssache” vor. ❤️
#wdr #lokalzeit #kinderwunsch #querschnittslähmung #selbstbestimmung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https://quintly-eu-image-storage.s3.amazonaws.com/5f3fce195d3d3dd014ed263e528e0d75/1db0d3252dc02ad94ebe3186b97c08e3.jpg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1000278</a:t>
                      </a:r>
                    </a:p>
                  </a:txBody>
                  <a:tcPr/>
                </a:tc>
                <a:extLst>
                  <a:ext uri="{0D108BD9-81ED-4DB2-BD59-A6C34878D82A}">
                    <a16:rowId xmlns:a16="http://schemas.microsoft.com/office/drawing/2014/main" val="1476545518"/>
                  </a:ext>
                </a:extLst>
              </a:tr>
            </a:tbl>
          </a:graphicData>
        </a:graphic>
      </p:graphicFrame>
      <p:sp>
        <p:nvSpPr>
          <p:cNvPr id="4" name="Text Placeholder 3">
            <a:extLst>
              <a:ext uri="{FF2B5EF4-FFF2-40B4-BE49-F238E27FC236}">
                <a16:creationId xmlns:a16="http://schemas.microsoft.com/office/drawing/2014/main" id="{312A4EC0-3479-4872-AB81-D0ADD0B2B377}"/>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152606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31D48-CB67-4488-B5F3-5ABA6FC57CF8}"/>
              </a:ext>
            </a:extLst>
          </p:cNvPr>
          <p:cNvSpPr>
            <a:spLocks noGrp="1"/>
          </p:cNvSpPr>
          <p:nvPr>
            <p:ph type="title"/>
          </p:nvPr>
        </p:nvSpPr>
        <p:spPr/>
        <p:txBody>
          <a:bodyPr/>
          <a:lstStyle/>
          <a:p>
            <a:r>
              <a:rPr lang="de-DE"/>
              <a:t>Instagram Alle Posts des Zeitraums (mit Total Interactions) | lokalzeit - 2 of 17</a:t>
            </a:r>
            <a:endParaRPr lang="en-US"/>
          </a:p>
        </p:txBody>
      </p:sp>
      <p:graphicFrame>
        <p:nvGraphicFramePr>
          <p:cNvPr id="5" name="Table Placeholder 4">
            <a:extLst>
              <a:ext uri="{FF2B5EF4-FFF2-40B4-BE49-F238E27FC236}">
                <a16:creationId xmlns:a16="http://schemas.microsoft.com/office/drawing/2014/main" id="{072D37D3-E700-4B4C-8A95-05D0F3F253E3}"/>
              </a:ext>
            </a:extLst>
          </p:cNvPr>
          <p:cNvGraphicFramePr>
            <a:graphicFrameLocks noGrp="1"/>
          </p:cNvGraphicFramePr>
          <p:nvPr>
            <p:ph type="tbl" sz="quarter" idx="13"/>
            <p:extLst>
              <p:ext uri="{D42A27DB-BD31-4B8C-83A1-F6EECF244321}">
                <p14:modId xmlns:p14="http://schemas.microsoft.com/office/powerpoint/2010/main" val="459702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7447298"/>
                    </a:ext>
                  </a:extLst>
                </a:gridCol>
                <a:gridCol w="2057400">
                  <a:extLst>
                    <a:ext uri="{9D8B030D-6E8A-4147-A177-3AD203B41FA5}">
                      <a16:colId xmlns:a16="http://schemas.microsoft.com/office/drawing/2014/main" val="2414996515"/>
                    </a:ext>
                  </a:extLst>
                </a:gridCol>
                <a:gridCol w="987552">
                  <a:extLst>
                    <a:ext uri="{9D8B030D-6E8A-4147-A177-3AD203B41FA5}">
                      <a16:colId xmlns:a16="http://schemas.microsoft.com/office/drawing/2014/main" val="2948125169"/>
                    </a:ext>
                  </a:extLst>
                </a:gridCol>
                <a:gridCol w="987552">
                  <a:extLst>
                    <a:ext uri="{9D8B030D-6E8A-4147-A177-3AD203B41FA5}">
                      <a16:colId xmlns:a16="http://schemas.microsoft.com/office/drawing/2014/main" val="2892067521"/>
                    </a:ext>
                  </a:extLst>
                </a:gridCol>
                <a:gridCol w="987552">
                  <a:extLst>
                    <a:ext uri="{9D8B030D-6E8A-4147-A177-3AD203B41FA5}">
                      <a16:colId xmlns:a16="http://schemas.microsoft.com/office/drawing/2014/main" val="2797738783"/>
                    </a:ext>
                  </a:extLst>
                </a:gridCol>
                <a:gridCol w="987552">
                  <a:extLst>
                    <a:ext uri="{9D8B030D-6E8A-4147-A177-3AD203B41FA5}">
                      <a16:colId xmlns:a16="http://schemas.microsoft.com/office/drawing/2014/main" val="2871395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54073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- 2025-10-21 10:46:55</a:t>
                      </a:r>
                      <a:r>
                        <a:rPr kumimoji="0" lang="de-DE" sz="1000" b="0" i="0" u="none" strike="noStrike" kern="1200" cap="none" spc="0" normalizeH="0" baseline="0" noProof="0">
                          <a:ln>
                            <a:noFill/>
                          </a:ln>
                          <a:solidFill>
                            <a:prstClr val="black"/>
                          </a:solidFill>
                          <a:effectLst/>
                          <a:uLnTx/>
                          <a:uFillTx/>
                          <a:latin typeface="Calibri"/>
                          <a:ea typeface="+mn-ea"/>
                          <a:cs typeface="+mn-cs"/>
                        </a:rPr>
                        <a:t>
 Tinus Lüns aus Altenberge ist gerade erst 18 und schon Meister und Rekordhalter:  
Er ist der jüngste Metzgermeister, den die Handwerkskammer Münster je ausgebildet hat. 👨‍🍳🍗🥩   
Eigentlich hat die Branche große Probleme, Nachwuchs zu finden. Aber Tinus sagt: Das ist mein Ding.   
#Handwerk #Fleisch #Metzger #Tradition #Ausbildung #Münster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https://quintly-eu-image-storage.s3.amazonaws.com/5f3fce195d3d3dd014ed263e528e0d75/55c83dcb77c8d69d3d31d173b5d4e8e6.jpg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282904</a:t>
                      </a:r>
                    </a:p>
                  </a:txBody>
                  <a:tcPr/>
                </a:tc>
                <a:extLst>
                  <a:ext uri="{0D108BD9-81ED-4DB2-BD59-A6C34878D82A}">
                    <a16:rowId xmlns:a16="http://schemas.microsoft.com/office/drawing/2014/main" val="2575311654"/>
                  </a:ext>
                </a:extLst>
              </a:tr>
            </a:tbl>
          </a:graphicData>
        </a:graphic>
      </p:graphicFrame>
      <p:sp>
        <p:nvSpPr>
          <p:cNvPr id="4" name="Text Placeholder 3">
            <a:extLst>
              <a:ext uri="{FF2B5EF4-FFF2-40B4-BE49-F238E27FC236}">
                <a16:creationId xmlns:a16="http://schemas.microsoft.com/office/drawing/2014/main" id="{8089C5DB-0912-44DF-A729-A297935AD508}"/>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781989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ECC0A-C664-46B3-9BE9-FD706FE5E4FE}"/>
              </a:ext>
            </a:extLst>
          </p:cNvPr>
          <p:cNvSpPr>
            <a:spLocks noGrp="1"/>
          </p:cNvSpPr>
          <p:nvPr>
            <p:ph type="title"/>
          </p:nvPr>
        </p:nvSpPr>
        <p:spPr/>
        <p:txBody>
          <a:bodyPr/>
          <a:lstStyle/>
          <a:p>
            <a:r>
              <a:rPr lang="de-DE"/>
              <a:t>Instagram Alle Posts des Zeitraums (mit Total Interactions) | lokalzeit - 3 of 17</a:t>
            </a:r>
            <a:endParaRPr lang="en-US"/>
          </a:p>
        </p:txBody>
      </p:sp>
      <p:graphicFrame>
        <p:nvGraphicFramePr>
          <p:cNvPr id="5" name="Table Placeholder 4">
            <a:extLst>
              <a:ext uri="{FF2B5EF4-FFF2-40B4-BE49-F238E27FC236}">
                <a16:creationId xmlns:a16="http://schemas.microsoft.com/office/drawing/2014/main" id="{F18B6794-663E-47E5-9E27-EDDBBE5BC885}"/>
              </a:ext>
            </a:extLst>
          </p:cNvPr>
          <p:cNvGraphicFramePr>
            <a:graphicFrameLocks noGrp="1"/>
          </p:cNvGraphicFramePr>
          <p:nvPr>
            <p:ph type="tbl" sz="quarter" idx="13"/>
            <p:extLst>
              <p:ext uri="{D42A27DB-BD31-4B8C-83A1-F6EECF244321}">
                <p14:modId xmlns:p14="http://schemas.microsoft.com/office/powerpoint/2010/main" val="2430759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9035726"/>
                    </a:ext>
                  </a:extLst>
                </a:gridCol>
                <a:gridCol w="2057400">
                  <a:extLst>
                    <a:ext uri="{9D8B030D-6E8A-4147-A177-3AD203B41FA5}">
                      <a16:colId xmlns:a16="http://schemas.microsoft.com/office/drawing/2014/main" val="2841312263"/>
                    </a:ext>
                  </a:extLst>
                </a:gridCol>
                <a:gridCol w="987552">
                  <a:extLst>
                    <a:ext uri="{9D8B030D-6E8A-4147-A177-3AD203B41FA5}">
                      <a16:colId xmlns:a16="http://schemas.microsoft.com/office/drawing/2014/main" val="3288873011"/>
                    </a:ext>
                  </a:extLst>
                </a:gridCol>
                <a:gridCol w="987552">
                  <a:extLst>
                    <a:ext uri="{9D8B030D-6E8A-4147-A177-3AD203B41FA5}">
                      <a16:colId xmlns:a16="http://schemas.microsoft.com/office/drawing/2014/main" val="1669312107"/>
                    </a:ext>
                  </a:extLst>
                </a:gridCol>
                <a:gridCol w="987552">
                  <a:extLst>
                    <a:ext uri="{9D8B030D-6E8A-4147-A177-3AD203B41FA5}">
                      <a16:colId xmlns:a16="http://schemas.microsoft.com/office/drawing/2014/main" val="3585970858"/>
                    </a:ext>
                  </a:extLst>
                </a:gridCol>
                <a:gridCol w="987552">
                  <a:extLst>
                    <a:ext uri="{9D8B030D-6E8A-4147-A177-3AD203B41FA5}">
                      <a16:colId xmlns:a16="http://schemas.microsoft.com/office/drawing/2014/main" val="3274015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8038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- 2025-10-22 09:57:59</a:t>
                      </a:r>
                      <a:r>
                        <a:rPr kumimoji="0" lang="de-DE" sz="1000" b="0" i="0" u="none" strike="noStrike" kern="1200" cap="none" spc="0" normalizeH="0" baseline="0" noProof="0">
                          <a:ln>
                            <a:noFill/>
                          </a:ln>
                          <a:solidFill>
                            <a:prstClr val="black"/>
                          </a:solidFill>
                          <a:effectLst/>
                          <a:uLnTx/>
                          <a:uFillTx/>
                          <a:latin typeface="Calibri"/>
                          <a:ea typeface="+mn-ea"/>
                          <a:cs typeface="+mn-cs"/>
                        </a:rPr>
                        <a:t>
 Ihre Musik soll anderen helfen und auch ihnen selbst. ❤️🤝🏻 Illia ist 20 und lebt seit Kurzem mit seiner Mutter und seinem kleinen Bruder in Düren. Die Familie kommt aus der Ukraine - der Vater ist an der Front gestorben. 💔😢
Die Musik hilft Illia dabei, seine tiefe Trauer zu verarbeiten. 🎶🥁 Wenn er traurig oder wütend ist, lässt er das im Probenraum am Schlagzeug raus. Und hier ist er regelmäßig - denn kurz nach seiner Ankunft in Düren darf er bei der Dürener Metal Band Loviz einsteigen. Eine glückliche Fügung. ✨😍
#HeavyMetal #Ukraine #Düren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https://quintly-eu-image-storage.s3.amazonaws.com/5f3fce195d3d3dd014ed263e528e0d75/ac5c8ddec16a6df4a23a2cd91cfc9433.jpg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250344</a:t>
                      </a:r>
                    </a:p>
                  </a:txBody>
                  <a:tcPr/>
                </a:tc>
                <a:extLst>
                  <a:ext uri="{0D108BD9-81ED-4DB2-BD59-A6C34878D82A}">
                    <a16:rowId xmlns:a16="http://schemas.microsoft.com/office/drawing/2014/main" val="1043196043"/>
                  </a:ext>
                </a:extLst>
              </a:tr>
            </a:tbl>
          </a:graphicData>
        </a:graphic>
      </p:graphicFrame>
      <p:sp>
        <p:nvSpPr>
          <p:cNvPr id="4" name="Text Placeholder 3">
            <a:extLst>
              <a:ext uri="{FF2B5EF4-FFF2-40B4-BE49-F238E27FC236}">
                <a16:creationId xmlns:a16="http://schemas.microsoft.com/office/drawing/2014/main" id="{E46ABA5B-E734-45A9-8FB3-526EF7CB114C}"/>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890950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F668D-84EB-432A-8CE3-69B26F1FB35E}"/>
              </a:ext>
            </a:extLst>
          </p:cNvPr>
          <p:cNvSpPr>
            <a:spLocks noGrp="1"/>
          </p:cNvSpPr>
          <p:nvPr>
            <p:ph type="title"/>
          </p:nvPr>
        </p:nvSpPr>
        <p:spPr/>
        <p:txBody>
          <a:bodyPr/>
          <a:lstStyle/>
          <a:p>
            <a:r>
              <a:rPr lang="de-DE"/>
              <a:t>Instagram Alle Posts des Zeitraums (mit Total Interactions) | lokalzeit - 4 of 17</a:t>
            </a:r>
            <a:endParaRPr lang="en-US"/>
          </a:p>
        </p:txBody>
      </p:sp>
      <p:graphicFrame>
        <p:nvGraphicFramePr>
          <p:cNvPr id="5" name="Table Placeholder 4">
            <a:extLst>
              <a:ext uri="{FF2B5EF4-FFF2-40B4-BE49-F238E27FC236}">
                <a16:creationId xmlns:a16="http://schemas.microsoft.com/office/drawing/2014/main" id="{45044F46-FB3E-4AF6-AC2B-DAE7FD33E613}"/>
              </a:ext>
            </a:extLst>
          </p:cNvPr>
          <p:cNvGraphicFramePr>
            <a:graphicFrameLocks noGrp="1"/>
          </p:cNvGraphicFramePr>
          <p:nvPr>
            <p:ph type="tbl" sz="quarter" idx="13"/>
            <p:extLst>
              <p:ext uri="{D42A27DB-BD31-4B8C-83A1-F6EECF244321}">
                <p14:modId xmlns:p14="http://schemas.microsoft.com/office/powerpoint/2010/main" val="1540507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5281801"/>
                    </a:ext>
                  </a:extLst>
                </a:gridCol>
                <a:gridCol w="2057400">
                  <a:extLst>
                    <a:ext uri="{9D8B030D-6E8A-4147-A177-3AD203B41FA5}">
                      <a16:colId xmlns:a16="http://schemas.microsoft.com/office/drawing/2014/main" val="1042103958"/>
                    </a:ext>
                  </a:extLst>
                </a:gridCol>
                <a:gridCol w="987552">
                  <a:extLst>
                    <a:ext uri="{9D8B030D-6E8A-4147-A177-3AD203B41FA5}">
                      <a16:colId xmlns:a16="http://schemas.microsoft.com/office/drawing/2014/main" val="960921963"/>
                    </a:ext>
                  </a:extLst>
                </a:gridCol>
                <a:gridCol w="987552">
                  <a:extLst>
                    <a:ext uri="{9D8B030D-6E8A-4147-A177-3AD203B41FA5}">
                      <a16:colId xmlns:a16="http://schemas.microsoft.com/office/drawing/2014/main" val="3760883934"/>
                    </a:ext>
                  </a:extLst>
                </a:gridCol>
                <a:gridCol w="987552">
                  <a:extLst>
                    <a:ext uri="{9D8B030D-6E8A-4147-A177-3AD203B41FA5}">
                      <a16:colId xmlns:a16="http://schemas.microsoft.com/office/drawing/2014/main" val="1895706209"/>
                    </a:ext>
                  </a:extLst>
                </a:gridCol>
                <a:gridCol w="987552">
                  <a:extLst>
                    <a:ext uri="{9D8B030D-6E8A-4147-A177-3AD203B41FA5}">
                      <a16:colId xmlns:a16="http://schemas.microsoft.com/office/drawing/2014/main" val="2085351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4685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- 2025-10-26 16:05:50</a:t>
                      </a:r>
                      <a:r>
                        <a:rPr kumimoji="0" lang="de-DE" sz="1000" b="0" i="0" u="none" strike="noStrike" kern="1200" cap="none" spc="0" normalizeH="0" baseline="0" noProof="0">
                          <a:ln>
                            <a:noFill/>
                          </a:ln>
                          <a:solidFill>
                            <a:prstClr val="black"/>
                          </a:solidFill>
                          <a:effectLst/>
                          <a:uLnTx/>
                          <a:uFillTx/>
                          <a:latin typeface="Calibri"/>
                          <a:ea typeface="+mn-ea"/>
                          <a:cs typeface="+mn-cs"/>
                        </a:rPr>
                        <a:t>
 Was, wenn man seine ganze Jugend für den Traum Sport-Profi opfert, man es in die Bundesliga schafft, aber dann mit Anfang 20 die Karriere schon vorbei ist? 😱
Sebastian aus Bonn ist das passiert. Er warf erste Tore für den VfL Gummersbach, war auf dem Weg zum Junioren-Nationalspieler. Doch dann ändern zwei schwere Verletzungen sein ganzes Leben. Wie hat er es geschafft, heute trotzdem im Sport glücklich zu werden? 🥰
#Sportprofi #Handball #VfLGummersbach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https://quintly-eu-image-storage.s3.amazonaws.com/5f3fce195d3d3dd014ed263e528e0d75/f69d381fb9cbbd4dbd7b21dde80c5b50.jpg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199456</a:t>
                      </a:r>
                    </a:p>
                  </a:txBody>
                  <a:tcPr/>
                </a:tc>
                <a:extLst>
                  <a:ext uri="{0D108BD9-81ED-4DB2-BD59-A6C34878D82A}">
                    <a16:rowId xmlns:a16="http://schemas.microsoft.com/office/drawing/2014/main" val="3353605605"/>
                  </a:ext>
                </a:extLst>
              </a:tr>
            </a:tbl>
          </a:graphicData>
        </a:graphic>
      </p:graphicFrame>
      <p:sp>
        <p:nvSpPr>
          <p:cNvPr id="4" name="Text Placeholder 3">
            <a:extLst>
              <a:ext uri="{FF2B5EF4-FFF2-40B4-BE49-F238E27FC236}">
                <a16:creationId xmlns:a16="http://schemas.microsoft.com/office/drawing/2014/main" id="{14E074C0-0B6C-457F-B989-EBDAC34B5484}"/>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431494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EF801-97EB-4BF4-AB4D-485AE129134F}"/>
              </a:ext>
            </a:extLst>
          </p:cNvPr>
          <p:cNvSpPr>
            <a:spLocks noGrp="1"/>
          </p:cNvSpPr>
          <p:nvPr>
            <p:ph type="title"/>
          </p:nvPr>
        </p:nvSpPr>
        <p:spPr/>
        <p:txBody>
          <a:bodyPr/>
          <a:lstStyle/>
          <a:p>
            <a:r>
              <a:rPr lang="de-DE"/>
              <a:t>Instagram Alle Posts des Zeitraums (mit Total Interactions) | lokalzeit - 5 of 17</a:t>
            </a:r>
            <a:endParaRPr lang="en-US"/>
          </a:p>
        </p:txBody>
      </p:sp>
      <p:graphicFrame>
        <p:nvGraphicFramePr>
          <p:cNvPr id="5" name="Table Placeholder 4">
            <a:extLst>
              <a:ext uri="{FF2B5EF4-FFF2-40B4-BE49-F238E27FC236}">
                <a16:creationId xmlns:a16="http://schemas.microsoft.com/office/drawing/2014/main" id="{318BD378-14AE-4D41-810F-0F9853DED268}"/>
              </a:ext>
            </a:extLst>
          </p:cNvPr>
          <p:cNvGraphicFramePr>
            <a:graphicFrameLocks noGrp="1"/>
          </p:cNvGraphicFramePr>
          <p:nvPr>
            <p:ph type="tbl" sz="quarter" idx="13"/>
            <p:extLst>
              <p:ext uri="{D42A27DB-BD31-4B8C-83A1-F6EECF244321}">
                <p14:modId xmlns:p14="http://schemas.microsoft.com/office/powerpoint/2010/main" val="1031619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9579016"/>
                    </a:ext>
                  </a:extLst>
                </a:gridCol>
                <a:gridCol w="2057400">
                  <a:extLst>
                    <a:ext uri="{9D8B030D-6E8A-4147-A177-3AD203B41FA5}">
                      <a16:colId xmlns:a16="http://schemas.microsoft.com/office/drawing/2014/main" val="1439268142"/>
                    </a:ext>
                  </a:extLst>
                </a:gridCol>
                <a:gridCol w="987552">
                  <a:extLst>
                    <a:ext uri="{9D8B030D-6E8A-4147-A177-3AD203B41FA5}">
                      <a16:colId xmlns:a16="http://schemas.microsoft.com/office/drawing/2014/main" val="592856460"/>
                    </a:ext>
                  </a:extLst>
                </a:gridCol>
                <a:gridCol w="987552">
                  <a:extLst>
                    <a:ext uri="{9D8B030D-6E8A-4147-A177-3AD203B41FA5}">
                      <a16:colId xmlns:a16="http://schemas.microsoft.com/office/drawing/2014/main" val="3886465270"/>
                    </a:ext>
                  </a:extLst>
                </a:gridCol>
                <a:gridCol w="987552">
                  <a:extLst>
                    <a:ext uri="{9D8B030D-6E8A-4147-A177-3AD203B41FA5}">
                      <a16:colId xmlns:a16="http://schemas.microsoft.com/office/drawing/2014/main" val="2921414848"/>
                    </a:ext>
                  </a:extLst>
                </a:gridCol>
                <a:gridCol w="987552">
                  <a:extLst>
                    <a:ext uri="{9D8B030D-6E8A-4147-A177-3AD203B41FA5}">
                      <a16:colId xmlns:a16="http://schemas.microsoft.com/office/drawing/2014/main" val="2740040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4780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- 2025-10-20 10:15:22</a:t>
                      </a:r>
                      <a:r>
                        <a:rPr kumimoji="0" lang="de-DE" sz="1000" b="0" i="0" u="none" strike="noStrike" kern="1200" cap="none" spc="0" normalizeH="0" baseline="0" noProof="0">
                          <a:ln>
                            <a:noFill/>
                          </a:ln>
                          <a:solidFill>
                            <a:prstClr val="black"/>
                          </a:solidFill>
                          <a:effectLst/>
                          <a:uLnTx/>
                          <a:uFillTx/>
                          <a:latin typeface="Calibri"/>
                          <a:ea typeface="+mn-ea"/>
                          <a:cs typeface="+mn-cs"/>
                        </a:rPr>
                        <a:t>
 Ein Landwirt ohne eigenes Land – das ist Lucas aus Siegen. 🧑🏼‍🌾 Er ist Landwirt im Nebenerwerb, neben seinem Vollzeitjob. 💪🏼
Viele Nachbarn und Freunde aus der Region stellen Lucas ihre Grundstücke zur Verfügung. Und so bewirtschaftet er hier ein Grundstück und da ein Grundstück und dort ein Grundstück. Und davon profitiert auch sein Dorf. 🚜🌾
#WDR #Lokalzeit #Landwirtschaft #Siegen #Landwirt #Dorfleben #Gemeinschaft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https://quintly-eu-image-storage.s3.amazonaws.com/5f3fce195d3d3dd014ed263e528e0d75/5355a6c4be9e16c965be9d186aa9dec9.jpg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194401</a:t>
                      </a:r>
                    </a:p>
                  </a:txBody>
                  <a:tcPr/>
                </a:tc>
                <a:extLst>
                  <a:ext uri="{0D108BD9-81ED-4DB2-BD59-A6C34878D82A}">
                    <a16:rowId xmlns:a16="http://schemas.microsoft.com/office/drawing/2014/main" val="2560790590"/>
                  </a:ext>
                </a:extLst>
              </a:tr>
            </a:tbl>
          </a:graphicData>
        </a:graphic>
      </p:graphicFrame>
      <p:sp>
        <p:nvSpPr>
          <p:cNvPr id="4" name="Text Placeholder 3">
            <a:extLst>
              <a:ext uri="{FF2B5EF4-FFF2-40B4-BE49-F238E27FC236}">
                <a16:creationId xmlns:a16="http://schemas.microsoft.com/office/drawing/2014/main" id="{2581AA2C-AE4C-46F1-AA4C-697D033D6EAC}"/>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739326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B2ADE-BD49-4E34-AC83-94ECCE97F87D}"/>
              </a:ext>
            </a:extLst>
          </p:cNvPr>
          <p:cNvSpPr>
            <a:spLocks noGrp="1"/>
          </p:cNvSpPr>
          <p:nvPr>
            <p:ph type="title"/>
          </p:nvPr>
        </p:nvSpPr>
        <p:spPr/>
        <p:txBody>
          <a:bodyPr/>
          <a:lstStyle/>
          <a:p>
            <a:r>
              <a:rPr lang="de-DE"/>
              <a:t>Instagram Alle Posts des Zeitraums (mit Total Interactions) | lokalzeit - 6 of 17</a:t>
            </a:r>
            <a:endParaRPr lang="en-US"/>
          </a:p>
        </p:txBody>
      </p:sp>
      <p:graphicFrame>
        <p:nvGraphicFramePr>
          <p:cNvPr id="5" name="Table Placeholder 4">
            <a:extLst>
              <a:ext uri="{FF2B5EF4-FFF2-40B4-BE49-F238E27FC236}">
                <a16:creationId xmlns:a16="http://schemas.microsoft.com/office/drawing/2014/main" id="{A2E2C6F4-ADCD-4FAE-9CA2-ED79864A06BA}"/>
              </a:ext>
            </a:extLst>
          </p:cNvPr>
          <p:cNvGraphicFramePr>
            <a:graphicFrameLocks noGrp="1"/>
          </p:cNvGraphicFramePr>
          <p:nvPr>
            <p:ph type="tbl" sz="quarter" idx="13"/>
            <p:extLst>
              <p:ext uri="{D42A27DB-BD31-4B8C-83A1-F6EECF244321}">
                <p14:modId xmlns:p14="http://schemas.microsoft.com/office/powerpoint/2010/main" val="1701015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1445401"/>
                    </a:ext>
                  </a:extLst>
                </a:gridCol>
                <a:gridCol w="2057400">
                  <a:extLst>
                    <a:ext uri="{9D8B030D-6E8A-4147-A177-3AD203B41FA5}">
                      <a16:colId xmlns:a16="http://schemas.microsoft.com/office/drawing/2014/main" val="4151606677"/>
                    </a:ext>
                  </a:extLst>
                </a:gridCol>
                <a:gridCol w="987552">
                  <a:extLst>
                    <a:ext uri="{9D8B030D-6E8A-4147-A177-3AD203B41FA5}">
                      <a16:colId xmlns:a16="http://schemas.microsoft.com/office/drawing/2014/main" val="1012291533"/>
                    </a:ext>
                  </a:extLst>
                </a:gridCol>
                <a:gridCol w="987552">
                  <a:extLst>
                    <a:ext uri="{9D8B030D-6E8A-4147-A177-3AD203B41FA5}">
                      <a16:colId xmlns:a16="http://schemas.microsoft.com/office/drawing/2014/main" val="2308445752"/>
                    </a:ext>
                  </a:extLst>
                </a:gridCol>
                <a:gridCol w="987552">
                  <a:extLst>
                    <a:ext uri="{9D8B030D-6E8A-4147-A177-3AD203B41FA5}">
                      <a16:colId xmlns:a16="http://schemas.microsoft.com/office/drawing/2014/main" val="3548459487"/>
                    </a:ext>
                  </a:extLst>
                </a:gridCol>
                <a:gridCol w="987552">
                  <a:extLst>
                    <a:ext uri="{9D8B030D-6E8A-4147-A177-3AD203B41FA5}">
                      <a16:colId xmlns:a16="http://schemas.microsoft.com/office/drawing/2014/main" val="265437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640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- 2025-10-21 16:02:08</a:t>
                      </a:r>
                      <a:r>
                        <a:rPr kumimoji="0" lang="de-DE" sz="1000" b="0" i="0" u="none" strike="noStrike" kern="1200" cap="none" spc="0" normalizeH="0" baseline="0" noProof="0">
                          <a:ln>
                            <a:noFill/>
                          </a:ln>
                          <a:solidFill>
                            <a:prstClr val="black"/>
                          </a:solidFill>
                          <a:effectLst/>
                          <a:uLnTx/>
                          <a:uFillTx/>
                          <a:latin typeface="Calibri"/>
                          <a:ea typeface="+mn-ea"/>
                          <a:cs typeface="+mn-cs"/>
                        </a:rPr>
                        <a:t>
 Peter erzählt über seine Sucht... 🎮 
Er hat gezockt – mehr als andere. Als Kind hatte er die Kontrolle seiner Eltern, die fiel im Studium weg. Das erste Studium bricht er ab, seine Beziehungen werden schwieriger. ❌ 
Als sein Sohn geboren wird, ändert sich das. Peter Klim geht zur Verhaltenstherapie und strukturiert seinen Alltag neu: Trigger vermeiden. ❤️‍🩹 
Nach zwei Jahren hat er es geschafft. Um seine Erfahrung zu teilen, gründet er jetzt eine Selbsthilfegruppe. Betroffene und Angehörige können sich alle zwei Wochen in der LVR-Universitäts-Klinik Essen austauschen. 🤝 
👨‍💻Autor: Jonas Burgwinkel 
#Gaming #Sucht #Essen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https://quintly-eu-image-storage.s3.amazonaws.com/5f3fce195d3d3dd014ed263e528e0d75/7234742e28499a1cf77e3c8031810bd7.jpg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189169</a:t>
                      </a:r>
                    </a:p>
                  </a:txBody>
                  <a:tcPr/>
                </a:tc>
                <a:extLst>
                  <a:ext uri="{0D108BD9-81ED-4DB2-BD59-A6C34878D82A}">
                    <a16:rowId xmlns:a16="http://schemas.microsoft.com/office/drawing/2014/main" val="1799648900"/>
                  </a:ext>
                </a:extLst>
              </a:tr>
            </a:tbl>
          </a:graphicData>
        </a:graphic>
      </p:graphicFrame>
      <p:sp>
        <p:nvSpPr>
          <p:cNvPr id="4" name="Text Placeholder 3">
            <a:extLst>
              <a:ext uri="{FF2B5EF4-FFF2-40B4-BE49-F238E27FC236}">
                <a16:creationId xmlns:a16="http://schemas.microsoft.com/office/drawing/2014/main" id="{A02832D3-FA73-4FAE-BE9A-1012D1E461BD}"/>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2899540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EC25-F7A8-4A19-B73A-8A0749906741}"/>
              </a:ext>
            </a:extLst>
          </p:cNvPr>
          <p:cNvSpPr>
            <a:spLocks noGrp="1"/>
          </p:cNvSpPr>
          <p:nvPr>
            <p:ph type="title"/>
          </p:nvPr>
        </p:nvSpPr>
        <p:spPr/>
        <p:txBody>
          <a:bodyPr/>
          <a:lstStyle/>
          <a:p>
            <a:r>
              <a:rPr lang="de-DE"/>
              <a:t>Instagram Alle Posts des Zeitraums (mit Total Interactions) | lokalzeit - 7 of 17</a:t>
            </a:r>
            <a:endParaRPr lang="en-US"/>
          </a:p>
        </p:txBody>
      </p:sp>
      <p:graphicFrame>
        <p:nvGraphicFramePr>
          <p:cNvPr id="5" name="Table Placeholder 4">
            <a:extLst>
              <a:ext uri="{FF2B5EF4-FFF2-40B4-BE49-F238E27FC236}">
                <a16:creationId xmlns:a16="http://schemas.microsoft.com/office/drawing/2014/main" id="{F401E4FB-7F09-4F8B-877C-777BA5177832}"/>
              </a:ext>
            </a:extLst>
          </p:cNvPr>
          <p:cNvGraphicFramePr>
            <a:graphicFrameLocks noGrp="1"/>
          </p:cNvGraphicFramePr>
          <p:nvPr>
            <p:ph type="tbl" sz="quarter" idx="13"/>
            <p:extLst>
              <p:ext uri="{D42A27DB-BD31-4B8C-83A1-F6EECF244321}">
                <p14:modId xmlns:p14="http://schemas.microsoft.com/office/powerpoint/2010/main" val="1832853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3680168"/>
                    </a:ext>
                  </a:extLst>
                </a:gridCol>
                <a:gridCol w="2057400">
                  <a:extLst>
                    <a:ext uri="{9D8B030D-6E8A-4147-A177-3AD203B41FA5}">
                      <a16:colId xmlns:a16="http://schemas.microsoft.com/office/drawing/2014/main" val="3650605541"/>
                    </a:ext>
                  </a:extLst>
                </a:gridCol>
                <a:gridCol w="987552">
                  <a:extLst>
                    <a:ext uri="{9D8B030D-6E8A-4147-A177-3AD203B41FA5}">
                      <a16:colId xmlns:a16="http://schemas.microsoft.com/office/drawing/2014/main" val="3673718832"/>
                    </a:ext>
                  </a:extLst>
                </a:gridCol>
                <a:gridCol w="987552">
                  <a:extLst>
                    <a:ext uri="{9D8B030D-6E8A-4147-A177-3AD203B41FA5}">
                      <a16:colId xmlns:a16="http://schemas.microsoft.com/office/drawing/2014/main" val="4229332240"/>
                    </a:ext>
                  </a:extLst>
                </a:gridCol>
                <a:gridCol w="987552">
                  <a:extLst>
                    <a:ext uri="{9D8B030D-6E8A-4147-A177-3AD203B41FA5}">
                      <a16:colId xmlns:a16="http://schemas.microsoft.com/office/drawing/2014/main" val="602010404"/>
                    </a:ext>
                  </a:extLst>
                </a:gridCol>
                <a:gridCol w="987552">
                  <a:extLst>
                    <a:ext uri="{9D8B030D-6E8A-4147-A177-3AD203B41FA5}">
                      <a16:colId xmlns:a16="http://schemas.microsoft.com/office/drawing/2014/main" val="97519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1564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- 2025-10-23 13:01:24</a:t>
                      </a:r>
                      <a:r>
                        <a:rPr kumimoji="0" lang="de-DE" sz="1000" b="0" i="0" u="none" strike="noStrike" kern="1200" cap="none" spc="0" normalizeH="0" baseline="0" noProof="0">
                          <a:ln>
                            <a:noFill/>
                          </a:ln>
                          <a:solidFill>
                            <a:prstClr val="black"/>
                          </a:solidFill>
                          <a:effectLst/>
                          <a:uLnTx/>
                          <a:uFillTx/>
                          <a:latin typeface="Calibri"/>
                          <a:ea typeface="+mn-ea"/>
                          <a:cs typeface="+mn-cs"/>
                        </a:rPr>
                        <a:t>
 Ramona will ihren Wallach Calle zum Reitpferd ausbilden. Doch weil er krank ist, wird daraus nichts. 🐴❤️‍🩹
Statt Calle in Drensteinfurt zum „Dauerpatienten“ zu machen, sucht Ramona ihm ein neues Zuhause. Dort soll er permanent rausgehen können und gut betreut werden. Den Kontakt zu den neuen Besitzern möchte Ramona halten. 🗯️💪🏼
Doch Calle wird dann mehrfach weiterverkauft, bis er bei einer mutmaßlichen Betrügerin in Sachsen-Anhalt landet. Hier reißt Ramonas Kontakt zu Calle ab. Kein Wunder, denn die neue Besitzerin verkauft Calle als gesund und reitfähig weiter. 😮😠
Die ca. 130 Strafverfahren sind übrigens verschiedene mutmaßliche Betrugsfälle. Dabei geht es vor allem um mutmaßlichen Betrug beim Online-Handel mit Pferdesportzubehör.
#Pferd #Pferdemädchen #Reiten #Lokalzeit #WDR #ARD #Drensteinfurt #DieMitDenPferden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https://quintly-eu-image-storage.s3.amazonaws.com/5f3fce195d3d3dd014ed263e528e0d75/bf94395052fac319d66817f840d405ac.jpg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143003</a:t>
                      </a:r>
                    </a:p>
                  </a:txBody>
                  <a:tcPr/>
                </a:tc>
                <a:extLst>
                  <a:ext uri="{0D108BD9-81ED-4DB2-BD59-A6C34878D82A}">
                    <a16:rowId xmlns:a16="http://schemas.microsoft.com/office/drawing/2014/main" val="3967877209"/>
                  </a:ext>
                </a:extLst>
              </a:tr>
            </a:tbl>
          </a:graphicData>
        </a:graphic>
      </p:graphicFrame>
      <p:sp>
        <p:nvSpPr>
          <p:cNvPr id="4" name="Text Placeholder 3">
            <a:extLst>
              <a:ext uri="{FF2B5EF4-FFF2-40B4-BE49-F238E27FC236}">
                <a16:creationId xmlns:a16="http://schemas.microsoft.com/office/drawing/2014/main" id="{2A11D7E7-9440-4F09-B3B2-49E5660FD6D6}"/>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4150635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C456A-664A-4ADF-A7BD-D652D9D6E897}"/>
              </a:ext>
            </a:extLst>
          </p:cNvPr>
          <p:cNvSpPr>
            <a:spLocks noGrp="1"/>
          </p:cNvSpPr>
          <p:nvPr>
            <p:ph type="title"/>
          </p:nvPr>
        </p:nvSpPr>
        <p:spPr/>
        <p:txBody>
          <a:bodyPr/>
          <a:lstStyle/>
          <a:p>
            <a:r>
              <a:rPr lang="de-DE"/>
              <a:t>Instagram Alle Posts des Zeitraums (mit Total Interactions) | lokalzeit - 8 of 17</a:t>
            </a:r>
            <a:endParaRPr lang="en-US"/>
          </a:p>
        </p:txBody>
      </p:sp>
      <p:graphicFrame>
        <p:nvGraphicFramePr>
          <p:cNvPr id="5" name="Table Placeholder 4">
            <a:extLst>
              <a:ext uri="{FF2B5EF4-FFF2-40B4-BE49-F238E27FC236}">
                <a16:creationId xmlns:a16="http://schemas.microsoft.com/office/drawing/2014/main" id="{B4C291F2-CBA3-4078-87FA-85CB3BEC8F05}"/>
              </a:ext>
            </a:extLst>
          </p:cNvPr>
          <p:cNvGraphicFramePr>
            <a:graphicFrameLocks noGrp="1"/>
          </p:cNvGraphicFramePr>
          <p:nvPr>
            <p:ph type="tbl" sz="quarter" idx="13"/>
            <p:extLst>
              <p:ext uri="{D42A27DB-BD31-4B8C-83A1-F6EECF244321}">
                <p14:modId xmlns:p14="http://schemas.microsoft.com/office/powerpoint/2010/main" val="1740395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7708455"/>
                    </a:ext>
                  </a:extLst>
                </a:gridCol>
                <a:gridCol w="2057400">
                  <a:extLst>
                    <a:ext uri="{9D8B030D-6E8A-4147-A177-3AD203B41FA5}">
                      <a16:colId xmlns:a16="http://schemas.microsoft.com/office/drawing/2014/main" val="465190503"/>
                    </a:ext>
                  </a:extLst>
                </a:gridCol>
                <a:gridCol w="987552">
                  <a:extLst>
                    <a:ext uri="{9D8B030D-6E8A-4147-A177-3AD203B41FA5}">
                      <a16:colId xmlns:a16="http://schemas.microsoft.com/office/drawing/2014/main" val="2904960645"/>
                    </a:ext>
                  </a:extLst>
                </a:gridCol>
                <a:gridCol w="987552">
                  <a:extLst>
                    <a:ext uri="{9D8B030D-6E8A-4147-A177-3AD203B41FA5}">
                      <a16:colId xmlns:a16="http://schemas.microsoft.com/office/drawing/2014/main" val="3793013105"/>
                    </a:ext>
                  </a:extLst>
                </a:gridCol>
                <a:gridCol w="987552">
                  <a:extLst>
                    <a:ext uri="{9D8B030D-6E8A-4147-A177-3AD203B41FA5}">
                      <a16:colId xmlns:a16="http://schemas.microsoft.com/office/drawing/2014/main" val="2319093848"/>
                    </a:ext>
                  </a:extLst>
                </a:gridCol>
                <a:gridCol w="987552">
                  <a:extLst>
                    <a:ext uri="{9D8B030D-6E8A-4147-A177-3AD203B41FA5}">
                      <a16:colId xmlns:a16="http://schemas.microsoft.com/office/drawing/2014/main" val="4121519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1037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- 2025-10-23 10:35:12</a:t>
                      </a:r>
                      <a:r>
                        <a:rPr kumimoji="0" lang="de-DE" sz="1000" b="0" i="0" u="none" strike="noStrike" kern="1200" cap="none" spc="0" normalizeH="0" baseline="0" noProof="0">
                          <a:ln>
                            <a:noFill/>
                          </a:ln>
                          <a:solidFill>
                            <a:prstClr val="black"/>
                          </a:solidFill>
                          <a:effectLst/>
                          <a:uLnTx/>
                          <a:uFillTx/>
                          <a:latin typeface="Calibri"/>
                          <a:ea typeface="+mn-ea"/>
                          <a:cs typeface="+mn-cs"/>
                        </a:rPr>
                        <a:t>
 Aufregung in Versmold: Der Schweinebrunnen wurde bestohlen! 🐷
Drei der sechs Würste fehlen am Wahrzeichen der Kleinstadt, die für ihre Fleischindustrie bekannt ist. Dreiste Diebe ließen sie nachts mitgehen. 😮
Wer sind die Diebe und was haben sie wohl mit den Würsten vor? Anzeige ist auf jeden Fall schon mal raus! 🕵🏼‍♂️
#Versmold #Schweinebrunnen #Fleisch #Würste #Wurst #Louvre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https://quintly-eu-image-storage.s3.amazonaws.com/5f3fce195d3d3dd014ed263e528e0d75/84c7eef4cff77e6a71a7e357aec1d5fa.jpg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122113</a:t>
                      </a:r>
                    </a:p>
                  </a:txBody>
                  <a:tcPr/>
                </a:tc>
                <a:extLst>
                  <a:ext uri="{0D108BD9-81ED-4DB2-BD59-A6C34878D82A}">
                    <a16:rowId xmlns:a16="http://schemas.microsoft.com/office/drawing/2014/main" val="608430954"/>
                  </a:ext>
                </a:extLst>
              </a:tr>
            </a:tbl>
          </a:graphicData>
        </a:graphic>
      </p:graphicFrame>
      <p:sp>
        <p:nvSpPr>
          <p:cNvPr id="4" name="Text Placeholder 3">
            <a:extLst>
              <a:ext uri="{FF2B5EF4-FFF2-40B4-BE49-F238E27FC236}">
                <a16:creationId xmlns:a16="http://schemas.microsoft.com/office/drawing/2014/main" id="{498AFEC7-6A71-4AEC-A269-48BA1B1CD7AF}"/>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426555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119A2-3A85-4538-9492-307B408D9F72}"/>
              </a:ext>
            </a:extLst>
          </p:cNvPr>
          <p:cNvSpPr>
            <a:spLocks noGrp="1"/>
          </p:cNvSpPr>
          <p:nvPr>
            <p:ph type="title"/>
          </p:nvPr>
        </p:nvSpPr>
        <p:spPr/>
        <p:txBody>
          <a:bodyPr/>
          <a:lstStyle/>
          <a:p>
            <a:r>
              <a:rPr lang="de-DE"/>
              <a:t>Instagram Alle Posts des Zeitraums (mit Total Interactions) | lokalzeit - 9 of 17</a:t>
            </a:r>
            <a:endParaRPr lang="en-US"/>
          </a:p>
        </p:txBody>
      </p:sp>
      <p:graphicFrame>
        <p:nvGraphicFramePr>
          <p:cNvPr id="5" name="Table Placeholder 4">
            <a:extLst>
              <a:ext uri="{FF2B5EF4-FFF2-40B4-BE49-F238E27FC236}">
                <a16:creationId xmlns:a16="http://schemas.microsoft.com/office/drawing/2014/main" id="{4D5148C3-51E1-4997-AB63-83CFA1D63359}"/>
              </a:ext>
            </a:extLst>
          </p:cNvPr>
          <p:cNvGraphicFramePr>
            <a:graphicFrameLocks noGrp="1"/>
          </p:cNvGraphicFramePr>
          <p:nvPr>
            <p:ph type="tbl" sz="quarter" idx="13"/>
            <p:extLst>
              <p:ext uri="{D42A27DB-BD31-4B8C-83A1-F6EECF244321}">
                <p14:modId xmlns:p14="http://schemas.microsoft.com/office/powerpoint/2010/main" val="2962230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4733481"/>
                    </a:ext>
                  </a:extLst>
                </a:gridCol>
                <a:gridCol w="2057400">
                  <a:extLst>
                    <a:ext uri="{9D8B030D-6E8A-4147-A177-3AD203B41FA5}">
                      <a16:colId xmlns:a16="http://schemas.microsoft.com/office/drawing/2014/main" val="2026342850"/>
                    </a:ext>
                  </a:extLst>
                </a:gridCol>
                <a:gridCol w="987552">
                  <a:extLst>
                    <a:ext uri="{9D8B030D-6E8A-4147-A177-3AD203B41FA5}">
                      <a16:colId xmlns:a16="http://schemas.microsoft.com/office/drawing/2014/main" val="2663261892"/>
                    </a:ext>
                  </a:extLst>
                </a:gridCol>
                <a:gridCol w="987552">
                  <a:extLst>
                    <a:ext uri="{9D8B030D-6E8A-4147-A177-3AD203B41FA5}">
                      <a16:colId xmlns:a16="http://schemas.microsoft.com/office/drawing/2014/main" val="2812150143"/>
                    </a:ext>
                  </a:extLst>
                </a:gridCol>
                <a:gridCol w="987552">
                  <a:extLst>
                    <a:ext uri="{9D8B030D-6E8A-4147-A177-3AD203B41FA5}">
                      <a16:colId xmlns:a16="http://schemas.microsoft.com/office/drawing/2014/main" val="3296419944"/>
                    </a:ext>
                  </a:extLst>
                </a:gridCol>
                <a:gridCol w="987552">
                  <a:extLst>
                    <a:ext uri="{9D8B030D-6E8A-4147-A177-3AD203B41FA5}">
                      <a16:colId xmlns:a16="http://schemas.microsoft.com/office/drawing/2014/main" val="43197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3784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- 2025-10-22 15:57:50</a:t>
                      </a:r>
                      <a:r>
                        <a:rPr kumimoji="0" lang="de-DE" sz="1000" b="0" i="0" u="none" strike="noStrike" kern="1200" cap="none" spc="0" normalizeH="0" baseline="0" noProof="0">
                          <a:ln>
                            <a:noFill/>
                          </a:ln>
                          <a:solidFill>
                            <a:prstClr val="black"/>
                          </a:solidFill>
                          <a:effectLst/>
                          <a:uLnTx/>
                          <a:uFillTx/>
                          <a:latin typeface="Calibri"/>
                          <a:ea typeface="+mn-ea"/>
                          <a:cs typeface="+mn-cs"/>
                        </a:rPr>
                        <a:t>
 Das Amtsgericht Bonn muss über einen krassen Mietrechtsfall entscheiden. 😱 Ein über 80-jähriges Ehepaar hat Probleme mit seinem Vermieter. 🙁 
Heizung und Wasser laufen zum Teil seit Monaten nicht. Der Fall beschäftigt sogar die Stadt Bonn und den Mieterbund. ☝🏼
#WDR #ARD #Lokalzeit #Mieterbund #Bonn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https://quintly-eu-image-storage.s3.amazonaws.com/5f3fce195d3d3dd014ed263e528e0d75/e2dcc1d695e82169474067e07ee2717d.jpg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82006</a:t>
                      </a:r>
                    </a:p>
                  </a:txBody>
                  <a:tcPr/>
                </a:tc>
                <a:extLst>
                  <a:ext uri="{0D108BD9-81ED-4DB2-BD59-A6C34878D82A}">
                    <a16:rowId xmlns:a16="http://schemas.microsoft.com/office/drawing/2014/main" val="2194441406"/>
                  </a:ext>
                </a:extLst>
              </a:tr>
            </a:tbl>
          </a:graphicData>
        </a:graphic>
      </p:graphicFrame>
      <p:sp>
        <p:nvSpPr>
          <p:cNvPr id="4" name="Text Placeholder 3">
            <a:extLst>
              <a:ext uri="{FF2B5EF4-FFF2-40B4-BE49-F238E27FC236}">
                <a16:creationId xmlns:a16="http://schemas.microsoft.com/office/drawing/2014/main" id="{55272F19-2C0F-493A-91A9-D193E0869B26}"/>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89516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7B332-D805-485E-8195-E19C0E3F8041}"/>
              </a:ext>
            </a:extLst>
          </p:cNvPr>
          <p:cNvSpPr>
            <a:spLocks noGrp="1"/>
          </p:cNvSpPr>
          <p:nvPr>
            <p:ph type="title"/>
          </p:nvPr>
        </p:nvSpPr>
        <p:spPr/>
        <p:txBody>
          <a:bodyPr/>
          <a:lstStyle/>
          <a:p>
            <a:r>
              <a:rPr lang="de-DE"/>
              <a:t>Instagram Alle Posts des Zeitraums (mit Total Interactions) | lokalzeit - 10 of 17</a:t>
            </a:r>
            <a:endParaRPr lang="en-US"/>
          </a:p>
        </p:txBody>
      </p:sp>
      <p:graphicFrame>
        <p:nvGraphicFramePr>
          <p:cNvPr id="5" name="Table Placeholder 4">
            <a:extLst>
              <a:ext uri="{FF2B5EF4-FFF2-40B4-BE49-F238E27FC236}">
                <a16:creationId xmlns:a16="http://schemas.microsoft.com/office/drawing/2014/main" id="{EB14321B-2D83-4977-ACEC-E789E93F9F69}"/>
              </a:ext>
            </a:extLst>
          </p:cNvPr>
          <p:cNvGraphicFramePr>
            <a:graphicFrameLocks noGrp="1"/>
          </p:cNvGraphicFramePr>
          <p:nvPr>
            <p:ph type="tbl" sz="quarter" idx="13"/>
            <p:extLst>
              <p:ext uri="{D42A27DB-BD31-4B8C-83A1-F6EECF244321}">
                <p14:modId xmlns:p14="http://schemas.microsoft.com/office/powerpoint/2010/main" val="756079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0484927"/>
                    </a:ext>
                  </a:extLst>
                </a:gridCol>
                <a:gridCol w="2057400">
                  <a:extLst>
                    <a:ext uri="{9D8B030D-6E8A-4147-A177-3AD203B41FA5}">
                      <a16:colId xmlns:a16="http://schemas.microsoft.com/office/drawing/2014/main" val="354917045"/>
                    </a:ext>
                  </a:extLst>
                </a:gridCol>
                <a:gridCol w="987552">
                  <a:extLst>
                    <a:ext uri="{9D8B030D-6E8A-4147-A177-3AD203B41FA5}">
                      <a16:colId xmlns:a16="http://schemas.microsoft.com/office/drawing/2014/main" val="1764606006"/>
                    </a:ext>
                  </a:extLst>
                </a:gridCol>
                <a:gridCol w="987552">
                  <a:extLst>
                    <a:ext uri="{9D8B030D-6E8A-4147-A177-3AD203B41FA5}">
                      <a16:colId xmlns:a16="http://schemas.microsoft.com/office/drawing/2014/main" val="55173991"/>
                    </a:ext>
                  </a:extLst>
                </a:gridCol>
                <a:gridCol w="987552">
                  <a:extLst>
                    <a:ext uri="{9D8B030D-6E8A-4147-A177-3AD203B41FA5}">
                      <a16:colId xmlns:a16="http://schemas.microsoft.com/office/drawing/2014/main" val="3388811904"/>
                    </a:ext>
                  </a:extLst>
                </a:gridCol>
                <a:gridCol w="987552">
                  <a:extLst>
                    <a:ext uri="{9D8B030D-6E8A-4147-A177-3AD203B41FA5}">
                      <a16:colId xmlns:a16="http://schemas.microsoft.com/office/drawing/2014/main" val="444468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21363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- 2025-10-22 17:21:27</a:t>
                      </a:r>
                      <a:r>
                        <a:rPr kumimoji="0" lang="de-DE" sz="1000" b="0" i="0" u="none" strike="noStrike" kern="1200" cap="none" spc="0" normalizeH="0" baseline="0" noProof="0">
                          <a:ln>
                            <a:noFill/>
                          </a:ln>
                          <a:solidFill>
                            <a:prstClr val="black"/>
                          </a:solidFill>
                          <a:effectLst/>
                          <a:uLnTx/>
                          <a:uFillTx/>
                          <a:latin typeface="Calibri"/>
                          <a:ea typeface="+mn-ea"/>
                          <a:cs typeface="+mn-cs"/>
                        </a:rPr>
                        <a:t>
 She is back (okay, erstmal in Frankreich und Belgien, aber vielleicht bald auch bei uns): Die Diddl-Maus. Und Sandra aus Herford ist im Fieber. 🐭😍
Sie hat schon als Kind gesammelt und 2016 die Ordner voll mit Blöcken aus dem Keller geholt. Tausende Diddl-Mäuse besitzt Sandra inzwischen und liebt jede einzelne. 💪🏼🥰
🧑🏻‍💻 Autor: Jan-Ole Niermann
#Kindheit #Diddl #Retro #90er #Lokalzeit #WDR #ARD #Herford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https://quintly-eu-image-storage.s3.amazonaws.com/5f3fce195d3d3dd014ed263e528e0d75/a4d00727d97619040c2e975d2f7de3f0.jpg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37596</a:t>
                      </a:r>
                    </a:p>
                  </a:txBody>
                  <a:tcPr/>
                </a:tc>
                <a:extLst>
                  <a:ext uri="{0D108BD9-81ED-4DB2-BD59-A6C34878D82A}">
                    <a16:rowId xmlns:a16="http://schemas.microsoft.com/office/drawing/2014/main" val="2470815467"/>
                  </a:ext>
                </a:extLst>
              </a:tr>
            </a:tbl>
          </a:graphicData>
        </a:graphic>
      </p:graphicFrame>
      <p:sp>
        <p:nvSpPr>
          <p:cNvPr id="4" name="Text Placeholder 3">
            <a:extLst>
              <a:ext uri="{FF2B5EF4-FFF2-40B4-BE49-F238E27FC236}">
                <a16:creationId xmlns:a16="http://schemas.microsoft.com/office/drawing/2014/main" id="{47F6BDF0-4F36-495A-BADE-D67F0C568B4E}"/>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710495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12657-60D5-40F9-AE8B-74EBEE750DFB}"/>
              </a:ext>
            </a:extLst>
          </p:cNvPr>
          <p:cNvSpPr>
            <a:spLocks noGrp="1"/>
          </p:cNvSpPr>
          <p:nvPr>
            <p:ph type="title"/>
          </p:nvPr>
        </p:nvSpPr>
        <p:spPr/>
        <p:txBody>
          <a:bodyPr/>
          <a:lstStyle/>
          <a:p>
            <a:r>
              <a:rPr lang="de-DE"/>
              <a:t>Instagram Alle Posts des Zeitraums (mit Total Interactions) | lokalzeit - 11 of 17</a:t>
            </a:r>
            <a:endParaRPr lang="en-US"/>
          </a:p>
        </p:txBody>
      </p:sp>
      <p:graphicFrame>
        <p:nvGraphicFramePr>
          <p:cNvPr id="5" name="Table Placeholder 4">
            <a:extLst>
              <a:ext uri="{FF2B5EF4-FFF2-40B4-BE49-F238E27FC236}">
                <a16:creationId xmlns:a16="http://schemas.microsoft.com/office/drawing/2014/main" id="{75425AAD-52FB-4ABC-AE23-60FA3E27260B}"/>
              </a:ext>
            </a:extLst>
          </p:cNvPr>
          <p:cNvGraphicFramePr>
            <a:graphicFrameLocks noGrp="1"/>
          </p:cNvGraphicFramePr>
          <p:nvPr>
            <p:ph type="tbl" sz="quarter" idx="13"/>
            <p:extLst>
              <p:ext uri="{D42A27DB-BD31-4B8C-83A1-F6EECF244321}">
                <p14:modId xmlns:p14="http://schemas.microsoft.com/office/powerpoint/2010/main" val="2963910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9744980"/>
                    </a:ext>
                  </a:extLst>
                </a:gridCol>
                <a:gridCol w="2057400">
                  <a:extLst>
                    <a:ext uri="{9D8B030D-6E8A-4147-A177-3AD203B41FA5}">
                      <a16:colId xmlns:a16="http://schemas.microsoft.com/office/drawing/2014/main" val="960640829"/>
                    </a:ext>
                  </a:extLst>
                </a:gridCol>
                <a:gridCol w="987552">
                  <a:extLst>
                    <a:ext uri="{9D8B030D-6E8A-4147-A177-3AD203B41FA5}">
                      <a16:colId xmlns:a16="http://schemas.microsoft.com/office/drawing/2014/main" val="3719466360"/>
                    </a:ext>
                  </a:extLst>
                </a:gridCol>
                <a:gridCol w="987552">
                  <a:extLst>
                    <a:ext uri="{9D8B030D-6E8A-4147-A177-3AD203B41FA5}">
                      <a16:colId xmlns:a16="http://schemas.microsoft.com/office/drawing/2014/main" val="2713229054"/>
                    </a:ext>
                  </a:extLst>
                </a:gridCol>
                <a:gridCol w="987552">
                  <a:extLst>
                    <a:ext uri="{9D8B030D-6E8A-4147-A177-3AD203B41FA5}">
                      <a16:colId xmlns:a16="http://schemas.microsoft.com/office/drawing/2014/main" val="1574571497"/>
                    </a:ext>
                  </a:extLst>
                </a:gridCol>
                <a:gridCol w="987552">
                  <a:extLst>
                    <a:ext uri="{9D8B030D-6E8A-4147-A177-3AD203B41FA5}">
                      <a16:colId xmlns:a16="http://schemas.microsoft.com/office/drawing/2014/main" val="80119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43200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- 2025-10-25 15:25:53</a:t>
                      </a:r>
                      <a:r>
                        <a:rPr kumimoji="0" lang="en-US" sz="1000" b="0" i="0" u="none" strike="noStrike" kern="1200" cap="none" spc="0" normalizeH="0" baseline="0" noProof="0">
                          <a:ln>
                            <a:noFill/>
                          </a:ln>
                          <a:solidFill>
                            <a:prstClr val="black"/>
                          </a:solidFill>
                          <a:effectLst/>
                          <a:uLnTx/>
                          <a:uFillTx/>
                          <a:latin typeface="Calibri"/>
                          <a:ea typeface="+mn-ea"/>
                          <a:cs typeface="+mn-cs"/>
                        </a:rPr>
                        <a:t>
 Trotz Krebsdiagnose und kleiner Rente gibt Armin (59) aus Much seinen Traum vom Reisen nicht auf. ❤️ Der ehemalige LKW-Fahrer baut seinen Fiat Panda für gerade mal 36 Euro Material zum Mikro-Wohnmobil um. 🚗 Jetzt erkundet er mit seiner Hündin Fee Campingplätze und träumt von einer großen Reise ans Mittelmeer nach Albanien. 🌏✨
#MicroCamping #VanLife #CamperAusbau #DIYCamper #Lokalzeit #WDR #ARD #Much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https://quintly-eu-image-storage.s3.amazonaws.com/5f3fce195d3d3dd014ed263e528e0d75/2249f49db436dc2eeed6cd4988dddb7f.jpg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36189</a:t>
                      </a:r>
                    </a:p>
                  </a:txBody>
                  <a:tcPr/>
                </a:tc>
                <a:extLst>
                  <a:ext uri="{0D108BD9-81ED-4DB2-BD59-A6C34878D82A}">
                    <a16:rowId xmlns:a16="http://schemas.microsoft.com/office/drawing/2014/main" val="1337012054"/>
                  </a:ext>
                </a:extLst>
              </a:tr>
            </a:tbl>
          </a:graphicData>
        </a:graphic>
      </p:graphicFrame>
      <p:sp>
        <p:nvSpPr>
          <p:cNvPr id="4" name="Text Placeholder 3">
            <a:extLst>
              <a:ext uri="{FF2B5EF4-FFF2-40B4-BE49-F238E27FC236}">
                <a16:creationId xmlns:a16="http://schemas.microsoft.com/office/drawing/2014/main" id="{112F14E1-475B-40C8-B1BC-6522B5696AE6}"/>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176011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9ECEF-08A3-4B38-85F5-D72672064D7A}"/>
              </a:ext>
            </a:extLst>
          </p:cNvPr>
          <p:cNvSpPr>
            <a:spLocks noGrp="1"/>
          </p:cNvSpPr>
          <p:nvPr>
            <p:ph type="title"/>
          </p:nvPr>
        </p:nvSpPr>
        <p:spPr/>
        <p:txBody>
          <a:bodyPr/>
          <a:lstStyle/>
          <a:p>
            <a:r>
              <a:rPr lang="de-DE"/>
              <a:t>Instagram Alle Posts des Zeitraums (mit Total Interactions) | lokalzeit - 12 of 17</a:t>
            </a:r>
            <a:endParaRPr lang="en-US"/>
          </a:p>
        </p:txBody>
      </p:sp>
      <p:graphicFrame>
        <p:nvGraphicFramePr>
          <p:cNvPr id="5" name="Table Placeholder 4">
            <a:extLst>
              <a:ext uri="{FF2B5EF4-FFF2-40B4-BE49-F238E27FC236}">
                <a16:creationId xmlns:a16="http://schemas.microsoft.com/office/drawing/2014/main" id="{AFCD5DB6-0248-4F00-9B2F-82F069943743}"/>
              </a:ext>
            </a:extLst>
          </p:cNvPr>
          <p:cNvGraphicFramePr>
            <a:graphicFrameLocks noGrp="1"/>
          </p:cNvGraphicFramePr>
          <p:nvPr>
            <p:ph type="tbl" sz="quarter" idx="13"/>
            <p:extLst>
              <p:ext uri="{D42A27DB-BD31-4B8C-83A1-F6EECF244321}">
                <p14:modId xmlns:p14="http://schemas.microsoft.com/office/powerpoint/2010/main" val="2985322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9590927"/>
                    </a:ext>
                  </a:extLst>
                </a:gridCol>
                <a:gridCol w="2057400">
                  <a:extLst>
                    <a:ext uri="{9D8B030D-6E8A-4147-A177-3AD203B41FA5}">
                      <a16:colId xmlns:a16="http://schemas.microsoft.com/office/drawing/2014/main" val="3284070474"/>
                    </a:ext>
                  </a:extLst>
                </a:gridCol>
                <a:gridCol w="987552">
                  <a:extLst>
                    <a:ext uri="{9D8B030D-6E8A-4147-A177-3AD203B41FA5}">
                      <a16:colId xmlns:a16="http://schemas.microsoft.com/office/drawing/2014/main" val="2325602771"/>
                    </a:ext>
                  </a:extLst>
                </a:gridCol>
                <a:gridCol w="987552">
                  <a:extLst>
                    <a:ext uri="{9D8B030D-6E8A-4147-A177-3AD203B41FA5}">
                      <a16:colId xmlns:a16="http://schemas.microsoft.com/office/drawing/2014/main" val="2279101907"/>
                    </a:ext>
                  </a:extLst>
                </a:gridCol>
                <a:gridCol w="987552">
                  <a:extLst>
                    <a:ext uri="{9D8B030D-6E8A-4147-A177-3AD203B41FA5}">
                      <a16:colId xmlns:a16="http://schemas.microsoft.com/office/drawing/2014/main" val="4087059002"/>
                    </a:ext>
                  </a:extLst>
                </a:gridCol>
                <a:gridCol w="987552">
                  <a:extLst>
                    <a:ext uri="{9D8B030D-6E8A-4147-A177-3AD203B41FA5}">
                      <a16:colId xmlns:a16="http://schemas.microsoft.com/office/drawing/2014/main" val="667913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57798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- 2025-10-23 17:10:52</a:t>
                      </a:r>
                      <a:r>
                        <a:rPr kumimoji="0" lang="de-DE" sz="1000" b="0" i="0" u="none" strike="noStrike" kern="1200" cap="none" spc="0" normalizeH="0" baseline="0" noProof="0">
                          <a:ln>
                            <a:noFill/>
                          </a:ln>
                          <a:solidFill>
                            <a:prstClr val="black"/>
                          </a:solidFill>
                          <a:effectLst/>
                          <a:uLnTx/>
                          <a:uFillTx/>
                          <a:latin typeface="Calibri"/>
                          <a:ea typeface="+mn-ea"/>
                          <a:cs typeface="+mn-cs"/>
                        </a:rPr>
                        <a:t>
 Nach zwei Jahren Abenteuer unterwegs kehrt Michèl Malcin zurück – nicht nur an seinen Heimatort Tecklenburg, sondern auch in ein neues Kapitel seines Lebens. ☝
Jetzt kommt Michèl wieder nach Hause. Er will für seine Kinder da sein – vor allem für seinen 16-jährigen Sohn Elia, der ihn jetzt braucht. Mit zurück kommt Michèls Partnerin Helene, die er auf seiner Reise kennengelernt hat. Zusammen müssen sie sich als Patchworkfamilie im neuen Zuhause einfinden. 🥰
Doch Michèl fällt das Ankommen schwer. Er hat Sehnsucht nach der großen weiten Welt. 🌏
➡️ Die neue„Echtes Leben“-Reportage „Weite Welt ade–Michèl, der Cafébus und die Rückkehr nach Hause“ jetzt in der ARD Mediathek.
#EchtesLeben #Jakobsweg #Cafébus #Neuanfang #PatchworkFamilie #Zuhause #Familie #Ankommen #Liebe #Reise #Verantwortung #Tecklenburg #Lokalzeit #WDR #ARD #Doku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https://quintly-eu-image-storage.s3.amazonaws.com/5f3fce195d3d3dd014ed263e528e0d75/f341e5417e61433179a14654345ea5e4.jpg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34115</a:t>
                      </a:r>
                    </a:p>
                  </a:txBody>
                  <a:tcPr/>
                </a:tc>
                <a:extLst>
                  <a:ext uri="{0D108BD9-81ED-4DB2-BD59-A6C34878D82A}">
                    <a16:rowId xmlns:a16="http://schemas.microsoft.com/office/drawing/2014/main" val="757363839"/>
                  </a:ext>
                </a:extLst>
              </a:tr>
            </a:tbl>
          </a:graphicData>
        </a:graphic>
      </p:graphicFrame>
      <p:sp>
        <p:nvSpPr>
          <p:cNvPr id="4" name="Text Placeholder 3">
            <a:extLst>
              <a:ext uri="{FF2B5EF4-FFF2-40B4-BE49-F238E27FC236}">
                <a16:creationId xmlns:a16="http://schemas.microsoft.com/office/drawing/2014/main" id="{8DC6AB5F-C0A4-43DB-A6D1-9DC0C5618196}"/>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2638180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11980-3EF5-4104-8413-C4ED69DE0EBE}"/>
              </a:ext>
            </a:extLst>
          </p:cNvPr>
          <p:cNvSpPr>
            <a:spLocks noGrp="1"/>
          </p:cNvSpPr>
          <p:nvPr>
            <p:ph type="title"/>
          </p:nvPr>
        </p:nvSpPr>
        <p:spPr/>
        <p:txBody>
          <a:bodyPr/>
          <a:lstStyle/>
          <a:p>
            <a:r>
              <a:rPr lang="de-DE"/>
              <a:t>Instagram Alle Posts des Zeitraums (mit Total Interactions) | lokalzeit - 13 of 17</a:t>
            </a:r>
            <a:endParaRPr lang="en-US"/>
          </a:p>
        </p:txBody>
      </p:sp>
      <p:graphicFrame>
        <p:nvGraphicFramePr>
          <p:cNvPr id="5" name="Table Placeholder 4">
            <a:extLst>
              <a:ext uri="{FF2B5EF4-FFF2-40B4-BE49-F238E27FC236}">
                <a16:creationId xmlns:a16="http://schemas.microsoft.com/office/drawing/2014/main" id="{575D919C-9C9D-4A63-855E-04B9AF8B10C3}"/>
              </a:ext>
            </a:extLst>
          </p:cNvPr>
          <p:cNvGraphicFramePr>
            <a:graphicFrameLocks noGrp="1"/>
          </p:cNvGraphicFramePr>
          <p:nvPr>
            <p:ph type="tbl" sz="quarter" idx="13"/>
            <p:extLst>
              <p:ext uri="{D42A27DB-BD31-4B8C-83A1-F6EECF244321}">
                <p14:modId xmlns:p14="http://schemas.microsoft.com/office/powerpoint/2010/main" val="1336210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0952978"/>
                    </a:ext>
                  </a:extLst>
                </a:gridCol>
                <a:gridCol w="2057400">
                  <a:extLst>
                    <a:ext uri="{9D8B030D-6E8A-4147-A177-3AD203B41FA5}">
                      <a16:colId xmlns:a16="http://schemas.microsoft.com/office/drawing/2014/main" val="848912337"/>
                    </a:ext>
                  </a:extLst>
                </a:gridCol>
                <a:gridCol w="987552">
                  <a:extLst>
                    <a:ext uri="{9D8B030D-6E8A-4147-A177-3AD203B41FA5}">
                      <a16:colId xmlns:a16="http://schemas.microsoft.com/office/drawing/2014/main" val="1168255822"/>
                    </a:ext>
                  </a:extLst>
                </a:gridCol>
                <a:gridCol w="987552">
                  <a:extLst>
                    <a:ext uri="{9D8B030D-6E8A-4147-A177-3AD203B41FA5}">
                      <a16:colId xmlns:a16="http://schemas.microsoft.com/office/drawing/2014/main" val="1916797396"/>
                    </a:ext>
                  </a:extLst>
                </a:gridCol>
                <a:gridCol w="987552">
                  <a:extLst>
                    <a:ext uri="{9D8B030D-6E8A-4147-A177-3AD203B41FA5}">
                      <a16:colId xmlns:a16="http://schemas.microsoft.com/office/drawing/2014/main" val="3611694101"/>
                    </a:ext>
                  </a:extLst>
                </a:gridCol>
                <a:gridCol w="987552">
                  <a:extLst>
                    <a:ext uri="{9D8B030D-6E8A-4147-A177-3AD203B41FA5}">
                      <a16:colId xmlns:a16="http://schemas.microsoft.com/office/drawing/2014/main" val="3464411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8675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- 2025-10-25 11:56:12</a:t>
                      </a:r>
                      <a:r>
                        <a:rPr kumimoji="0" lang="de-DE" sz="1000" b="0" i="0" u="none" strike="noStrike" kern="1200" cap="none" spc="0" normalizeH="0" baseline="0" noProof="0">
                          <a:ln>
                            <a:noFill/>
                          </a:ln>
                          <a:solidFill>
                            <a:prstClr val="black"/>
                          </a:solidFill>
                          <a:effectLst/>
                          <a:uLnTx/>
                          <a:uFillTx/>
                          <a:latin typeface="Calibri"/>
                          <a:ea typeface="+mn-ea"/>
                          <a:cs typeface="+mn-cs"/>
                        </a:rPr>
                        <a:t>
 Ford als sicherer Arbeitgeber? 🚘
Der Kölner Autobauer Ford, mit den derzeit noch rund 11.500 Beschäftigten einer der größten Arbeitgeber der Stadt, steckt tief in der Krise. Die guten Zeiten, als bei Ford in Deutschland rund 50.000 Menschen Arbeit fanden und Verkaufsschlager wie den Kleinwagen Fiesta bauten, sind lange vorbei. Seit Jahren fährt Ford mit seinem Kölner Werk hohe Verluste ein. Arbeitsplätze werden gestrichen, ganze Abteilungen abgeschafft. ☹️
Auch der Familienvater und Ford-Mitarbeiter Spiros Dinas bangt um seinen Job und findet: "Man merkt, dass die USA bestimmt, was wir hier machen!" Inzwischen hat Ford auch tatsächlich das hiesige Management entmachtet und zuletzt immer mehr Kompetenzen in die USA verlagert. 😢
Wie es um die Mitarbeitenden steht und was Trumps Regierung mit den massenhaften Entlassungen bei den Ford-Werken zu tun hat, seht ihr in der neuen WDR-Doku: "Ausgebremst. Wie Ford unter die Räder kommt." 💪
Die ganze Doku könnt ihr euch jetzt in der ARD Mediathek ansehen. ☝️
#WDRDoku #Ford #Fordwerke #FordwerkeKöln #Köln #Autos #Autoindustrie #Trump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https://quintly-eu-image-storage.s3.amazonaws.com/5f3fce195d3d3dd014ed263e528e0d75/83082ce5ccd8f35cfdc98366e99084e8.jpg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31336</a:t>
                      </a:r>
                    </a:p>
                  </a:txBody>
                  <a:tcPr/>
                </a:tc>
                <a:extLst>
                  <a:ext uri="{0D108BD9-81ED-4DB2-BD59-A6C34878D82A}">
                    <a16:rowId xmlns:a16="http://schemas.microsoft.com/office/drawing/2014/main" val="3589537736"/>
                  </a:ext>
                </a:extLst>
              </a:tr>
            </a:tbl>
          </a:graphicData>
        </a:graphic>
      </p:graphicFrame>
      <p:sp>
        <p:nvSpPr>
          <p:cNvPr id="4" name="Text Placeholder 3">
            <a:extLst>
              <a:ext uri="{FF2B5EF4-FFF2-40B4-BE49-F238E27FC236}">
                <a16:creationId xmlns:a16="http://schemas.microsoft.com/office/drawing/2014/main" id="{C303FAB4-A24C-4574-87FC-5D46E9A4A388}"/>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896014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18E5A-B988-4037-9EFA-68E17F83FE9D}"/>
              </a:ext>
            </a:extLst>
          </p:cNvPr>
          <p:cNvSpPr>
            <a:spLocks noGrp="1"/>
          </p:cNvSpPr>
          <p:nvPr>
            <p:ph type="title"/>
          </p:nvPr>
        </p:nvSpPr>
        <p:spPr/>
        <p:txBody>
          <a:bodyPr/>
          <a:lstStyle/>
          <a:p>
            <a:r>
              <a:rPr lang="de-DE"/>
              <a:t>Instagram Alle Posts des Zeitraums (mit Total Interactions) | lokalzeit - 14 of 17</a:t>
            </a:r>
            <a:endParaRPr lang="en-US"/>
          </a:p>
        </p:txBody>
      </p:sp>
      <p:graphicFrame>
        <p:nvGraphicFramePr>
          <p:cNvPr id="5" name="Table Placeholder 4">
            <a:extLst>
              <a:ext uri="{FF2B5EF4-FFF2-40B4-BE49-F238E27FC236}">
                <a16:creationId xmlns:a16="http://schemas.microsoft.com/office/drawing/2014/main" id="{6676D965-A1C2-4BD3-9D4C-92AE21227DDD}"/>
              </a:ext>
            </a:extLst>
          </p:cNvPr>
          <p:cNvGraphicFramePr>
            <a:graphicFrameLocks noGrp="1"/>
          </p:cNvGraphicFramePr>
          <p:nvPr>
            <p:ph type="tbl" sz="quarter" idx="13"/>
            <p:extLst>
              <p:ext uri="{D42A27DB-BD31-4B8C-83A1-F6EECF244321}">
                <p14:modId xmlns:p14="http://schemas.microsoft.com/office/powerpoint/2010/main" val="3889478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8393341"/>
                    </a:ext>
                  </a:extLst>
                </a:gridCol>
                <a:gridCol w="2057400">
                  <a:extLst>
                    <a:ext uri="{9D8B030D-6E8A-4147-A177-3AD203B41FA5}">
                      <a16:colId xmlns:a16="http://schemas.microsoft.com/office/drawing/2014/main" val="3275568796"/>
                    </a:ext>
                  </a:extLst>
                </a:gridCol>
                <a:gridCol w="987552">
                  <a:extLst>
                    <a:ext uri="{9D8B030D-6E8A-4147-A177-3AD203B41FA5}">
                      <a16:colId xmlns:a16="http://schemas.microsoft.com/office/drawing/2014/main" val="3110194919"/>
                    </a:ext>
                  </a:extLst>
                </a:gridCol>
                <a:gridCol w="987552">
                  <a:extLst>
                    <a:ext uri="{9D8B030D-6E8A-4147-A177-3AD203B41FA5}">
                      <a16:colId xmlns:a16="http://schemas.microsoft.com/office/drawing/2014/main" val="2949426810"/>
                    </a:ext>
                  </a:extLst>
                </a:gridCol>
                <a:gridCol w="987552">
                  <a:extLst>
                    <a:ext uri="{9D8B030D-6E8A-4147-A177-3AD203B41FA5}">
                      <a16:colId xmlns:a16="http://schemas.microsoft.com/office/drawing/2014/main" val="869891205"/>
                    </a:ext>
                  </a:extLst>
                </a:gridCol>
                <a:gridCol w="987552">
                  <a:extLst>
                    <a:ext uri="{9D8B030D-6E8A-4147-A177-3AD203B41FA5}">
                      <a16:colId xmlns:a16="http://schemas.microsoft.com/office/drawing/2014/main" val="1755861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0276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- 2025-10-24 15:09:03</a:t>
                      </a:r>
                      <a:r>
                        <a:rPr kumimoji="0" lang="de-DE" sz="1000" b="0" i="0" u="none" strike="noStrike" kern="1200" cap="none" spc="0" normalizeH="0" baseline="0" noProof="0">
                          <a:ln>
                            <a:noFill/>
                          </a:ln>
                          <a:solidFill>
                            <a:prstClr val="black"/>
                          </a:solidFill>
                          <a:effectLst/>
                          <a:uLnTx/>
                          <a:uFillTx/>
                          <a:latin typeface="Calibri"/>
                          <a:ea typeface="+mn-ea"/>
                          <a:cs typeface="+mn-cs"/>
                        </a:rPr>
                        <a:t>
 Kathleen Afflerbach und Carl Schütte verfolgen ihren Traum: Sie wollen in Bad Berleburg im Kreis Siegen-Wittgenstein Wagyu-Rinder züchten und das teuerste Fleisch der Welt verkaufen. 🥩
Ihre Leidenschaft entdeckte die junge Landwirtin während des Studiums in den USA. Ihr Wissen, ihre Geduld und ihre Zuwendung bringt sie jetzt auf dem Hof ihrer Eltern ein. Gemeinsam mit Carl, der Landwirt und Koch ist, baut sie den Betrieb zu einem modernen Unternehmen um und übernimmt alle Aufgaben von der Zucht bis zum Verkauf. 🐂
Aber: Die Wagyu-Rinder-Zucht ist teuer und zeitaufwendig. Wer ist bereit für ein Filet 700 Euro pro Kilo zu zahlen? 💶
👩🏼‍💻 Autorin: Julia Arns
#Wagyu #Rinderzucht #PremiumBeef #Landwirtschaft #WagyuRinder #Lokalzeit #SiegenWittgenstein #BadBerleburg #ARD #WDR #WagyuBeef #WagyuZucht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https://quintly-eu-image-storage.s3.amazonaws.com/5f3fce195d3d3dd014ed263e528e0d75/f481701e49a25bee838b1317ad31b4c2.jpg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28805</a:t>
                      </a:r>
                    </a:p>
                  </a:txBody>
                  <a:tcPr/>
                </a:tc>
                <a:extLst>
                  <a:ext uri="{0D108BD9-81ED-4DB2-BD59-A6C34878D82A}">
                    <a16:rowId xmlns:a16="http://schemas.microsoft.com/office/drawing/2014/main" val="43157214"/>
                  </a:ext>
                </a:extLst>
              </a:tr>
            </a:tbl>
          </a:graphicData>
        </a:graphic>
      </p:graphicFrame>
      <p:sp>
        <p:nvSpPr>
          <p:cNvPr id="4" name="Text Placeholder 3">
            <a:extLst>
              <a:ext uri="{FF2B5EF4-FFF2-40B4-BE49-F238E27FC236}">
                <a16:creationId xmlns:a16="http://schemas.microsoft.com/office/drawing/2014/main" id="{E21A0270-4CE1-4D03-958F-F9EF62289076}"/>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426241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17D37-72E8-48C5-8B63-9CCDE466E40C}"/>
              </a:ext>
            </a:extLst>
          </p:cNvPr>
          <p:cNvSpPr>
            <a:spLocks noGrp="1"/>
          </p:cNvSpPr>
          <p:nvPr>
            <p:ph type="title"/>
          </p:nvPr>
        </p:nvSpPr>
        <p:spPr/>
        <p:txBody>
          <a:bodyPr/>
          <a:lstStyle/>
          <a:p>
            <a:r>
              <a:rPr lang="de-DE"/>
              <a:t>Instagram Alle Posts des Zeitraums (mit Total Interactions) | lokalzeit - 15 of 17</a:t>
            </a:r>
            <a:endParaRPr lang="en-US"/>
          </a:p>
        </p:txBody>
      </p:sp>
      <p:graphicFrame>
        <p:nvGraphicFramePr>
          <p:cNvPr id="5" name="Table Placeholder 4">
            <a:extLst>
              <a:ext uri="{FF2B5EF4-FFF2-40B4-BE49-F238E27FC236}">
                <a16:creationId xmlns:a16="http://schemas.microsoft.com/office/drawing/2014/main" id="{632FED87-21DF-4BDE-875E-E76D2852AB13}"/>
              </a:ext>
            </a:extLst>
          </p:cNvPr>
          <p:cNvGraphicFramePr>
            <a:graphicFrameLocks noGrp="1"/>
          </p:cNvGraphicFramePr>
          <p:nvPr>
            <p:ph type="tbl" sz="quarter" idx="13"/>
            <p:extLst>
              <p:ext uri="{D42A27DB-BD31-4B8C-83A1-F6EECF244321}">
                <p14:modId xmlns:p14="http://schemas.microsoft.com/office/powerpoint/2010/main" val="1826674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42180066"/>
                    </a:ext>
                  </a:extLst>
                </a:gridCol>
                <a:gridCol w="2057400">
                  <a:extLst>
                    <a:ext uri="{9D8B030D-6E8A-4147-A177-3AD203B41FA5}">
                      <a16:colId xmlns:a16="http://schemas.microsoft.com/office/drawing/2014/main" val="4186841252"/>
                    </a:ext>
                  </a:extLst>
                </a:gridCol>
                <a:gridCol w="987552">
                  <a:extLst>
                    <a:ext uri="{9D8B030D-6E8A-4147-A177-3AD203B41FA5}">
                      <a16:colId xmlns:a16="http://schemas.microsoft.com/office/drawing/2014/main" val="2730953912"/>
                    </a:ext>
                  </a:extLst>
                </a:gridCol>
                <a:gridCol w="987552">
                  <a:extLst>
                    <a:ext uri="{9D8B030D-6E8A-4147-A177-3AD203B41FA5}">
                      <a16:colId xmlns:a16="http://schemas.microsoft.com/office/drawing/2014/main" val="3097442107"/>
                    </a:ext>
                  </a:extLst>
                </a:gridCol>
                <a:gridCol w="987552">
                  <a:extLst>
                    <a:ext uri="{9D8B030D-6E8A-4147-A177-3AD203B41FA5}">
                      <a16:colId xmlns:a16="http://schemas.microsoft.com/office/drawing/2014/main" val="956746274"/>
                    </a:ext>
                  </a:extLst>
                </a:gridCol>
                <a:gridCol w="987552">
                  <a:extLst>
                    <a:ext uri="{9D8B030D-6E8A-4147-A177-3AD203B41FA5}">
                      <a16:colId xmlns:a16="http://schemas.microsoft.com/office/drawing/2014/main" val="1069366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6023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- 2025-10-24 12:00:23</a:t>
                      </a:r>
                      <a:r>
                        <a:rPr kumimoji="0" lang="de-DE" sz="1000" b="0" i="0" u="none" strike="noStrike" kern="1200" cap="none" spc="0" normalizeH="0" baseline="0" noProof="0">
                          <a:ln>
                            <a:noFill/>
                          </a:ln>
                          <a:solidFill>
                            <a:prstClr val="black"/>
                          </a:solidFill>
                          <a:effectLst/>
                          <a:uLnTx/>
                          <a:uFillTx/>
                          <a:latin typeface="Calibri"/>
                          <a:ea typeface="+mn-ea"/>
                          <a:cs typeface="+mn-cs"/>
                        </a:rPr>
                        <a:t>
 Unter dem Synonym „Aufräumblitz Duisburg“ räumen Clarissa und Marvin Rathmann täglich den Müll von den Straßen ihrer Heimatstadt. Dabei konzentrieren sie sich in erster Linie auf den Duisburger Norden. 🗑️⚡️
„Ekel verspüre ich eigentlich gar keinen mehr“, sagt Marvin. Das ist vielleicht auch besser so. Denn das Ekelhafteste, was sie bisher gefunden haben, war eine Tüte mit vollen Windeln. 💩🤢
🧑🏻‍💻 Autor: Frederik Brack
#Müll #Sauber #Ehrenamt #Duisburg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https://quintly-eu-image-storage.s3.amazonaws.com/5f3fce195d3d3dd014ed263e528e0d75/98fefb50a7e9787d3112e0c2dbc9e829.jpg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28266</a:t>
                      </a:r>
                    </a:p>
                  </a:txBody>
                  <a:tcPr/>
                </a:tc>
                <a:extLst>
                  <a:ext uri="{0D108BD9-81ED-4DB2-BD59-A6C34878D82A}">
                    <a16:rowId xmlns:a16="http://schemas.microsoft.com/office/drawing/2014/main" val="3204045813"/>
                  </a:ext>
                </a:extLst>
              </a:tr>
            </a:tbl>
          </a:graphicData>
        </a:graphic>
      </p:graphicFrame>
      <p:sp>
        <p:nvSpPr>
          <p:cNvPr id="4" name="Text Placeholder 3">
            <a:extLst>
              <a:ext uri="{FF2B5EF4-FFF2-40B4-BE49-F238E27FC236}">
                <a16:creationId xmlns:a16="http://schemas.microsoft.com/office/drawing/2014/main" id="{68D41701-7585-48AA-BC8D-DDBFED5A5A0B}"/>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867041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8D9AA-1D74-4471-8E4F-B17CA2F3E578}"/>
              </a:ext>
            </a:extLst>
          </p:cNvPr>
          <p:cNvSpPr>
            <a:spLocks noGrp="1"/>
          </p:cNvSpPr>
          <p:nvPr>
            <p:ph type="title"/>
          </p:nvPr>
        </p:nvSpPr>
        <p:spPr/>
        <p:txBody>
          <a:bodyPr/>
          <a:lstStyle/>
          <a:p>
            <a:r>
              <a:rPr lang="de-DE"/>
              <a:t>Instagram Alle Posts des Zeitraums (mit Total Interactions) | lokalzeit - 16 of 17</a:t>
            </a:r>
            <a:endParaRPr lang="en-US"/>
          </a:p>
        </p:txBody>
      </p:sp>
      <p:graphicFrame>
        <p:nvGraphicFramePr>
          <p:cNvPr id="5" name="Table Placeholder 4">
            <a:extLst>
              <a:ext uri="{FF2B5EF4-FFF2-40B4-BE49-F238E27FC236}">
                <a16:creationId xmlns:a16="http://schemas.microsoft.com/office/drawing/2014/main" id="{EF11AFDF-A018-4187-8E4F-097AEA46015A}"/>
              </a:ext>
            </a:extLst>
          </p:cNvPr>
          <p:cNvGraphicFramePr>
            <a:graphicFrameLocks noGrp="1"/>
          </p:cNvGraphicFramePr>
          <p:nvPr>
            <p:ph type="tbl" sz="quarter" idx="13"/>
            <p:extLst>
              <p:ext uri="{D42A27DB-BD31-4B8C-83A1-F6EECF244321}">
                <p14:modId xmlns:p14="http://schemas.microsoft.com/office/powerpoint/2010/main" val="2431519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1237957"/>
                    </a:ext>
                  </a:extLst>
                </a:gridCol>
                <a:gridCol w="2057400">
                  <a:extLst>
                    <a:ext uri="{9D8B030D-6E8A-4147-A177-3AD203B41FA5}">
                      <a16:colId xmlns:a16="http://schemas.microsoft.com/office/drawing/2014/main" val="3065082329"/>
                    </a:ext>
                  </a:extLst>
                </a:gridCol>
                <a:gridCol w="987552">
                  <a:extLst>
                    <a:ext uri="{9D8B030D-6E8A-4147-A177-3AD203B41FA5}">
                      <a16:colId xmlns:a16="http://schemas.microsoft.com/office/drawing/2014/main" val="780627217"/>
                    </a:ext>
                  </a:extLst>
                </a:gridCol>
                <a:gridCol w="987552">
                  <a:extLst>
                    <a:ext uri="{9D8B030D-6E8A-4147-A177-3AD203B41FA5}">
                      <a16:colId xmlns:a16="http://schemas.microsoft.com/office/drawing/2014/main" val="2565954540"/>
                    </a:ext>
                  </a:extLst>
                </a:gridCol>
                <a:gridCol w="987552">
                  <a:extLst>
                    <a:ext uri="{9D8B030D-6E8A-4147-A177-3AD203B41FA5}">
                      <a16:colId xmlns:a16="http://schemas.microsoft.com/office/drawing/2014/main" val="648056659"/>
                    </a:ext>
                  </a:extLst>
                </a:gridCol>
                <a:gridCol w="987552">
                  <a:extLst>
                    <a:ext uri="{9D8B030D-6E8A-4147-A177-3AD203B41FA5}">
                      <a16:colId xmlns:a16="http://schemas.microsoft.com/office/drawing/2014/main" val="2094126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2932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- 2025-10-20 15:58:05</a:t>
                      </a:r>
                      <a:r>
                        <a:rPr kumimoji="0" lang="de-DE" sz="1000" b="0" i="0" u="none" strike="noStrike" kern="1200" cap="none" spc="0" normalizeH="0" baseline="0" noProof="0">
                          <a:ln>
                            <a:noFill/>
                          </a:ln>
                          <a:solidFill>
                            <a:prstClr val="black"/>
                          </a:solidFill>
                          <a:effectLst/>
                          <a:uLnTx/>
                          <a:uFillTx/>
                          <a:latin typeface="Calibri"/>
                          <a:ea typeface="+mn-ea"/>
                          <a:cs typeface="+mn-cs"/>
                        </a:rPr>
                        <a:t>
 Jana strickt gemeinsam mit anderen den längsten Schal Deutschlands gegen sexualisierte Gewalt an Kindern. 🧣
Am 18. November soll der kilometerlange Schal symbolisch mit einer Menschenkette einmal um den Bundestag gelegt werden. 💪🏼
Bis Ende Oktober kann in Deutschland noch jeder mitmachen. Die Aktion ins Leben gerufen hat der Verein Space Lama e.V. (spacelama.ev) 🥰
#StrickenGegenGewalt #Kinderrechte #Stricken #Lokalzeit #WDR #ARD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https://quintly-eu-image-storage.s3.amazonaws.com/5f3fce195d3d3dd014ed263e528e0d75/53691c35231316186647c4248bb65b4e.jpg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21651</a:t>
                      </a:r>
                    </a:p>
                  </a:txBody>
                  <a:tcPr/>
                </a:tc>
                <a:extLst>
                  <a:ext uri="{0D108BD9-81ED-4DB2-BD59-A6C34878D82A}">
                    <a16:rowId xmlns:a16="http://schemas.microsoft.com/office/drawing/2014/main" val="3135909399"/>
                  </a:ext>
                </a:extLst>
              </a:tr>
            </a:tbl>
          </a:graphicData>
        </a:graphic>
      </p:graphicFrame>
      <p:sp>
        <p:nvSpPr>
          <p:cNvPr id="4" name="Text Placeholder 3">
            <a:extLst>
              <a:ext uri="{FF2B5EF4-FFF2-40B4-BE49-F238E27FC236}">
                <a16:creationId xmlns:a16="http://schemas.microsoft.com/office/drawing/2014/main" id="{783C3146-BF88-48A4-820F-95C504547C91}"/>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2758374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3D60E-D1B3-4D24-B9CF-4FEDC561ED57}"/>
              </a:ext>
            </a:extLst>
          </p:cNvPr>
          <p:cNvSpPr>
            <a:spLocks noGrp="1"/>
          </p:cNvSpPr>
          <p:nvPr>
            <p:ph type="title"/>
          </p:nvPr>
        </p:nvSpPr>
        <p:spPr/>
        <p:txBody>
          <a:bodyPr/>
          <a:lstStyle/>
          <a:p>
            <a:r>
              <a:rPr lang="de-DE"/>
              <a:t>Instagram Alle Posts des Zeitraums (mit Total Interactions) | lokalzeit - 17 of 17</a:t>
            </a:r>
            <a:endParaRPr lang="en-US"/>
          </a:p>
        </p:txBody>
      </p:sp>
      <p:graphicFrame>
        <p:nvGraphicFramePr>
          <p:cNvPr id="5" name="Table Placeholder 4">
            <a:extLst>
              <a:ext uri="{FF2B5EF4-FFF2-40B4-BE49-F238E27FC236}">
                <a16:creationId xmlns:a16="http://schemas.microsoft.com/office/drawing/2014/main" id="{3D4DFFCE-728C-40A1-96C0-32EA77D29F43}"/>
              </a:ext>
            </a:extLst>
          </p:cNvPr>
          <p:cNvGraphicFramePr>
            <a:graphicFrameLocks noGrp="1"/>
          </p:cNvGraphicFramePr>
          <p:nvPr>
            <p:ph type="tbl" sz="quarter" idx="13"/>
            <p:extLst>
              <p:ext uri="{D42A27DB-BD31-4B8C-83A1-F6EECF244321}">
                <p14:modId xmlns:p14="http://schemas.microsoft.com/office/powerpoint/2010/main" val="4145484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3036257"/>
                    </a:ext>
                  </a:extLst>
                </a:gridCol>
                <a:gridCol w="2057400">
                  <a:extLst>
                    <a:ext uri="{9D8B030D-6E8A-4147-A177-3AD203B41FA5}">
                      <a16:colId xmlns:a16="http://schemas.microsoft.com/office/drawing/2014/main" val="747432614"/>
                    </a:ext>
                  </a:extLst>
                </a:gridCol>
                <a:gridCol w="987552">
                  <a:extLst>
                    <a:ext uri="{9D8B030D-6E8A-4147-A177-3AD203B41FA5}">
                      <a16:colId xmlns:a16="http://schemas.microsoft.com/office/drawing/2014/main" val="4278740092"/>
                    </a:ext>
                  </a:extLst>
                </a:gridCol>
                <a:gridCol w="987552">
                  <a:extLst>
                    <a:ext uri="{9D8B030D-6E8A-4147-A177-3AD203B41FA5}">
                      <a16:colId xmlns:a16="http://schemas.microsoft.com/office/drawing/2014/main" val="3250793989"/>
                    </a:ext>
                  </a:extLst>
                </a:gridCol>
                <a:gridCol w="987552">
                  <a:extLst>
                    <a:ext uri="{9D8B030D-6E8A-4147-A177-3AD203B41FA5}">
                      <a16:colId xmlns:a16="http://schemas.microsoft.com/office/drawing/2014/main" val="1601056646"/>
                    </a:ext>
                  </a:extLst>
                </a:gridCol>
                <a:gridCol w="987552">
                  <a:extLst>
                    <a:ext uri="{9D8B030D-6E8A-4147-A177-3AD203B41FA5}">
                      <a16:colId xmlns:a16="http://schemas.microsoft.com/office/drawing/2014/main" val="4277508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5806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- 2025-10-20 12:46:07</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hast einen Autounfall – und stehst ganz allein da. 😢
Emre Cicek ist Fahrlehrer und Erste-Hilfe-Ausbilder (erstehilfeschulung_lrl). Doch als er eines Morgens in Lünen einen Autounfall hat, sollen die Menschen um ihn herum ganz anders reagiert haben, als sie es eigentlich sollten. Das will Emre jetzt ändern. 💪🏼
👩🏼‍💻 Autorin: Katharina Hollstein
#Unfall #ErsteHilfe #Verkehr #Lokalzeit #WDR #ARD #Fahrlehrer #Lünen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https://quintly-eu-image-storage.s3.amazonaws.com/5f3fce195d3d3dd014ed263e528e0d75/8ab6fafe1f00ab380d02e3a5dd8a19eb.jpg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18018</a:t>
                      </a:r>
                    </a:p>
                  </a:txBody>
                  <a:tcPr/>
                </a:tc>
                <a:extLst>
                  <a:ext uri="{0D108BD9-81ED-4DB2-BD59-A6C34878D82A}">
                    <a16:rowId xmlns:a16="http://schemas.microsoft.com/office/drawing/2014/main" val="496339771"/>
                  </a:ext>
                </a:extLst>
              </a:tr>
            </a:tbl>
          </a:graphicData>
        </a:graphic>
      </p:graphicFrame>
      <p:sp>
        <p:nvSpPr>
          <p:cNvPr id="4" name="Text Placeholder 3">
            <a:extLst>
              <a:ext uri="{FF2B5EF4-FFF2-40B4-BE49-F238E27FC236}">
                <a16:creationId xmlns:a16="http://schemas.microsoft.com/office/drawing/2014/main" id="{40415263-B30B-46BB-A470-45FC98B13B55}"/>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7287178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2700</Words>
  <Application>Microsoft Office PowerPoint</Application>
  <PresentationFormat>On-screen Show (4:3)</PresentationFormat>
  <Paragraphs>238</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Alle Posts des Zeitraums (mit Total Interactions) | lokalzeit - 1 of 17</vt:lpstr>
      <vt:lpstr>Instagram Alle Posts des Zeitraums (mit Total Interactions) | lokalzeit - 2 of 17</vt:lpstr>
      <vt:lpstr>Instagram Alle Posts des Zeitraums (mit Total Interactions) | lokalzeit - 3 of 17</vt:lpstr>
      <vt:lpstr>Instagram Alle Posts des Zeitraums (mit Total Interactions) | lokalzeit - 4 of 17</vt:lpstr>
      <vt:lpstr>Instagram Alle Posts des Zeitraums (mit Total Interactions) | lokalzeit - 5 of 17</vt:lpstr>
      <vt:lpstr>Instagram Alle Posts des Zeitraums (mit Total Interactions) | lokalzeit - 6 of 17</vt:lpstr>
      <vt:lpstr>Instagram Alle Posts des Zeitraums (mit Total Interactions) | lokalzeit - 7 of 17</vt:lpstr>
      <vt:lpstr>Instagram Alle Posts des Zeitraums (mit Total Interactions) | lokalzeit - 8 of 17</vt:lpstr>
      <vt:lpstr>Instagram Alle Posts des Zeitraums (mit Total Interactions) | lokalzeit - 9 of 17</vt:lpstr>
      <vt:lpstr>Instagram Alle Posts des Zeitraums (mit Total Interactions) | lokalzeit - 10 of 17</vt:lpstr>
      <vt:lpstr>Instagram Alle Posts des Zeitraums (mit Total Interactions) | lokalzeit - 11 of 17</vt:lpstr>
      <vt:lpstr>Instagram Alle Posts des Zeitraums (mit Total Interactions) | lokalzeit - 12 of 17</vt:lpstr>
      <vt:lpstr>Instagram Alle Posts des Zeitraums (mit Total Interactions) | lokalzeit - 13 of 17</vt:lpstr>
      <vt:lpstr>Instagram Alle Posts des Zeitraums (mit Total Interactions) | lokalzeit - 14 of 17</vt:lpstr>
      <vt:lpstr>Instagram Alle Posts des Zeitraums (mit Total Interactions) | lokalzeit - 15 of 17</vt:lpstr>
      <vt:lpstr>Instagram Alle Posts des Zeitraums (mit Total Interactions) | lokalzeit - 16 of 17</vt:lpstr>
      <vt:lpstr>Instagram Alle Posts des Zeitraums (mit Total Interactions) | lokalzeit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17</dc:title>
  <dc:creator>Frederik Born</dc:creator>
  <cp:lastModifiedBy>Frederik Born</cp:lastModifiedBy>
  <cp:revision>1</cp:revision>
  <dcterms:created xsi:type="dcterms:W3CDTF">2025-10-28T15:02:42Z</dcterms:created>
  <dcterms:modified xsi:type="dcterms:W3CDTF">2025-10-28T15:03:59Z</dcterms:modified>
</cp:coreProperties>
</file>