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CC904-CA22-4383-85A0-DD55329B0299}"/>
              </a:ext>
            </a:extLst>
          </p:cNvPr>
          <p:cNvSpPr>
            <a:spLocks noGrp="1"/>
          </p:cNvSpPr>
          <p:nvPr>
            <p:ph type="title"/>
          </p:nvPr>
        </p:nvSpPr>
        <p:spPr/>
        <p:txBody>
          <a:bodyPr/>
          <a:lstStyle/>
          <a:p>
            <a:r>
              <a:rPr lang="en-US"/>
              <a:t>Instagram Posts Table (mit Shares) | lokalzeit - 1 of 22</a:t>
            </a:r>
          </a:p>
        </p:txBody>
      </p:sp>
      <p:graphicFrame>
        <p:nvGraphicFramePr>
          <p:cNvPr id="5" name="Table Placeholder 4">
            <a:extLst>
              <a:ext uri="{FF2B5EF4-FFF2-40B4-BE49-F238E27FC236}">
                <a16:creationId xmlns:a16="http://schemas.microsoft.com/office/drawing/2014/main" id="{C86CFBF8-4869-4CC8-8704-939A7D564955}"/>
              </a:ext>
            </a:extLst>
          </p:cNvPr>
          <p:cNvGraphicFramePr>
            <a:graphicFrameLocks noGrp="1"/>
          </p:cNvGraphicFramePr>
          <p:nvPr>
            <p:ph type="tbl" sz="quarter" idx="13"/>
            <p:extLst>
              <p:ext uri="{D42A27DB-BD31-4B8C-83A1-F6EECF244321}">
                <p14:modId xmlns:p14="http://schemas.microsoft.com/office/powerpoint/2010/main" val="179570248"/>
              </p:ext>
            </p:extLst>
          </p:nvPr>
        </p:nvGraphicFramePr>
        <p:xfrm>
          <a:off x="457200" y="1731963"/>
          <a:ext cx="8147304" cy="107188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5100652"/>
                    </a:ext>
                  </a:extLst>
                </a:gridCol>
                <a:gridCol w="1234440">
                  <a:extLst>
                    <a:ext uri="{9D8B030D-6E8A-4147-A177-3AD203B41FA5}">
                      <a16:colId xmlns:a16="http://schemas.microsoft.com/office/drawing/2014/main" val="3165463990"/>
                    </a:ext>
                  </a:extLst>
                </a:gridCol>
                <a:gridCol w="1645920">
                  <a:extLst>
                    <a:ext uri="{9D8B030D-6E8A-4147-A177-3AD203B41FA5}">
                      <a16:colId xmlns:a16="http://schemas.microsoft.com/office/drawing/2014/main" val="863554700"/>
                    </a:ext>
                  </a:extLst>
                </a:gridCol>
                <a:gridCol w="576072">
                  <a:extLst>
                    <a:ext uri="{9D8B030D-6E8A-4147-A177-3AD203B41FA5}">
                      <a16:colId xmlns:a16="http://schemas.microsoft.com/office/drawing/2014/main" val="2425084104"/>
                    </a:ext>
                  </a:extLst>
                </a:gridCol>
                <a:gridCol w="576072">
                  <a:extLst>
                    <a:ext uri="{9D8B030D-6E8A-4147-A177-3AD203B41FA5}">
                      <a16:colId xmlns:a16="http://schemas.microsoft.com/office/drawing/2014/main" val="1209774675"/>
                    </a:ext>
                  </a:extLst>
                </a:gridCol>
                <a:gridCol w="576072">
                  <a:extLst>
                    <a:ext uri="{9D8B030D-6E8A-4147-A177-3AD203B41FA5}">
                      <a16:colId xmlns:a16="http://schemas.microsoft.com/office/drawing/2014/main" val="2174904443"/>
                    </a:ext>
                  </a:extLst>
                </a:gridCol>
                <a:gridCol w="576072">
                  <a:extLst>
                    <a:ext uri="{9D8B030D-6E8A-4147-A177-3AD203B41FA5}">
                      <a16:colId xmlns:a16="http://schemas.microsoft.com/office/drawing/2014/main" val="2912380588"/>
                    </a:ext>
                  </a:extLst>
                </a:gridCol>
                <a:gridCol w="576072">
                  <a:extLst>
                    <a:ext uri="{9D8B030D-6E8A-4147-A177-3AD203B41FA5}">
                      <a16:colId xmlns:a16="http://schemas.microsoft.com/office/drawing/2014/main" val="3428567430"/>
                    </a:ext>
                  </a:extLst>
                </a:gridCol>
                <a:gridCol w="576072">
                  <a:extLst>
                    <a:ext uri="{9D8B030D-6E8A-4147-A177-3AD203B41FA5}">
                      <a16:colId xmlns:a16="http://schemas.microsoft.com/office/drawing/2014/main" val="20124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78878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- 2025-09-30 10:01:44</a:t>
                      </a:r>
                      <a:r>
                        <a:rPr kumimoji="0" lang="de-DE" sz="1000" b="0" i="0" u="none" strike="noStrike" kern="1200" cap="none" spc="0" normalizeH="0" baseline="0" noProof="0">
                          <a:ln>
                            <a:noFill/>
                          </a:ln>
                          <a:solidFill>
                            <a:prstClr val="black"/>
                          </a:solidFill>
                          <a:effectLst/>
                          <a:uLnTx/>
                          <a:uFillTx/>
                          <a:latin typeface="Calibri"/>
                          <a:ea typeface="+mn-ea"/>
                          <a:cs typeface="+mn-cs"/>
                        </a:rPr>
                        <a:t>
 Was habt ihr so mit 8 gemacht? 🤔
Juli und Lea machen sich fürs Klima stark. 🌱💪🏼 Einmal im Monat sind sie im Nordpark in Münster, um selbstgebastelte Plakate zu verteilen und Spenden zu sammeln. Und damit kriegen sie auch die Älteren. 
👩‍💻Autorin: Helen Erdbrügge 
#Klimaschutz #Tierschutz #Aktivismus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https://quintly-eu-image-storage.s3.amazonaws.com/60b0c1ceafa7b1885479f8b118a661a3/f64b7c19536c02137ae3ec2d8470d67b.jpg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20438</a:t>
                      </a:r>
                    </a:p>
                  </a:txBody>
                  <a:tcPr/>
                </a:tc>
                <a:extLst>
                  <a:ext uri="{0D108BD9-81ED-4DB2-BD59-A6C34878D82A}">
                    <a16:rowId xmlns:a16="http://schemas.microsoft.com/office/drawing/2014/main" val="3259648106"/>
                  </a:ext>
                </a:extLst>
              </a:tr>
            </a:tbl>
          </a:graphicData>
        </a:graphic>
      </p:graphicFrame>
      <p:sp>
        <p:nvSpPr>
          <p:cNvPr id="4" name="Text Placeholder 3">
            <a:extLst>
              <a:ext uri="{FF2B5EF4-FFF2-40B4-BE49-F238E27FC236}">
                <a16:creationId xmlns:a16="http://schemas.microsoft.com/office/drawing/2014/main" id="{6E35E3F2-C195-476E-875D-0C5728DE2999}"/>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3451753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E3C8C-8F42-439F-B614-ACE25BA68B4D}"/>
              </a:ext>
            </a:extLst>
          </p:cNvPr>
          <p:cNvSpPr>
            <a:spLocks noGrp="1"/>
          </p:cNvSpPr>
          <p:nvPr>
            <p:ph type="title"/>
          </p:nvPr>
        </p:nvSpPr>
        <p:spPr/>
        <p:txBody>
          <a:bodyPr/>
          <a:lstStyle/>
          <a:p>
            <a:r>
              <a:rPr lang="en-US"/>
              <a:t>Instagram Posts Table (mit Shares) | lokalzeit - 2 of 22</a:t>
            </a:r>
          </a:p>
        </p:txBody>
      </p:sp>
      <p:graphicFrame>
        <p:nvGraphicFramePr>
          <p:cNvPr id="5" name="Table Placeholder 4">
            <a:extLst>
              <a:ext uri="{FF2B5EF4-FFF2-40B4-BE49-F238E27FC236}">
                <a16:creationId xmlns:a16="http://schemas.microsoft.com/office/drawing/2014/main" id="{12047CF6-A0B0-45B3-BC44-957BBB088FE9}"/>
              </a:ext>
            </a:extLst>
          </p:cNvPr>
          <p:cNvGraphicFramePr>
            <a:graphicFrameLocks noGrp="1"/>
          </p:cNvGraphicFramePr>
          <p:nvPr>
            <p:ph type="tbl" sz="quarter" idx="13"/>
            <p:extLst>
              <p:ext uri="{D42A27DB-BD31-4B8C-83A1-F6EECF244321}">
                <p14:modId xmlns:p14="http://schemas.microsoft.com/office/powerpoint/2010/main" val="962169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96263392"/>
                    </a:ext>
                  </a:extLst>
                </a:gridCol>
                <a:gridCol w="1234440">
                  <a:extLst>
                    <a:ext uri="{9D8B030D-6E8A-4147-A177-3AD203B41FA5}">
                      <a16:colId xmlns:a16="http://schemas.microsoft.com/office/drawing/2014/main" val="1906592346"/>
                    </a:ext>
                  </a:extLst>
                </a:gridCol>
                <a:gridCol w="1645920">
                  <a:extLst>
                    <a:ext uri="{9D8B030D-6E8A-4147-A177-3AD203B41FA5}">
                      <a16:colId xmlns:a16="http://schemas.microsoft.com/office/drawing/2014/main" val="243972200"/>
                    </a:ext>
                  </a:extLst>
                </a:gridCol>
                <a:gridCol w="576072">
                  <a:extLst>
                    <a:ext uri="{9D8B030D-6E8A-4147-A177-3AD203B41FA5}">
                      <a16:colId xmlns:a16="http://schemas.microsoft.com/office/drawing/2014/main" val="2227432840"/>
                    </a:ext>
                  </a:extLst>
                </a:gridCol>
                <a:gridCol w="576072">
                  <a:extLst>
                    <a:ext uri="{9D8B030D-6E8A-4147-A177-3AD203B41FA5}">
                      <a16:colId xmlns:a16="http://schemas.microsoft.com/office/drawing/2014/main" val="860897137"/>
                    </a:ext>
                  </a:extLst>
                </a:gridCol>
                <a:gridCol w="576072">
                  <a:extLst>
                    <a:ext uri="{9D8B030D-6E8A-4147-A177-3AD203B41FA5}">
                      <a16:colId xmlns:a16="http://schemas.microsoft.com/office/drawing/2014/main" val="1079444837"/>
                    </a:ext>
                  </a:extLst>
                </a:gridCol>
                <a:gridCol w="576072">
                  <a:extLst>
                    <a:ext uri="{9D8B030D-6E8A-4147-A177-3AD203B41FA5}">
                      <a16:colId xmlns:a16="http://schemas.microsoft.com/office/drawing/2014/main" val="1531762478"/>
                    </a:ext>
                  </a:extLst>
                </a:gridCol>
                <a:gridCol w="576072">
                  <a:extLst>
                    <a:ext uri="{9D8B030D-6E8A-4147-A177-3AD203B41FA5}">
                      <a16:colId xmlns:a16="http://schemas.microsoft.com/office/drawing/2014/main" val="1458457343"/>
                    </a:ext>
                  </a:extLst>
                </a:gridCol>
                <a:gridCol w="576072">
                  <a:extLst>
                    <a:ext uri="{9D8B030D-6E8A-4147-A177-3AD203B41FA5}">
                      <a16:colId xmlns:a16="http://schemas.microsoft.com/office/drawing/2014/main" val="1092356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9402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- 2025-10-03 11:01:52</a:t>
                      </a:r>
                      <a:r>
                        <a:rPr kumimoji="0" lang="de-DE" sz="1000" b="0" i="0" u="none" strike="noStrike" kern="1200" cap="none" spc="0" normalizeH="0" baseline="0" noProof="0">
                          <a:ln>
                            <a:noFill/>
                          </a:ln>
                          <a:solidFill>
                            <a:prstClr val="black"/>
                          </a:solidFill>
                          <a:effectLst/>
                          <a:uLnTx/>
                          <a:uFillTx/>
                          <a:latin typeface="Calibri"/>
                          <a:ea typeface="+mn-ea"/>
                          <a:cs typeface="+mn-cs"/>
                        </a:rPr>
                        <a:t>
 Manchmal braucht es keinen großen Ort, sondern einen, der Geborgenheit schenkt. 🕊️ 
In der DRK-Kinderklinik Siegen gibt es seit 20 Jahren einen besonderen Raum: Ein Raum für Eltern, die sich von ihrem verstorbenen Kind verabschieden müssen. 
Hier hat Manuela vor 17 Jahren Abschied von ihrem Sohn Jakob genommen. Nicht zwischen Monitoren und Pieptönen, sondern in einem Raum, der wie ein Wohnzimmer gestaltet ist. Mit Zeit, Ruhe und Würde. 💛 
#KinderklinikSiegen #Abschiedsraum #Trauerbegleitung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https://quintly-eu-image-storage.s3.amazonaws.com/60b0c1ceafa7b1885479f8b118a661a3/dc4ef9ccc0c3579545de3fd414d5db37.jpg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29361</a:t>
                      </a:r>
                    </a:p>
                  </a:txBody>
                  <a:tcPr/>
                </a:tc>
                <a:extLst>
                  <a:ext uri="{0D108BD9-81ED-4DB2-BD59-A6C34878D82A}">
                    <a16:rowId xmlns:a16="http://schemas.microsoft.com/office/drawing/2014/main" val="1771783394"/>
                  </a:ext>
                </a:extLst>
              </a:tr>
            </a:tbl>
          </a:graphicData>
        </a:graphic>
      </p:graphicFrame>
      <p:sp>
        <p:nvSpPr>
          <p:cNvPr id="4" name="Text Placeholder 3">
            <a:extLst>
              <a:ext uri="{FF2B5EF4-FFF2-40B4-BE49-F238E27FC236}">
                <a16:creationId xmlns:a16="http://schemas.microsoft.com/office/drawing/2014/main" id="{6F2C25EB-2AB9-4137-BE6F-82B36BC9EC90}"/>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3671150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C8240-06EF-415A-954E-6897E3C5A74A}"/>
              </a:ext>
            </a:extLst>
          </p:cNvPr>
          <p:cNvSpPr>
            <a:spLocks noGrp="1"/>
          </p:cNvSpPr>
          <p:nvPr>
            <p:ph type="title"/>
          </p:nvPr>
        </p:nvSpPr>
        <p:spPr/>
        <p:txBody>
          <a:bodyPr/>
          <a:lstStyle/>
          <a:p>
            <a:r>
              <a:rPr lang="en-US"/>
              <a:t>Instagram Posts Table (mit Shares) | lokalzeit - 3 of 22</a:t>
            </a:r>
          </a:p>
        </p:txBody>
      </p:sp>
      <p:graphicFrame>
        <p:nvGraphicFramePr>
          <p:cNvPr id="5" name="Table Placeholder 4">
            <a:extLst>
              <a:ext uri="{FF2B5EF4-FFF2-40B4-BE49-F238E27FC236}">
                <a16:creationId xmlns:a16="http://schemas.microsoft.com/office/drawing/2014/main" id="{E1DA653D-0D44-4D5D-97C1-049B87C88D49}"/>
              </a:ext>
            </a:extLst>
          </p:cNvPr>
          <p:cNvGraphicFramePr>
            <a:graphicFrameLocks noGrp="1"/>
          </p:cNvGraphicFramePr>
          <p:nvPr>
            <p:ph type="tbl" sz="quarter" idx="13"/>
            <p:extLst>
              <p:ext uri="{D42A27DB-BD31-4B8C-83A1-F6EECF244321}">
                <p14:modId xmlns:p14="http://schemas.microsoft.com/office/powerpoint/2010/main" val="1142374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07182659"/>
                    </a:ext>
                  </a:extLst>
                </a:gridCol>
                <a:gridCol w="1234440">
                  <a:extLst>
                    <a:ext uri="{9D8B030D-6E8A-4147-A177-3AD203B41FA5}">
                      <a16:colId xmlns:a16="http://schemas.microsoft.com/office/drawing/2014/main" val="628106582"/>
                    </a:ext>
                  </a:extLst>
                </a:gridCol>
                <a:gridCol w="1645920">
                  <a:extLst>
                    <a:ext uri="{9D8B030D-6E8A-4147-A177-3AD203B41FA5}">
                      <a16:colId xmlns:a16="http://schemas.microsoft.com/office/drawing/2014/main" val="1322146753"/>
                    </a:ext>
                  </a:extLst>
                </a:gridCol>
                <a:gridCol w="576072">
                  <a:extLst>
                    <a:ext uri="{9D8B030D-6E8A-4147-A177-3AD203B41FA5}">
                      <a16:colId xmlns:a16="http://schemas.microsoft.com/office/drawing/2014/main" val="1173499129"/>
                    </a:ext>
                  </a:extLst>
                </a:gridCol>
                <a:gridCol w="576072">
                  <a:extLst>
                    <a:ext uri="{9D8B030D-6E8A-4147-A177-3AD203B41FA5}">
                      <a16:colId xmlns:a16="http://schemas.microsoft.com/office/drawing/2014/main" val="3351786374"/>
                    </a:ext>
                  </a:extLst>
                </a:gridCol>
                <a:gridCol w="576072">
                  <a:extLst>
                    <a:ext uri="{9D8B030D-6E8A-4147-A177-3AD203B41FA5}">
                      <a16:colId xmlns:a16="http://schemas.microsoft.com/office/drawing/2014/main" val="2719810988"/>
                    </a:ext>
                  </a:extLst>
                </a:gridCol>
                <a:gridCol w="576072">
                  <a:extLst>
                    <a:ext uri="{9D8B030D-6E8A-4147-A177-3AD203B41FA5}">
                      <a16:colId xmlns:a16="http://schemas.microsoft.com/office/drawing/2014/main" val="732993277"/>
                    </a:ext>
                  </a:extLst>
                </a:gridCol>
                <a:gridCol w="576072">
                  <a:extLst>
                    <a:ext uri="{9D8B030D-6E8A-4147-A177-3AD203B41FA5}">
                      <a16:colId xmlns:a16="http://schemas.microsoft.com/office/drawing/2014/main" val="42571128"/>
                    </a:ext>
                  </a:extLst>
                </a:gridCol>
                <a:gridCol w="576072">
                  <a:extLst>
                    <a:ext uri="{9D8B030D-6E8A-4147-A177-3AD203B41FA5}">
                      <a16:colId xmlns:a16="http://schemas.microsoft.com/office/drawing/2014/main" val="2489309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45129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- 2025-10-03 14:02:01</a:t>
                      </a:r>
                      <a:r>
                        <a:rPr kumimoji="0" lang="de-DE" sz="1000" b="0" i="0" u="none" strike="noStrike" kern="1200" cap="none" spc="0" normalizeH="0" baseline="0" noProof="0">
                          <a:ln>
                            <a:noFill/>
                          </a:ln>
                          <a:solidFill>
                            <a:prstClr val="black"/>
                          </a:solidFill>
                          <a:effectLst/>
                          <a:uLnTx/>
                          <a:uFillTx/>
                          <a:latin typeface="Calibri"/>
                          <a:ea typeface="+mn-ea"/>
                          <a:cs typeface="+mn-cs"/>
                        </a:rPr>
                        <a:t>
 Zahlt Student Joshua zu viel für seine Wohnung am Stadtrand? Jede vierte Miete in Düsseldorf ist zu hoch, sagt der Mieterverein der Stadt und hat ein Online-Tool entwickelt, mit der er als Mieter checken kann, ob das bei ihm auch so ist. 🧐
Ab 50 Prozent über dem Durchschnitt gilt das sogar als Mietwucher und ist eine Straftat, sagt der Düsseldorfer Mieterverein. Trotzdem vermieten Eigentümer Wohnraum oft zu teuer. 💸 
Stellen die Mieter fest, dass sie eigentlich zu viel zahlen, können sie sich über die App direkt bei der Wohnungsaufsicht melden. Die Stadt müsste dann ermitteln und sich an den Vermieter wenden. Sie bietet selbst auch Hilfsangebote für Mieter an, will aber auch genau beobachten, wie viele Meldungen sie durch die App auf den Tisch bekommt. 💻 
#Miete #Wohnraum #Wohnungssuche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https://quintly-eu-image-storage.s3.amazonaws.com/60b0c1ceafa7b1885479f8b118a661a3/5e6b4d3d005b1a68b3aced1f24a09ddd.jpg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36777</a:t>
                      </a:r>
                    </a:p>
                  </a:txBody>
                  <a:tcPr/>
                </a:tc>
                <a:extLst>
                  <a:ext uri="{0D108BD9-81ED-4DB2-BD59-A6C34878D82A}">
                    <a16:rowId xmlns:a16="http://schemas.microsoft.com/office/drawing/2014/main" val="3923768916"/>
                  </a:ext>
                </a:extLst>
              </a:tr>
            </a:tbl>
          </a:graphicData>
        </a:graphic>
      </p:graphicFrame>
      <p:sp>
        <p:nvSpPr>
          <p:cNvPr id="4" name="Text Placeholder 3">
            <a:extLst>
              <a:ext uri="{FF2B5EF4-FFF2-40B4-BE49-F238E27FC236}">
                <a16:creationId xmlns:a16="http://schemas.microsoft.com/office/drawing/2014/main" id="{18835E5B-D920-4DCD-A0EF-E9614FA01154}"/>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147897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6E973-6826-476D-A044-4B6C5EDCBD9D}"/>
              </a:ext>
            </a:extLst>
          </p:cNvPr>
          <p:cNvSpPr>
            <a:spLocks noGrp="1"/>
          </p:cNvSpPr>
          <p:nvPr>
            <p:ph type="title"/>
          </p:nvPr>
        </p:nvSpPr>
        <p:spPr/>
        <p:txBody>
          <a:bodyPr/>
          <a:lstStyle/>
          <a:p>
            <a:r>
              <a:rPr lang="en-US"/>
              <a:t>Instagram Posts Table (mit Shares) | lokalzeit - 4 of 22</a:t>
            </a:r>
          </a:p>
        </p:txBody>
      </p:sp>
      <p:graphicFrame>
        <p:nvGraphicFramePr>
          <p:cNvPr id="5" name="Table Placeholder 4">
            <a:extLst>
              <a:ext uri="{FF2B5EF4-FFF2-40B4-BE49-F238E27FC236}">
                <a16:creationId xmlns:a16="http://schemas.microsoft.com/office/drawing/2014/main" id="{F08190E8-4CDD-4F56-BB7A-6C3A984F930D}"/>
              </a:ext>
            </a:extLst>
          </p:cNvPr>
          <p:cNvGraphicFramePr>
            <a:graphicFrameLocks noGrp="1"/>
          </p:cNvGraphicFramePr>
          <p:nvPr>
            <p:ph type="tbl" sz="quarter" idx="13"/>
            <p:extLst>
              <p:ext uri="{D42A27DB-BD31-4B8C-83A1-F6EECF244321}">
                <p14:modId xmlns:p14="http://schemas.microsoft.com/office/powerpoint/2010/main" val="3350350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33184505"/>
                    </a:ext>
                  </a:extLst>
                </a:gridCol>
                <a:gridCol w="1234440">
                  <a:extLst>
                    <a:ext uri="{9D8B030D-6E8A-4147-A177-3AD203B41FA5}">
                      <a16:colId xmlns:a16="http://schemas.microsoft.com/office/drawing/2014/main" val="1370129389"/>
                    </a:ext>
                  </a:extLst>
                </a:gridCol>
                <a:gridCol w="1645920">
                  <a:extLst>
                    <a:ext uri="{9D8B030D-6E8A-4147-A177-3AD203B41FA5}">
                      <a16:colId xmlns:a16="http://schemas.microsoft.com/office/drawing/2014/main" val="4294469635"/>
                    </a:ext>
                  </a:extLst>
                </a:gridCol>
                <a:gridCol w="576072">
                  <a:extLst>
                    <a:ext uri="{9D8B030D-6E8A-4147-A177-3AD203B41FA5}">
                      <a16:colId xmlns:a16="http://schemas.microsoft.com/office/drawing/2014/main" val="3693887027"/>
                    </a:ext>
                  </a:extLst>
                </a:gridCol>
                <a:gridCol w="576072">
                  <a:extLst>
                    <a:ext uri="{9D8B030D-6E8A-4147-A177-3AD203B41FA5}">
                      <a16:colId xmlns:a16="http://schemas.microsoft.com/office/drawing/2014/main" val="222179604"/>
                    </a:ext>
                  </a:extLst>
                </a:gridCol>
                <a:gridCol w="576072">
                  <a:extLst>
                    <a:ext uri="{9D8B030D-6E8A-4147-A177-3AD203B41FA5}">
                      <a16:colId xmlns:a16="http://schemas.microsoft.com/office/drawing/2014/main" val="1153790805"/>
                    </a:ext>
                  </a:extLst>
                </a:gridCol>
                <a:gridCol w="576072">
                  <a:extLst>
                    <a:ext uri="{9D8B030D-6E8A-4147-A177-3AD203B41FA5}">
                      <a16:colId xmlns:a16="http://schemas.microsoft.com/office/drawing/2014/main" val="727541462"/>
                    </a:ext>
                  </a:extLst>
                </a:gridCol>
                <a:gridCol w="576072">
                  <a:extLst>
                    <a:ext uri="{9D8B030D-6E8A-4147-A177-3AD203B41FA5}">
                      <a16:colId xmlns:a16="http://schemas.microsoft.com/office/drawing/2014/main" val="1315646048"/>
                    </a:ext>
                  </a:extLst>
                </a:gridCol>
                <a:gridCol w="576072">
                  <a:extLst>
                    <a:ext uri="{9D8B030D-6E8A-4147-A177-3AD203B41FA5}">
                      <a16:colId xmlns:a16="http://schemas.microsoft.com/office/drawing/2014/main" val="1088689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6443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- 2025-09-30 12:47:43</a:t>
                      </a:r>
                      <a:r>
                        <a:rPr kumimoji="0" lang="de-DE" sz="1000" b="0" i="0" u="none" strike="noStrike" kern="1200" cap="none" spc="0" normalizeH="0" baseline="0" noProof="0">
                          <a:ln>
                            <a:noFill/>
                          </a:ln>
                          <a:solidFill>
                            <a:prstClr val="black"/>
                          </a:solidFill>
                          <a:effectLst/>
                          <a:uLnTx/>
                          <a:uFillTx/>
                          <a:latin typeface="Calibri"/>
                          <a:ea typeface="+mn-ea"/>
                          <a:cs typeface="+mn-cs"/>
                        </a:rPr>
                        <a:t>
 Trainerin oder Trainer sein mit geistiger oder körperlicher Beeinträchtigung? Ja!💪 Ein Sportclub in Krefeld bietet zusammen mit dem Verband für Modernen Fünfkampf NRW die einzige inklusive, sportartenübergreifende Trainerausbildung in Deutschland an. ⚽️🏸🏀
Ines bedeutet die Trainerlizenz im Breitensport sehr viel. Sie ist vom Bauchnabel abwärts gelähmt, möchte aber als Trainerin ihren Kajakverein unterstützen. Mit der Lizenz kann sie das jetzt endlich tun. 🛶
Eine zweite inklusive Trainerausbildung ist bereits geplant - und schon jetzt kommen Anfragen aus ganz Deutschland. 🙏
#InklusionImSport #Sportverein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https://quintly-eu-image-storage.s3.amazonaws.com/60b0c1ceafa7b1885479f8b118a661a3/2ba5c791387b708447d026b30bae8637.jpg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45041</a:t>
                      </a:r>
                    </a:p>
                  </a:txBody>
                  <a:tcPr/>
                </a:tc>
                <a:extLst>
                  <a:ext uri="{0D108BD9-81ED-4DB2-BD59-A6C34878D82A}">
                    <a16:rowId xmlns:a16="http://schemas.microsoft.com/office/drawing/2014/main" val="1432473668"/>
                  </a:ext>
                </a:extLst>
              </a:tr>
            </a:tbl>
          </a:graphicData>
        </a:graphic>
      </p:graphicFrame>
      <p:sp>
        <p:nvSpPr>
          <p:cNvPr id="4" name="Text Placeholder 3">
            <a:extLst>
              <a:ext uri="{FF2B5EF4-FFF2-40B4-BE49-F238E27FC236}">
                <a16:creationId xmlns:a16="http://schemas.microsoft.com/office/drawing/2014/main" id="{2652D17B-E6EE-465E-A776-1D8759347480}"/>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363042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9C8B-0F33-46D7-A70C-91DA176BE8A1}"/>
              </a:ext>
            </a:extLst>
          </p:cNvPr>
          <p:cNvSpPr>
            <a:spLocks noGrp="1"/>
          </p:cNvSpPr>
          <p:nvPr>
            <p:ph type="title"/>
          </p:nvPr>
        </p:nvSpPr>
        <p:spPr/>
        <p:txBody>
          <a:bodyPr/>
          <a:lstStyle/>
          <a:p>
            <a:r>
              <a:rPr lang="en-US"/>
              <a:t>Instagram Posts Table (mit Shares) | lokalzeit - 5 of 22</a:t>
            </a:r>
          </a:p>
        </p:txBody>
      </p:sp>
      <p:graphicFrame>
        <p:nvGraphicFramePr>
          <p:cNvPr id="5" name="Table Placeholder 4">
            <a:extLst>
              <a:ext uri="{FF2B5EF4-FFF2-40B4-BE49-F238E27FC236}">
                <a16:creationId xmlns:a16="http://schemas.microsoft.com/office/drawing/2014/main" id="{52512D67-C53B-4A21-BE17-20C18D86A380}"/>
              </a:ext>
            </a:extLst>
          </p:cNvPr>
          <p:cNvGraphicFramePr>
            <a:graphicFrameLocks noGrp="1"/>
          </p:cNvGraphicFramePr>
          <p:nvPr>
            <p:ph type="tbl" sz="quarter" idx="13"/>
            <p:extLst>
              <p:ext uri="{D42A27DB-BD31-4B8C-83A1-F6EECF244321}">
                <p14:modId xmlns:p14="http://schemas.microsoft.com/office/powerpoint/2010/main" val="1244688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17660362"/>
                    </a:ext>
                  </a:extLst>
                </a:gridCol>
                <a:gridCol w="1234440">
                  <a:extLst>
                    <a:ext uri="{9D8B030D-6E8A-4147-A177-3AD203B41FA5}">
                      <a16:colId xmlns:a16="http://schemas.microsoft.com/office/drawing/2014/main" val="3450248646"/>
                    </a:ext>
                  </a:extLst>
                </a:gridCol>
                <a:gridCol w="1645920">
                  <a:extLst>
                    <a:ext uri="{9D8B030D-6E8A-4147-A177-3AD203B41FA5}">
                      <a16:colId xmlns:a16="http://schemas.microsoft.com/office/drawing/2014/main" val="4268025529"/>
                    </a:ext>
                  </a:extLst>
                </a:gridCol>
                <a:gridCol w="576072">
                  <a:extLst>
                    <a:ext uri="{9D8B030D-6E8A-4147-A177-3AD203B41FA5}">
                      <a16:colId xmlns:a16="http://schemas.microsoft.com/office/drawing/2014/main" val="2462579355"/>
                    </a:ext>
                  </a:extLst>
                </a:gridCol>
                <a:gridCol w="576072">
                  <a:extLst>
                    <a:ext uri="{9D8B030D-6E8A-4147-A177-3AD203B41FA5}">
                      <a16:colId xmlns:a16="http://schemas.microsoft.com/office/drawing/2014/main" val="212192442"/>
                    </a:ext>
                  </a:extLst>
                </a:gridCol>
                <a:gridCol w="576072">
                  <a:extLst>
                    <a:ext uri="{9D8B030D-6E8A-4147-A177-3AD203B41FA5}">
                      <a16:colId xmlns:a16="http://schemas.microsoft.com/office/drawing/2014/main" val="3390698361"/>
                    </a:ext>
                  </a:extLst>
                </a:gridCol>
                <a:gridCol w="576072">
                  <a:extLst>
                    <a:ext uri="{9D8B030D-6E8A-4147-A177-3AD203B41FA5}">
                      <a16:colId xmlns:a16="http://schemas.microsoft.com/office/drawing/2014/main" val="1229922850"/>
                    </a:ext>
                  </a:extLst>
                </a:gridCol>
                <a:gridCol w="576072">
                  <a:extLst>
                    <a:ext uri="{9D8B030D-6E8A-4147-A177-3AD203B41FA5}">
                      <a16:colId xmlns:a16="http://schemas.microsoft.com/office/drawing/2014/main" val="4240239234"/>
                    </a:ext>
                  </a:extLst>
                </a:gridCol>
                <a:gridCol w="576072">
                  <a:extLst>
                    <a:ext uri="{9D8B030D-6E8A-4147-A177-3AD203B41FA5}">
                      <a16:colId xmlns:a16="http://schemas.microsoft.com/office/drawing/2014/main" val="929027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2453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- 2025-10-05 16:01:35</a:t>
                      </a:r>
                      <a:r>
                        <a:rPr kumimoji="0" lang="de-DE" sz="1000" b="0" i="0" u="none" strike="noStrike" kern="1200" cap="none" spc="0" normalizeH="0" baseline="0" noProof="0">
                          <a:ln>
                            <a:noFill/>
                          </a:ln>
                          <a:solidFill>
                            <a:prstClr val="black"/>
                          </a:solidFill>
                          <a:effectLst/>
                          <a:uLnTx/>
                          <a:uFillTx/>
                          <a:latin typeface="Calibri"/>
                          <a:ea typeface="+mn-ea"/>
                          <a:cs typeface="+mn-cs"/>
                        </a:rPr>
                        <a:t>
 Damijan aus Remscheid hat sich mit 21 selbständig gemacht und ist jetzt Chef von dem Gym, in dem er selbst seine Ausbildung gemacht hat! Der alte Betreiber hatte Insolvenz angemeldet – dass das Studio zumacht, wollte Damijan nicht zulassen. 🙅
👩‍💻 Autorin: Philine Elster 
#Fitness #Remscheid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https://quintly-eu-image-storage.s3.amazonaws.com/60b0c1ceafa7b1885479f8b118a661a3/8c1b5a4784e5cfe6f252bde979af0e3b.jpg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46165</a:t>
                      </a:r>
                    </a:p>
                  </a:txBody>
                  <a:tcPr/>
                </a:tc>
                <a:extLst>
                  <a:ext uri="{0D108BD9-81ED-4DB2-BD59-A6C34878D82A}">
                    <a16:rowId xmlns:a16="http://schemas.microsoft.com/office/drawing/2014/main" val="1957787494"/>
                  </a:ext>
                </a:extLst>
              </a:tr>
            </a:tbl>
          </a:graphicData>
        </a:graphic>
      </p:graphicFrame>
      <p:sp>
        <p:nvSpPr>
          <p:cNvPr id="4" name="Text Placeholder 3">
            <a:extLst>
              <a:ext uri="{FF2B5EF4-FFF2-40B4-BE49-F238E27FC236}">
                <a16:creationId xmlns:a16="http://schemas.microsoft.com/office/drawing/2014/main" id="{63745094-076B-49F5-A742-24ECD8A3A6FD}"/>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3256733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F0B71-7604-4FA6-98D6-F34E2CA9607E}"/>
              </a:ext>
            </a:extLst>
          </p:cNvPr>
          <p:cNvSpPr>
            <a:spLocks noGrp="1"/>
          </p:cNvSpPr>
          <p:nvPr>
            <p:ph type="title"/>
          </p:nvPr>
        </p:nvSpPr>
        <p:spPr/>
        <p:txBody>
          <a:bodyPr/>
          <a:lstStyle/>
          <a:p>
            <a:r>
              <a:rPr lang="en-US"/>
              <a:t>Instagram Posts Table (mit Shares) | lokalzeit - 6 of 22</a:t>
            </a:r>
          </a:p>
        </p:txBody>
      </p:sp>
      <p:graphicFrame>
        <p:nvGraphicFramePr>
          <p:cNvPr id="5" name="Table Placeholder 4">
            <a:extLst>
              <a:ext uri="{FF2B5EF4-FFF2-40B4-BE49-F238E27FC236}">
                <a16:creationId xmlns:a16="http://schemas.microsoft.com/office/drawing/2014/main" id="{9D190278-6DB2-4FD4-AACC-C169BD569BC3}"/>
              </a:ext>
            </a:extLst>
          </p:cNvPr>
          <p:cNvGraphicFramePr>
            <a:graphicFrameLocks noGrp="1"/>
          </p:cNvGraphicFramePr>
          <p:nvPr>
            <p:ph type="tbl" sz="quarter" idx="13"/>
            <p:extLst>
              <p:ext uri="{D42A27DB-BD31-4B8C-83A1-F6EECF244321}">
                <p14:modId xmlns:p14="http://schemas.microsoft.com/office/powerpoint/2010/main" val="514815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96540054"/>
                    </a:ext>
                  </a:extLst>
                </a:gridCol>
                <a:gridCol w="1234440">
                  <a:extLst>
                    <a:ext uri="{9D8B030D-6E8A-4147-A177-3AD203B41FA5}">
                      <a16:colId xmlns:a16="http://schemas.microsoft.com/office/drawing/2014/main" val="3745792034"/>
                    </a:ext>
                  </a:extLst>
                </a:gridCol>
                <a:gridCol w="1645920">
                  <a:extLst>
                    <a:ext uri="{9D8B030D-6E8A-4147-A177-3AD203B41FA5}">
                      <a16:colId xmlns:a16="http://schemas.microsoft.com/office/drawing/2014/main" val="928315337"/>
                    </a:ext>
                  </a:extLst>
                </a:gridCol>
                <a:gridCol w="576072">
                  <a:extLst>
                    <a:ext uri="{9D8B030D-6E8A-4147-A177-3AD203B41FA5}">
                      <a16:colId xmlns:a16="http://schemas.microsoft.com/office/drawing/2014/main" val="932791229"/>
                    </a:ext>
                  </a:extLst>
                </a:gridCol>
                <a:gridCol w="576072">
                  <a:extLst>
                    <a:ext uri="{9D8B030D-6E8A-4147-A177-3AD203B41FA5}">
                      <a16:colId xmlns:a16="http://schemas.microsoft.com/office/drawing/2014/main" val="3080394407"/>
                    </a:ext>
                  </a:extLst>
                </a:gridCol>
                <a:gridCol w="576072">
                  <a:extLst>
                    <a:ext uri="{9D8B030D-6E8A-4147-A177-3AD203B41FA5}">
                      <a16:colId xmlns:a16="http://schemas.microsoft.com/office/drawing/2014/main" val="2104642337"/>
                    </a:ext>
                  </a:extLst>
                </a:gridCol>
                <a:gridCol w="576072">
                  <a:extLst>
                    <a:ext uri="{9D8B030D-6E8A-4147-A177-3AD203B41FA5}">
                      <a16:colId xmlns:a16="http://schemas.microsoft.com/office/drawing/2014/main" val="1215485600"/>
                    </a:ext>
                  </a:extLst>
                </a:gridCol>
                <a:gridCol w="576072">
                  <a:extLst>
                    <a:ext uri="{9D8B030D-6E8A-4147-A177-3AD203B41FA5}">
                      <a16:colId xmlns:a16="http://schemas.microsoft.com/office/drawing/2014/main" val="4073846396"/>
                    </a:ext>
                  </a:extLst>
                </a:gridCol>
                <a:gridCol w="576072">
                  <a:extLst>
                    <a:ext uri="{9D8B030D-6E8A-4147-A177-3AD203B41FA5}">
                      <a16:colId xmlns:a16="http://schemas.microsoft.com/office/drawing/2014/main" val="584272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4018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- 2025-10-05 14:01:36</a:t>
                      </a:r>
                      <a:r>
                        <a:rPr kumimoji="0" lang="de-DE" sz="1000" b="0" i="0" u="none" strike="noStrike" kern="1200" cap="none" spc="0" normalizeH="0" baseline="0" noProof="0">
                          <a:ln>
                            <a:noFill/>
                          </a:ln>
                          <a:solidFill>
                            <a:prstClr val="black"/>
                          </a:solidFill>
                          <a:effectLst/>
                          <a:uLnTx/>
                          <a:uFillTx/>
                          <a:latin typeface="Calibri"/>
                          <a:ea typeface="+mn-ea"/>
                          <a:cs typeface="+mn-cs"/>
                        </a:rPr>
                        <a:t>
 „CAYA“ bedeutet „Come as you are“ – „Komm, wie du bist“. Hier sind alle willkommen, unabhängig von Lebenssituation oder Krankenversicherung. ❤️ 
Vor allem wohnungslose, aber auch andere bedürftige Menschen kommen in den Container in Köln-Mülheim. 🥼 
Für viele Patientinnen und Patienten ist CAYA die letzte Anlaufstelle. Sie finden hier medizinische Hilfe, Begegnung auf Augenhöhe und ein Stück Würde. 🩹 
#Ärzte #Versorgung #Ehrenamt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https://quintly-eu-image-storage.s3.amazonaws.com/60b0c1ceafa7b1885479f8b118a661a3/3a73cf78e97ddc43c7cad22af1158f84.jpg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47881</a:t>
                      </a:r>
                    </a:p>
                  </a:txBody>
                  <a:tcPr/>
                </a:tc>
                <a:extLst>
                  <a:ext uri="{0D108BD9-81ED-4DB2-BD59-A6C34878D82A}">
                    <a16:rowId xmlns:a16="http://schemas.microsoft.com/office/drawing/2014/main" val="2898532301"/>
                  </a:ext>
                </a:extLst>
              </a:tr>
            </a:tbl>
          </a:graphicData>
        </a:graphic>
      </p:graphicFrame>
      <p:sp>
        <p:nvSpPr>
          <p:cNvPr id="4" name="Text Placeholder 3">
            <a:extLst>
              <a:ext uri="{FF2B5EF4-FFF2-40B4-BE49-F238E27FC236}">
                <a16:creationId xmlns:a16="http://schemas.microsoft.com/office/drawing/2014/main" id="{1F73D68F-E164-42C6-A158-56BE8BAD45C9}"/>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648314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F6101-52E2-40CB-8EA9-ABF8BEA3CB8E}"/>
              </a:ext>
            </a:extLst>
          </p:cNvPr>
          <p:cNvSpPr>
            <a:spLocks noGrp="1"/>
          </p:cNvSpPr>
          <p:nvPr>
            <p:ph type="title"/>
          </p:nvPr>
        </p:nvSpPr>
        <p:spPr/>
        <p:txBody>
          <a:bodyPr/>
          <a:lstStyle/>
          <a:p>
            <a:r>
              <a:rPr lang="en-US"/>
              <a:t>Instagram Posts Table (mit Shares) | lokalzeit - 7 of 22</a:t>
            </a:r>
          </a:p>
        </p:txBody>
      </p:sp>
      <p:graphicFrame>
        <p:nvGraphicFramePr>
          <p:cNvPr id="5" name="Table Placeholder 4">
            <a:extLst>
              <a:ext uri="{FF2B5EF4-FFF2-40B4-BE49-F238E27FC236}">
                <a16:creationId xmlns:a16="http://schemas.microsoft.com/office/drawing/2014/main" id="{5642F4C1-13C9-4D1A-A38B-564734BB3C13}"/>
              </a:ext>
            </a:extLst>
          </p:cNvPr>
          <p:cNvGraphicFramePr>
            <a:graphicFrameLocks noGrp="1"/>
          </p:cNvGraphicFramePr>
          <p:nvPr>
            <p:ph type="tbl" sz="quarter" idx="13"/>
            <p:extLst>
              <p:ext uri="{D42A27DB-BD31-4B8C-83A1-F6EECF244321}">
                <p14:modId xmlns:p14="http://schemas.microsoft.com/office/powerpoint/2010/main" val="3135210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0668110"/>
                    </a:ext>
                  </a:extLst>
                </a:gridCol>
                <a:gridCol w="1234440">
                  <a:extLst>
                    <a:ext uri="{9D8B030D-6E8A-4147-A177-3AD203B41FA5}">
                      <a16:colId xmlns:a16="http://schemas.microsoft.com/office/drawing/2014/main" val="1515889087"/>
                    </a:ext>
                  </a:extLst>
                </a:gridCol>
                <a:gridCol w="1645920">
                  <a:extLst>
                    <a:ext uri="{9D8B030D-6E8A-4147-A177-3AD203B41FA5}">
                      <a16:colId xmlns:a16="http://schemas.microsoft.com/office/drawing/2014/main" val="2034121701"/>
                    </a:ext>
                  </a:extLst>
                </a:gridCol>
                <a:gridCol w="576072">
                  <a:extLst>
                    <a:ext uri="{9D8B030D-6E8A-4147-A177-3AD203B41FA5}">
                      <a16:colId xmlns:a16="http://schemas.microsoft.com/office/drawing/2014/main" val="556580537"/>
                    </a:ext>
                  </a:extLst>
                </a:gridCol>
                <a:gridCol w="576072">
                  <a:extLst>
                    <a:ext uri="{9D8B030D-6E8A-4147-A177-3AD203B41FA5}">
                      <a16:colId xmlns:a16="http://schemas.microsoft.com/office/drawing/2014/main" val="886086439"/>
                    </a:ext>
                  </a:extLst>
                </a:gridCol>
                <a:gridCol w="576072">
                  <a:extLst>
                    <a:ext uri="{9D8B030D-6E8A-4147-A177-3AD203B41FA5}">
                      <a16:colId xmlns:a16="http://schemas.microsoft.com/office/drawing/2014/main" val="604322012"/>
                    </a:ext>
                  </a:extLst>
                </a:gridCol>
                <a:gridCol w="576072">
                  <a:extLst>
                    <a:ext uri="{9D8B030D-6E8A-4147-A177-3AD203B41FA5}">
                      <a16:colId xmlns:a16="http://schemas.microsoft.com/office/drawing/2014/main" val="401708040"/>
                    </a:ext>
                  </a:extLst>
                </a:gridCol>
                <a:gridCol w="576072">
                  <a:extLst>
                    <a:ext uri="{9D8B030D-6E8A-4147-A177-3AD203B41FA5}">
                      <a16:colId xmlns:a16="http://schemas.microsoft.com/office/drawing/2014/main" val="4258308844"/>
                    </a:ext>
                  </a:extLst>
                </a:gridCol>
                <a:gridCol w="576072">
                  <a:extLst>
                    <a:ext uri="{9D8B030D-6E8A-4147-A177-3AD203B41FA5}">
                      <a16:colId xmlns:a16="http://schemas.microsoft.com/office/drawing/2014/main" val="1918556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708383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- 2025-10-01 16:59:35</a:t>
                      </a:r>
                      <a:r>
                        <a:rPr kumimoji="0" lang="de-DE" sz="1000" b="0" i="0" u="none" strike="noStrike" kern="1200" cap="none" spc="0" normalizeH="0" baseline="0" noProof="0">
                          <a:ln>
                            <a:noFill/>
                          </a:ln>
                          <a:solidFill>
                            <a:prstClr val="black"/>
                          </a:solidFill>
                          <a:effectLst/>
                          <a:uLnTx/>
                          <a:uFillTx/>
                          <a:latin typeface="Calibri"/>
                          <a:ea typeface="+mn-ea"/>
                          <a:cs typeface="+mn-cs"/>
                        </a:rPr>
                        <a:t>
 Ausbildung beim eigenen Papa machen? Das war ganz bestimmt nicht Anne Christines Plan! 
Aber jetzt ist der Tischler- und Restaurationsbetrieb in Iversheim bei Bad Münstereifel ein echter Familienbetrieb: zwei Generationen arbeiten zusammen. 🙌 
Die Idee, den gleichen Job wie ihr Vater, hier zuhause in ihrer Werkstatt zu machen, hatte die Tochter erst lange nach dem Abitur und einem BWL-Studium. 📚 
Aber Vater und Tochter – das ist auch nicht immer ganz einfach. 
#Tradition #Familienbetrieb #Handwerk #Ausbildung #Tischler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https://quintly-eu-image-storage.s3.amazonaws.com/60b0c1ceafa7b1885479f8b118a661a3/1c0a0ef838226e9438a8ae4e74269ecb.jpg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53480</a:t>
                      </a:r>
                    </a:p>
                  </a:txBody>
                  <a:tcPr/>
                </a:tc>
                <a:extLst>
                  <a:ext uri="{0D108BD9-81ED-4DB2-BD59-A6C34878D82A}">
                    <a16:rowId xmlns:a16="http://schemas.microsoft.com/office/drawing/2014/main" val="2880521101"/>
                  </a:ext>
                </a:extLst>
              </a:tr>
            </a:tbl>
          </a:graphicData>
        </a:graphic>
      </p:graphicFrame>
      <p:sp>
        <p:nvSpPr>
          <p:cNvPr id="4" name="Text Placeholder 3">
            <a:extLst>
              <a:ext uri="{FF2B5EF4-FFF2-40B4-BE49-F238E27FC236}">
                <a16:creationId xmlns:a16="http://schemas.microsoft.com/office/drawing/2014/main" id="{12ED1303-F0F6-433C-93A1-C7F50C56466C}"/>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047447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B887D-F264-454E-AE63-310BE3E2D691}"/>
              </a:ext>
            </a:extLst>
          </p:cNvPr>
          <p:cNvSpPr>
            <a:spLocks noGrp="1"/>
          </p:cNvSpPr>
          <p:nvPr>
            <p:ph type="title"/>
          </p:nvPr>
        </p:nvSpPr>
        <p:spPr/>
        <p:txBody>
          <a:bodyPr/>
          <a:lstStyle/>
          <a:p>
            <a:r>
              <a:rPr lang="en-US"/>
              <a:t>Instagram Posts Table (mit Shares) | lokalzeit - 8 of 22</a:t>
            </a:r>
          </a:p>
        </p:txBody>
      </p:sp>
      <p:graphicFrame>
        <p:nvGraphicFramePr>
          <p:cNvPr id="5" name="Table Placeholder 4">
            <a:extLst>
              <a:ext uri="{FF2B5EF4-FFF2-40B4-BE49-F238E27FC236}">
                <a16:creationId xmlns:a16="http://schemas.microsoft.com/office/drawing/2014/main" id="{80B5634F-E05E-4A75-93DC-519A8A0B900E}"/>
              </a:ext>
            </a:extLst>
          </p:cNvPr>
          <p:cNvGraphicFramePr>
            <a:graphicFrameLocks noGrp="1"/>
          </p:cNvGraphicFramePr>
          <p:nvPr>
            <p:ph type="tbl" sz="quarter" idx="13"/>
            <p:extLst>
              <p:ext uri="{D42A27DB-BD31-4B8C-83A1-F6EECF244321}">
                <p14:modId xmlns:p14="http://schemas.microsoft.com/office/powerpoint/2010/main" val="1781592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72551780"/>
                    </a:ext>
                  </a:extLst>
                </a:gridCol>
                <a:gridCol w="1234440">
                  <a:extLst>
                    <a:ext uri="{9D8B030D-6E8A-4147-A177-3AD203B41FA5}">
                      <a16:colId xmlns:a16="http://schemas.microsoft.com/office/drawing/2014/main" val="2932297693"/>
                    </a:ext>
                  </a:extLst>
                </a:gridCol>
                <a:gridCol w="1645920">
                  <a:extLst>
                    <a:ext uri="{9D8B030D-6E8A-4147-A177-3AD203B41FA5}">
                      <a16:colId xmlns:a16="http://schemas.microsoft.com/office/drawing/2014/main" val="4231197090"/>
                    </a:ext>
                  </a:extLst>
                </a:gridCol>
                <a:gridCol w="576072">
                  <a:extLst>
                    <a:ext uri="{9D8B030D-6E8A-4147-A177-3AD203B41FA5}">
                      <a16:colId xmlns:a16="http://schemas.microsoft.com/office/drawing/2014/main" val="3549950406"/>
                    </a:ext>
                  </a:extLst>
                </a:gridCol>
                <a:gridCol w="576072">
                  <a:extLst>
                    <a:ext uri="{9D8B030D-6E8A-4147-A177-3AD203B41FA5}">
                      <a16:colId xmlns:a16="http://schemas.microsoft.com/office/drawing/2014/main" val="1901169530"/>
                    </a:ext>
                  </a:extLst>
                </a:gridCol>
                <a:gridCol w="576072">
                  <a:extLst>
                    <a:ext uri="{9D8B030D-6E8A-4147-A177-3AD203B41FA5}">
                      <a16:colId xmlns:a16="http://schemas.microsoft.com/office/drawing/2014/main" val="64734550"/>
                    </a:ext>
                  </a:extLst>
                </a:gridCol>
                <a:gridCol w="576072">
                  <a:extLst>
                    <a:ext uri="{9D8B030D-6E8A-4147-A177-3AD203B41FA5}">
                      <a16:colId xmlns:a16="http://schemas.microsoft.com/office/drawing/2014/main" val="143500426"/>
                    </a:ext>
                  </a:extLst>
                </a:gridCol>
                <a:gridCol w="576072">
                  <a:extLst>
                    <a:ext uri="{9D8B030D-6E8A-4147-A177-3AD203B41FA5}">
                      <a16:colId xmlns:a16="http://schemas.microsoft.com/office/drawing/2014/main" val="1536685156"/>
                    </a:ext>
                  </a:extLst>
                </a:gridCol>
                <a:gridCol w="576072">
                  <a:extLst>
                    <a:ext uri="{9D8B030D-6E8A-4147-A177-3AD203B41FA5}">
                      <a16:colId xmlns:a16="http://schemas.microsoft.com/office/drawing/2014/main" val="3948856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58935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- 2025-10-04 16:02:03</a:t>
                      </a:r>
                      <a:r>
                        <a:rPr kumimoji="0" lang="de-DE" sz="1000" b="0" i="0" u="none" strike="noStrike" kern="1200" cap="none" spc="0" normalizeH="0" baseline="0" noProof="0">
                          <a:ln>
                            <a:noFill/>
                          </a:ln>
                          <a:solidFill>
                            <a:prstClr val="black"/>
                          </a:solidFill>
                          <a:effectLst/>
                          <a:uLnTx/>
                          <a:uFillTx/>
                          <a:latin typeface="Calibri"/>
                          <a:ea typeface="+mn-ea"/>
                          <a:cs typeface="+mn-cs"/>
                        </a:rPr>
                        <a:t>
 Fleur kümmert sich ehrenamtlich in Bielefeld um Findel-Katzen. 🐈 Für sie ist es eine lebenserfüllende Aufgabe. Einmal damit angefangen, wird sie ihr ganzes Leben dieser Arbeit widmen. Dabei hat sie schon vielen Tierbesitzern auch im Trauerprozess geholfen. ❤️‍🩹 
#Katzen #Tierschutz #Streunerkatzen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https://quintly-eu-image-storage.s3.amazonaws.com/60b0c1ceafa7b1885479f8b118a661a3/088ecf85752c7d87dd3f7f854acfd017.jpg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54115</a:t>
                      </a:r>
                    </a:p>
                  </a:txBody>
                  <a:tcPr/>
                </a:tc>
                <a:extLst>
                  <a:ext uri="{0D108BD9-81ED-4DB2-BD59-A6C34878D82A}">
                    <a16:rowId xmlns:a16="http://schemas.microsoft.com/office/drawing/2014/main" val="1969892980"/>
                  </a:ext>
                </a:extLst>
              </a:tr>
            </a:tbl>
          </a:graphicData>
        </a:graphic>
      </p:graphicFrame>
      <p:sp>
        <p:nvSpPr>
          <p:cNvPr id="4" name="Text Placeholder 3">
            <a:extLst>
              <a:ext uri="{FF2B5EF4-FFF2-40B4-BE49-F238E27FC236}">
                <a16:creationId xmlns:a16="http://schemas.microsoft.com/office/drawing/2014/main" id="{9890193F-E263-4006-9BDC-A6372FE8315B}"/>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3559355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385D-E0FD-4CD8-A69A-87CCD8C5FC2B}"/>
              </a:ext>
            </a:extLst>
          </p:cNvPr>
          <p:cNvSpPr>
            <a:spLocks noGrp="1"/>
          </p:cNvSpPr>
          <p:nvPr>
            <p:ph type="title"/>
          </p:nvPr>
        </p:nvSpPr>
        <p:spPr/>
        <p:txBody>
          <a:bodyPr/>
          <a:lstStyle/>
          <a:p>
            <a:r>
              <a:rPr lang="en-US"/>
              <a:t>Instagram Posts Table (mit Shares) | lokalzeit - 9 of 22</a:t>
            </a:r>
          </a:p>
        </p:txBody>
      </p:sp>
      <p:graphicFrame>
        <p:nvGraphicFramePr>
          <p:cNvPr id="5" name="Table Placeholder 4">
            <a:extLst>
              <a:ext uri="{FF2B5EF4-FFF2-40B4-BE49-F238E27FC236}">
                <a16:creationId xmlns:a16="http://schemas.microsoft.com/office/drawing/2014/main" id="{C8FE63C0-294E-4AED-BFDC-20D0692FB44F}"/>
              </a:ext>
            </a:extLst>
          </p:cNvPr>
          <p:cNvGraphicFramePr>
            <a:graphicFrameLocks noGrp="1"/>
          </p:cNvGraphicFramePr>
          <p:nvPr>
            <p:ph type="tbl" sz="quarter" idx="13"/>
            <p:extLst>
              <p:ext uri="{D42A27DB-BD31-4B8C-83A1-F6EECF244321}">
                <p14:modId xmlns:p14="http://schemas.microsoft.com/office/powerpoint/2010/main" val="2030640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37384558"/>
                    </a:ext>
                  </a:extLst>
                </a:gridCol>
                <a:gridCol w="1234440">
                  <a:extLst>
                    <a:ext uri="{9D8B030D-6E8A-4147-A177-3AD203B41FA5}">
                      <a16:colId xmlns:a16="http://schemas.microsoft.com/office/drawing/2014/main" val="2014170794"/>
                    </a:ext>
                  </a:extLst>
                </a:gridCol>
                <a:gridCol w="1645920">
                  <a:extLst>
                    <a:ext uri="{9D8B030D-6E8A-4147-A177-3AD203B41FA5}">
                      <a16:colId xmlns:a16="http://schemas.microsoft.com/office/drawing/2014/main" val="4034494489"/>
                    </a:ext>
                  </a:extLst>
                </a:gridCol>
                <a:gridCol w="576072">
                  <a:extLst>
                    <a:ext uri="{9D8B030D-6E8A-4147-A177-3AD203B41FA5}">
                      <a16:colId xmlns:a16="http://schemas.microsoft.com/office/drawing/2014/main" val="1990937261"/>
                    </a:ext>
                  </a:extLst>
                </a:gridCol>
                <a:gridCol w="576072">
                  <a:extLst>
                    <a:ext uri="{9D8B030D-6E8A-4147-A177-3AD203B41FA5}">
                      <a16:colId xmlns:a16="http://schemas.microsoft.com/office/drawing/2014/main" val="1631294729"/>
                    </a:ext>
                  </a:extLst>
                </a:gridCol>
                <a:gridCol w="576072">
                  <a:extLst>
                    <a:ext uri="{9D8B030D-6E8A-4147-A177-3AD203B41FA5}">
                      <a16:colId xmlns:a16="http://schemas.microsoft.com/office/drawing/2014/main" val="1227012137"/>
                    </a:ext>
                  </a:extLst>
                </a:gridCol>
                <a:gridCol w="576072">
                  <a:extLst>
                    <a:ext uri="{9D8B030D-6E8A-4147-A177-3AD203B41FA5}">
                      <a16:colId xmlns:a16="http://schemas.microsoft.com/office/drawing/2014/main" val="4003379750"/>
                    </a:ext>
                  </a:extLst>
                </a:gridCol>
                <a:gridCol w="576072">
                  <a:extLst>
                    <a:ext uri="{9D8B030D-6E8A-4147-A177-3AD203B41FA5}">
                      <a16:colId xmlns:a16="http://schemas.microsoft.com/office/drawing/2014/main" val="3036730816"/>
                    </a:ext>
                  </a:extLst>
                </a:gridCol>
                <a:gridCol w="576072">
                  <a:extLst>
                    <a:ext uri="{9D8B030D-6E8A-4147-A177-3AD203B41FA5}">
                      <a16:colId xmlns:a16="http://schemas.microsoft.com/office/drawing/2014/main" val="955880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0383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- 2025-09-29 17:56:11</a:t>
                      </a:r>
                      <a:r>
                        <a:rPr kumimoji="0" lang="de-DE" sz="1000" b="0" i="0" u="none" strike="noStrike" kern="1200" cap="none" spc="0" normalizeH="0" baseline="0" noProof="0">
                          <a:ln>
                            <a:noFill/>
                          </a:ln>
                          <a:solidFill>
                            <a:prstClr val="black"/>
                          </a:solidFill>
                          <a:effectLst/>
                          <a:uLnTx/>
                          <a:uFillTx/>
                          <a:latin typeface="Calibri"/>
                          <a:ea typeface="+mn-ea"/>
                          <a:cs typeface="+mn-cs"/>
                        </a:rPr>
                        <a:t>
 Donato und sein Eiswagen sind in Duisburg-Baerl Kult. 🍦
Mit 17 kam er nach Deutschland, erst nach Heidelberg, später nach Duisburg. Das Geld aus seinem Fabrik-Job hat er gespart, um sich mit dem Eisverkauf 1975 selbstständig zu machen. 
Seit Anfang der 1980er steht er jetzt am Rheinufer und versorgt mehrere Generationen mit Eis. 🫶🏼
#Eis #Lecker #Ruhrgebiet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https://quintly-eu-image-storage.s3.amazonaws.com/60b0c1ceafa7b1885479f8b118a661a3/0164b9ed56219ebd48db20eb8d1516b2.jpg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59506</a:t>
                      </a:r>
                    </a:p>
                  </a:txBody>
                  <a:tcPr/>
                </a:tc>
                <a:extLst>
                  <a:ext uri="{0D108BD9-81ED-4DB2-BD59-A6C34878D82A}">
                    <a16:rowId xmlns:a16="http://schemas.microsoft.com/office/drawing/2014/main" val="2695370730"/>
                  </a:ext>
                </a:extLst>
              </a:tr>
            </a:tbl>
          </a:graphicData>
        </a:graphic>
      </p:graphicFrame>
      <p:sp>
        <p:nvSpPr>
          <p:cNvPr id="4" name="Text Placeholder 3">
            <a:extLst>
              <a:ext uri="{FF2B5EF4-FFF2-40B4-BE49-F238E27FC236}">
                <a16:creationId xmlns:a16="http://schemas.microsoft.com/office/drawing/2014/main" id="{50A1D4E6-99A6-4FB2-B3D8-36CB5D2ED002}"/>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565835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B187F-97D2-4D15-BC32-85B07A1EA52A}"/>
              </a:ext>
            </a:extLst>
          </p:cNvPr>
          <p:cNvSpPr>
            <a:spLocks noGrp="1"/>
          </p:cNvSpPr>
          <p:nvPr>
            <p:ph type="title"/>
          </p:nvPr>
        </p:nvSpPr>
        <p:spPr/>
        <p:txBody>
          <a:bodyPr/>
          <a:lstStyle/>
          <a:p>
            <a:r>
              <a:rPr lang="en-US"/>
              <a:t>Instagram Posts Table (mit Shares) | lokalzeit - 10 of 22</a:t>
            </a:r>
          </a:p>
        </p:txBody>
      </p:sp>
      <p:graphicFrame>
        <p:nvGraphicFramePr>
          <p:cNvPr id="5" name="Table Placeholder 4">
            <a:extLst>
              <a:ext uri="{FF2B5EF4-FFF2-40B4-BE49-F238E27FC236}">
                <a16:creationId xmlns:a16="http://schemas.microsoft.com/office/drawing/2014/main" id="{37A3AC56-3608-4434-B221-6F3ACEE5A4F4}"/>
              </a:ext>
            </a:extLst>
          </p:cNvPr>
          <p:cNvGraphicFramePr>
            <a:graphicFrameLocks noGrp="1"/>
          </p:cNvGraphicFramePr>
          <p:nvPr>
            <p:ph type="tbl" sz="quarter" idx="13"/>
            <p:extLst>
              <p:ext uri="{D42A27DB-BD31-4B8C-83A1-F6EECF244321}">
                <p14:modId xmlns:p14="http://schemas.microsoft.com/office/powerpoint/2010/main" val="686718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77771576"/>
                    </a:ext>
                  </a:extLst>
                </a:gridCol>
                <a:gridCol w="1234440">
                  <a:extLst>
                    <a:ext uri="{9D8B030D-6E8A-4147-A177-3AD203B41FA5}">
                      <a16:colId xmlns:a16="http://schemas.microsoft.com/office/drawing/2014/main" val="2605737674"/>
                    </a:ext>
                  </a:extLst>
                </a:gridCol>
                <a:gridCol w="1645920">
                  <a:extLst>
                    <a:ext uri="{9D8B030D-6E8A-4147-A177-3AD203B41FA5}">
                      <a16:colId xmlns:a16="http://schemas.microsoft.com/office/drawing/2014/main" val="340258052"/>
                    </a:ext>
                  </a:extLst>
                </a:gridCol>
                <a:gridCol w="576072">
                  <a:extLst>
                    <a:ext uri="{9D8B030D-6E8A-4147-A177-3AD203B41FA5}">
                      <a16:colId xmlns:a16="http://schemas.microsoft.com/office/drawing/2014/main" val="477369603"/>
                    </a:ext>
                  </a:extLst>
                </a:gridCol>
                <a:gridCol w="576072">
                  <a:extLst>
                    <a:ext uri="{9D8B030D-6E8A-4147-A177-3AD203B41FA5}">
                      <a16:colId xmlns:a16="http://schemas.microsoft.com/office/drawing/2014/main" val="4058361860"/>
                    </a:ext>
                  </a:extLst>
                </a:gridCol>
                <a:gridCol w="576072">
                  <a:extLst>
                    <a:ext uri="{9D8B030D-6E8A-4147-A177-3AD203B41FA5}">
                      <a16:colId xmlns:a16="http://schemas.microsoft.com/office/drawing/2014/main" val="1648149960"/>
                    </a:ext>
                  </a:extLst>
                </a:gridCol>
                <a:gridCol w="576072">
                  <a:extLst>
                    <a:ext uri="{9D8B030D-6E8A-4147-A177-3AD203B41FA5}">
                      <a16:colId xmlns:a16="http://schemas.microsoft.com/office/drawing/2014/main" val="1151538659"/>
                    </a:ext>
                  </a:extLst>
                </a:gridCol>
                <a:gridCol w="576072">
                  <a:extLst>
                    <a:ext uri="{9D8B030D-6E8A-4147-A177-3AD203B41FA5}">
                      <a16:colId xmlns:a16="http://schemas.microsoft.com/office/drawing/2014/main" val="2074538662"/>
                    </a:ext>
                  </a:extLst>
                </a:gridCol>
                <a:gridCol w="576072">
                  <a:extLst>
                    <a:ext uri="{9D8B030D-6E8A-4147-A177-3AD203B41FA5}">
                      <a16:colId xmlns:a16="http://schemas.microsoft.com/office/drawing/2014/main" val="3601798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34098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- 2025-09-30 16:22:14</a:t>
                      </a:r>
                      <a:r>
                        <a:rPr kumimoji="0" lang="de-DE" sz="1000" b="0" i="0" u="none" strike="noStrike" kern="1200" cap="none" spc="0" normalizeH="0" baseline="0" noProof="0">
                          <a:ln>
                            <a:noFill/>
                          </a:ln>
                          <a:solidFill>
                            <a:prstClr val="black"/>
                          </a:solidFill>
                          <a:effectLst/>
                          <a:uLnTx/>
                          <a:uFillTx/>
                          <a:latin typeface="Calibri"/>
                          <a:ea typeface="+mn-ea"/>
                          <a:cs typeface="+mn-cs"/>
                        </a:rPr>
                        <a:t>
 Pscht… Hier wird gelesen! ✨ 
Im B-Side-Café in Münster treffen sich regelmäßig rund 100 Menschen zum Silent Book Club. 📚 Erst wird ein bisschen gequatscht, dann versinkt jeder für eine Stunde still ins eigene Buch.  Ohne Pflichtlektüre, ohne Mitgliedschaft – einfach nur gemeinsam lesen. 🛋️ 
#WDR #Lokalzeit #SilentBookClub #Leseclub #Bookclub #Buch #Lesen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https://quintly-eu-image-storage.s3.amazonaws.com/60b0c1ceafa7b1885479f8b118a661a3/bdb70eea7d219849ae77f12579b6eddd.jpg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68625</a:t>
                      </a:r>
                    </a:p>
                  </a:txBody>
                  <a:tcPr/>
                </a:tc>
                <a:extLst>
                  <a:ext uri="{0D108BD9-81ED-4DB2-BD59-A6C34878D82A}">
                    <a16:rowId xmlns:a16="http://schemas.microsoft.com/office/drawing/2014/main" val="3677504997"/>
                  </a:ext>
                </a:extLst>
              </a:tr>
            </a:tbl>
          </a:graphicData>
        </a:graphic>
      </p:graphicFrame>
      <p:sp>
        <p:nvSpPr>
          <p:cNvPr id="4" name="Text Placeholder 3">
            <a:extLst>
              <a:ext uri="{FF2B5EF4-FFF2-40B4-BE49-F238E27FC236}">
                <a16:creationId xmlns:a16="http://schemas.microsoft.com/office/drawing/2014/main" id="{5F5A6ACF-61C6-4B33-A02B-E2D1E99BA013}"/>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813742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63D1C-4CA6-4FC2-AA7C-BB5FC0A03573}"/>
              </a:ext>
            </a:extLst>
          </p:cNvPr>
          <p:cNvSpPr>
            <a:spLocks noGrp="1"/>
          </p:cNvSpPr>
          <p:nvPr>
            <p:ph type="title"/>
          </p:nvPr>
        </p:nvSpPr>
        <p:spPr/>
        <p:txBody>
          <a:bodyPr/>
          <a:lstStyle/>
          <a:p>
            <a:r>
              <a:rPr lang="en-US"/>
              <a:t>Instagram Posts Table (mit Shares) | lokalzeit - 11 of 22</a:t>
            </a:r>
          </a:p>
        </p:txBody>
      </p:sp>
      <p:graphicFrame>
        <p:nvGraphicFramePr>
          <p:cNvPr id="5" name="Table Placeholder 4">
            <a:extLst>
              <a:ext uri="{FF2B5EF4-FFF2-40B4-BE49-F238E27FC236}">
                <a16:creationId xmlns:a16="http://schemas.microsoft.com/office/drawing/2014/main" id="{A94AE86A-2B18-4CAB-A2BE-1524973E73C0}"/>
              </a:ext>
            </a:extLst>
          </p:cNvPr>
          <p:cNvGraphicFramePr>
            <a:graphicFrameLocks noGrp="1"/>
          </p:cNvGraphicFramePr>
          <p:nvPr>
            <p:ph type="tbl" sz="quarter" idx="13"/>
            <p:extLst>
              <p:ext uri="{D42A27DB-BD31-4B8C-83A1-F6EECF244321}">
                <p14:modId xmlns:p14="http://schemas.microsoft.com/office/powerpoint/2010/main" val="500305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9124141"/>
                    </a:ext>
                  </a:extLst>
                </a:gridCol>
                <a:gridCol w="1234440">
                  <a:extLst>
                    <a:ext uri="{9D8B030D-6E8A-4147-A177-3AD203B41FA5}">
                      <a16:colId xmlns:a16="http://schemas.microsoft.com/office/drawing/2014/main" val="1374677905"/>
                    </a:ext>
                  </a:extLst>
                </a:gridCol>
                <a:gridCol w="1645920">
                  <a:extLst>
                    <a:ext uri="{9D8B030D-6E8A-4147-A177-3AD203B41FA5}">
                      <a16:colId xmlns:a16="http://schemas.microsoft.com/office/drawing/2014/main" val="1128991943"/>
                    </a:ext>
                  </a:extLst>
                </a:gridCol>
                <a:gridCol w="576072">
                  <a:extLst>
                    <a:ext uri="{9D8B030D-6E8A-4147-A177-3AD203B41FA5}">
                      <a16:colId xmlns:a16="http://schemas.microsoft.com/office/drawing/2014/main" val="3024189606"/>
                    </a:ext>
                  </a:extLst>
                </a:gridCol>
                <a:gridCol w="576072">
                  <a:extLst>
                    <a:ext uri="{9D8B030D-6E8A-4147-A177-3AD203B41FA5}">
                      <a16:colId xmlns:a16="http://schemas.microsoft.com/office/drawing/2014/main" val="2315373539"/>
                    </a:ext>
                  </a:extLst>
                </a:gridCol>
                <a:gridCol w="576072">
                  <a:extLst>
                    <a:ext uri="{9D8B030D-6E8A-4147-A177-3AD203B41FA5}">
                      <a16:colId xmlns:a16="http://schemas.microsoft.com/office/drawing/2014/main" val="3650815650"/>
                    </a:ext>
                  </a:extLst>
                </a:gridCol>
                <a:gridCol w="576072">
                  <a:extLst>
                    <a:ext uri="{9D8B030D-6E8A-4147-A177-3AD203B41FA5}">
                      <a16:colId xmlns:a16="http://schemas.microsoft.com/office/drawing/2014/main" val="2419589228"/>
                    </a:ext>
                  </a:extLst>
                </a:gridCol>
                <a:gridCol w="576072">
                  <a:extLst>
                    <a:ext uri="{9D8B030D-6E8A-4147-A177-3AD203B41FA5}">
                      <a16:colId xmlns:a16="http://schemas.microsoft.com/office/drawing/2014/main" val="4087252105"/>
                    </a:ext>
                  </a:extLst>
                </a:gridCol>
                <a:gridCol w="576072">
                  <a:extLst>
                    <a:ext uri="{9D8B030D-6E8A-4147-A177-3AD203B41FA5}">
                      <a16:colId xmlns:a16="http://schemas.microsoft.com/office/drawing/2014/main" val="3667578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1454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- 2025-10-03 16:09:39</a:t>
                      </a:r>
                      <a:r>
                        <a:rPr kumimoji="0" lang="de-DE" sz="1000" b="0" i="0" u="none" strike="noStrike" kern="1200" cap="none" spc="0" normalizeH="0" baseline="0" noProof="0">
                          <a:ln>
                            <a:noFill/>
                          </a:ln>
                          <a:solidFill>
                            <a:prstClr val="black"/>
                          </a:solidFill>
                          <a:effectLst/>
                          <a:uLnTx/>
                          <a:uFillTx/>
                          <a:latin typeface="Calibri"/>
                          <a:ea typeface="+mn-ea"/>
                          <a:cs typeface="+mn-cs"/>
                        </a:rPr>
                        <a:t>
 Diese Liebesgeschichte verzaubert: Ost trifft auf West 🥰 
Während Deutschland geteilt war, schreiben sich Claudia und Stefan ständig Briefe. Von Potsdam nach Bonn und zurück - bis die Mauer fällt und sich die beiden endlich in den Armen liegen. 💕 
Ihre Tochter Clara bezeichnet sich als “Wossi”, denn sie ist mit beiden Kulturen groß geworden. Sie findet es schade, dass in der Schule vielen nur wenig dazu beigebracht wurde und will, dass mehr junge Menschen die Einheit fördern. 💪 
#DeutscheEinheit #Deutschland #Wiedervereinigung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https://quintly-eu-image-storage.s3.amazonaws.com/60b0c1ceafa7b1885479f8b118a661a3/50643a5323a3d05116151c1aab44d45b.jpg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83885</a:t>
                      </a:r>
                    </a:p>
                  </a:txBody>
                  <a:tcPr/>
                </a:tc>
                <a:extLst>
                  <a:ext uri="{0D108BD9-81ED-4DB2-BD59-A6C34878D82A}">
                    <a16:rowId xmlns:a16="http://schemas.microsoft.com/office/drawing/2014/main" val="3718965222"/>
                  </a:ext>
                </a:extLst>
              </a:tr>
            </a:tbl>
          </a:graphicData>
        </a:graphic>
      </p:graphicFrame>
      <p:sp>
        <p:nvSpPr>
          <p:cNvPr id="4" name="Text Placeholder 3">
            <a:extLst>
              <a:ext uri="{FF2B5EF4-FFF2-40B4-BE49-F238E27FC236}">
                <a16:creationId xmlns:a16="http://schemas.microsoft.com/office/drawing/2014/main" id="{F0D4DEB4-493B-45FC-839F-2B142FADE55A}"/>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874010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53245-207C-4B98-84D5-F8012FE79DAE}"/>
              </a:ext>
            </a:extLst>
          </p:cNvPr>
          <p:cNvSpPr>
            <a:spLocks noGrp="1"/>
          </p:cNvSpPr>
          <p:nvPr>
            <p:ph type="title"/>
          </p:nvPr>
        </p:nvSpPr>
        <p:spPr/>
        <p:txBody>
          <a:bodyPr/>
          <a:lstStyle/>
          <a:p>
            <a:r>
              <a:rPr lang="en-US"/>
              <a:t>Instagram Posts Table (mit Shares) | lokalzeit - 12 of 22</a:t>
            </a:r>
          </a:p>
        </p:txBody>
      </p:sp>
      <p:graphicFrame>
        <p:nvGraphicFramePr>
          <p:cNvPr id="5" name="Table Placeholder 4">
            <a:extLst>
              <a:ext uri="{FF2B5EF4-FFF2-40B4-BE49-F238E27FC236}">
                <a16:creationId xmlns:a16="http://schemas.microsoft.com/office/drawing/2014/main" id="{A2859181-7F6E-4813-B4ED-7B4CA02C0EF1}"/>
              </a:ext>
            </a:extLst>
          </p:cNvPr>
          <p:cNvGraphicFramePr>
            <a:graphicFrameLocks noGrp="1"/>
          </p:cNvGraphicFramePr>
          <p:nvPr>
            <p:ph type="tbl" sz="quarter" idx="13"/>
            <p:extLst>
              <p:ext uri="{D42A27DB-BD31-4B8C-83A1-F6EECF244321}">
                <p14:modId xmlns:p14="http://schemas.microsoft.com/office/powerpoint/2010/main" val="1706199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39201432"/>
                    </a:ext>
                  </a:extLst>
                </a:gridCol>
                <a:gridCol w="1234440">
                  <a:extLst>
                    <a:ext uri="{9D8B030D-6E8A-4147-A177-3AD203B41FA5}">
                      <a16:colId xmlns:a16="http://schemas.microsoft.com/office/drawing/2014/main" val="1306252842"/>
                    </a:ext>
                  </a:extLst>
                </a:gridCol>
                <a:gridCol w="1645920">
                  <a:extLst>
                    <a:ext uri="{9D8B030D-6E8A-4147-A177-3AD203B41FA5}">
                      <a16:colId xmlns:a16="http://schemas.microsoft.com/office/drawing/2014/main" val="2922129848"/>
                    </a:ext>
                  </a:extLst>
                </a:gridCol>
                <a:gridCol w="576072">
                  <a:extLst>
                    <a:ext uri="{9D8B030D-6E8A-4147-A177-3AD203B41FA5}">
                      <a16:colId xmlns:a16="http://schemas.microsoft.com/office/drawing/2014/main" val="821336136"/>
                    </a:ext>
                  </a:extLst>
                </a:gridCol>
                <a:gridCol w="576072">
                  <a:extLst>
                    <a:ext uri="{9D8B030D-6E8A-4147-A177-3AD203B41FA5}">
                      <a16:colId xmlns:a16="http://schemas.microsoft.com/office/drawing/2014/main" val="1889601980"/>
                    </a:ext>
                  </a:extLst>
                </a:gridCol>
                <a:gridCol w="576072">
                  <a:extLst>
                    <a:ext uri="{9D8B030D-6E8A-4147-A177-3AD203B41FA5}">
                      <a16:colId xmlns:a16="http://schemas.microsoft.com/office/drawing/2014/main" val="3568032406"/>
                    </a:ext>
                  </a:extLst>
                </a:gridCol>
                <a:gridCol w="576072">
                  <a:extLst>
                    <a:ext uri="{9D8B030D-6E8A-4147-A177-3AD203B41FA5}">
                      <a16:colId xmlns:a16="http://schemas.microsoft.com/office/drawing/2014/main" val="3897959782"/>
                    </a:ext>
                  </a:extLst>
                </a:gridCol>
                <a:gridCol w="576072">
                  <a:extLst>
                    <a:ext uri="{9D8B030D-6E8A-4147-A177-3AD203B41FA5}">
                      <a16:colId xmlns:a16="http://schemas.microsoft.com/office/drawing/2014/main" val="2416368346"/>
                    </a:ext>
                  </a:extLst>
                </a:gridCol>
                <a:gridCol w="576072">
                  <a:extLst>
                    <a:ext uri="{9D8B030D-6E8A-4147-A177-3AD203B41FA5}">
                      <a16:colId xmlns:a16="http://schemas.microsoft.com/office/drawing/2014/main" val="131012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65285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- 2025-10-04 14:02:13</a:t>
                      </a:r>
                      <a:r>
                        <a:rPr kumimoji="0" lang="de-DE" sz="1000" b="0" i="0" u="none" strike="noStrike" kern="1200" cap="none" spc="0" normalizeH="0" baseline="0" noProof="0">
                          <a:ln>
                            <a:noFill/>
                          </a:ln>
                          <a:solidFill>
                            <a:prstClr val="black"/>
                          </a:solidFill>
                          <a:effectLst/>
                          <a:uLnTx/>
                          <a:uFillTx/>
                          <a:latin typeface="Calibri"/>
                          <a:ea typeface="+mn-ea"/>
                          <a:cs typeface="+mn-cs"/>
                        </a:rPr>
                        <a:t>
 Seit 2016 treibt die Scootergang in Duisburg ihr Unwesen. 😈 
Alle 14 Tage fahren die Senioren gemeinsam auf Rentnertour. 🏎️💨 
Dieses Mal ging es hoch zum Tiger &amp; Turtle. Eine hervorragende Sicht, um zu quatschen und eine gute Zeit zu haben ❤️ 
#Rentnertour #Senioren #Scooter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https://quintly-eu-image-storage.s3.amazonaws.com/60b0c1ceafa7b1885479f8b118a661a3/a4c7d9a06d6905c928ffde2092b49e9b.jpg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87645</a:t>
                      </a:r>
                    </a:p>
                  </a:txBody>
                  <a:tcPr/>
                </a:tc>
                <a:extLst>
                  <a:ext uri="{0D108BD9-81ED-4DB2-BD59-A6C34878D82A}">
                    <a16:rowId xmlns:a16="http://schemas.microsoft.com/office/drawing/2014/main" val="1095271210"/>
                  </a:ext>
                </a:extLst>
              </a:tr>
            </a:tbl>
          </a:graphicData>
        </a:graphic>
      </p:graphicFrame>
      <p:sp>
        <p:nvSpPr>
          <p:cNvPr id="4" name="Text Placeholder 3">
            <a:extLst>
              <a:ext uri="{FF2B5EF4-FFF2-40B4-BE49-F238E27FC236}">
                <a16:creationId xmlns:a16="http://schemas.microsoft.com/office/drawing/2014/main" id="{FCFDB4E6-F2F1-4517-9354-D27170197DC8}"/>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01734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8D6E7-048A-4881-A344-379BC21F260A}"/>
              </a:ext>
            </a:extLst>
          </p:cNvPr>
          <p:cNvSpPr>
            <a:spLocks noGrp="1"/>
          </p:cNvSpPr>
          <p:nvPr>
            <p:ph type="title"/>
          </p:nvPr>
        </p:nvSpPr>
        <p:spPr/>
        <p:txBody>
          <a:bodyPr/>
          <a:lstStyle/>
          <a:p>
            <a:r>
              <a:rPr lang="en-US"/>
              <a:t>Instagram Posts Table (mit Shares) | lokalzeit - 13 of 22</a:t>
            </a:r>
          </a:p>
        </p:txBody>
      </p:sp>
      <p:graphicFrame>
        <p:nvGraphicFramePr>
          <p:cNvPr id="5" name="Table Placeholder 4">
            <a:extLst>
              <a:ext uri="{FF2B5EF4-FFF2-40B4-BE49-F238E27FC236}">
                <a16:creationId xmlns:a16="http://schemas.microsoft.com/office/drawing/2014/main" id="{DAE3FBE5-A3A6-4EAF-BC0E-5770C2720696}"/>
              </a:ext>
            </a:extLst>
          </p:cNvPr>
          <p:cNvGraphicFramePr>
            <a:graphicFrameLocks noGrp="1"/>
          </p:cNvGraphicFramePr>
          <p:nvPr>
            <p:ph type="tbl" sz="quarter" idx="13"/>
            <p:extLst>
              <p:ext uri="{D42A27DB-BD31-4B8C-83A1-F6EECF244321}">
                <p14:modId xmlns:p14="http://schemas.microsoft.com/office/powerpoint/2010/main" val="401788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74613081"/>
                    </a:ext>
                  </a:extLst>
                </a:gridCol>
                <a:gridCol w="1234440">
                  <a:extLst>
                    <a:ext uri="{9D8B030D-6E8A-4147-A177-3AD203B41FA5}">
                      <a16:colId xmlns:a16="http://schemas.microsoft.com/office/drawing/2014/main" val="2531275588"/>
                    </a:ext>
                  </a:extLst>
                </a:gridCol>
                <a:gridCol w="1645920">
                  <a:extLst>
                    <a:ext uri="{9D8B030D-6E8A-4147-A177-3AD203B41FA5}">
                      <a16:colId xmlns:a16="http://schemas.microsoft.com/office/drawing/2014/main" val="2939485723"/>
                    </a:ext>
                  </a:extLst>
                </a:gridCol>
                <a:gridCol w="576072">
                  <a:extLst>
                    <a:ext uri="{9D8B030D-6E8A-4147-A177-3AD203B41FA5}">
                      <a16:colId xmlns:a16="http://schemas.microsoft.com/office/drawing/2014/main" val="2279844289"/>
                    </a:ext>
                  </a:extLst>
                </a:gridCol>
                <a:gridCol w="576072">
                  <a:extLst>
                    <a:ext uri="{9D8B030D-6E8A-4147-A177-3AD203B41FA5}">
                      <a16:colId xmlns:a16="http://schemas.microsoft.com/office/drawing/2014/main" val="1733464011"/>
                    </a:ext>
                  </a:extLst>
                </a:gridCol>
                <a:gridCol w="576072">
                  <a:extLst>
                    <a:ext uri="{9D8B030D-6E8A-4147-A177-3AD203B41FA5}">
                      <a16:colId xmlns:a16="http://schemas.microsoft.com/office/drawing/2014/main" val="1316581609"/>
                    </a:ext>
                  </a:extLst>
                </a:gridCol>
                <a:gridCol w="576072">
                  <a:extLst>
                    <a:ext uri="{9D8B030D-6E8A-4147-A177-3AD203B41FA5}">
                      <a16:colId xmlns:a16="http://schemas.microsoft.com/office/drawing/2014/main" val="3868444084"/>
                    </a:ext>
                  </a:extLst>
                </a:gridCol>
                <a:gridCol w="576072">
                  <a:extLst>
                    <a:ext uri="{9D8B030D-6E8A-4147-A177-3AD203B41FA5}">
                      <a16:colId xmlns:a16="http://schemas.microsoft.com/office/drawing/2014/main" val="3584750587"/>
                    </a:ext>
                  </a:extLst>
                </a:gridCol>
                <a:gridCol w="576072">
                  <a:extLst>
                    <a:ext uri="{9D8B030D-6E8A-4147-A177-3AD203B41FA5}">
                      <a16:colId xmlns:a16="http://schemas.microsoft.com/office/drawing/2014/main" val="468127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26055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- 2025-10-02 10:28:40</a:t>
                      </a:r>
                      <a:r>
                        <a:rPr kumimoji="0" lang="de-DE" sz="1000" b="0" i="0" u="none" strike="noStrike" kern="1200" cap="none" spc="0" normalizeH="0" baseline="0" noProof="0">
                          <a:ln>
                            <a:noFill/>
                          </a:ln>
                          <a:solidFill>
                            <a:prstClr val="black"/>
                          </a:solidFill>
                          <a:effectLst/>
                          <a:uLnTx/>
                          <a:uFillTx/>
                          <a:latin typeface="Calibri"/>
                          <a:ea typeface="+mn-ea"/>
                          <a:cs typeface="+mn-cs"/>
                        </a:rPr>
                        <a:t>
 Kathrin kann nicht mehr arbeiten gehen, weil sie so kraftlos ist. 
Als das passiert, gesteht sich Kathrin ein, was ihre Freunde ihr schon lange sagen wollen: Sie braucht Hilfe. Denn sie ist krank. Kathrin ist immer dünner geworden, um anderen zu gefallen. Sie hat Magersucht. 
Die Klinikärzte helfen der Bonnerin, mit der Krankheit umzugehen. Damit sie alles Erlebte besser verarbeiten kann, hat Kathrin 20 Jahre später ein Buch geschrieben. 
#Magersucht #Bulimie #Erfolg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https://quintly-eu-image-storage.s3.amazonaws.com/60b0c1ceafa7b1885479f8b118a661a3/239fe65d85cf4f4303694d2bb77906ac.jpg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102606</a:t>
                      </a:r>
                    </a:p>
                  </a:txBody>
                  <a:tcPr/>
                </a:tc>
                <a:extLst>
                  <a:ext uri="{0D108BD9-81ED-4DB2-BD59-A6C34878D82A}">
                    <a16:rowId xmlns:a16="http://schemas.microsoft.com/office/drawing/2014/main" val="2061648845"/>
                  </a:ext>
                </a:extLst>
              </a:tr>
            </a:tbl>
          </a:graphicData>
        </a:graphic>
      </p:graphicFrame>
      <p:sp>
        <p:nvSpPr>
          <p:cNvPr id="4" name="Text Placeholder 3">
            <a:extLst>
              <a:ext uri="{FF2B5EF4-FFF2-40B4-BE49-F238E27FC236}">
                <a16:creationId xmlns:a16="http://schemas.microsoft.com/office/drawing/2014/main" id="{BF9E713B-6DB4-402B-9DE9-3C431244AF18}"/>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333312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B1936-FB68-47BE-AEF6-86EA898E77CF}"/>
              </a:ext>
            </a:extLst>
          </p:cNvPr>
          <p:cNvSpPr>
            <a:spLocks noGrp="1"/>
          </p:cNvSpPr>
          <p:nvPr>
            <p:ph type="title"/>
          </p:nvPr>
        </p:nvSpPr>
        <p:spPr/>
        <p:txBody>
          <a:bodyPr/>
          <a:lstStyle/>
          <a:p>
            <a:r>
              <a:rPr lang="en-US"/>
              <a:t>Instagram Posts Table (mit Shares) | lokalzeit - 14 of 22</a:t>
            </a:r>
          </a:p>
        </p:txBody>
      </p:sp>
      <p:graphicFrame>
        <p:nvGraphicFramePr>
          <p:cNvPr id="5" name="Table Placeholder 4">
            <a:extLst>
              <a:ext uri="{FF2B5EF4-FFF2-40B4-BE49-F238E27FC236}">
                <a16:creationId xmlns:a16="http://schemas.microsoft.com/office/drawing/2014/main" id="{56F76241-0332-4904-A844-77F2A184FF8F}"/>
              </a:ext>
            </a:extLst>
          </p:cNvPr>
          <p:cNvGraphicFramePr>
            <a:graphicFrameLocks noGrp="1"/>
          </p:cNvGraphicFramePr>
          <p:nvPr>
            <p:ph type="tbl" sz="quarter" idx="13"/>
            <p:extLst>
              <p:ext uri="{D42A27DB-BD31-4B8C-83A1-F6EECF244321}">
                <p14:modId xmlns:p14="http://schemas.microsoft.com/office/powerpoint/2010/main" val="3692796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68338248"/>
                    </a:ext>
                  </a:extLst>
                </a:gridCol>
                <a:gridCol w="1234440">
                  <a:extLst>
                    <a:ext uri="{9D8B030D-6E8A-4147-A177-3AD203B41FA5}">
                      <a16:colId xmlns:a16="http://schemas.microsoft.com/office/drawing/2014/main" val="2913417905"/>
                    </a:ext>
                  </a:extLst>
                </a:gridCol>
                <a:gridCol w="1645920">
                  <a:extLst>
                    <a:ext uri="{9D8B030D-6E8A-4147-A177-3AD203B41FA5}">
                      <a16:colId xmlns:a16="http://schemas.microsoft.com/office/drawing/2014/main" val="1210521546"/>
                    </a:ext>
                  </a:extLst>
                </a:gridCol>
                <a:gridCol w="576072">
                  <a:extLst>
                    <a:ext uri="{9D8B030D-6E8A-4147-A177-3AD203B41FA5}">
                      <a16:colId xmlns:a16="http://schemas.microsoft.com/office/drawing/2014/main" val="3341377091"/>
                    </a:ext>
                  </a:extLst>
                </a:gridCol>
                <a:gridCol w="576072">
                  <a:extLst>
                    <a:ext uri="{9D8B030D-6E8A-4147-A177-3AD203B41FA5}">
                      <a16:colId xmlns:a16="http://schemas.microsoft.com/office/drawing/2014/main" val="4194212853"/>
                    </a:ext>
                  </a:extLst>
                </a:gridCol>
                <a:gridCol w="576072">
                  <a:extLst>
                    <a:ext uri="{9D8B030D-6E8A-4147-A177-3AD203B41FA5}">
                      <a16:colId xmlns:a16="http://schemas.microsoft.com/office/drawing/2014/main" val="3997440216"/>
                    </a:ext>
                  </a:extLst>
                </a:gridCol>
                <a:gridCol w="576072">
                  <a:extLst>
                    <a:ext uri="{9D8B030D-6E8A-4147-A177-3AD203B41FA5}">
                      <a16:colId xmlns:a16="http://schemas.microsoft.com/office/drawing/2014/main" val="2829216224"/>
                    </a:ext>
                  </a:extLst>
                </a:gridCol>
                <a:gridCol w="576072">
                  <a:extLst>
                    <a:ext uri="{9D8B030D-6E8A-4147-A177-3AD203B41FA5}">
                      <a16:colId xmlns:a16="http://schemas.microsoft.com/office/drawing/2014/main" val="2884316166"/>
                    </a:ext>
                  </a:extLst>
                </a:gridCol>
                <a:gridCol w="576072">
                  <a:extLst>
                    <a:ext uri="{9D8B030D-6E8A-4147-A177-3AD203B41FA5}">
                      <a16:colId xmlns:a16="http://schemas.microsoft.com/office/drawing/2014/main" val="312860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0142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- 2025-09-29 15:56:15</a:t>
                      </a:r>
                      <a:r>
                        <a:rPr kumimoji="0" lang="de-DE" sz="1000" b="0" i="0" u="none" strike="noStrike" kern="1200" cap="none" spc="0" normalizeH="0" baseline="0" noProof="0">
                          <a:ln>
                            <a:noFill/>
                          </a:ln>
                          <a:solidFill>
                            <a:prstClr val="black"/>
                          </a:solidFill>
                          <a:effectLst/>
                          <a:uLnTx/>
                          <a:uFillTx/>
                          <a:latin typeface="Calibri"/>
                          <a:ea typeface="+mn-ea"/>
                          <a:cs typeface="+mn-cs"/>
                        </a:rPr>
                        <a:t>
 400 bis 500 Menschen haben sich in Köln getroffen, um Pudding mit Gabel zu essen.🍴🍮 
Dieser TikTok-Trend wird gerade in vielen deutschen Städten zelebriert und hat es auch nach NRW geschafft. ✨ 
Was erstmal komisch klingt, hat aber einen tieferen Gedanken: Es soll Menschen zusammenbringen.🧑🏽‍🤝‍🧑🏻 
Könntest du dir auch vorstellen dich mit Pudding und Gabel in den Park zu setzen? 
👩‍💻Autorin: Lotta Pommerien 
#Pudding #Gabeln #TikTok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https://quintly-eu-image-storage.s3.amazonaws.com/60b0c1ceafa7b1885479f8b118a661a3/12a866b76c49d4ba917c7dd20197b82e.jpg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147441</a:t>
                      </a:r>
                    </a:p>
                  </a:txBody>
                  <a:tcPr/>
                </a:tc>
                <a:extLst>
                  <a:ext uri="{0D108BD9-81ED-4DB2-BD59-A6C34878D82A}">
                    <a16:rowId xmlns:a16="http://schemas.microsoft.com/office/drawing/2014/main" val="361989950"/>
                  </a:ext>
                </a:extLst>
              </a:tr>
            </a:tbl>
          </a:graphicData>
        </a:graphic>
      </p:graphicFrame>
      <p:sp>
        <p:nvSpPr>
          <p:cNvPr id="4" name="Text Placeholder 3">
            <a:extLst>
              <a:ext uri="{FF2B5EF4-FFF2-40B4-BE49-F238E27FC236}">
                <a16:creationId xmlns:a16="http://schemas.microsoft.com/office/drawing/2014/main" id="{D9B0677C-7458-452A-B1B1-8E61BAA02AE4}"/>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488147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F130F-8B39-4563-BBAC-091FAF2FA2C0}"/>
              </a:ext>
            </a:extLst>
          </p:cNvPr>
          <p:cNvSpPr>
            <a:spLocks noGrp="1"/>
          </p:cNvSpPr>
          <p:nvPr>
            <p:ph type="title"/>
          </p:nvPr>
        </p:nvSpPr>
        <p:spPr/>
        <p:txBody>
          <a:bodyPr/>
          <a:lstStyle/>
          <a:p>
            <a:r>
              <a:rPr lang="en-US"/>
              <a:t>Instagram Posts Table (mit Shares) | lokalzeit - 15 of 22</a:t>
            </a:r>
          </a:p>
        </p:txBody>
      </p:sp>
      <p:graphicFrame>
        <p:nvGraphicFramePr>
          <p:cNvPr id="5" name="Table Placeholder 4">
            <a:extLst>
              <a:ext uri="{FF2B5EF4-FFF2-40B4-BE49-F238E27FC236}">
                <a16:creationId xmlns:a16="http://schemas.microsoft.com/office/drawing/2014/main" id="{7CAD705D-0EE1-48CE-A9A4-49AF6BCFA7CF}"/>
              </a:ext>
            </a:extLst>
          </p:cNvPr>
          <p:cNvGraphicFramePr>
            <a:graphicFrameLocks noGrp="1"/>
          </p:cNvGraphicFramePr>
          <p:nvPr>
            <p:ph type="tbl" sz="quarter" idx="13"/>
            <p:extLst>
              <p:ext uri="{D42A27DB-BD31-4B8C-83A1-F6EECF244321}">
                <p14:modId xmlns:p14="http://schemas.microsoft.com/office/powerpoint/2010/main" val="1578497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88766283"/>
                    </a:ext>
                  </a:extLst>
                </a:gridCol>
                <a:gridCol w="1234440">
                  <a:extLst>
                    <a:ext uri="{9D8B030D-6E8A-4147-A177-3AD203B41FA5}">
                      <a16:colId xmlns:a16="http://schemas.microsoft.com/office/drawing/2014/main" val="79679697"/>
                    </a:ext>
                  </a:extLst>
                </a:gridCol>
                <a:gridCol w="1645920">
                  <a:extLst>
                    <a:ext uri="{9D8B030D-6E8A-4147-A177-3AD203B41FA5}">
                      <a16:colId xmlns:a16="http://schemas.microsoft.com/office/drawing/2014/main" val="563969520"/>
                    </a:ext>
                  </a:extLst>
                </a:gridCol>
                <a:gridCol w="576072">
                  <a:extLst>
                    <a:ext uri="{9D8B030D-6E8A-4147-A177-3AD203B41FA5}">
                      <a16:colId xmlns:a16="http://schemas.microsoft.com/office/drawing/2014/main" val="1630288081"/>
                    </a:ext>
                  </a:extLst>
                </a:gridCol>
                <a:gridCol w="576072">
                  <a:extLst>
                    <a:ext uri="{9D8B030D-6E8A-4147-A177-3AD203B41FA5}">
                      <a16:colId xmlns:a16="http://schemas.microsoft.com/office/drawing/2014/main" val="4144347335"/>
                    </a:ext>
                  </a:extLst>
                </a:gridCol>
                <a:gridCol w="576072">
                  <a:extLst>
                    <a:ext uri="{9D8B030D-6E8A-4147-A177-3AD203B41FA5}">
                      <a16:colId xmlns:a16="http://schemas.microsoft.com/office/drawing/2014/main" val="1090815634"/>
                    </a:ext>
                  </a:extLst>
                </a:gridCol>
                <a:gridCol w="576072">
                  <a:extLst>
                    <a:ext uri="{9D8B030D-6E8A-4147-A177-3AD203B41FA5}">
                      <a16:colId xmlns:a16="http://schemas.microsoft.com/office/drawing/2014/main" val="2704311128"/>
                    </a:ext>
                  </a:extLst>
                </a:gridCol>
                <a:gridCol w="576072">
                  <a:extLst>
                    <a:ext uri="{9D8B030D-6E8A-4147-A177-3AD203B41FA5}">
                      <a16:colId xmlns:a16="http://schemas.microsoft.com/office/drawing/2014/main" val="505139642"/>
                    </a:ext>
                  </a:extLst>
                </a:gridCol>
                <a:gridCol w="576072">
                  <a:extLst>
                    <a:ext uri="{9D8B030D-6E8A-4147-A177-3AD203B41FA5}">
                      <a16:colId xmlns:a16="http://schemas.microsoft.com/office/drawing/2014/main" val="1593991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5608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- 2025-10-04 11:01:21</a:t>
                      </a:r>
                      <a:r>
                        <a:rPr kumimoji="0" lang="de-DE" sz="1000" b="0" i="0" u="none" strike="noStrike" kern="1200" cap="none" spc="0" normalizeH="0" baseline="0" noProof="0">
                          <a:ln>
                            <a:noFill/>
                          </a:ln>
                          <a:solidFill>
                            <a:prstClr val="black"/>
                          </a:solidFill>
                          <a:effectLst/>
                          <a:uLnTx/>
                          <a:uFillTx/>
                          <a:latin typeface="Calibri"/>
                          <a:ea typeface="+mn-ea"/>
                          <a:cs typeface="+mn-cs"/>
                        </a:rPr>
                        <a:t>
 Aktivisten haben ein Café ins Leben gerufen, in dem einmal pro Woche mit Lebensmitteln gekocht wird, die sonst im Müll gelandet wären. 🍅🌽🥬🌶️🥦 
Die fertigen Gerichte werden kostenlos angeboten. Das ist möglich, weil das Projekt einen Preis bekommen hat – das Preisgeld wurde direkt in das Projekt investiert. Außerdem kochen, schnippeln die Menschen hier freiwillig, ohne Lohn. 
Ein Teil der Lebensmittel wird in der Küche verarbeitet, anderes kommt in einen Kühlschrank, wo Gäste des Cafés, es mitnehmen können. Die Lebensmittel wurden bei Supermärkten oder Kantinen abgeholt, um sie vor dem Mülleimer zu retten. 
Den Tafeln werden dabei übrigens keine Lebensmittel weggenommen, denn die nehmen keine abgelaufenen Waren. 
#Lebensmittelverschwendung #Foodsharing  #Münster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https://quintly-eu-image-storage.s3.amazonaws.com/60b0c1ceafa7b1885479f8b118a661a3/391f8011e120677116ab064c0e7e016c.jpg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154654</a:t>
                      </a:r>
                    </a:p>
                  </a:txBody>
                  <a:tcPr/>
                </a:tc>
                <a:extLst>
                  <a:ext uri="{0D108BD9-81ED-4DB2-BD59-A6C34878D82A}">
                    <a16:rowId xmlns:a16="http://schemas.microsoft.com/office/drawing/2014/main" val="2634193588"/>
                  </a:ext>
                </a:extLst>
              </a:tr>
            </a:tbl>
          </a:graphicData>
        </a:graphic>
      </p:graphicFrame>
      <p:sp>
        <p:nvSpPr>
          <p:cNvPr id="4" name="Text Placeholder 3">
            <a:extLst>
              <a:ext uri="{FF2B5EF4-FFF2-40B4-BE49-F238E27FC236}">
                <a16:creationId xmlns:a16="http://schemas.microsoft.com/office/drawing/2014/main" id="{F40E94E8-5155-4BCE-BF7A-2A76BD1ED047}"/>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243347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AD795-ACD1-4A17-A2C6-29C97927E841}"/>
              </a:ext>
            </a:extLst>
          </p:cNvPr>
          <p:cNvSpPr>
            <a:spLocks noGrp="1"/>
          </p:cNvSpPr>
          <p:nvPr>
            <p:ph type="title"/>
          </p:nvPr>
        </p:nvSpPr>
        <p:spPr/>
        <p:txBody>
          <a:bodyPr/>
          <a:lstStyle/>
          <a:p>
            <a:r>
              <a:rPr lang="en-US"/>
              <a:t>Instagram Posts Table (mit Shares) | lokalzeit - 16 of 22</a:t>
            </a:r>
          </a:p>
        </p:txBody>
      </p:sp>
      <p:graphicFrame>
        <p:nvGraphicFramePr>
          <p:cNvPr id="5" name="Table Placeholder 4">
            <a:extLst>
              <a:ext uri="{FF2B5EF4-FFF2-40B4-BE49-F238E27FC236}">
                <a16:creationId xmlns:a16="http://schemas.microsoft.com/office/drawing/2014/main" id="{9A336A73-BEF7-4B4D-92E4-E2D7C7D9F99E}"/>
              </a:ext>
            </a:extLst>
          </p:cNvPr>
          <p:cNvGraphicFramePr>
            <a:graphicFrameLocks noGrp="1"/>
          </p:cNvGraphicFramePr>
          <p:nvPr>
            <p:ph type="tbl" sz="quarter" idx="13"/>
            <p:extLst>
              <p:ext uri="{D42A27DB-BD31-4B8C-83A1-F6EECF244321}">
                <p14:modId xmlns:p14="http://schemas.microsoft.com/office/powerpoint/2010/main" val="2264438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92207510"/>
                    </a:ext>
                  </a:extLst>
                </a:gridCol>
                <a:gridCol w="1234440">
                  <a:extLst>
                    <a:ext uri="{9D8B030D-6E8A-4147-A177-3AD203B41FA5}">
                      <a16:colId xmlns:a16="http://schemas.microsoft.com/office/drawing/2014/main" val="3243880219"/>
                    </a:ext>
                  </a:extLst>
                </a:gridCol>
                <a:gridCol w="1645920">
                  <a:extLst>
                    <a:ext uri="{9D8B030D-6E8A-4147-A177-3AD203B41FA5}">
                      <a16:colId xmlns:a16="http://schemas.microsoft.com/office/drawing/2014/main" val="2498620730"/>
                    </a:ext>
                  </a:extLst>
                </a:gridCol>
                <a:gridCol w="576072">
                  <a:extLst>
                    <a:ext uri="{9D8B030D-6E8A-4147-A177-3AD203B41FA5}">
                      <a16:colId xmlns:a16="http://schemas.microsoft.com/office/drawing/2014/main" val="370112538"/>
                    </a:ext>
                  </a:extLst>
                </a:gridCol>
                <a:gridCol w="576072">
                  <a:extLst>
                    <a:ext uri="{9D8B030D-6E8A-4147-A177-3AD203B41FA5}">
                      <a16:colId xmlns:a16="http://schemas.microsoft.com/office/drawing/2014/main" val="69191614"/>
                    </a:ext>
                  </a:extLst>
                </a:gridCol>
                <a:gridCol w="576072">
                  <a:extLst>
                    <a:ext uri="{9D8B030D-6E8A-4147-A177-3AD203B41FA5}">
                      <a16:colId xmlns:a16="http://schemas.microsoft.com/office/drawing/2014/main" val="1620266503"/>
                    </a:ext>
                  </a:extLst>
                </a:gridCol>
                <a:gridCol w="576072">
                  <a:extLst>
                    <a:ext uri="{9D8B030D-6E8A-4147-A177-3AD203B41FA5}">
                      <a16:colId xmlns:a16="http://schemas.microsoft.com/office/drawing/2014/main" val="1065019098"/>
                    </a:ext>
                  </a:extLst>
                </a:gridCol>
                <a:gridCol w="576072">
                  <a:extLst>
                    <a:ext uri="{9D8B030D-6E8A-4147-A177-3AD203B41FA5}">
                      <a16:colId xmlns:a16="http://schemas.microsoft.com/office/drawing/2014/main" val="3755517460"/>
                    </a:ext>
                  </a:extLst>
                </a:gridCol>
                <a:gridCol w="576072">
                  <a:extLst>
                    <a:ext uri="{9D8B030D-6E8A-4147-A177-3AD203B41FA5}">
                      <a16:colId xmlns:a16="http://schemas.microsoft.com/office/drawing/2014/main" val="1692129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20577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- 2025-10-02 17:06:07</a:t>
                      </a:r>
                      <a:r>
                        <a:rPr kumimoji="0" lang="de-DE" sz="1000" b="0" i="0" u="none" strike="noStrike" kern="1200" cap="none" spc="0" normalizeH="0" baseline="0" noProof="0">
                          <a:ln>
                            <a:noFill/>
                          </a:ln>
                          <a:solidFill>
                            <a:prstClr val="black"/>
                          </a:solidFill>
                          <a:effectLst/>
                          <a:uLnTx/>
                          <a:uFillTx/>
                          <a:latin typeface="Calibri"/>
                          <a:ea typeface="+mn-ea"/>
                          <a:cs typeface="+mn-cs"/>
                        </a:rPr>
                        <a:t>
 Im Jugendzentrum der Diakonie in Wichlinghausen finden Jugendliche aus dem sozialen Brennpunkt einen Ort, an dem sie Unterstützung bekommen, Freunde treffen, Sport treiben, kochen oder zocken – und jetzt auch musizieren! 🎶
Ein “neues altes” Klavier, geschenkt von der “Trinkerszene” nebenan, bringt zusammen mit Musikstudent Dennis wieder neuen Schwung in das Wuppertaler Jugendzentrum. 🎹🎶 
#Musik #Klavier #Jugendzentrum #Wichlinghausen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https://quintly-eu-image-storage.s3.amazonaws.com/60b0c1ceafa7b1885479f8b118a661a3/2a3b8465a0175729d6eb5c52e6bac32c.jpg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165825</a:t>
                      </a:r>
                    </a:p>
                  </a:txBody>
                  <a:tcPr/>
                </a:tc>
                <a:extLst>
                  <a:ext uri="{0D108BD9-81ED-4DB2-BD59-A6C34878D82A}">
                    <a16:rowId xmlns:a16="http://schemas.microsoft.com/office/drawing/2014/main" val="2345469131"/>
                  </a:ext>
                </a:extLst>
              </a:tr>
            </a:tbl>
          </a:graphicData>
        </a:graphic>
      </p:graphicFrame>
      <p:sp>
        <p:nvSpPr>
          <p:cNvPr id="4" name="Text Placeholder 3">
            <a:extLst>
              <a:ext uri="{FF2B5EF4-FFF2-40B4-BE49-F238E27FC236}">
                <a16:creationId xmlns:a16="http://schemas.microsoft.com/office/drawing/2014/main" id="{132F8198-96BF-49D3-922A-423BB8645195}"/>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419563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39A94-8D9F-4DC0-ADEB-2E531068BBCB}"/>
              </a:ext>
            </a:extLst>
          </p:cNvPr>
          <p:cNvSpPr>
            <a:spLocks noGrp="1"/>
          </p:cNvSpPr>
          <p:nvPr>
            <p:ph type="title"/>
          </p:nvPr>
        </p:nvSpPr>
        <p:spPr/>
        <p:txBody>
          <a:bodyPr/>
          <a:lstStyle/>
          <a:p>
            <a:r>
              <a:rPr lang="en-US"/>
              <a:t>Instagram Posts Table (mit Shares) | lokalzeit - 17 of 22</a:t>
            </a:r>
          </a:p>
        </p:txBody>
      </p:sp>
      <p:graphicFrame>
        <p:nvGraphicFramePr>
          <p:cNvPr id="5" name="Table Placeholder 4">
            <a:extLst>
              <a:ext uri="{FF2B5EF4-FFF2-40B4-BE49-F238E27FC236}">
                <a16:creationId xmlns:a16="http://schemas.microsoft.com/office/drawing/2014/main" id="{055E1BB6-0827-4F9A-AB4D-5E2CCB839363}"/>
              </a:ext>
            </a:extLst>
          </p:cNvPr>
          <p:cNvGraphicFramePr>
            <a:graphicFrameLocks noGrp="1"/>
          </p:cNvGraphicFramePr>
          <p:nvPr>
            <p:ph type="tbl" sz="quarter" idx="13"/>
            <p:extLst>
              <p:ext uri="{D42A27DB-BD31-4B8C-83A1-F6EECF244321}">
                <p14:modId xmlns:p14="http://schemas.microsoft.com/office/powerpoint/2010/main" val="2773254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6747458"/>
                    </a:ext>
                  </a:extLst>
                </a:gridCol>
                <a:gridCol w="1234440">
                  <a:extLst>
                    <a:ext uri="{9D8B030D-6E8A-4147-A177-3AD203B41FA5}">
                      <a16:colId xmlns:a16="http://schemas.microsoft.com/office/drawing/2014/main" val="2372148604"/>
                    </a:ext>
                  </a:extLst>
                </a:gridCol>
                <a:gridCol w="1645920">
                  <a:extLst>
                    <a:ext uri="{9D8B030D-6E8A-4147-A177-3AD203B41FA5}">
                      <a16:colId xmlns:a16="http://schemas.microsoft.com/office/drawing/2014/main" val="545263925"/>
                    </a:ext>
                  </a:extLst>
                </a:gridCol>
                <a:gridCol w="576072">
                  <a:extLst>
                    <a:ext uri="{9D8B030D-6E8A-4147-A177-3AD203B41FA5}">
                      <a16:colId xmlns:a16="http://schemas.microsoft.com/office/drawing/2014/main" val="3693330260"/>
                    </a:ext>
                  </a:extLst>
                </a:gridCol>
                <a:gridCol w="576072">
                  <a:extLst>
                    <a:ext uri="{9D8B030D-6E8A-4147-A177-3AD203B41FA5}">
                      <a16:colId xmlns:a16="http://schemas.microsoft.com/office/drawing/2014/main" val="2211618687"/>
                    </a:ext>
                  </a:extLst>
                </a:gridCol>
                <a:gridCol w="576072">
                  <a:extLst>
                    <a:ext uri="{9D8B030D-6E8A-4147-A177-3AD203B41FA5}">
                      <a16:colId xmlns:a16="http://schemas.microsoft.com/office/drawing/2014/main" val="2432540315"/>
                    </a:ext>
                  </a:extLst>
                </a:gridCol>
                <a:gridCol w="576072">
                  <a:extLst>
                    <a:ext uri="{9D8B030D-6E8A-4147-A177-3AD203B41FA5}">
                      <a16:colId xmlns:a16="http://schemas.microsoft.com/office/drawing/2014/main" val="620558534"/>
                    </a:ext>
                  </a:extLst>
                </a:gridCol>
                <a:gridCol w="576072">
                  <a:extLst>
                    <a:ext uri="{9D8B030D-6E8A-4147-A177-3AD203B41FA5}">
                      <a16:colId xmlns:a16="http://schemas.microsoft.com/office/drawing/2014/main" val="400631569"/>
                    </a:ext>
                  </a:extLst>
                </a:gridCol>
                <a:gridCol w="576072">
                  <a:extLst>
                    <a:ext uri="{9D8B030D-6E8A-4147-A177-3AD203B41FA5}">
                      <a16:colId xmlns:a16="http://schemas.microsoft.com/office/drawing/2014/main" val="1721042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9421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- 2025-10-01 10:14:11</a:t>
                      </a:r>
                      <a:r>
                        <a:rPr kumimoji="0" lang="de-DE" sz="1000" b="0" i="0" u="none" strike="noStrike" kern="1200" cap="none" spc="0" normalizeH="0" baseline="0" noProof="0">
                          <a:ln>
                            <a:noFill/>
                          </a:ln>
                          <a:solidFill>
                            <a:prstClr val="black"/>
                          </a:solidFill>
                          <a:effectLst/>
                          <a:uLnTx/>
                          <a:uFillTx/>
                          <a:latin typeface="Calibri"/>
                          <a:ea typeface="+mn-ea"/>
                          <a:cs typeface="+mn-cs"/>
                        </a:rPr>
                        <a:t>
 Marie und Alex kennen sich seit der Schulzeit und sind seit 8 Jahren ein Paar. ❤️ 
Die Beiden fahren leidenschaftlich gerne Motorrad. Im Juni hat sich ihr Leben innerhalb eines Moments verändert. Auf der A61 bei Grafschaft wurden Alex und Marie in einen schweren Unfall verwickelt, ein Autofahrer hatte die beiden auf dem Motorrad übersehen. 😱 
Sie werden schwer verletzt, aber halten zusammen und kämpfen sich Stück für Stück zurück, mit einem klaren Ziel vor Augen: Weihnachten auf der Couch. 🎄 
#Motorrad #Unfall #Verkehr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https://quintly-eu-image-storage.s3.amazonaws.com/60b0c1ceafa7b1885479f8b118a661a3/9ae9749c94a96d646976b5a4148538d5.jpg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185663</a:t>
                      </a:r>
                    </a:p>
                  </a:txBody>
                  <a:tcPr/>
                </a:tc>
                <a:extLst>
                  <a:ext uri="{0D108BD9-81ED-4DB2-BD59-A6C34878D82A}">
                    <a16:rowId xmlns:a16="http://schemas.microsoft.com/office/drawing/2014/main" val="1268263491"/>
                  </a:ext>
                </a:extLst>
              </a:tr>
            </a:tbl>
          </a:graphicData>
        </a:graphic>
      </p:graphicFrame>
      <p:sp>
        <p:nvSpPr>
          <p:cNvPr id="4" name="Text Placeholder 3">
            <a:extLst>
              <a:ext uri="{FF2B5EF4-FFF2-40B4-BE49-F238E27FC236}">
                <a16:creationId xmlns:a16="http://schemas.microsoft.com/office/drawing/2014/main" id="{D408A7B3-2C12-4236-BBBA-92243E0BA94F}"/>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631802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F132E-B7F2-4530-98E8-3407685C6F33}"/>
              </a:ext>
            </a:extLst>
          </p:cNvPr>
          <p:cNvSpPr>
            <a:spLocks noGrp="1"/>
          </p:cNvSpPr>
          <p:nvPr>
            <p:ph type="title"/>
          </p:nvPr>
        </p:nvSpPr>
        <p:spPr/>
        <p:txBody>
          <a:bodyPr/>
          <a:lstStyle/>
          <a:p>
            <a:r>
              <a:rPr lang="en-US"/>
              <a:t>Instagram Posts Table (mit Shares) | lokalzeit - 18 of 22</a:t>
            </a:r>
          </a:p>
        </p:txBody>
      </p:sp>
      <p:graphicFrame>
        <p:nvGraphicFramePr>
          <p:cNvPr id="5" name="Table Placeholder 4">
            <a:extLst>
              <a:ext uri="{FF2B5EF4-FFF2-40B4-BE49-F238E27FC236}">
                <a16:creationId xmlns:a16="http://schemas.microsoft.com/office/drawing/2014/main" id="{F0B66261-F793-47A8-A0FB-C5C37EFB7E16}"/>
              </a:ext>
            </a:extLst>
          </p:cNvPr>
          <p:cNvGraphicFramePr>
            <a:graphicFrameLocks noGrp="1"/>
          </p:cNvGraphicFramePr>
          <p:nvPr>
            <p:ph type="tbl" sz="quarter" idx="13"/>
            <p:extLst>
              <p:ext uri="{D42A27DB-BD31-4B8C-83A1-F6EECF244321}">
                <p14:modId xmlns:p14="http://schemas.microsoft.com/office/powerpoint/2010/main" val="3380368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869350"/>
                    </a:ext>
                  </a:extLst>
                </a:gridCol>
                <a:gridCol w="1234440">
                  <a:extLst>
                    <a:ext uri="{9D8B030D-6E8A-4147-A177-3AD203B41FA5}">
                      <a16:colId xmlns:a16="http://schemas.microsoft.com/office/drawing/2014/main" val="3117315069"/>
                    </a:ext>
                  </a:extLst>
                </a:gridCol>
                <a:gridCol w="1645920">
                  <a:extLst>
                    <a:ext uri="{9D8B030D-6E8A-4147-A177-3AD203B41FA5}">
                      <a16:colId xmlns:a16="http://schemas.microsoft.com/office/drawing/2014/main" val="843393499"/>
                    </a:ext>
                  </a:extLst>
                </a:gridCol>
                <a:gridCol w="576072">
                  <a:extLst>
                    <a:ext uri="{9D8B030D-6E8A-4147-A177-3AD203B41FA5}">
                      <a16:colId xmlns:a16="http://schemas.microsoft.com/office/drawing/2014/main" val="3666991423"/>
                    </a:ext>
                  </a:extLst>
                </a:gridCol>
                <a:gridCol w="576072">
                  <a:extLst>
                    <a:ext uri="{9D8B030D-6E8A-4147-A177-3AD203B41FA5}">
                      <a16:colId xmlns:a16="http://schemas.microsoft.com/office/drawing/2014/main" val="3987629936"/>
                    </a:ext>
                  </a:extLst>
                </a:gridCol>
                <a:gridCol w="576072">
                  <a:extLst>
                    <a:ext uri="{9D8B030D-6E8A-4147-A177-3AD203B41FA5}">
                      <a16:colId xmlns:a16="http://schemas.microsoft.com/office/drawing/2014/main" val="1596094583"/>
                    </a:ext>
                  </a:extLst>
                </a:gridCol>
                <a:gridCol w="576072">
                  <a:extLst>
                    <a:ext uri="{9D8B030D-6E8A-4147-A177-3AD203B41FA5}">
                      <a16:colId xmlns:a16="http://schemas.microsoft.com/office/drawing/2014/main" val="2919680885"/>
                    </a:ext>
                  </a:extLst>
                </a:gridCol>
                <a:gridCol w="576072">
                  <a:extLst>
                    <a:ext uri="{9D8B030D-6E8A-4147-A177-3AD203B41FA5}">
                      <a16:colId xmlns:a16="http://schemas.microsoft.com/office/drawing/2014/main" val="2018606972"/>
                    </a:ext>
                  </a:extLst>
                </a:gridCol>
                <a:gridCol w="576072">
                  <a:extLst>
                    <a:ext uri="{9D8B030D-6E8A-4147-A177-3AD203B41FA5}">
                      <a16:colId xmlns:a16="http://schemas.microsoft.com/office/drawing/2014/main" val="960891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4598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- 2025-09-29 10:17:04</a:t>
                      </a:r>
                      <a:r>
                        <a:rPr kumimoji="0" lang="de-DE" sz="1000" b="0" i="0" u="none" strike="noStrike" kern="1200" cap="none" spc="0" normalizeH="0" baseline="0" noProof="0">
                          <a:ln>
                            <a:noFill/>
                          </a:ln>
                          <a:solidFill>
                            <a:prstClr val="black"/>
                          </a:solidFill>
                          <a:effectLst/>
                          <a:uLnTx/>
                          <a:uFillTx/>
                          <a:latin typeface="Calibri"/>
                          <a:ea typeface="+mn-ea"/>
                          <a:cs typeface="+mn-cs"/>
                        </a:rPr>
                        <a:t>
 Leon ist 18 als seine Mutter 2023 an Krebs erkrankt. Seit der Diagnose bereitet sie Leon auf die Übernahme ihrer Werbeagentur vor. 2024 verstirbt Leons Mutter und er wird sofort Chef und hat ab sofort Verantwortung für 26 Mitarbeitende. 
#WDR #Lokalzeit #Krebs #ARD #Karriere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https://quintly-eu-image-storage.s3.amazonaws.com/60b0c1ceafa7b1885479f8b118a661a3/7e8c3ea14a63d20a8397d371b00affc4.jpg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205221</a:t>
                      </a:r>
                    </a:p>
                  </a:txBody>
                  <a:tcPr/>
                </a:tc>
                <a:extLst>
                  <a:ext uri="{0D108BD9-81ED-4DB2-BD59-A6C34878D82A}">
                    <a16:rowId xmlns:a16="http://schemas.microsoft.com/office/drawing/2014/main" val="3565025445"/>
                  </a:ext>
                </a:extLst>
              </a:tr>
            </a:tbl>
          </a:graphicData>
        </a:graphic>
      </p:graphicFrame>
      <p:sp>
        <p:nvSpPr>
          <p:cNvPr id="4" name="Text Placeholder 3">
            <a:extLst>
              <a:ext uri="{FF2B5EF4-FFF2-40B4-BE49-F238E27FC236}">
                <a16:creationId xmlns:a16="http://schemas.microsoft.com/office/drawing/2014/main" id="{4D28C5A2-2ABA-45A2-A378-73CB1EF513E4}"/>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135409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9C622-7097-49B0-B26C-A1F4CE3548C3}"/>
              </a:ext>
            </a:extLst>
          </p:cNvPr>
          <p:cNvSpPr>
            <a:spLocks noGrp="1"/>
          </p:cNvSpPr>
          <p:nvPr>
            <p:ph type="title"/>
          </p:nvPr>
        </p:nvSpPr>
        <p:spPr/>
        <p:txBody>
          <a:bodyPr/>
          <a:lstStyle/>
          <a:p>
            <a:r>
              <a:rPr lang="en-US"/>
              <a:t>Instagram Posts Table (mit Shares) | lokalzeit - 19 of 22</a:t>
            </a:r>
          </a:p>
        </p:txBody>
      </p:sp>
      <p:graphicFrame>
        <p:nvGraphicFramePr>
          <p:cNvPr id="5" name="Table Placeholder 4">
            <a:extLst>
              <a:ext uri="{FF2B5EF4-FFF2-40B4-BE49-F238E27FC236}">
                <a16:creationId xmlns:a16="http://schemas.microsoft.com/office/drawing/2014/main" id="{35732CB0-921B-4AF0-B2FB-CC65EFAF0E61}"/>
              </a:ext>
            </a:extLst>
          </p:cNvPr>
          <p:cNvGraphicFramePr>
            <a:graphicFrameLocks noGrp="1"/>
          </p:cNvGraphicFramePr>
          <p:nvPr>
            <p:ph type="tbl" sz="quarter" idx="13"/>
            <p:extLst>
              <p:ext uri="{D42A27DB-BD31-4B8C-83A1-F6EECF244321}">
                <p14:modId xmlns:p14="http://schemas.microsoft.com/office/powerpoint/2010/main" val="2253022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89340393"/>
                    </a:ext>
                  </a:extLst>
                </a:gridCol>
                <a:gridCol w="1234440">
                  <a:extLst>
                    <a:ext uri="{9D8B030D-6E8A-4147-A177-3AD203B41FA5}">
                      <a16:colId xmlns:a16="http://schemas.microsoft.com/office/drawing/2014/main" val="3562566080"/>
                    </a:ext>
                  </a:extLst>
                </a:gridCol>
                <a:gridCol w="1645920">
                  <a:extLst>
                    <a:ext uri="{9D8B030D-6E8A-4147-A177-3AD203B41FA5}">
                      <a16:colId xmlns:a16="http://schemas.microsoft.com/office/drawing/2014/main" val="3893277906"/>
                    </a:ext>
                  </a:extLst>
                </a:gridCol>
                <a:gridCol w="576072">
                  <a:extLst>
                    <a:ext uri="{9D8B030D-6E8A-4147-A177-3AD203B41FA5}">
                      <a16:colId xmlns:a16="http://schemas.microsoft.com/office/drawing/2014/main" val="2678487671"/>
                    </a:ext>
                  </a:extLst>
                </a:gridCol>
                <a:gridCol w="576072">
                  <a:extLst>
                    <a:ext uri="{9D8B030D-6E8A-4147-A177-3AD203B41FA5}">
                      <a16:colId xmlns:a16="http://schemas.microsoft.com/office/drawing/2014/main" val="1626562929"/>
                    </a:ext>
                  </a:extLst>
                </a:gridCol>
                <a:gridCol w="576072">
                  <a:extLst>
                    <a:ext uri="{9D8B030D-6E8A-4147-A177-3AD203B41FA5}">
                      <a16:colId xmlns:a16="http://schemas.microsoft.com/office/drawing/2014/main" val="647179113"/>
                    </a:ext>
                  </a:extLst>
                </a:gridCol>
                <a:gridCol w="576072">
                  <a:extLst>
                    <a:ext uri="{9D8B030D-6E8A-4147-A177-3AD203B41FA5}">
                      <a16:colId xmlns:a16="http://schemas.microsoft.com/office/drawing/2014/main" val="3707946496"/>
                    </a:ext>
                  </a:extLst>
                </a:gridCol>
                <a:gridCol w="576072">
                  <a:extLst>
                    <a:ext uri="{9D8B030D-6E8A-4147-A177-3AD203B41FA5}">
                      <a16:colId xmlns:a16="http://schemas.microsoft.com/office/drawing/2014/main" val="3628427106"/>
                    </a:ext>
                  </a:extLst>
                </a:gridCol>
                <a:gridCol w="576072">
                  <a:extLst>
                    <a:ext uri="{9D8B030D-6E8A-4147-A177-3AD203B41FA5}">
                      <a16:colId xmlns:a16="http://schemas.microsoft.com/office/drawing/2014/main" val="2442047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6454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- 2025-10-01 13:16:53</a:t>
                      </a:r>
                      <a:r>
                        <a:rPr kumimoji="0" lang="de-DE" sz="1000" b="0" i="0" u="none" strike="noStrike" kern="1200" cap="none" spc="0" normalizeH="0" baseline="0" noProof="0">
                          <a:ln>
                            <a:noFill/>
                          </a:ln>
                          <a:solidFill>
                            <a:prstClr val="black"/>
                          </a:solidFill>
                          <a:effectLst/>
                          <a:uLnTx/>
                          <a:uFillTx/>
                          <a:latin typeface="Calibri"/>
                          <a:ea typeface="+mn-ea"/>
                          <a:cs typeface="+mn-cs"/>
                        </a:rPr>
                        <a:t>
 Weil Sicherheit für Hedis Eltern wichtig war, lernte sie früh schwimmen und will seitdem kaum noch raus aus dem Wasser. 🏊🏼‍♀️ 
Sie hat nicht nur Bronze und Silber, sondern bereits das Goldabzeichen. 😲 Ihr Seepferdchen machte sie mit drei.  
Auch ihr Berufswunsch steht schon fest: Hedi will Rettungsschwimmerin werden. 💪🛟 
#Goldabzeichen #Schwimmenlernen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https://quintly-eu-image-storage.s3.amazonaws.com/60b0c1ceafa7b1885479f8b118a661a3/952df21787d8f32ef045cff854908d27.jpg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260631</a:t>
                      </a:r>
                    </a:p>
                  </a:txBody>
                  <a:tcPr/>
                </a:tc>
                <a:extLst>
                  <a:ext uri="{0D108BD9-81ED-4DB2-BD59-A6C34878D82A}">
                    <a16:rowId xmlns:a16="http://schemas.microsoft.com/office/drawing/2014/main" val="2524265853"/>
                  </a:ext>
                </a:extLst>
              </a:tr>
            </a:tbl>
          </a:graphicData>
        </a:graphic>
      </p:graphicFrame>
      <p:sp>
        <p:nvSpPr>
          <p:cNvPr id="4" name="Text Placeholder 3">
            <a:extLst>
              <a:ext uri="{FF2B5EF4-FFF2-40B4-BE49-F238E27FC236}">
                <a16:creationId xmlns:a16="http://schemas.microsoft.com/office/drawing/2014/main" id="{2E08A77C-4E3D-4AF4-AEA5-DE076D669B50}"/>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3929339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6ADCF-8860-47A2-AD7B-B18C64C8E344}"/>
              </a:ext>
            </a:extLst>
          </p:cNvPr>
          <p:cNvSpPr>
            <a:spLocks noGrp="1"/>
          </p:cNvSpPr>
          <p:nvPr>
            <p:ph type="title"/>
          </p:nvPr>
        </p:nvSpPr>
        <p:spPr/>
        <p:txBody>
          <a:bodyPr/>
          <a:lstStyle/>
          <a:p>
            <a:r>
              <a:rPr lang="en-US"/>
              <a:t>Instagram Posts Table (mit Shares) | lokalzeit - 20 of 22</a:t>
            </a:r>
          </a:p>
        </p:txBody>
      </p:sp>
      <p:graphicFrame>
        <p:nvGraphicFramePr>
          <p:cNvPr id="5" name="Table Placeholder 4">
            <a:extLst>
              <a:ext uri="{FF2B5EF4-FFF2-40B4-BE49-F238E27FC236}">
                <a16:creationId xmlns:a16="http://schemas.microsoft.com/office/drawing/2014/main" id="{A90F0085-956F-40FD-AC05-0EB03B14305A}"/>
              </a:ext>
            </a:extLst>
          </p:cNvPr>
          <p:cNvGraphicFramePr>
            <a:graphicFrameLocks noGrp="1"/>
          </p:cNvGraphicFramePr>
          <p:nvPr>
            <p:ph type="tbl" sz="quarter" idx="13"/>
            <p:extLst>
              <p:ext uri="{D42A27DB-BD31-4B8C-83A1-F6EECF244321}">
                <p14:modId xmlns:p14="http://schemas.microsoft.com/office/powerpoint/2010/main" val="940407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2926826"/>
                    </a:ext>
                  </a:extLst>
                </a:gridCol>
                <a:gridCol w="1234440">
                  <a:extLst>
                    <a:ext uri="{9D8B030D-6E8A-4147-A177-3AD203B41FA5}">
                      <a16:colId xmlns:a16="http://schemas.microsoft.com/office/drawing/2014/main" val="160754643"/>
                    </a:ext>
                  </a:extLst>
                </a:gridCol>
                <a:gridCol w="1645920">
                  <a:extLst>
                    <a:ext uri="{9D8B030D-6E8A-4147-A177-3AD203B41FA5}">
                      <a16:colId xmlns:a16="http://schemas.microsoft.com/office/drawing/2014/main" val="3251159988"/>
                    </a:ext>
                  </a:extLst>
                </a:gridCol>
                <a:gridCol w="576072">
                  <a:extLst>
                    <a:ext uri="{9D8B030D-6E8A-4147-A177-3AD203B41FA5}">
                      <a16:colId xmlns:a16="http://schemas.microsoft.com/office/drawing/2014/main" val="737448680"/>
                    </a:ext>
                  </a:extLst>
                </a:gridCol>
                <a:gridCol w="576072">
                  <a:extLst>
                    <a:ext uri="{9D8B030D-6E8A-4147-A177-3AD203B41FA5}">
                      <a16:colId xmlns:a16="http://schemas.microsoft.com/office/drawing/2014/main" val="3905724202"/>
                    </a:ext>
                  </a:extLst>
                </a:gridCol>
                <a:gridCol w="576072">
                  <a:extLst>
                    <a:ext uri="{9D8B030D-6E8A-4147-A177-3AD203B41FA5}">
                      <a16:colId xmlns:a16="http://schemas.microsoft.com/office/drawing/2014/main" val="2749990022"/>
                    </a:ext>
                  </a:extLst>
                </a:gridCol>
                <a:gridCol w="576072">
                  <a:extLst>
                    <a:ext uri="{9D8B030D-6E8A-4147-A177-3AD203B41FA5}">
                      <a16:colId xmlns:a16="http://schemas.microsoft.com/office/drawing/2014/main" val="188678527"/>
                    </a:ext>
                  </a:extLst>
                </a:gridCol>
                <a:gridCol w="576072">
                  <a:extLst>
                    <a:ext uri="{9D8B030D-6E8A-4147-A177-3AD203B41FA5}">
                      <a16:colId xmlns:a16="http://schemas.microsoft.com/office/drawing/2014/main" val="719906668"/>
                    </a:ext>
                  </a:extLst>
                </a:gridCol>
                <a:gridCol w="576072">
                  <a:extLst>
                    <a:ext uri="{9D8B030D-6E8A-4147-A177-3AD203B41FA5}">
                      <a16:colId xmlns:a16="http://schemas.microsoft.com/office/drawing/2014/main" val="212905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85232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- 2025-10-05 11:01:59</a:t>
                      </a:r>
                      <a:r>
                        <a:rPr kumimoji="0" lang="de-DE" sz="1000" b="0" i="0" u="none" strike="noStrike" kern="1200" cap="none" spc="0" normalizeH="0" baseline="0" noProof="0">
                          <a:ln>
                            <a:noFill/>
                          </a:ln>
                          <a:solidFill>
                            <a:prstClr val="black"/>
                          </a:solidFill>
                          <a:effectLst/>
                          <a:uLnTx/>
                          <a:uFillTx/>
                          <a:latin typeface="Calibri"/>
                          <a:ea typeface="+mn-ea"/>
                          <a:cs typeface="+mn-cs"/>
                        </a:rPr>
                        <a:t>
 Raus aus den USA und nochmal ganz von vorne anfangen: Das hat Lillian sich getraut. 💪
Jetzt lebt sie in der Nähe ihrer Mutter in Witten und hat ihren Vater und ihre Freunde in Virginia zurückgelassen. Warum? Politik. 
Und weil sie den Dortmundern das Leben mit zuckerreduzieren US-Kuchen versüßen will. 🧁🍰🥧👩🏻‍🍳
#USA #Trump #Neuanfang #Bäckerei #Backen #Kuchen #Cheesecake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https://quintly-eu-image-storage.s3.amazonaws.com/60b0c1ceafa7b1885479f8b118a661a3/b14f755709c6f54c850422301d9a58c2.jpg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352354</a:t>
                      </a:r>
                    </a:p>
                  </a:txBody>
                  <a:tcPr/>
                </a:tc>
                <a:extLst>
                  <a:ext uri="{0D108BD9-81ED-4DB2-BD59-A6C34878D82A}">
                    <a16:rowId xmlns:a16="http://schemas.microsoft.com/office/drawing/2014/main" val="3600882251"/>
                  </a:ext>
                </a:extLst>
              </a:tr>
            </a:tbl>
          </a:graphicData>
        </a:graphic>
      </p:graphicFrame>
      <p:sp>
        <p:nvSpPr>
          <p:cNvPr id="4" name="Text Placeholder 3">
            <a:extLst>
              <a:ext uri="{FF2B5EF4-FFF2-40B4-BE49-F238E27FC236}">
                <a16:creationId xmlns:a16="http://schemas.microsoft.com/office/drawing/2014/main" id="{7465C20A-C509-4067-8574-83AF88613AE8}"/>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3677158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447F9-8940-4AEE-B515-FC48D13DD938}"/>
              </a:ext>
            </a:extLst>
          </p:cNvPr>
          <p:cNvSpPr>
            <a:spLocks noGrp="1"/>
          </p:cNvSpPr>
          <p:nvPr>
            <p:ph type="title"/>
          </p:nvPr>
        </p:nvSpPr>
        <p:spPr/>
        <p:txBody>
          <a:bodyPr/>
          <a:lstStyle/>
          <a:p>
            <a:r>
              <a:rPr lang="en-US"/>
              <a:t>Instagram Posts Table (mit Shares) | lokalzeit - 21 of 22</a:t>
            </a:r>
          </a:p>
        </p:txBody>
      </p:sp>
      <p:graphicFrame>
        <p:nvGraphicFramePr>
          <p:cNvPr id="5" name="Table Placeholder 4">
            <a:extLst>
              <a:ext uri="{FF2B5EF4-FFF2-40B4-BE49-F238E27FC236}">
                <a16:creationId xmlns:a16="http://schemas.microsoft.com/office/drawing/2014/main" id="{B1867273-3A63-4C30-8857-B623FB22CCE5}"/>
              </a:ext>
            </a:extLst>
          </p:cNvPr>
          <p:cNvGraphicFramePr>
            <a:graphicFrameLocks noGrp="1"/>
          </p:cNvGraphicFramePr>
          <p:nvPr>
            <p:ph type="tbl" sz="quarter" idx="13"/>
            <p:extLst>
              <p:ext uri="{D42A27DB-BD31-4B8C-83A1-F6EECF244321}">
                <p14:modId xmlns:p14="http://schemas.microsoft.com/office/powerpoint/2010/main" val="2310956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372282"/>
                    </a:ext>
                  </a:extLst>
                </a:gridCol>
                <a:gridCol w="1234440">
                  <a:extLst>
                    <a:ext uri="{9D8B030D-6E8A-4147-A177-3AD203B41FA5}">
                      <a16:colId xmlns:a16="http://schemas.microsoft.com/office/drawing/2014/main" val="2696932954"/>
                    </a:ext>
                  </a:extLst>
                </a:gridCol>
                <a:gridCol w="1645920">
                  <a:extLst>
                    <a:ext uri="{9D8B030D-6E8A-4147-A177-3AD203B41FA5}">
                      <a16:colId xmlns:a16="http://schemas.microsoft.com/office/drawing/2014/main" val="2710654478"/>
                    </a:ext>
                  </a:extLst>
                </a:gridCol>
                <a:gridCol w="576072">
                  <a:extLst>
                    <a:ext uri="{9D8B030D-6E8A-4147-A177-3AD203B41FA5}">
                      <a16:colId xmlns:a16="http://schemas.microsoft.com/office/drawing/2014/main" val="1919017194"/>
                    </a:ext>
                  </a:extLst>
                </a:gridCol>
                <a:gridCol w="576072">
                  <a:extLst>
                    <a:ext uri="{9D8B030D-6E8A-4147-A177-3AD203B41FA5}">
                      <a16:colId xmlns:a16="http://schemas.microsoft.com/office/drawing/2014/main" val="2676445548"/>
                    </a:ext>
                  </a:extLst>
                </a:gridCol>
                <a:gridCol w="576072">
                  <a:extLst>
                    <a:ext uri="{9D8B030D-6E8A-4147-A177-3AD203B41FA5}">
                      <a16:colId xmlns:a16="http://schemas.microsoft.com/office/drawing/2014/main" val="1482153951"/>
                    </a:ext>
                  </a:extLst>
                </a:gridCol>
                <a:gridCol w="576072">
                  <a:extLst>
                    <a:ext uri="{9D8B030D-6E8A-4147-A177-3AD203B41FA5}">
                      <a16:colId xmlns:a16="http://schemas.microsoft.com/office/drawing/2014/main" val="1900243088"/>
                    </a:ext>
                  </a:extLst>
                </a:gridCol>
                <a:gridCol w="576072">
                  <a:extLst>
                    <a:ext uri="{9D8B030D-6E8A-4147-A177-3AD203B41FA5}">
                      <a16:colId xmlns:a16="http://schemas.microsoft.com/office/drawing/2014/main" val="2539150558"/>
                    </a:ext>
                  </a:extLst>
                </a:gridCol>
                <a:gridCol w="576072">
                  <a:extLst>
                    <a:ext uri="{9D8B030D-6E8A-4147-A177-3AD203B41FA5}">
                      <a16:colId xmlns:a16="http://schemas.microsoft.com/office/drawing/2014/main" val="735727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5549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- 2025-10-02 14:13:26</a:t>
                      </a:r>
                      <a:r>
                        <a:rPr kumimoji="0" lang="en-US" sz="1000" b="0" i="0" u="none" strike="noStrike" kern="1200" cap="none" spc="0" normalizeH="0" baseline="0" noProof="0">
                          <a:ln>
                            <a:noFill/>
                          </a:ln>
                          <a:solidFill>
                            <a:prstClr val="black"/>
                          </a:solidFill>
                          <a:effectLst/>
                          <a:uLnTx/>
                          <a:uFillTx/>
                          <a:latin typeface="Calibri"/>
                          <a:ea typeface="+mn-ea"/>
                          <a:cs typeface="+mn-cs"/>
                        </a:rPr>
                        <a:t>
 Er macht Pommes und Bratwurst mit Senf für ganz Münster: Freddy bereitet Hunderte Portionen zu, jeden Tag. 🍟🌭
Und zwar schnell! Sehr schnell! „Hat doch keiner Bock zehn Minuten auf seine Wurst zu warten!“, sagt Freddy. Recht hat er, oder? 
👨‍💻 Autor: Florian Dolle 
#Heimatfutter #Mantaplatte #Pommesbude #WDR #Lokalzeit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https://quintly-eu-image-storage.s3.amazonaws.com/60b0c1ceafa7b1885479f8b118a661a3/363f8ddf7d39c1b8c74f8db540b15a78.jpg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654680</a:t>
                      </a:r>
                    </a:p>
                  </a:txBody>
                  <a:tcPr/>
                </a:tc>
                <a:extLst>
                  <a:ext uri="{0D108BD9-81ED-4DB2-BD59-A6C34878D82A}">
                    <a16:rowId xmlns:a16="http://schemas.microsoft.com/office/drawing/2014/main" val="4279961549"/>
                  </a:ext>
                </a:extLst>
              </a:tr>
            </a:tbl>
          </a:graphicData>
        </a:graphic>
      </p:graphicFrame>
      <p:sp>
        <p:nvSpPr>
          <p:cNvPr id="4" name="Text Placeholder 3">
            <a:extLst>
              <a:ext uri="{FF2B5EF4-FFF2-40B4-BE49-F238E27FC236}">
                <a16:creationId xmlns:a16="http://schemas.microsoft.com/office/drawing/2014/main" id="{F310C32B-E405-4F05-B50B-8681D18CED55}"/>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086822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65F35-9172-4700-9A17-53942BFAC2AB}"/>
              </a:ext>
            </a:extLst>
          </p:cNvPr>
          <p:cNvSpPr>
            <a:spLocks noGrp="1"/>
          </p:cNvSpPr>
          <p:nvPr>
            <p:ph type="title"/>
          </p:nvPr>
        </p:nvSpPr>
        <p:spPr/>
        <p:txBody>
          <a:bodyPr/>
          <a:lstStyle/>
          <a:p>
            <a:r>
              <a:rPr lang="en-US"/>
              <a:t>Instagram Posts Table (mit Shares) | lokalzeit - 22 of 22</a:t>
            </a:r>
          </a:p>
        </p:txBody>
      </p:sp>
      <p:graphicFrame>
        <p:nvGraphicFramePr>
          <p:cNvPr id="5" name="Table Placeholder 4">
            <a:extLst>
              <a:ext uri="{FF2B5EF4-FFF2-40B4-BE49-F238E27FC236}">
                <a16:creationId xmlns:a16="http://schemas.microsoft.com/office/drawing/2014/main" id="{E155FC5C-0EA9-4E08-975F-C6FD861224FB}"/>
              </a:ext>
            </a:extLst>
          </p:cNvPr>
          <p:cNvGraphicFramePr>
            <a:graphicFrameLocks noGrp="1"/>
          </p:cNvGraphicFramePr>
          <p:nvPr>
            <p:ph type="tbl" sz="quarter" idx="13"/>
            <p:extLst>
              <p:ext uri="{D42A27DB-BD31-4B8C-83A1-F6EECF244321}">
                <p14:modId xmlns:p14="http://schemas.microsoft.com/office/powerpoint/2010/main" val="853607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06300810"/>
                    </a:ext>
                  </a:extLst>
                </a:gridCol>
                <a:gridCol w="1234440">
                  <a:extLst>
                    <a:ext uri="{9D8B030D-6E8A-4147-A177-3AD203B41FA5}">
                      <a16:colId xmlns:a16="http://schemas.microsoft.com/office/drawing/2014/main" val="1250066182"/>
                    </a:ext>
                  </a:extLst>
                </a:gridCol>
                <a:gridCol w="1645920">
                  <a:extLst>
                    <a:ext uri="{9D8B030D-6E8A-4147-A177-3AD203B41FA5}">
                      <a16:colId xmlns:a16="http://schemas.microsoft.com/office/drawing/2014/main" val="3013776304"/>
                    </a:ext>
                  </a:extLst>
                </a:gridCol>
                <a:gridCol w="576072">
                  <a:extLst>
                    <a:ext uri="{9D8B030D-6E8A-4147-A177-3AD203B41FA5}">
                      <a16:colId xmlns:a16="http://schemas.microsoft.com/office/drawing/2014/main" val="1697592496"/>
                    </a:ext>
                  </a:extLst>
                </a:gridCol>
                <a:gridCol w="576072">
                  <a:extLst>
                    <a:ext uri="{9D8B030D-6E8A-4147-A177-3AD203B41FA5}">
                      <a16:colId xmlns:a16="http://schemas.microsoft.com/office/drawing/2014/main" val="2387785731"/>
                    </a:ext>
                  </a:extLst>
                </a:gridCol>
                <a:gridCol w="576072">
                  <a:extLst>
                    <a:ext uri="{9D8B030D-6E8A-4147-A177-3AD203B41FA5}">
                      <a16:colId xmlns:a16="http://schemas.microsoft.com/office/drawing/2014/main" val="1829776644"/>
                    </a:ext>
                  </a:extLst>
                </a:gridCol>
                <a:gridCol w="576072">
                  <a:extLst>
                    <a:ext uri="{9D8B030D-6E8A-4147-A177-3AD203B41FA5}">
                      <a16:colId xmlns:a16="http://schemas.microsoft.com/office/drawing/2014/main" val="2069626136"/>
                    </a:ext>
                  </a:extLst>
                </a:gridCol>
                <a:gridCol w="576072">
                  <a:extLst>
                    <a:ext uri="{9D8B030D-6E8A-4147-A177-3AD203B41FA5}">
                      <a16:colId xmlns:a16="http://schemas.microsoft.com/office/drawing/2014/main" val="3873324814"/>
                    </a:ext>
                  </a:extLst>
                </a:gridCol>
                <a:gridCol w="576072">
                  <a:extLst>
                    <a:ext uri="{9D8B030D-6E8A-4147-A177-3AD203B41FA5}">
                      <a16:colId xmlns:a16="http://schemas.microsoft.com/office/drawing/2014/main" val="2065422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87658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- 2025-09-29 13:07:39</a:t>
                      </a:r>
                      <a:r>
                        <a:rPr kumimoji="0" lang="de-DE" sz="1000" b="0" i="0" u="none" strike="noStrike" kern="1200" cap="none" spc="0" normalizeH="0" baseline="0" noProof="0">
                          <a:ln>
                            <a:noFill/>
                          </a:ln>
                          <a:solidFill>
                            <a:prstClr val="black"/>
                          </a:solidFill>
                          <a:effectLst/>
                          <a:uLnTx/>
                          <a:uFillTx/>
                          <a:latin typeface="Calibri"/>
                          <a:ea typeface="+mn-ea"/>
                          <a:cs typeface="+mn-cs"/>
                        </a:rPr>
                        <a:t>
 Albert Sagno steckt seine ganze Energie in die Maler-Ausbildung – und würde am liebsten nicht mal Urlaub nehmen. Ein Grund für diese besondere Motivation: sein Chef. 👨🏼‍🎨
Albert ist als Flüchtling aus Guinea nach Velen gekommen. Malermeister Simon Rieke macht für ihn alles möglich. Damit er nicht in der Flüchtlingsunterkunft leben muss, sucht er für Albert eine Wohnung. Und macht mit ihm einen Roadtrip nach Berlin, um Alberts neuen Pass zu beantragen. Was für ein Dreamteam! 🤝❤️
#Ausbildung #Integration #Flucht #Lokalzeit #WDR #ARD #Velen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https://quintly-eu-image-storage.s3.amazonaws.com/60b0c1ceafa7b1885479f8b118a661a3/ac24d2f927378cfe612a70fb3e4ae7eb.jpg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799124</a:t>
                      </a:r>
                    </a:p>
                  </a:txBody>
                  <a:tcPr/>
                </a:tc>
                <a:extLst>
                  <a:ext uri="{0D108BD9-81ED-4DB2-BD59-A6C34878D82A}">
                    <a16:rowId xmlns:a16="http://schemas.microsoft.com/office/drawing/2014/main" val="3618708957"/>
                  </a:ext>
                </a:extLst>
              </a:tr>
            </a:tbl>
          </a:graphicData>
        </a:graphic>
      </p:graphicFrame>
      <p:sp>
        <p:nvSpPr>
          <p:cNvPr id="4" name="Text Placeholder 3">
            <a:extLst>
              <a:ext uri="{FF2B5EF4-FFF2-40B4-BE49-F238E27FC236}">
                <a16:creationId xmlns:a16="http://schemas.microsoft.com/office/drawing/2014/main" id="{6EACE173-FBA8-4080-BFFE-7B660987C57A}"/>
              </a:ext>
            </a:extLst>
          </p:cNvPr>
          <p:cNvSpPr>
            <a:spLocks noGrp="1"/>
          </p:cNvSpPr>
          <p:nvPr>
            <p:ph type="body" sz="quarter" idx="14"/>
          </p:nvPr>
        </p:nvSpPr>
        <p:spPr/>
        <p:txBody>
          <a:bodyPr/>
          <a:lstStyle/>
          <a:p>
            <a:r>
              <a:rPr lang="en-US"/>
              <a:t>29/09/2025 - 05/10/2025</a:t>
            </a:r>
          </a:p>
        </p:txBody>
      </p:sp>
    </p:spTree>
    <p:extLst>
      <p:ext uri="{BB962C8B-B14F-4D97-AF65-F5344CB8AC3E}">
        <p14:creationId xmlns:p14="http://schemas.microsoft.com/office/powerpoint/2010/main" val="22182313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3605</Words>
  <Application>Microsoft Office PowerPoint</Application>
  <PresentationFormat>On-screen Show (4:3)</PresentationFormat>
  <Paragraphs>439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Instagram Posts Table (mit Shares) | lokalzeit - 1 of 22</vt:lpstr>
      <vt:lpstr>Instagram Posts Table (mit Shares) | lokalzeit - 2 of 22</vt:lpstr>
      <vt:lpstr>Instagram Posts Table (mit Shares) | lokalzeit - 3 of 22</vt:lpstr>
      <vt:lpstr>Instagram Posts Table (mit Shares) | lokalzeit - 4 of 22</vt:lpstr>
      <vt:lpstr>Instagram Posts Table (mit Shares) | lokalzeit - 5 of 22</vt:lpstr>
      <vt:lpstr>Instagram Posts Table (mit Shares) | lokalzeit - 6 of 22</vt:lpstr>
      <vt:lpstr>Instagram Posts Table (mit Shares) | lokalzeit - 7 of 22</vt:lpstr>
      <vt:lpstr>Instagram Posts Table (mit Shares) | lokalzeit - 8 of 22</vt:lpstr>
      <vt:lpstr>Instagram Posts Table (mit Shares) | lokalzeit - 9 of 22</vt:lpstr>
      <vt:lpstr>Instagram Posts Table (mit Shares) | lokalzeit - 10 of 22</vt:lpstr>
      <vt:lpstr>Instagram Posts Table (mit Shares) | lokalzeit - 11 of 22</vt:lpstr>
      <vt:lpstr>Instagram Posts Table (mit Shares) | lokalzeit - 12 of 22</vt:lpstr>
      <vt:lpstr>Instagram Posts Table (mit Shares) | lokalzeit - 13 of 22</vt:lpstr>
      <vt:lpstr>Instagram Posts Table (mit Shares) | lokalzeit - 14 of 22</vt:lpstr>
      <vt:lpstr>Instagram Posts Table (mit Shares) | lokalzeit - 15 of 22</vt:lpstr>
      <vt:lpstr>Instagram Posts Table (mit Shares) | lokalzeit - 16 of 22</vt:lpstr>
      <vt:lpstr>Instagram Posts Table (mit Shares) | lokalzeit - 17 of 22</vt:lpstr>
      <vt:lpstr>Instagram Posts Table (mit Shares) | lokalzeit - 18 of 22</vt:lpstr>
      <vt:lpstr>Instagram Posts Table (mit Shares) | lokalzeit - 19 of 22</vt:lpstr>
      <vt:lpstr>Instagram Posts Table (mit Shares) | lokalzeit - 20 of 22</vt:lpstr>
      <vt:lpstr>Instagram Posts Table (mit Shares) | lokalzeit - 21 of 22</vt:lpstr>
      <vt:lpstr>Instagram Posts Table (mit Shares) | lokalzeit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22</dc:title>
  <dc:creator>Frederik Born</dc:creator>
  <cp:lastModifiedBy>Frederik Born</cp:lastModifiedBy>
  <cp:revision>1</cp:revision>
  <dcterms:created xsi:type="dcterms:W3CDTF">2025-10-08T13:15:33Z</dcterms:created>
  <dcterms:modified xsi:type="dcterms:W3CDTF">2025-10-08T13:18:03Z</dcterms:modified>
</cp:coreProperties>
</file>