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4A484-9AAF-4680-B781-8F87B7A50F9C}"/>
              </a:ext>
            </a:extLst>
          </p:cNvPr>
          <p:cNvSpPr>
            <a:spLocks noGrp="1"/>
          </p:cNvSpPr>
          <p:nvPr>
            <p:ph type="title"/>
          </p:nvPr>
        </p:nvSpPr>
        <p:spPr/>
        <p:txBody>
          <a:bodyPr/>
          <a:lstStyle/>
          <a:p>
            <a:r>
              <a:rPr lang="en-US"/>
              <a:t>Facebook Original Own Posts &amp; Reels Table | WDR Lokalzeit - 1 of 12</a:t>
            </a:r>
          </a:p>
        </p:txBody>
      </p:sp>
      <p:graphicFrame>
        <p:nvGraphicFramePr>
          <p:cNvPr id="5" name="Table Placeholder 4">
            <a:extLst>
              <a:ext uri="{FF2B5EF4-FFF2-40B4-BE49-F238E27FC236}">
                <a16:creationId xmlns:a16="http://schemas.microsoft.com/office/drawing/2014/main" id="{0FE06D6A-5DD1-4275-9A48-51C1C90BE346}"/>
              </a:ext>
            </a:extLst>
          </p:cNvPr>
          <p:cNvGraphicFramePr>
            <a:graphicFrameLocks noGrp="1"/>
          </p:cNvGraphicFramePr>
          <p:nvPr>
            <p:ph type="tbl" sz="quarter" idx="13"/>
            <p:extLst>
              <p:ext uri="{D42A27DB-BD31-4B8C-83A1-F6EECF244321}">
                <p14:modId xmlns:p14="http://schemas.microsoft.com/office/powerpoint/2010/main" val="2161185599"/>
              </p:ext>
            </p:extLst>
          </p:nvPr>
        </p:nvGraphicFramePr>
        <p:xfrm>
          <a:off x="457200" y="1731963"/>
          <a:ext cx="7735821" cy="2382520"/>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042596160"/>
                    </a:ext>
                  </a:extLst>
                </a:gridCol>
                <a:gridCol w="1810511">
                  <a:extLst>
                    <a:ext uri="{9D8B030D-6E8A-4147-A177-3AD203B41FA5}">
                      <a16:colId xmlns:a16="http://schemas.microsoft.com/office/drawing/2014/main" val="2958229615"/>
                    </a:ext>
                  </a:extLst>
                </a:gridCol>
                <a:gridCol w="1234439">
                  <a:extLst>
                    <a:ext uri="{9D8B030D-6E8A-4147-A177-3AD203B41FA5}">
                      <a16:colId xmlns:a16="http://schemas.microsoft.com/office/drawing/2014/main" val="2932374038"/>
                    </a:ext>
                  </a:extLst>
                </a:gridCol>
                <a:gridCol w="411480">
                  <a:extLst>
                    <a:ext uri="{9D8B030D-6E8A-4147-A177-3AD203B41FA5}">
                      <a16:colId xmlns:a16="http://schemas.microsoft.com/office/drawing/2014/main" val="4009223745"/>
                    </a:ext>
                  </a:extLst>
                </a:gridCol>
                <a:gridCol w="411480">
                  <a:extLst>
                    <a:ext uri="{9D8B030D-6E8A-4147-A177-3AD203B41FA5}">
                      <a16:colId xmlns:a16="http://schemas.microsoft.com/office/drawing/2014/main" val="3373295521"/>
                    </a:ext>
                  </a:extLst>
                </a:gridCol>
                <a:gridCol w="411480">
                  <a:extLst>
                    <a:ext uri="{9D8B030D-6E8A-4147-A177-3AD203B41FA5}">
                      <a16:colId xmlns:a16="http://schemas.microsoft.com/office/drawing/2014/main" val="585467402"/>
                    </a:ext>
                  </a:extLst>
                </a:gridCol>
                <a:gridCol w="411480">
                  <a:extLst>
                    <a:ext uri="{9D8B030D-6E8A-4147-A177-3AD203B41FA5}">
                      <a16:colId xmlns:a16="http://schemas.microsoft.com/office/drawing/2014/main" val="2731502997"/>
                    </a:ext>
                  </a:extLst>
                </a:gridCol>
                <a:gridCol w="411480">
                  <a:extLst>
                    <a:ext uri="{9D8B030D-6E8A-4147-A177-3AD203B41FA5}">
                      <a16:colId xmlns:a16="http://schemas.microsoft.com/office/drawing/2014/main" val="3951033451"/>
                    </a:ext>
                  </a:extLst>
                </a:gridCol>
                <a:gridCol w="411480">
                  <a:extLst>
                    <a:ext uri="{9D8B030D-6E8A-4147-A177-3AD203B41FA5}">
                      <a16:colId xmlns:a16="http://schemas.microsoft.com/office/drawing/2014/main" val="793021794"/>
                    </a:ext>
                  </a:extLst>
                </a:gridCol>
                <a:gridCol w="411480">
                  <a:extLst>
                    <a:ext uri="{9D8B030D-6E8A-4147-A177-3AD203B41FA5}">
                      <a16:colId xmlns:a16="http://schemas.microsoft.com/office/drawing/2014/main" val="406192105"/>
                    </a:ext>
                  </a:extLst>
                </a:gridCol>
                <a:gridCol w="411480">
                  <a:extLst>
                    <a:ext uri="{9D8B030D-6E8A-4147-A177-3AD203B41FA5}">
                      <a16:colId xmlns:a16="http://schemas.microsoft.com/office/drawing/2014/main" val="1423184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1345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- 2025-10-01 18:28:06</a:t>
                      </a:r>
                      <a:r>
                        <a:rPr kumimoji="0" lang="de-DE" sz="1000" b="0" i="0" u="none" strike="noStrike" kern="1200" cap="none" spc="0" normalizeH="0" baseline="0" noProof="0">
                          <a:ln>
                            <a:noFill/>
                          </a:ln>
                          <a:solidFill>
                            <a:prstClr val="black"/>
                          </a:solidFill>
                          <a:effectLst/>
                          <a:uLnTx/>
                          <a:uFillTx/>
                          <a:latin typeface="Calibri"/>
                          <a:ea typeface="+mn-ea"/>
                          <a:cs typeface="+mn-cs"/>
                        </a:rPr>
                        <a:t>
 Musikstudent Max aus Düsseldorf ist verzweifelt. Diese Geige bedeutet ihm so viel!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https://quintly-eu-image-storage.s3.amazonaws.com/bc22ad31ece8870e558aff23d024e8ce/247c9a3de49e4656defca5440e64e23d.jpg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9138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- 2025-09-29 08:33:04</a:t>
                      </a:r>
                      <a:r>
                        <a:rPr kumimoji="0" lang="de-DE" sz="1000" b="0" i="0" u="none" strike="noStrike" kern="1200" cap="none" spc="0" normalizeH="0" baseline="0" noProof="0">
                          <a:ln>
                            <a:noFill/>
                          </a:ln>
                          <a:solidFill>
                            <a:prstClr val="black"/>
                          </a:solidFill>
                          <a:effectLst/>
                          <a:uLnTx/>
                          <a:uFillTx/>
                          <a:latin typeface="Calibri"/>
                          <a:ea typeface="+mn-ea"/>
                          <a:cs typeface="+mn-cs"/>
                        </a:rPr>
                        <a:t>
 Jeder Handgriff zeigt: Das ist mehr als ein Job, das ist Noels Traum auf Rädern.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https://quintly-eu-image-storage.s3.amazonaws.com/bc22ad31ece8870e558aff23d024e8ce/06766713df26566029e90c713a7ec422.jpg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66265130"/>
                  </a:ext>
                </a:extLst>
              </a:tr>
            </a:tbl>
          </a:graphicData>
        </a:graphic>
      </p:graphicFrame>
      <p:sp>
        <p:nvSpPr>
          <p:cNvPr id="4" name="Text Placeholder 3">
            <a:extLst>
              <a:ext uri="{FF2B5EF4-FFF2-40B4-BE49-F238E27FC236}">
                <a16:creationId xmlns:a16="http://schemas.microsoft.com/office/drawing/2014/main" id="{ACE2D9BE-A9F4-41EC-BD42-9B147D5807D5}"/>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609168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A561E-D47E-4279-874F-26EBB48E1A48}"/>
              </a:ext>
            </a:extLst>
          </p:cNvPr>
          <p:cNvSpPr>
            <a:spLocks noGrp="1"/>
          </p:cNvSpPr>
          <p:nvPr>
            <p:ph type="title"/>
          </p:nvPr>
        </p:nvSpPr>
        <p:spPr/>
        <p:txBody>
          <a:bodyPr/>
          <a:lstStyle/>
          <a:p>
            <a:r>
              <a:rPr lang="en-US"/>
              <a:t>Facebook Original Own Posts &amp; Reels Table | WDR Lokalzeit - 2 of 12</a:t>
            </a:r>
          </a:p>
        </p:txBody>
      </p:sp>
      <p:graphicFrame>
        <p:nvGraphicFramePr>
          <p:cNvPr id="5" name="Table Placeholder 4">
            <a:extLst>
              <a:ext uri="{FF2B5EF4-FFF2-40B4-BE49-F238E27FC236}">
                <a16:creationId xmlns:a16="http://schemas.microsoft.com/office/drawing/2014/main" id="{D75C2734-BBE2-46A7-95C3-D69C2A7EB0A3}"/>
              </a:ext>
            </a:extLst>
          </p:cNvPr>
          <p:cNvGraphicFramePr>
            <a:graphicFrameLocks noGrp="1"/>
          </p:cNvGraphicFramePr>
          <p:nvPr>
            <p:ph type="tbl" sz="quarter" idx="13"/>
            <p:extLst>
              <p:ext uri="{D42A27DB-BD31-4B8C-83A1-F6EECF244321}">
                <p14:modId xmlns:p14="http://schemas.microsoft.com/office/powerpoint/2010/main" val="2128520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996298584"/>
                    </a:ext>
                  </a:extLst>
                </a:gridCol>
                <a:gridCol w="1810511">
                  <a:extLst>
                    <a:ext uri="{9D8B030D-6E8A-4147-A177-3AD203B41FA5}">
                      <a16:colId xmlns:a16="http://schemas.microsoft.com/office/drawing/2014/main" val="103143268"/>
                    </a:ext>
                  </a:extLst>
                </a:gridCol>
                <a:gridCol w="1234439">
                  <a:extLst>
                    <a:ext uri="{9D8B030D-6E8A-4147-A177-3AD203B41FA5}">
                      <a16:colId xmlns:a16="http://schemas.microsoft.com/office/drawing/2014/main" val="1768019440"/>
                    </a:ext>
                  </a:extLst>
                </a:gridCol>
                <a:gridCol w="411480">
                  <a:extLst>
                    <a:ext uri="{9D8B030D-6E8A-4147-A177-3AD203B41FA5}">
                      <a16:colId xmlns:a16="http://schemas.microsoft.com/office/drawing/2014/main" val="3692366004"/>
                    </a:ext>
                  </a:extLst>
                </a:gridCol>
                <a:gridCol w="411480">
                  <a:extLst>
                    <a:ext uri="{9D8B030D-6E8A-4147-A177-3AD203B41FA5}">
                      <a16:colId xmlns:a16="http://schemas.microsoft.com/office/drawing/2014/main" val="3122422899"/>
                    </a:ext>
                  </a:extLst>
                </a:gridCol>
                <a:gridCol w="411480">
                  <a:extLst>
                    <a:ext uri="{9D8B030D-6E8A-4147-A177-3AD203B41FA5}">
                      <a16:colId xmlns:a16="http://schemas.microsoft.com/office/drawing/2014/main" val="3829529275"/>
                    </a:ext>
                  </a:extLst>
                </a:gridCol>
                <a:gridCol w="411480">
                  <a:extLst>
                    <a:ext uri="{9D8B030D-6E8A-4147-A177-3AD203B41FA5}">
                      <a16:colId xmlns:a16="http://schemas.microsoft.com/office/drawing/2014/main" val="4283231096"/>
                    </a:ext>
                  </a:extLst>
                </a:gridCol>
                <a:gridCol w="411480">
                  <a:extLst>
                    <a:ext uri="{9D8B030D-6E8A-4147-A177-3AD203B41FA5}">
                      <a16:colId xmlns:a16="http://schemas.microsoft.com/office/drawing/2014/main" val="3482795996"/>
                    </a:ext>
                  </a:extLst>
                </a:gridCol>
                <a:gridCol w="411480">
                  <a:extLst>
                    <a:ext uri="{9D8B030D-6E8A-4147-A177-3AD203B41FA5}">
                      <a16:colId xmlns:a16="http://schemas.microsoft.com/office/drawing/2014/main" val="2742238742"/>
                    </a:ext>
                  </a:extLst>
                </a:gridCol>
                <a:gridCol w="411480">
                  <a:extLst>
                    <a:ext uri="{9D8B030D-6E8A-4147-A177-3AD203B41FA5}">
                      <a16:colId xmlns:a16="http://schemas.microsoft.com/office/drawing/2014/main" val="4151711349"/>
                    </a:ext>
                  </a:extLst>
                </a:gridCol>
                <a:gridCol w="411480">
                  <a:extLst>
                    <a:ext uri="{9D8B030D-6E8A-4147-A177-3AD203B41FA5}">
                      <a16:colId xmlns:a16="http://schemas.microsoft.com/office/drawing/2014/main" val="2888617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03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- 2025-10-01 10:03:05</a:t>
                      </a:r>
                      <a:r>
                        <a:rPr kumimoji="0" lang="de-DE" sz="1000" b="0" i="0" u="none" strike="noStrike" kern="1200" cap="none" spc="0" normalizeH="0" baseline="0" noProof="0">
                          <a:ln>
                            <a:noFill/>
                          </a:ln>
                          <a:solidFill>
                            <a:prstClr val="black"/>
                          </a:solidFill>
                          <a:effectLst/>
                          <a:uLnTx/>
                          <a:uFillTx/>
                          <a:latin typeface="Calibri"/>
                          <a:ea typeface="+mn-ea"/>
                          <a:cs typeface="+mn-cs"/>
                        </a:rPr>
                        <a:t>
 Seit über 60 Jahren führt Diethelm Graf von Plettenberg seine Praxis in Bocholt. Ans Aufhören denkt er noch lange nicht.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https://quintly-eu-image-storage.s3.amazonaws.com/bc22ad31ece8870e558aff23d024e8ce/e75e7d94cee359bf0a5626a351e9985f.jpg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5241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- 2025-10-05 15:12:54</a:t>
                      </a:r>
                      <a:r>
                        <a:rPr kumimoji="0" lang="de-DE" sz="1000" b="0" i="0" u="none" strike="noStrike" kern="1200" cap="none" spc="0" normalizeH="0" baseline="0" noProof="0">
                          <a:ln>
                            <a:noFill/>
                          </a:ln>
                          <a:solidFill>
                            <a:prstClr val="black"/>
                          </a:solidFill>
                          <a:effectLst/>
                          <a:uLnTx/>
                          <a:uFillTx/>
                          <a:latin typeface="Calibri"/>
                          <a:ea typeface="+mn-ea"/>
                          <a:cs typeface="+mn-cs"/>
                        </a:rPr>
                        <a:t>
 Hubertus aus Unna ist 20, unheilbar krank und manchmal ganz schön einsam. Gut, dass es Jan gibt!🙌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https://quintly-eu-image-storage.s3.amazonaws.com/bc22ad31ece8870e558aff23d024e8ce/7c6d71fdf668a6f909c8fd3e9a49225b.jpg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0836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- 2025-09-30 15:37:06</a:t>
                      </a:r>
                      <a:r>
                        <a:rPr kumimoji="0" lang="de-DE" sz="1000" b="0" i="0" u="none" strike="noStrike" kern="1200" cap="none" spc="0" normalizeH="0" baseline="0" noProof="0">
                          <a:ln>
                            <a:noFill/>
                          </a:ln>
                          <a:solidFill>
                            <a:prstClr val="black"/>
                          </a:solidFill>
                          <a:effectLst/>
                          <a:uLnTx/>
                          <a:uFillTx/>
                          <a:latin typeface="Calibri"/>
                          <a:ea typeface="+mn-ea"/>
                          <a:cs typeface="+mn-cs"/>
                        </a:rPr>
                        <a:t>
 Wer glaubt, dass Harald es schafft, antwortet mit: 🏅. Wir fangen 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https://quintly-eu-image-storage.s3.amazonaws.com/bc22ad31ece8870e558aff23d024e8ce/daa7e00df3092f3ad0707036dee683d8.jpg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5005460"/>
                  </a:ext>
                </a:extLst>
              </a:tr>
            </a:tbl>
          </a:graphicData>
        </a:graphic>
      </p:graphicFrame>
      <p:sp>
        <p:nvSpPr>
          <p:cNvPr id="4" name="Text Placeholder 3">
            <a:extLst>
              <a:ext uri="{FF2B5EF4-FFF2-40B4-BE49-F238E27FC236}">
                <a16:creationId xmlns:a16="http://schemas.microsoft.com/office/drawing/2014/main" id="{1A9872B1-6FB0-410D-9245-1436408EEB7F}"/>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710412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B9E1E-6176-42DC-B0BB-130FD4BC64AA}"/>
              </a:ext>
            </a:extLst>
          </p:cNvPr>
          <p:cNvSpPr>
            <a:spLocks noGrp="1"/>
          </p:cNvSpPr>
          <p:nvPr>
            <p:ph type="title"/>
          </p:nvPr>
        </p:nvSpPr>
        <p:spPr/>
        <p:txBody>
          <a:bodyPr/>
          <a:lstStyle/>
          <a:p>
            <a:r>
              <a:rPr lang="en-US"/>
              <a:t>Facebook Original Own Posts &amp; Reels Table | WDR Lokalzeit - 3 of 12</a:t>
            </a:r>
          </a:p>
        </p:txBody>
      </p:sp>
      <p:graphicFrame>
        <p:nvGraphicFramePr>
          <p:cNvPr id="5" name="Table Placeholder 4">
            <a:extLst>
              <a:ext uri="{FF2B5EF4-FFF2-40B4-BE49-F238E27FC236}">
                <a16:creationId xmlns:a16="http://schemas.microsoft.com/office/drawing/2014/main" id="{E953A19B-78A8-485E-9DB6-7AE54A5EB32C}"/>
              </a:ext>
            </a:extLst>
          </p:cNvPr>
          <p:cNvGraphicFramePr>
            <a:graphicFrameLocks noGrp="1"/>
          </p:cNvGraphicFramePr>
          <p:nvPr>
            <p:ph type="tbl" sz="quarter" idx="13"/>
            <p:extLst>
              <p:ext uri="{D42A27DB-BD31-4B8C-83A1-F6EECF244321}">
                <p14:modId xmlns:p14="http://schemas.microsoft.com/office/powerpoint/2010/main" val="322808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750942122"/>
                    </a:ext>
                  </a:extLst>
                </a:gridCol>
                <a:gridCol w="1810511">
                  <a:extLst>
                    <a:ext uri="{9D8B030D-6E8A-4147-A177-3AD203B41FA5}">
                      <a16:colId xmlns:a16="http://schemas.microsoft.com/office/drawing/2014/main" val="2458015351"/>
                    </a:ext>
                  </a:extLst>
                </a:gridCol>
                <a:gridCol w="1234439">
                  <a:extLst>
                    <a:ext uri="{9D8B030D-6E8A-4147-A177-3AD203B41FA5}">
                      <a16:colId xmlns:a16="http://schemas.microsoft.com/office/drawing/2014/main" val="771690405"/>
                    </a:ext>
                  </a:extLst>
                </a:gridCol>
                <a:gridCol w="411480">
                  <a:extLst>
                    <a:ext uri="{9D8B030D-6E8A-4147-A177-3AD203B41FA5}">
                      <a16:colId xmlns:a16="http://schemas.microsoft.com/office/drawing/2014/main" val="2833649415"/>
                    </a:ext>
                  </a:extLst>
                </a:gridCol>
                <a:gridCol w="411480">
                  <a:extLst>
                    <a:ext uri="{9D8B030D-6E8A-4147-A177-3AD203B41FA5}">
                      <a16:colId xmlns:a16="http://schemas.microsoft.com/office/drawing/2014/main" val="1519538690"/>
                    </a:ext>
                  </a:extLst>
                </a:gridCol>
                <a:gridCol w="411480">
                  <a:extLst>
                    <a:ext uri="{9D8B030D-6E8A-4147-A177-3AD203B41FA5}">
                      <a16:colId xmlns:a16="http://schemas.microsoft.com/office/drawing/2014/main" val="3826100737"/>
                    </a:ext>
                  </a:extLst>
                </a:gridCol>
                <a:gridCol w="411480">
                  <a:extLst>
                    <a:ext uri="{9D8B030D-6E8A-4147-A177-3AD203B41FA5}">
                      <a16:colId xmlns:a16="http://schemas.microsoft.com/office/drawing/2014/main" val="4072100473"/>
                    </a:ext>
                  </a:extLst>
                </a:gridCol>
                <a:gridCol w="411480">
                  <a:extLst>
                    <a:ext uri="{9D8B030D-6E8A-4147-A177-3AD203B41FA5}">
                      <a16:colId xmlns:a16="http://schemas.microsoft.com/office/drawing/2014/main" val="1515752912"/>
                    </a:ext>
                  </a:extLst>
                </a:gridCol>
                <a:gridCol w="411480">
                  <a:extLst>
                    <a:ext uri="{9D8B030D-6E8A-4147-A177-3AD203B41FA5}">
                      <a16:colId xmlns:a16="http://schemas.microsoft.com/office/drawing/2014/main" val="1670803384"/>
                    </a:ext>
                  </a:extLst>
                </a:gridCol>
                <a:gridCol w="411480">
                  <a:extLst>
                    <a:ext uri="{9D8B030D-6E8A-4147-A177-3AD203B41FA5}">
                      <a16:colId xmlns:a16="http://schemas.microsoft.com/office/drawing/2014/main" val="1814656715"/>
                    </a:ext>
                  </a:extLst>
                </a:gridCol>
                <a:gridCol w="411480">
                  <a:extLst>
                    <a:ext uri="{9D8B030D-6E8A-4147-A177-3AD203B41FA5}">
                      <a16:colId xmlns:a16="http://schemas.microsoft.com/office/drawing/2014/main" val="1380688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6205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- 2025-09-30 11:01:03</a:t>
                      </a:r>
                      <a:r>
                        <a:rPr kumimoji="0" lang="de-DE" sz="1000" b="0" i="0" u="none" strike="noStrike" kern="1200" cap="none" spc="0" normalizeH="0" baseline="0" noProof="0">
                          <a:ln>
                            <a:noFill/>
                          </a:ln>
                          <a:solidFill>
                            <a:prstClr val="black"/>
                          </a:solidFill>
                          <a:effectLst/>
                          <a:uLnTx/>
                          <a:uFillTx/>
                          <a:latin typeface="Calibri"/>
                          <a:ea typeface="+mn-ea"/>
                          <a:cs typeface="+mn-cs"/>
                        </a:rPr>
                        <a:t>
 Ali aus Engelskirchen-Osberghausen sagt: "Jeder hat die Möglichkeit, etwas Schönes zu erschaffen."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https://quintly-eu-image-storage.s3.amazonaws.com/bc22ad31ece8870e558aff23d024e8ce/db840cff9eafdd647f76d0cd2c214102.jpg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2388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- 2025-09-30 18:41:03</a:t>
                      </a:r>
                      <a:r>
                        <a:rPr kumimoji="0" lang="de-DE" sz="1000" b="0" i="0" u="none" strike="noStrike" kern="1200" cap="none" spc="0" normalizeH="0" baseline="0" noProof="0">
                          <a:ln>
                            <a:noFill/>
                          </a:ln>
                          <a:solidFill>
                            <a:prstClr val="black"/>
                          </a:solidFill>
                          <a:effectLst/>
                          <a:uLnTx/>
                          <a:uFillTx/>
                          <a:latin typeface="Calibri"/>
                          <a:ea typeface="+mn-ea"/>
                          <a:cs typeface="+mn-cs"/>
                        </a:rPr>
                        <a:t>
 Ralle hat eine echte Rarität auf vier Rädern. Der Oldtimer-Liebhaber hat sich seinen VW-T1 Bulli zu einem 200 PS Camperbulli umgebaut.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https://quintly-eu-image-storage.s3.amazonaws.com/bc22ad31ece8870e558aff23d024e8ce/d54d1a69d6a6d28ba46ac1d322bcdd5b.jpg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31362721"/>
                  </a:ext>
                </a:extLst>
              </a:tr>
            </a:tbl>
          </a:graphicData>
        </a:graphic>
      </p:graphicFrame>
      <p:sp>
        <p:nvSpPr>
          <p:cNvPr id="4" name="Text Placeholder 3">
            <a:extLst>
              <a:ext uri="{FF2B5EF4-FFF2-40B4-BE49-F238E27FC236}">
                <a16:creationId xmlns:a16="http://schemas.microsoft.com/office/drawing/2014/main" id="{BC50D649-D801-4A8E-8D01-10615FFCF196}"/>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271211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3C04F-3B7A-4665-AB83-C1FC68164A4A}"/>
              </a:ext>
            </a:extLst>
          </p:cNvPr>
          <p:cNvSpPr>
            <a:spLocks noGrp="1"/>
          </p:cNvSpPr>
          <p:nvPr>
            <p:ph type="title"/>
          </p:nvPr>
        </p:nvSpPr>
        <p:spPr/>
        <p:txBody>
          <a:bodyPr/>
          <a:lstStyle/>
          <a:p>
            <a:r>
              <a:rPr lang="en-US"/>
              <a:t>Facebook Original Own Posts &amp; Reels Table | WDR Lokalzeit - 4 of 12</a:t>
            </a:r>
          </a:p>
        </p:txBody>
      </p:sp>
      <p:graphicFrame>
        <p:nvGraphicFramePr>
          <p:cNvPr id="5" name="Table Placeholder 4">
            <a:extLst>
              <a:ext uri="{FF2B5EF4-FFF2-40B4-BE49-F238E27FC236}">
                <a16:creationId xmlns:a16="http://schemas.microsoft.com/office/drawing/2014/main" id="{0CAC00F2-2E54-44B5-BD26-23C427A31B13}"/>
              </a:ext>
            </a:extLst>
          </p:cNvPr>
          <p:cNvGraphicFramePr>
            <a:graphicFrameLocks noGrp="1"/>
          </p:cNvGraphicFramePr>
          <p:nvPr>
            <p:ph type="tbl" sz="quarter" idx="13"/>
            <p:extLst>
              <p:ext uri="{D42A27DB-BD31-4B8C-83A1-F6EECF244321}">
                <p14:modId xmlns:p14="http://schemas.microsoft.com/office/powerpoint/2010/main" val="3284237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863570053"/>
                    </a:ext>
                  </a:extLst>
                </a:gridCol>
                <a:gridCol w="1810511">
                  <a:extLst>
                    <a:ext uri="{9D8B030D-6E8A-4147-A177-3AD203B41FA5}">
                      <a16:colId xmlns:a16="http://schemas.microsoft.com/office/drawing/2014/main" val="1521853682"/>
                    </a:ext>
                  </a:extLst>
                </a:gridCol>
                <a:gridCol w="1234439">
                  <a:extLst>
                    <a:ext uri="{9D8B030D-6E8A-4147-A177-3AD203B41FA5}">
                      <a16:colId xmlns:a16="http://schemas.microsoft.com/office/drawing/2014/main" val="3967632370"/>
                    </a:ext>
                  </a:extLst>
                </a:gridCol>
                <a:gridCol w="411480">
                  <a:extLst>
                    <a:ext uri="{9D8B030D-6E8A-4147-A177-3AD203B41FA5}">
                      <a16:colId xmlns:a16="http://schemas.microsoft.com/office/drawing/2014/main" val="1268218481"/>
                    </a:ext>
                  </a:extLst>
                </a:gridCol>
                <a:gridCol w="411480">
                  <a:extLst>
                    <a:ext uri="{9D8B030D-6E8A-4147-A177-3AD203B41FA5}">
                      <a16:colId xmlns:a16="http://schemas.microsoft.com/office/drawing/2014/main" val="3579849118"/>
                    </a:ext>
                  </a:extLst>
                </a:gridCol>
                <a:gridCol w="411480">
                  <a:extLst>
                    <a:ext uri="{9D8B030D-6E8A-4147-A177-3AD203B41FA5}">
                      <a16:colId xmlns:a16="http://schemas.microsoft.com/office/drawing/2014/main" val="3447246825"/>
                    </a:ext>
                  </a:extLst>
                </a:gridCol>
                <a:gridCol w="411480">
                  <a:extLst>
                    <a:ext uri="{9D8B030D-6E8A-4147-A177-3AD203B41FA5}">
                      <a16:colId xmlns:a16="http://schemas.microsoft.com/office/drawing/2014/main" val="3965690891"/>
                    </a:ext>
                  </a:extLst>
                </a:gridCol>
                <a:gridCol w="411480">
                  <a:extLst>
                    <a:ext uri="{9D8B030D-6E8A-4147-A177-3AD203B41FA5}">
                      <a16:colId xmlns:a16="http://schemas.microsoft.com/office/drawing/2014/main" val="3286435131"/>
                    </a:ext>
                  </a:extLst>
                </a:gridCol>
                <a:gridCol w="411480">
                  <a:extLst>
                    <a:ext uri="{9D8B030D-6E8A-4147-A177-3AD203B41FA5}">
                      <a16:colId xmlns:a16="http://schemas.microsoft.com/office/drawing/2014/main" val="2997225424"/>
                    </a:ext>
                  </a:extLst>
                </a:gridCol>
                <a:gridCol w="411480">
                  <a:extLst>
                    <a:ext uri="{9D8B030D-6E8A-4147-A177-3AD203B41FA5}">
                      <a16:colId xmlns:a16="http://schemas.microsoft.com/office/drawing/2014/main" val="438853142"/>
                    </a:ext>
                  </a:extLst>
                </a:gridCol>
                <a:gridCol w="411480">
                  <a:extLst>
                    <a:ext uri="{9D8B030D-6E8A-4147-A177-3AD203B41FA5}">
                      <a16:colId xmlns:a16="http://schemas.microsoft.com/office/drawing/2014/main" val="304941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1386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- 2025-10-05 17:11:48</a:t>
                      </a:r>
                      <a:r>
                        <a:rPr kumimoji="0" lang="de-DE" sz="1000" b="0" i="0" u="none" strike="noStrike" kern="1200" cap="none" spc="0" normalizeH="0" baseline="0" noProof="0">
                          <a:ln>
                            <a:noFill/>
                          </a:ln>
                          <a:solidFill>
                            <a:prstClr val="black"/>
                          </a:solidFill>
                          <a:effectLst/>
                          <a:uLnTx/>
                          <a:uFillTx/>
                          <a:latin typeface="Calibri"/>
                          <a:ea typeface="+mn-ea"/>
                          <a:cs typeface="+mn-cs"/>
                        </a:rPr>
                        <a:t>
 Seit 2016 treibt die Scootergang in Duisburg ihr Unwesen.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https://quintly-eu-image-storage.s3.amazonaws.com/bc22ad31ece8870e558aff23d024e8ce/5eb5accb391d826132395acd78322748.jpg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8089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- 2025-10-02 07:33:03</a:t>
                      </a:r>
                      <a:r>
                        <a:rPr kumimoji="0" lang="de-DE" sz="1000" b="0" i="0" u="none" strike="noStrike" kern="1200" cap="none" spc="0" normalizeH="0" baseline="0" noProof="0">
                          <a:ln>
                            <a:noFill/>
                          </a:ln>
                          <a:solidFill>
                            <a:prstClr val="black"/>
                          </a:solidFill>
                          <a:effectLst/>
                          <a:uLnTx/>
                          <a:uFillTx/>
                          <a:latin typeface="Calibri"/>
                          <a:ea typeface="+mn-ea"/>
                          <a:cs typeface="+mn-cs"/>
                        </a:rPr>
                        <a:t>
 Hier in Meinerzhagen passen Kangals, das sind Herdenschutzhunde, auf die Pferde auf. Zum Schutz gegen mögliche Wolfsangriffe!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https://quintly-eu-image-storage.s3.amazonaws.com/bc22ad31ece8870e558aff23d024e8ce/a7e74a04228ea1ae0791ae38954ca4c8.jpg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30034802"/>
                  </a:ext>
                </a:extLst>
              </a:tr>
            </a:tbl>
          </a:graphicData>
        </a:graphic>
      </p:graphicFrame>
      <p:sp>
        <p:nvSpPr>
          <p:cNvPr id="4" name="Text Placeholder 3">
            <a:extLst>
              <a:ext uri="{FF2B5EF4-FFF2-40B4-BE49-F238E27FC236}">
                <a16:creationId xmlns:a16="http://schemas.microsoft.com/office/drawing/2014/main" id="{0A21D8FF-7383-449E-8DC2-0A4587821FD3}"/>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4262883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5EEE8-35D3-4B0F-9076-F9A7031CA808}"/>
              </a:ext>
            </a:extLst>
          </p:cNvPr>
          <p:cNvSpPr>
            <a:spLocks noGrp="1"/>
          </p:cNvSpPr>
          <p:nvPr>
            <p:ph type="title"/>
          </p:nvPr>
        </p:nvSpPr>
        <p:spPr/>
        <p:txBody>
          <a:bodyPr/>
          <a:lstStyle/>
          <a:p>
            <a:r>
              <a:rPr lang="en-US"/>
              <a:t>Facebook Original Own Posts &amp; Reels Table | WDR Lokalzeit - 5 of 12</a:t>
            </a:r>
          </a:p>
        </p:txBody>
      </p:sp>
      <p:graphicFrame>
        <p:nvGraphicFramePr>
          <p:cNvPr id="5" name="Table Placeholder 4">
            <a:extLst>
              <a:ext uri="{FF2B5EF4-FFF2-40B4-BE49-F238E27FC236}">
                <a16:creationId xmlns:a16="http://schemas.microsoft.com/office/drawing/2014/main" id="{C473FC3C-FFD3-4045-92C4-6E7BF74525DD}"/>
              </a:ext>
            </a:extLst>
          </p:cNvPr>
          <p:cNvGraphicFramePr>
            <a:graphicFrameLocks noGrp="1"/>
          </p:cNvGraphicFramePr>
          <p:nvPr>
            <p:ph type="tbl" sz="quarter" idx="13"/>
            <p:extLst>
              <p:ext uri="{D42A27DB-BD31-4B8C-83A1-F6EECF244321}">
                <p14:modId xmlns:p14="http://schemas.microsoft.com/office/powerpoint/2010/main" val="1242211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765287929"/>
                    </a:ext>
                  </a:extLst>
                </a:gridCol>
                <a:gridCol w="1810511">
                  <a:extLst>
                    <a:ext uri="{9D8B030D-6E8A-4147-A177-3AD203B41FA5}">
                      <a16:colId xmlns:a16="http://schemas.microsoft.com/office/drawing/2014/main" val="905716218"/>
                    </a:ext>
                  </a:extLst>
                </a:gridCol>
                <a:gridCol w="1234439">
                  <a:extLst>
                    <a:ext uri="{9D8B030D-6E8A-4147-A177-3AD203B41FA5}">
                      <a16:colId xmlns:a16="http://schemas.microsoft.com/office/drawing/2014/main" val="1632735391"/>
                    </a:ext>
                  </a:extLst>
                </a:gridCol>
                <a:gridCol w="411480">
                  <a:extLst>
                    <a:ext uri="{9D8B030D-6E8A-4147-A177-3AD203B41FA5}">
                      <a16:colId xmlns:a16="http://schemas.microsoft.com/office/drawing/2014/main" val="422451997"/>
                    </a:ext>
                  </a:extLst>
                </a:gridCol>
                <a:gridCol w="411480">
                  <a:extLst>
                    <a:ext uri="{9D8B030D-6E8A-4147-A177-3AD203B41FA5}">
                      <a16:colId xmlns:a16="http://schemas.microsoft.com/office/drawing/2014/main" val="3131759045"/>
                    </a:ext>
                  </a:extLst>
                </a:gridCol>
                <a:gridCol w="411480">
                  <a:extLst>
                    <a:ext uri="{9D8B030D-6E8A-4147-A177-3AD203B41FA5}">
                      <a16:colId xmlns:a16="http://schemas.microsoft.com/office/drawing/2014/main" val="3013328211"/>
                    </a:ext>
                  </a:extLst>
                </a:gridCol>
                <a:gridCol w="411480">
                  <a:extLst>
                    <a:ext uri="{9D8B030D-6E8A-4147-A177-3AD203B41FA5}">
                      <a16:colId xmlns:a16="http://schemas.microsoft.com/office/drawing/2014/main" val="815928991"/>
                    </a:ext>
                  </a:extLst>
                </a:gridCol>
                <a:gridCol w="411480">
                  <a:extLst>
                    <a:ext uri="{9D8B030D-6E8A-4147-A177-3AD203B41FA5}">
                      <a16:colId xmlns:a16="http://schemas.microsoft.com/office/drawing/2014/main" val="1628153672"/>
                    </a:ext>
                  </a:extLst>
                </a:gridCol>
                <a:gridCol w="411480">
                  <a:extLst>
                    <a:ext uri="{9D8B030D-6E8A-4147-A177-3AD203B41FA5}">
                      <a16:colId xmlns:a16="http://schemas.microsoft.com/office/drawing/2014/main" val="2690379927"/>
                    </a:ext>
                  </a:extLst>
                </a:gridCol>
                <a:gridCol w="411480">
                  <a:extLst>
                    <a:ext uri="{9D8B030D-6E8A-4147-A177-3AD203B41FA5}">
                      <a16:colId xmlns:a16="http://schemas.microsoft.com/office/drawing/2014/main" val="370564174"/>
                    </a:ext>
                  </a:extLst>
                </a:gridCol>
                <a:gridCol w="411480">
                  <a:extLst>
                    <a:ext uri="{9D8B030D-6E8A-4147-A177-3AD203B41FA5}">
                      <a16:colId xmlns:a16="http://schemas.microsoft.com/office/drawing/2014/main" val="2878086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737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- 2025-10-04 07:55:04</a:t>
                      </a:r>
                      <a:r>
                        <a:rPr kumimoji="0" lang="de-DE" sz="1000" b="0" i="0" u="none" strike="noStrike" kern="1200" cap="none" spc="0" normalizeH="0" baseline="0" noProof="0">
                          <a:ln>
                            <a:noFill/>
                          </a:ln>
                          <a:solidFill>
                            <a:prstClr val="black"/>
                          </a:solidFill>
                          <a:effectLst/>
                          <a:uLnTx/>
                          <a:uFillTx/>
                          <a:latin typeface="Calibri"/>
                          <a:ea typeface="+mn-ea"/>
                          <a:cs typeface="+mn-cs"/>
                        </a:rPr>
                        <a:t>
 Arnd Lewin sagt über seinen neuen Job in Winterberg: "Ich hab einen Lottogewinn gemacht."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https://quintly-eu-image-storage.s3.amazonaws.com/bc22ad31ece8870e558aff23d024e8ce/3b5c7511d6f35ca9555eaf61ee831f10.jpg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57997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- 2025-10-01 07:38:06</a:t>
                      </a:r>
                      <a:r>
                        <a:rPr kumimoji="0" lang="de-DE" sz="1000" b="0" i="0" u="none" strike="noStrike" kern="1200" cap="none" spc="0" normalizeH="0" baseline="0" noProof="0">
                          <a:ln>
                            <a:noFill/>
                          </a:ln>
                          <a:solidFill>
                            <a:prstClr val="black"/>
                          </a:solidFill>
                          <a:effectLst/>
                          <a:uLnTx/>
                          <a:uFillTx/>
                          <a:latin typeface="Calibri"/>
                          <a:ea typeface="+mn-ea"/>
                          <a:cs typeface="+mn-cs"/>
                        </a:rPr>
                        <a:t>
 Jonathan aus Leverkusen erlebt dank des Wünschewagens eine Fahrt durch Köln und träumt davon selbst Sanitäter zu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https://quintly-eu-image-storage.s3.amazonaws.com/bc22ad31ece8870e558aff23d024e8ce/51aa1a15751effa7fe290303e1ba6bc6.jpg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1380979"/>
                  </a:ext>
                </a:extLst>
              </a:tr>
            </a:tbl>
          </a:graphicData>
        </a:graphic>
      </p:graphicFrame>
      <p:sp>
        <p:nvSpPr>
          <p:cNvPr id="4" name="Text Placeholder 3">
            <a:extLst>
              <a:ext uri="{FF2B5EF4-FFF2-40B4-BE49-F238E27FC236}">
                <a16:creationId xmlns:a16="http://schemas.microsoft.com/office/drawing/2014/main" id="{1E079EB8-BE36-47EB-BAA0-95C81A4CB9E9}"/>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599626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2C3FF-FA9F-437B-8864-A395B9241C16}"/>
              </a:ext>
            </a:extLst>
          </p:cNvPr>
          <p:cNvSpPr>
            <a:spLocks noGrp="1"/>
          </p:cNvSpPr>
          <p:nvPr>
            <p:ph type="title"/>
          </p:nvPr>
        </p:nvSpPr>
        <p:spPr/>
        <p:txBody>
          <a:bodyPr/>
          <a:lstStyle/>
          <a:p>
            <a:r>
              <a:rPr lang="en-US"/>
              <a:t>Facebook Original Own Posts &amp; Reels Table | WDR Lokalzeit - 6 of 12</a:t>
            </a:r>
          </a:p>
        </p:txBody>
      </p:sp>
      <p:graphicFrame>
        <p:nvGraphicFramePr>
          <p:cNvPr id="5" name="Table Placeholder 4">
            <a:extLst>
              <a:ext uri="{FF2B5EF4-FFF2-40B4-BE49-F238E27FC236}">
                <a16:creationId xmlns:a16="http://schemas.microsoft.com/office/drawing/2014/main" id="{6BD2334F-5AF3-4623-83E3-F78C7FCE4973}"/>
              </a:ext>
            </a:extLst>
          </p:cNvPr>
          <p:cNvGraphicFramePr>
            <a:graphicFrameLocks noGrp="1"/>
          </p:cNvGraphicFramePr>
          <p:nvPr>
            <p:ph type="tbl" sz="quarter" idx="13"/>
            <p:extLst>
              <p:ext uri="{D42A27DB-BD31-4B8C-83A1-F6EECF244321}">
                <p14:modId xmlns:p14="http://schemas.microsoft.com/office/powerpoint/2010/main" val="3998784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73097349"/>
                    </a:ext>
                  </a:extLst>
                </a:gridCol>
                <a:gridCol w="1810511">
                  <a:extLst>
                    <a:ext uri="{9D8B030D-6E8A-4147-A177-3AD203B41FA5}">
                      <a16:colId xmlns:a16="http://schemas.microsoft.com/office/drawing/2014/main" val="2900609374"/>
                    </a:ext>
                  </a:extLst>
                </a:gridCol>
                <a:gridCol w="1234439">
                  <a:extLst>
                    <a:ext uri="{9D8B030D-6E8A-4147-A177-3AD203B41FA5}">
                      <a16:colId xmlns:a16="http://schemas.microsoft.com/office/drawing/2014/main" val="2939953841"/>
                    </a:ext>
                  </a:extLst>
                </a:gridCol>
                <a:gridCol w="411480">
                  <a:extLst>
                    <a:ext uri="{9D8B030D-6E8A-4147-A177-3AD203B41FA5}">
                      <a16:colId xmlns:a16="http://schemas.microsoft.com/office/drawing/2014/main" val="3577828097"/>
                    </a:ext>
                  </a:extLst>
                </a:gridCol>
                <a:gridCol w="411480">
                  <a:extLst>
                    <a:ext uri="{9D8B030D-6E8A-4147-A177-3AD203B41FA5}">
                      <a16:colId xmlns:a16="http://schemas.microsoft.com/office/drawing/2014/main" val="2166414488"/>
                    </a:ext>
                  </a:extLst>
                </a:gridCol>
                <a:gridCol w="411480">
                  <a:extLst>
                    <a:ext uri="{9D8B030D-6E8A-4147-A177-3AD203B41FA5}">
                      <a16:colId xmlns:a16="http://schemas.microsoft.com/office/drawing/2014/main" val="359399015"/>
                    </a:ext>
                  </a:extLst>
                </a:gridCol>
                <a:gridCol w="411480">
                  <a:extLst>
                    <a:ext uri="{9D8B030D-6E8A-4147-A177-3AD203B41FA5}">
                      <a16:colId xmlns:a16="http://schemas.microsoft.com/office/drawing/2014/main" val="1819728268"/>
                    </a:ext>
                  </a:extLst>
                </a:gridCol>
                <a:gridCol w="411480">
                  <a:extLst>
                    <a:ext uri="{9D8B030D-6E8A-4147-A177-3AD203B41FA5}">
                      <a16:colId xmlns:a16="http://schemas.microsoft.com/office/drawing/2014/main" val="3199421418"/>
                    </a:ext>
                  </a:extLst>
                </a:gridCol>
                <a:gridCol w="411480">
                  <a:extLst>
                    <a:ext uri="{9D8B030D-6E8A-4147-A177-3AD203B41FA5}">
                      <a16:colId xmlns:a16="http://schemas.microsoft.com/office/drawing/2014/main" val="3759683590"/>
                    </a:ext>
                  </a:extLst>
                </a:gridCol>
                <a:gridCol w="411480">
                  <a:extLst>
                    <a:ext uri="{9D8B030D-6E8A-4147-A177-3AD203B41FA5}">
                      <a16:colId xmlns:a16="http://schemas.microsoft.com/office/drawing/2014/main" val="2768585425"/>
                    </a:ext>
                  </a:extLst>
                </a:gridCol>
                <a:gridCol w="411480">
                  <a:extLst>
                    <a:ext uri="{9D8B030D-6E8A-4147-A177-3AD203B41FA5}">
                      <a16:colId xmlns:a16="http://schemas.microsoft.com/office/drawing/2014/main" val="139612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1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- 2025-10-03 07:36:55</a:t>
                      </a:r>
                      <a:r>
                        <a:rPr kumimoji="0" lang="de-DE" sz="1000" b="0" i="0" u="none" strike="noStrike" kern="1200" cap="none" spc="0" normalizeH="0" baseline="0" noProof="0">
                          <a:ln>
                            <a:noFill/>
                          </a:ln>
                          <a:solidFill>
                            <a:prstClr val="black"/>
                          </a:solidFill>
                          <a:effectLst/>
                          <a:uLnTx/>
                          <a:uFillTx/>
                          <a:latin typeface="Calibri"/>
                          <a:ea typeface="+mn-ea"/>
                          <a:cs typeface="+mn-cs"/>
                        </a:rPr>
                        <a:t>
 Die beiden Brüder Dirk und Michael aus Dortmund teilen sich seit 23 Jahren eine Leber. Dirk riskierte bei der Operation sein 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https://quintly-eu-image-storage.s3.amazonaws.com/bc22ad31ece8870e558aff23d024e8ce/80a35bc7390211e16c3111a071ae6851.jpg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1553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- 2025-09-29 19:37:03</a:t>
                      </a:r>
                      <a:r>
                        <a:rPr kumimoji="0" lang="de-DE" sz="1000" b="0" i="0" u="none" strike="noStrike" kern="1200" cap="none" spc="0" normalizeH="0" baseline="0" noProof="0">
                          <a:ln>
                            <a:noFill/>
                          </a:ln>
                          <a:solidFill>
                            <a:prstClr val="black"/>
                          </a:solidFill>
                          <a:effectLst/>
                          <a:uLnTx/>
                          <a:uFillTx/>
                          <a:latin typeface="Calibri"/>
                          <a:ea typeface="+mn-ea"/>
                          <a:cs typeface="+mn-cs"/>
                        </a:rPr>
                        <a:t>
 Diese Lebensmittel wären eigentlich im Müll gelandet.😯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https://quintly-eu-image-storage.s3.amazonaws.com/bc22ad31ece8870e558aff23d024e8ce/3852b0dab00a870db6ec801da454c41c.jpg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5003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- 2025-10-04 18:48:52</a:t>
                      </a:r>
                      <a:r>
                        <a:rPr kumimoji="0" lang="de-DE" sz="1000" b="0" i="0" u="none" strike="noStrike" kern="1200" cap="none" spc="0" normalizeH="0" baseline="0" noProof="0">
                          <a:ln>
                            <a:noFill/>
                          </a:ln>
                          <a:solidFill>
                            <a:prstClr val="black"/>
                          </a:solidFill>
                          <a:effectLst/>
                          <a:uLnTx/>
                          <a:uFillTx/>
                          <a:latin typeface="Calibri"/>
                          <a:ea typeface="+mn-ea"/>
                          <a:cs typeface="+mn-cs"/>
                        </a:rPr>
                        <a:t>
 Zapfhahn statt Rente: Toni steht mit 86 Jahren noch immer täglich hinterm Tresen in Remscheid.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https://quintly-eu-image-storage.s3.amazonaws.com/bc22ad31ece8870e558aff23d024e8ce/26a8061252d7ad4a273650f7d07cf03e.jpg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59123767"/>
                  </a:ext>
                </a:extLst>
              </a:tr>
            </a:tbl>
          </a:graphicData>
        </a:graphic>
      </p:graphicFrame>
      <p:sp>
        <p:nvSpPr>
          <p:cNvPr id="4" name="Text Placeholder 3">
            <a:extLst>
              <a:ext uri="{FF2B5EF4-FFF2-40B4-BE49-F238E27FC236}">
                <a16:creationId xmlns:a16="http://schemas.microsoft.com/office/drawing/2014/main" id="{4EE2A899-04A1-4D28-B88F-69382C424100}"/>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177904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C9707-62B4-4F99-BD14-59A58C4BA545}"/>
              </a:ext>
            </a:extLst>
          </p:cNvPr>
          <p:cNvSpPr>
            <a:spLocks noGrp="1"/>
          </p:cNvSpPr>
          <p:nvPr>
            <p:ph type="title"/>
          </p:nvPr>
        </p:nvSpPr>
        <p:spPr/>
        <p:txBody>
          <a:bodyPr/>
          <a:lstStyle/>
          <a:p>
            <a:r>
              <a:rPr lang="en-US"/>
              <a:t>Facebook Original Own Posts &amp; Reels Table | WDR Lokalzeit - 7 of 12</a:t>
            </a:r>
          </a:p>
        </p:txBody>
      </p:sp>
      <p:graphicFrame>
        <p:nvGraphicFramePr>
          <p:cNvPr id="5" name="Table Placeholder 4">
            <a:extLst>
              <a:ext uri="{FF2B5EF4-FFF2-40B4-BE49-F238E27FC236}">
                <a16:creationId xmlns:a16="http://schemas.microsoft.com/office/drawing/2014/main" id="{5C314711-D29C-4495-B86B-4191C29ECD75}"/>
              </a:ext>
            </a:extLst>
          </p:cNvPr>
          <p:cNvGraphicFramePr>
            <a:graphicFrameLocks noGrp="1"/>
          </p:cNvGraphicFramePr>
          <p:nvPr>
            <p:ph type="tbl" sz="quarter" idx="13"/>
            <p:extLst>
              <p:ext uri="{D42A27DB-BD31-4B8C-83A1-F6EECF244321}">
                <p14:modId xmlns:p14="http://schemas.microsoft.com/office/powerpoint/2010/main" val="394363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851732605"/>
                    </a:ext>
                  </a:extLst>
                </a:gridCol>
                <a:gridCol w="1810511">
                  <a:extLst>
                    <a:ext uri="{9D8B030D-6E8A-4147-A177-3AD203B41FA5}">
                      <a16:colId xmlns:a16="http://schemas.microsoft.com/office/drawing/2014/main" val="2095091848"/>
                    </a:ext>
                  </a:extLst>
                </a:gridCol>
                <a:gridCol w="1234439">
                  <a:extLst>
                    <a:ext uri="{9D8B030D-6E8A-4147-A177-3AD203B41FA5}">
                      <a16:colId xmlns:a16="http://schemas.microsoft.com/office/drawing/2014/main" val="2817690374"/>
                    </a:ext>
                  </a:extLst>
                </a:gridCol>
                <a:gridCol w="411480">
                  <a:extLst>
                    <a:ext uri="{9D8B030D-6E8A-4147-A177-3AD203B41FA5}">
                      <a16:colId xmlns:a16="http://schemas.microsoft.com/office/drawing/2014/main" val="1111101430"/>
                    </a:ext>
                  </a:extLst>
                </a:gridCol>
                <a:gridCol w="411480">
                  <a:extLst>
                    <a:ext uri="{9D8B030D-6E8A-4147-A177-3AD203B41FA5}">
                      <a16:colId xmlns:a16="http://schemas.microsoft.com/office/drawing/2014/main" val="3331149281"/>
                    </a:ext>
                  </a:extLst>
                </a:gridCol>
                <a:gridCol w="411480">
                  <a:extLst>
                    <a:ext uri="{9D8B030D-6E8A-4147-A177-3AD203B41FA5}">
                      <a16:colId xmlns:a16="http://schemas.microsoft.com/office/drawing/2014/main" val="1278656135"/>
                    </a:ext>
                  </a:extLst>
                </a:gridCol>
                <a:gridCol w="411480">
                  <a:extLst>
                    <a:ext uri="{9D8B030D-6E8A-4147-A177-3AD203B41FA5}">
                      <a16:colId xmlns:a16="http://schemas.microsoft.com/office/drawing/2014/main" val="1813301685"/>
                    </a:ext>
                  </a:extLst>
                </a:gridCol>
                <a:gridCol w="411480">
                  <a:extLst>
                    <a:ext uri="{9D8B030D-6E8A-4147-A177-3AD203B41FA5}">
                      <a16:colId xmlns:a16="http://schemas.microsoft.com/office/drawing/2014/main" val="3433774410"/>
                    </a:ext>
                  </a:extLst>
                </a:gridCol>
                <a:gridCol w="411480">
                  <a:extLst>
                    <a:ext uri="{9D8B030D-6E8A-4147-A177-3AD203B41FA5}">
                      <a16:colId xmlns:a16="http://schemas.microsoft.com/office/drawing/2014/main" val="3711769906"/>
                    </a:ext>
                  </a:extLst>
                </a:gridCol>
                <a:gridCol w="411480">
                  <a:extLst>
                    <a:ext uri="{9D8B030D-6E8A-4147-A177-3AD203B41FA5}">
                      <a16:colId xmlns:a16="http://schemas.microsoft.com/office/drawing/2014/main" val="3675929522"/>
                    </a:ext>
                  </a:extLst>
                </a:gridCol>
                <a:gridCol w="411480">
                  <a:extLst>
                    <a:ext uri="{9D8B030D-6E8A-4147-A177-3AD203B41FA5}">
                      <a16:colId xmlns:a16="http://schemas.microsoft.com/office/drawing/2014/main" val="4069322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022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- 2025-10-02 15:12:03</a:t>
                      </a:r>
                      <a:r>
                        <a:rPr kumimoji="0" lang="de-DE" sz="1000" b="0" i="0" u="none" strike="noStrike" kern="1200" cap="none" spc="0" normalizeH="0" baseline="0" noProof="0">
                          <a:ln>
                            <a:noFill/>
                          </a:ln>
                          <a:solidFill>
                            <a:prstClr val="black"/>
                          </a:solidFill>
                          <a:effectLst/>
                          <a:uLnTx/>
                          <a:uFillTx/>
                          <a:latin typeface="Calibri"/>
                          <a:ea typeface="+mn-ea"/>
                          <a:cs typeface="+mn-cs"/>
                        </a:rPr>
                        <a:t>
 Die Diagnose bedeutet für Sandra aus Sundern, dass sie ihr Leben als berufstätige Mutter von zwei Kindern neu ausrichten muss.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https://quintly-eu-image-storage.s3.amazonaws.com/bc22ad31ece8870e558aff23d024e8ce/6994d088c08b8aea52ef4e85124ea08c.jpg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01625592"/>
                  </a:ext>
                </a:extLst>
              </a:tr>
            </a:tbl>
          </a:graphicData>
        </a:graphic>
      </p:graphicFrame>
      <p:sp>
        <p:nvSpPr>
          <p:cNvPr id="4" name="Text Placeholder 3">
            <a:extLst>
              <a:ext uri="{FF2B5EF4-FFF2-40B4-BE49-F238E27FC236}">
                <a16:creationId xmlns:a16="http://schemas.microsoft.com/office/drawing/2014/main" id="{0F31369D-74BB-4BA9-83E5-599DC4056325}"/>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137586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3490-7D0F-4ED6-9E67-FDF92213738B}"/>
              </a:ext>
            </a:extLst>
          </p:cNvPr>
          <p:cNvSpPr>
            <a:spLocks noGrp="1"/>
          </p:cNvSpPr>
          <p:nvPr>
            <p:ph type="title"/>
          </p:nvPr>
        </p:nvSpPr>
        <p:spPr/>
        <p:txBody>
          <a:bodyPr/>
          <a:lstStyle/>
          <a:p>
            <a:r>
              <a:rPr lang="en-US"/>
              <a:t>Facebook Original Own Posts &amp; Reels Table | WDR Lokalzeit - 8 of 12</a:t>
            </a:r>
          </a:p>
        </p:txBody>
      </p:sp>
      <p:graphicFrame>
        <p:nvGraphicFramePr>
          <p:cNvPr id="5" name="Table Placeholder 4">
            <a:extLst>
              <a:ext uri="{FF2B5EF4-FFF2-40B4-BE49-F238E27FC236}">
                <a16:creationId xmlns:a16="http://schemas.microsoft.com/office/drawing/2014/main" id="{FC4AF09A-1EEA-4E52-B7F3-51D3867F6BD3}"/>
              </a:ext>
            </a:extLst>
          </p:cNvPr>
          <p:cNvGraphicFramePr>
            <a:graphicFrameLocks noGrp="1"/>
          </p:cNvGraphicFramePr>
          <p:nvPr>
            <p:ph type="tbl" sz="quarter" idx="13"/>
            <p:extLst>
              <p:ext uri="{D42A27DB-BD31-4B8C-83A1-F6EECF244321}">
                <p14:modId xmlns:p14="http://schemas.microsoft.com/office/powerpoint/2010/main" val="356471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977557223"/>
                    </a:ext>
                  </a:extLst>
                </a:gridCol>
                <a:gridCol w="1810511">
                  <a:extLst>
                    <a:ext uri="{9D8B030D-6E8A-4147-A177-3AD203B41FA5}">
                      <a16:colId xmlns:a16="http://schemas.microsoft.com/office/drawing/2014/main" val="289668095"/>
                    </a:ext>
                  </a:extLst>
                </a:gridCol>
                <a:gridCol w="1234439">
                  <a:extLst>
                    <a:ext uri="{9D8B030D-6E8A-4147-A177-3AD203B41FA5}">
                      <a16:colId xmlns:a16="http://schemas.microsoft.com/office/drawing/2014/main" val="694445551"/>
                    </a:ext>
                  </a:extLst>
                </a:gridCol>
                <a:gridCol w="411480">
                  <a:extLst>
                    <a:ext uri="{9D8B030D-6E8A-4147-A177-3AD203B41FA5}">
                      <a16:colId xmlns:a16="http://schemas.microsoft.com/office/drawing/2014/main" val="3813426664"/>
                    </a:ext>
                  </a:extLst>
                </a:gridCol>
                <a:gridCol w="411480">
                  <a:extLst>
                    <a:ext uri="{9D8B030D-6E8A-4147-A177-3AD203B41FA5}">
                      <a16:colId xmlns:a16="http://schemas.microsoft.com/office/drawing/2014/main" val="1365119608"/>
                    </a:ext>
                  </a:extLst>
                </a:gridCol>
                <a:gridCol w="411480">
                  <a:extLst>
                    <a:ext uri="{9D8B030D-6E8A-4147-A177-3AD203B41FA5}">
                      <a16:colId xmlns:a16="http://schemas.microsoft.com/office/drawing/2014/main" val="1335433398"/>
                    </a:ext>
                  </a:extLst>
                </a:gridCol>
                <a:gridCol w="411480">
                  <a:extLst>
                    <a:ext uri="{9D8B030D-6E8A-4147-A177-3AD203B41FA5}">
                      <a16:colId xmlns:a16="http://schemas.microsoft.com/office/drawing/2014/main" val="2815619023"/>
                    </a:ext>
                  </a:extLst>
                </a:gridCol>
                <a:gridCol w="411480">
                  <a:extLst>
                    <a:ext uri="{9D8B030D-6E8A-4147-A177-3AD203B41FA5}">
                      <a16:colId xmlns:a16="http://schemas.microsoft.com/office/drawing/2014/main" val="1645284753"/>
                    </a:ext>
                  </a:extLst>
                </a:gridCol>
                <a:gridCol w="411480">
                  <a:extLst>
                    <a:ext uri="{9D8B030D-6E8A-4147-A177-3AD203B41FA5}">
                      <a16:colId xmlns:a16="http://schemas.microsoft.com/office/drawing/2014/main" val="1243097445"/>
                    </a:ext>
                  </a:extLst>
                </a:gridCol>
                <a:gridCol w="411480">
                  <a:extLst>
                    <a:ext uri="{9D8B030D-6E8A-4147-A177-3AD203B41FA5}">
                      <a16:colId xmlns:a16="http://schemas.microsoft.com/office/drawing/2014/main" val="3097579500"/>
                    </a:ext>
                  </a:extLst>
                </a:gridCol>
                <a:gridCol w="411480">
                  <a:extLst>
                    <a:ext uri="{9D8B030D-6E8A-4147-A177-3AD203B41FA5}">
                      <a16:colId xmlns:a16="http://schemas.microsoft.com/office/drawing/2014/main" val="2082954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0903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- 2025-09-29 17:59:55</a:t>
                      </a:r>
                      <a:r>
                        <a:rPr kumimoji="0" lang="de-DE" sz="1000" b="0" i="0" u="none" strike="noStrike" kern="1200" cap="none" spc="0" normalizeH="0" baseline="0" noProof="0">
                          <a:ln>
                            <a:noFill/>
                          </a:ln>
                          <a:solidFill>
                            <a:prstClr val="black"/>
                          </a:solidFill>
                          <a:effectLst/>
                          <a:uLnTx/>
                          <a:uFillTx/>
                          <a:latin typeface="Calibri"/>
                          <a:ea typeface="+mn-ea"/>
                          <a:cs typeface="+mn-cs"/>
                        </a:rPr>
                        <a:t>
 Achtung: Die Stadt Datteln hat eine Unregelmäßigkeit festgestellt und die Stimmen in einem Wahlbezirk neu ausgezählt. Mit Folgen: André Tost wird doch nicht Bürgermeister! André Dora der SPD bleibt im Amt. 
(29.09.2025) Habt ihr sowas schon mal gesehen? Bei der Stichwahl in Datteln kam es wirklich auf jede Stimme 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https://quintly-eu-image-storage.s3.amazonaws.com/bc22ad31ece8870e558aff23d024e8ce/b4c3354256cf31ab59f885717cd06bfa.jpg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6007946"/>
                  </a:ext>
                </a:extLst>
              </a:tr>
            </a:tbl>
          </a:graphicData>
        </a:graphic>
      </p:graphicFrame>
      <p:sp>
        <p:nvSpPr>
          <p:cNvPr id="4" name="Text Placeholder 3">
            <a:extLst>
              <a:ext uri="{FF2B5EF4-FFF2-40B4-BE49-F238E27FC236}">
                <a16:creationId xmlns:a16="http://schemas.microsoft.com/office/drawing/2014/main" id="{F921DAF8-42D0-4D5D-80F4-E9B09DAEDE63}"/>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384664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C37B-90AD-4852-AE68-DA014D792F53}"/>
              </a:ext>
            </a:extLst>
          </p:cNvPr>
          <p:cNvSpPr>
            <a:spLocks noGrp="1"/>
          </p:cNvSpPr>
          <p:nvPr>
            <p:ph type="title"/>
          </p:nvPr>
        </p:nvSpPr>
        <p:spPr/>
        <p:txBody>
          <a:bodyPr/>
          <a:lstStyle/>
          <a:p>
            <a:r>
              <a:rPr lang="en-US"/>
              <a:t>Facebook Original Own Posts &amp; Reels Table | WDR Lokalzeit - 9 of 12</a:t>
            </a:r>
          </a:p>
        </p:txBody>
      </p:sp>
      <p:graphicFrame>
        <p:nvGraphicFramePr>
          <p:cNvPr id="5" name="Table Placeholder 4">
            <a:extLst>
              <a:ext uri="{FF2B5EF4-FFF2-40B4-BE49-F238E27FC236}">
                <a16:creationId xmlns:a16="http://schemas.microsoft.com/office/drawing/2014/main" id="{B1C3A360-4243-4E87-98BF-0D5A31ABFED0}"/>
              </a:ext>
            </a:extLst>
          </p:cNvPr>
          <p:cNvGraphicFramePr>
            <a:graphicFrameLocks noGrp="1"/>
          </p:cNvGraphicFramePr>
          <p:nvPr>
            <p:ph type="tbl" sz="quarter" idx="13"/>
            <p:extLst>
              <p:ext uri="{D42A27DB-BD31-4B8C-83A1-F6EECF244321}">
                <p14:modId xmlns:p14="http://schemas.microsoft.com/office/powerpoint/2010/main" val="1473740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107225673"/>
                    </a:ext>
                  </a:extLst>
                </a:gridCol>
                <a:gridCol w="1810511">
                  <a:extLst>
                    <a:ext uri="{9D8B030D-6E8A-4147-A177-3AD203B41FA5}">
                      <a16:colId xmlns:a16="http://schemas.microsoft.com/office/drawing/2014/main" val="3285829662"/>
                    </a:ext>
                  </a:extLst>
                </a:gridCol>
                <a:gridCol w="1234439">
                  <a:extLst>
                    <a:ext uri="{9D8B030D-6E8A-4147-A177-3AD203B41FA5}">
                      <a16:colId xmlns:a16="http://schemas.microsoft.com/office/drawing/2014/main" val="1129556994"/>
                    </a:ext>
                  </a:extLst>
                </a:gridCol>
                <a:gridCol w="411480">
                  <a:extLst>
                    <a:ext uri="{9D8B030D-6E8A-4147-A177-3AD203B41FA5}">
                      <a16:colId xmlns:a16="http://schemas.microsoft.com/office/drawing/2014/main" val="4129763132"/>
                    </a:ext>
                  </a:extLst>
                </a:gridCol>
                <a:gridCol w="411480">
                  <a:extLst>
                    <a:ext uri="{9D8B030D-6E8A-4147-A177-3AD203B41FA5}">
                      <a16:colId xmlns:a16="http://schemas.microsoft.com/office/drawing/2014/main" val="2632389372"/>
                    </a:ext>
                  </a:extLst>
                </a:gridCol>
                <a:gridCol w="411480">
                  <a:extLst>
                    <a:ext uri="{9D8B030D-6E8A-4147-A177-3AD203B41FA5}">
                      <a16:colId xmlns:a16="http://schemas.microsoft.com/office/drawing/2014/main" val="4032149083"/>
                    </a:ext>
                  </a:extLst>
                </a:gridCol>
                <a:gridCol w="411480">
                  <a:extLst>
                    <a:ext uri="{9D8B030D-6E8A-4147-A177-3AD203B41FA5}">
                      <a16:colId xmlns:a16="http://schemas.microsoft.com/office/drawing/2014/main" val="1056993907"/>
                    </a:ext>
                  </a:extLst>
                </a:gridCol>
                <a:gridCol w="411480">
                  <a:extLst>
                    <a:ext uri="{9D8B030D-6E8A-4147-A177-3AD203B41FA5}">
                      <a16:colId xmlns:a16="http://schemas.microsoft.com/office/drawing/2014/main" val="1717985467"/>
                    </a:ext>
                  </a:extLst>
                </a:gridCol>
                <a:gridCol w="411480">
                  <a:extLst>
                    <a:ext uri="{9D8B030D-6E8A-4147-A177-3AD203B41FA5}">
                      <a16:colId xmlns:a16="http://schemas.microsoft.com/office/drawing/2014/main" val="2799353235"/>
                    </a:ext>
                  </a:extLst>
                </a:gridCol>
                <a:gridCol w="411480">
                  <a:extLst>
                    <a:ext uri="{9D8B030D-6E8A-4147-A177-3AD203B41FA5}">
                      <a16:colId xmlns:a16="http://schemas.microsoft.com/office/drawing/2014/main" val="280293191"/>
                    </a:ext>
                  </a:extLst>
                </a:gridCol>
                <a:gridCol w="411480">
                  <a:extLst>
                    <a:ext uri="{9D8B030D-6E8A-4147-A177-3AD203B41FA5}">
                      <a16:colId xmlns:a16="http://schemas.microsoft.com/office/drawing/2014/main" val="1013200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9135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- 2025-10-02 12:07:56</a:t>
                      </a:r>
                      <a:r>
                        <a:rPr kumimoji="0" lang="de-DE" sz="1000" b="0" i="0" u="none" strike="noStrike" kern="1200" cap="none" spc="0" normalizeH="0" baseline="0" noProof="0">
                          <a:ln>
                            <a:noFill/>
                          </a:ln>
                          <a:solidFill>
                            <a:prstClr val="black"/>
                          </a:solidFill>
                          <a:effectLst/>
                          <a:uLnTx/>
                          <a:uFillTx/>
                          <a:latin typeface="Calibri"/>
                          <a:ea typeface="+mn-ea"/>
                          <a:cs typeface="+mn-cs"/>
                        </a:rPr>
                        <a:t>
 So wurde bezahlbarer Wohnraum in Köln gerettet!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https://quintly-eu-image-storage.s3.amazonaws.com/bc22ad31ece8870e558aff23d024e8ce/096329b23902ab17ef83e09e564ea18f.jpg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3670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- 2025-09-30 08:23:05</a:t>
                      </a:r>
                      <a:r>
                        <a:rPr kumimoji="0" lang="de-DE" sz="1000" b="0" i="0" u="none" strike="noStrike" kern="1200" cap="none" spc="0" normalizeH="0" baseline="0" noProof="0">
                          <a:ln>
                            <a:noFill/>
                          </a:ln>
                          <a:solidFill>
                            <a:prstClr val="black"/>
                          </a:solidFill>
                          <a:effectLst/>
                          <a:uLnTx/>
                          <a:uFillTx/>
                          <a:latin typeface="Calibri"/>
                          <a:ea typeface="+mn-ea"/>
                          <a:cs typeface="+mn-cs"/>
                        </a:rPr>
                        <a:t>
 Donato hat in Duisburg-Baerl schon Generationen mit Eis versorgt.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https://quintly-eu-image-storage.s3.amazonaws.com/bc22ad31ece8870e558aff23d024e8ce/1863cac092f78b52aa80c11227daa18e.jpg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4534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- 2025-10-01 15:22:06</a:t>
                      </a:r>
                      <a:r>
                        <a:rPr kumimoji="0" lang="de-DE" sz="1000" b="0" i="0" u="none" strike="noStrike" kern="1200" cap="none" spc="0" normalizeH="0" baseline="0" noProof="0">
                          <a:ln>
                            <a:noFill/>
                          </a:ln>
                          <a:solidFill>
                            <a:prstClr val="black"/>
                          </a:solidFill>
                          <a:effectLst/>
                          <a:uLnTx/>
                          <a:uFillTx/>
                          <a:latin typeface="Calibri"/>
                          <a:ea typeface="+mn-ea"/>
                          <a:cs typeface="+mn-cs"/>
                        </a:rPr>
                        <a:t>
 23 Jahre wusste Sandra nicht, welche Krankheit sie hat. Sie hofft, dass das neue Endometriosezentrum in Gütersloh anderen Frauen ihren langen Leidensweg erspart.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https://quintly-eu-image-storage.s3.amazonaws.com/bc22ad31ece8870e558aff23d024e8ce/2400ec1cf1efcd471da6b2624821cdbd.jpg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81333154"/>
                  </a:ext>
                </a:extLst>
              </a:tr>
            </a:tbl>
          </a:graphicData>
        </a:graphic>
      </p:graphicFrame>
      <p:sp>
        <p:nvSpPr>
          <p:cNvPr id="4" name="Text Placeholder 3">
            <a:extLst>
              <a:ext uri="{FF2B5EF4-FFF2-40B4-BE49-F238E27FC236}">
                <a16:creationId xmlns:a16="http://schemas.microsoft.com/office/drawing/2014/main" id="{A3116543-EDBB-465B-852E-2A702F1B83BD}"/>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122421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86112-EBFD-4D11-BD2C-B3835E50B4D8}"/>
              </a:ext>
            </a:extLst>
          </p:cNvPr>
          <p:cNvSpPr>
            <a:spLocks noGrp="1"/>
          </p:cNvSpPr>
          <p:nvPr>
            <p:ph type="title"/>
          </p:nvPr>
        </p:nvSpPr>
        <p:spPr/>
        <p:txBody>
          <a:bodyPr/>
          <a:lstStyle/>
          <a:p>
            <a:r>
              <a:rPr lang="en-US"/>
              <a:t>Facebook Original Own Posts &amp; Reels Table | WDR Lokalzeit - 10 of 12</a:t>
            </a:r>
          </a:p>
        </p:txBody>
      </p:sp>
      <p:graphicFrame>
        <p:nvGraphicFramePr>
          <p:cNvPr id="5" name="Table Placeholder 4">
            <a:extLst>
              <a:ext uri="{FF2B5EF4-FFF2-40B4-BE49-F238E27FC236}">
                <a16:creationId xmlns:a16="http://schemas.microsoft.com/office/drawing/2014/main" id="{AC802AE6-7CD5-473A-BCCD-92141CEEC2D2}"/>
              </a:ext>
            </a:extLst>
          </p:cNvPr>
          <p:cNvGraphicFramePr>
            <a:graphicFrameLocks noGrp="1"/>
          </p:cNvGraphicFramePr>
          <p:nvPr>
            <p:ph type="tbl" sz="quarter" idx="13"/>
            <p:extLst>
              <p:ext uri="{D42A27DB-BD31-4B8C-83A1-F6EECF244321}">
                <p14:modId xmlns:p14="http://schemas.microsoft.com/office/powerpoint/2010/main" val="4218981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656506985"/>
                    </a:ext>
                  </a:extLst>
                </a:gridCol>
                <a:gridCol w="1810511">
                  <a:extLst>
                    <a:ext uri="{9D8B030D-6E8A-4147-A177-3AD203B41FA5}">
                      <a16:colId xmlns:a16="http://schemas.microsoft.com/office/drawing/2014/main" val="1615129099"/>
                    </a:ext>
                  </a:extLst>
                </a:gridCol>
                <a:gridCol w="1234439">
                  <a:extLst>
                    <a:ext uri="{9D8B030D-6E8A-4147-A177-3AD203B41FA5}">
                      <a16:colId xmlns:a16="http://schemas.microsoft.com/office/drawing/2014/main" val="1539170424"/>
                    </a:ext>
                  </a:extLst>
                </a:gridCol>
                <a:gridCol w="411480">
                  <a:extLst>
                    <a:ext uri="{9D8B030D-6E8A-4147-A177-3AD203B41FA5}">
                      <a16:colId xmlns:a16="http://schemas.microsoft.com/office/drawing/2014/main" val="1945815690"/>
                    </a:ext>
                  </a:extLst>
                </a:gridCol>
                <a:gridCol w="411480">
                  <a:extLst>
                    <a:ext uri="{9D8B030D-6E8A-4147-A177-3AD203B41FA5}">
                      <a16:colId xmlns:a16="http://schemas.microsoft.com/office/drawing/2014/main" val="806509714"/>
                    </a:ext>
                  </a:extLst>
                </a:gridCol>
                <a:gridCol w="411480">
                  <a:extLst>
                    <a:ext uri="{9D8B030D-6E8A-4147-A177-3AD203B41FA5}">
                      <a16:colId xmlns:a16="http://schemas.microsoft.com/office/drawing/2014/main" val="4188975437"/>
                    </a:ext>
                  </a:extLst>
                </a:gridCol>
                <a:gridCol w="411480">
                  <a:extLst>
                    <a:ext uri="{9D8B030D-6E8A-4147-A177-3AD203B41FA5}">
                      <a16:colId xmlns:a16="http://schemas.microsoft.com/office/drawing/2014/main" val="321391697"/>
                    </a:ext>
                  </a:extLst>
                </a:gridCol>
                <a:gridCol w="411480">
                  <a:extLst>
                    <a:ext uri="{9D8B030D-6E8A-4147-A177-3AD203B41FA5}">
                      <a16:colId xmlns:a16="http://schemas.microsoft.com/office/drawing/2014/main" val="1286923478"/>
                    </a:ext>
                  </a:extLst>
                </a:gridCol>
                <a:gridCol w="411480">
                  <a:extLst>
                    <a:ext uri="{9D8B030D-6E8A-4147-A177-3AD203B41FA5}">
                      <a16:colId xmlns:a16="http://schemas.microsoft.com/office/drawing/2014/main" val="2753803416"/>
                    </a:ext>
                  </a:extLst>
                </a:gridCol>
                <a:gridCol w="411480">
                  <a:extLst>
                    <a:ext uri="{9D8B030D-6E8A-4147-A177-3AD203B41FA5}">
                      <a16:colId xmlns:a16="http://schemas.microsoft.com/office/drawing/2014/main" val="3304654249"/>
                    </a:ext>
                  </a:extLst>
                </a:gridCol>
                <a:gridCol w="411480">
                  <a:extLst>
                    <a:ext uri="{9D8B030D-6E8A-4147-A177-3AD203B41FA5}">
                      <a16:colId xmlns:a16="http://schemas.microsoft.com/office/drawing/2014/main" val="249605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5086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- 2025-10-01 12:14:05</a:t>
                      </a:r>
                      <a:r>
                        <a:rPr kumimoji="0" lang="de-DE" sz="1000" b="0" i="0" u="none" strike="noStrike" kern="1200" cap="none" spc="0" normalizeH="0" baseline="0" noProof="0">
                          <a:ln>
                            <a:noFill/>
                          </a:ln>
                          <a:solidFill>
                            <a:prstClr val="black"/>
                          </a:solidFill>
                          <a:effectLst/>
                          <a:uLnTx/>
                          <a:uFillTx/>
                          <a:latin typeface="Calibri"/>
                          <a:ea typeface="+mn-ea"/>
                          <a:cs typeface="+mn-cs"/>
                        </a:rPr>
                        <a:t>
 Essen Katernberg ist bunt. Alis Bude ist bunter!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https://quintly-eu-image-storage.s3.amazonaws.com/bc22ad31ece8870e558aff23d024e8ce/5d403f700566921044cd6f0d64cb8592.jpg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2066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- 2025-10-04 12:55:46</a:t>
                      </a:r>
                      <a:r>
                        <a:rPr kumimoji="0" lang="de-DE" sz="1000" b="0" i="0" u="none" strike="noStrike" kern="1200" cap="none" spc="0" normalizeH="0" baseline="0" noProof="0">
                          <a:ln>
                            <a:noFill/>
                          </a:ln>
                          <a:solidFill>
                            <a:prstClr val="black"/>
                          </a:solidFill>
                          <a:effectLst/>
                          <a:uLnTx/>
                          <a:uFillTx/>
                          <a:latin typeface="Calibri"/>
                          <a:ea typeface="+mn-ea"/>
                          <a:cs typeface="+mn-cs"/>
                        </a:rPr>
                        <a:t>
 Rolf rettet seiner Frau Gerlinde das Leben.🆘 Er weiß, bei einem Herzinfarkt zählt jede Sekunde.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https://quintly-eu-image-storage.s3.amazonaws.com/bc22ad31ece8870e558aff23d024e8ce/d2042eb2bde970a1c9fff1ccc18d695d.jpg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6752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- 2025-09-29 10:12:02</a:t>
                      </a:r>
                      <a:r>
                        <a:rPr kumimoji="0" lang="de-DE" sz="1000" b="0" i="0" u="none" strike="noStrike" kern="1200" cap="none" spc="0" normalizeH="0" baseline="0" noProof="0">
                          <a:ln>
                            <a:noFill/>
                          </a:ln>
                          <a:solidFill>
                            <a:prstClr val="black"/>
                          </a:solidFill>
                          <a:effectLst/>
                          <a:uLnTx/>
                          <a:uFillTx/>
                          <a:latin typeface="Calibri"/>
                          <a:ea typeface="+mn-ea"/>
                          <a:cs typeface="+mn-cs"/>
                        </a:rPr>
                        <a:t>
 Kathrin lebt seit 20 Jahren mit Magersucht. In einem Buch erzählt die Bonnerin, wie sie das 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https://quintly-eu-image-storage.s3.amazonaws.com/bc22ad31ece8870e558aff23d024e8ce/ab5435b87ebf0d7e4ccf20fc8e14f9cc.jpg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49574582"/>
                  </a:ext>
                </a:extLst>
              </a:tr>
            </a:tbl>
          </a:graphicData>
        </a:graphic>
      </p:graphicFrame>
      <p:sp>
        <p:nvSpPr>
          <p:cNvPr id="4" name="Text Placeholder 3">
            <a:extLst>
              <a:ext uri="{FF2B5EF4-FFF2-40B4-BE49-F238E27FC236}">
                <a16:creationId xmlns:a16="http://schemas.microsoft.com/office/drawing/2014/main" id="{DD878F9B-771B-4FB7-9F28-118A9CB506AB}"/>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1765381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9FB20-5F62-49E0-BB48-1FE2517AEFA3}"/>
              </a:ext>
            </a:extLst>
          </p:cNvPr>
          <p:cNvSpPr>
            <a:spLocks noGrp="1"/>
          </p:cNvSpPr>
          <p:nvPr>
            <p:ph type="title"/>
          </p:nvPr>
        </p:nvSpPr>
        <p:spPr/>
        <p:txBody>
          <a:bodyPr/>
          <a:lstStyle/>
          <a:p>
            <a:r>
              <a:rPr lang="en-US"/>
              <a:t>Facebook Original Own Posts &amp; Reels Table | WDR Lokalzeit - 11 of 12</a:t>
            </a:r>
          </a:p>
        </p:txBody>
      </p:sp>
      <p:graphicFrame>
        <p:nvGraphicFramePr>
          <p:cNvPr id="5" name="Table Placeholder 4">
            <a:extLst>
              <a:ext uri="{FF2B5EF4-FFF2-40B4-BE49-F238E27FC236}">
                <a16:creationId xmlns:a16="http://schemas.microsoft.com/office/drawing/2014/main" id="{140BE26A-9068-4876-8907-AA0D8A77D611}"/>
              </a:ext>
            </a:extLst>
          </p:cNvPr>
          <p:cNvGraphicFramePr>
            <a:graphicFrameLocks noGrp="1"/>
          </p:cNvGraphicFramePr>
          <p:nvPr>
            <p:ph type="tbl" sz="quarter" idx="13"/>
            <p:extLst>
              <p:ext uri="{D42A27DB-BD31-4B8C-83A1-F6EECF244321}">
                <p14:modId xmlns:p14="http://schemas.microsoft.com/office/powerpoint/2010/main" val="3517715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991515990"/>
                    </a:ext>
                  </a:extLst>
                </a:gridCol>
                <a:gridCol w="1810511">
                  <a:extLst>
                    <a:ext uri="{9D8B030D-6E8A-4147-A177-3AD203B41FA5}">
                      <a16:colId xmlns:a16="http://schemas.microsoft.com/office/drawing/2014/main" val="1008226670"/>
                    </a:ext>
                  </a:extLst>
                </a:gridCol>
                <a:gridCol w="1234439">
                  <a:extLst>
                    <a:ext uri="{9D8B030D-6E8A-4147-A177-3AD203B41FA5}">
                      <a16:colId xmlns:a16="http://schemas.microsoft.com/office/drawing/2014/main" val="407148484"/>
                    </a:ext>
                  </a:extLst>
                </a:gridCol>
                <a:gridCol w="411480">
                  <a:extLst>
                    <a:ext uri="{9D8B030D-6E8A-4147-A177-3AD203B41FA5}">
                      <a16:colId xmlns:a16="http://schemas.microsoft.com/office/drawing/2014/main" val="735740290"/>
                    </a:ext>
                  </a:extLst>
                </a:gridCol>
                <a:gridCol w="411480">
                  <a:extLst>
                    <a:ext uri="{9D8B030D-6E8A-4147-A177-3AD203B41FA5}">
                      <a16:colId xmlns:a16="http://schemas.microsoft.com/office/drawing/2014/main" val="4119522864"/>
                    </a:ext>
                  </a:extLst>
                </a:gridCol>
                <a:gridCol w="411480">
                  <a:extLst>
                    <a:ext uri="{9D8B030D-6E8A-4147-A177-3AD203B41FA5}">
                      <a16:colId xmlns:a16="http://schemas.microsoft.com/office/drawing/2014/main" val="2747426646"/>
                    </a:ext>
                  </a:extLst>
                </a:gridCol>
                <a:gridCol w="411480">
                  <a:extLst>
                    <a:ext uri="{9D8B030D-6E8A-4147-A177-3AD203B41FA5}">
                      <a16:colId xmlns:a16="http://schemas.microsoft.com/office/drawing/2014/main" val="2482527002"/>
                    </a:ext>
                  </a:extLst>
                </a:gridCol>
                <a:gridCol w="411480">
                  <a:extLst>
                    <a:ext uri="{9D8B030D-6E8A-4147-A177-3AD203B41FA5}">
                      <a16:colId xmlns:a16="http://schemas.microsoft.com/office/drawing/2014/main" val="2570751260"/>
                    </a:ext>
                  </a:extLst>
                </a:gridCol>
                <a:gridCol w="411480">
                  <a:extLst>
                    <a:ext uri="{9D8B030D-6E8A-4147-A177-3AD203B41FA5}">
                      <a16:colId xmlns:a16="http://schemas.microsoft.com/office/drawing/2014/main" val="553846764"/>
                    </a:ext>
                  </a:extLst>
                </a:gridCol>
                <a:gridCol w="411480">
                  <a:extLst>
                    <a:ext uri="{9D8B030D-6E8A-4147-A177-3AD203B41FA5}">
                      <a16:colId xmlns:a16="http://schemas.microsoft.com/office/drawing/2014/main" val="3382171216"/>
                    </a:ext>
                  </a:extLst>
                </a:gridCol>
                <a:gridCol w="411480">
                  <a:extLst>
                    <a:ext uri="{9D8B030D-6E8A-4147-A177-3AD203B41FA5}">
                      <a16:colId xmlns:a16="http://schemas.microsoft.com/office/drawing/2014/main" val="3499170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17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- 2025-10-01 17:06:06</a:t>
                      </a:r>
                      <a:r>
                        <a:rPr kumimoji="0" lang="de-DE" sz="1000" b="0" i="0" u="none" strike="noStrike" kern="1200" cap="none" spc="0" normalizeH="0" baseline="0" noProof="0">
                          <a:ln>
                            <a:noFill/>
                          </a:ln>
                          <a:solidFill>
                            <a:prstClr val="black"/>
                          </a:solidFill>
                          <a:effectLst/>
                          <a:uLnTx/>
                          <a:uFillTx/>
                          <a:latin typeface="Calibri"/>
                          <a:ea typeface="+mn-ea"/>
                          <a:cs typeface="+mn-cs"/>
                        </a:rPr>
                        <a:t>
 Die FH Münster geht neue, alte Wege um frischgebackene Studis miteinander zu connecten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https://quintly-eu-image-storage.s3.amazonaws.com/bc22ad31ece8870e558aff23d024e8ce/dcb5a93ec6c96da2698e76ce07031e68.jpg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1523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WDR Lokalzeit - 2025-09-29 15:38:04</a:t>
                      </a:r>
                      <a:r>
                        <a:rPr kumimoji="0" lang="en-US" sz="1000" b="0" i="0" u="none" strike="noStrike" kern="1200" cap="none" spc="0" normalizeH="0" baseline="0" noProof="0">
                          <a:ln>
                            <a:noFill/>
                          </a:ln>
                          <a:solidFill>
                            <a:prstClr val="black"/>
                          </a:solidFill>
                          <a:effectLst/>
                          <a:uLnTx/>
                          <a:uFillTx/>
                          <a:latin typeface="Calibri"/>
                          <a:ea typeface="+mn-ea"/>
                          <a:cs typeface="+mn-cs"/>
                        </a:rPr>
                        <a:t>
 🍴 🍮 Pudding mit Gabel essen!? Josy hat einen etwas verrückten TikTok-Trend nach Köln gebracht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https://quintly-eu-image-storage.s3.amazonaws.com/bc22ad31ece8870e558aff23d024e8ce/0bd802188cdedf040e465cbea5a67364.jpg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47173310"/>
                  </a:ext>
                </a:extLst>
              </a:tr>
            </a:tbl>
          </a:graphicData>
        </a:graphic>
      </p:graphicFrame>
      <p:sp>
        <p:nvSpPr>
          <p:cNvPr id="4" name="Text Placeholder 3">
            <a:extLst>
              <a:ext uri="{FF2B5EF4-FFF2-40B4-BE49-F238E27FC236}">
                <a16:creationId xmlns:a16="http://schemas.microsoft.com/office/drawing/2014/main" id="{C556836A-F7A5-408C-9711-90F009FA635B}"/>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648925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A285-9955-455D-A7D9-24F2616344F7}"/>
              </a:ext>
            </a:extLst>
          </p:cNvPr>
          <p:cNvSpPr>
            <a:spLocks noGrp="1"/>
          </p:cNvSpPr>
          <p:nvPr>
            <p:ph type="title"/>
          </p:nvPr>
        </p:nvSpPr>
        <p:spPr/>
        <p:txBody>
          <a:bodyPr/>
          <a:lstStyle/>
          <a:p>
            <a:r>
              <a:rPr lang="en-US"/>
              <a:t>Facebook Original Own Posts &amp; Reels Table | WDR Lokalzeit - 12 of 12</a:t>
            </a:r>
          </a:p>
        </p:txBody>
      </p:sp>
      <p:graphicFrame>
        <p:nvGraphicFramePr>
          <p:cNvPr id="5" name="Table Placeholder 4">
            <a:extLst>
              <a:ext uri="{FF2B5EF4-FFF2-40B4-BE49-F238E27FC236}">
                <a16:creationId xmlns:a16="http://schemas.microsoft.com/office/drawing/2014/main" id="{0D1FCA38-2381-4196-924E-9DFC577861A2}"/>
              </a:ext>
            </a:extLst>
          </p:cNvPr>
          <p:cNvGraphicFramePr>
            <a:graphicFrameLocks noGrp="1"/>
          </p:cNvGraphicFramePr>
          <p:nvPr>
            <p:ph type="tbl" sz="quarter" idx="13"/>
            <p:extLst>
              <p:ext uri="{D42A27DB-BD31-4B8C-83A1-F6EECF244321}">
                <p14:modId xmlns:p14="http://schemas.microsoft.com/office/powerpoint/2010/main" val="2484450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017842672"/>
                    </a:ext>
                  </a:extLst>
                </a:gridCol>
                <a:gridCol w="1810511">
                  <a:extLst>
                    <a:ext uri="{9D8B030D-6E8A-4147-A177-3AD203B41FA5}">
                      <a16:colId xmlns:a16="http://schemas.microsoft.com/office/drawing/2014/main" val="3407569495"/>
                    </a:ext>
                  </a:extLst>
                </a:gridCol>
                <a:gridCol w="1234439">
                  <a:extLst>
                    <a:ext uri="{9D8B030D-6E8A-4147-A177-3AD203B41FA5}">
                      <a16:colId xmlns:a16="http://schemas.microsoft.com/office/drawing/2014/main" val="1773513224"/>
                    </a:ext>
                  </a:extLst>
                </a:gridCol>
                <a:gridCol w="411480">
                  <a:extLst>
                    <a:ext uri="{9D8B030D-6E8A-4147-A177-3AD203B41FA5}">
                      <a16:colId xmlns:a16="http://schemas.microsoft.com/office/drawing/2014/main" val="1213132980"/>
                    </a:ext>
                  </a:extLst>
                </a:gridCol>
                <a:gridCol w="411480">
                  <a:extLst>
                    <a:ext uri="{9D8B030D-6E8A-4147-A177-3AD203B41FA5}">
                      <a16:colId xmlns:a16="http://schemas.microsoft.com/office/drawing/2014/main" val="3253929410"/>
                    </a:ext>
                  </a:extLst>
                </a:gridCol>
                <a:gridCol w="411480">
                  <a:extLst>
                    <a:ext uri="{9D8B030D-6E8A-4147-A177-3AD203B41FA5}">
                      <a16:colId xmlns:a16="http://schemas.microsoft.com/office/drawing/2014/main" val="1081434605"/>
                    </a:ext>
                  </a:extLst>
                </a:gridCol>
                <a:gridCol w="411480">
                  <a:extLst>
                    <a:ext uri="{9D8B030D-6E8A-4147-A177-3AD203B41FA5}">
                      <a16:colId xmlns:a16="http://schemas.microsoft.com/office/drawing/2014/main" val="2651188102"/>
                    </a:ext>
                  </a:extLst>
                </a:gridCol>
                <a:gridCol w="411480">
                  <a:extLst>
                    <a:ext uri="{9D8B030D-6E8A-4147-A177-3AD203B41FA5}">
                      <a16:colId xmlns:a16="http://schemas.microsoft.com/office/drawing/2014/main" val="1604081103"/>
                    </a:ext>
                  </a:extLst>
                </a:gridCol>
                <a:gridCol w="411480">
                  <a:extLst>
                    <a:ext uri="{9D8B030D-6E8A-4147-A177-3AD203B41FA5}">
                      <a16:colId xmlns:a16="http://schemas.microsoft.com/office/drawing/2014/main" val="2619155280"/>
                    </a:ext>
                  </a:extLst>
                </a:gridCol>
                <a:gridCol w="411480">
                  <a:extLst>
                    <a:ext uri="{9D8B030D-6E8A-4147-A177-3AD203B41FA5}">
                      <a16:colId xmlns:a16="http://schemas.microsoft.com/office/drawing/2014/main" val="3774219332"/>
                    </a:ext>
                  </a:extLst>
                </a:gridCol>
                <a:gridCol w="411480">
                  <a:extLst>
                    <a:ext uri="{9D8B030D-6E8A-4147-A177-3AD203B41FA5}">
                      <a16:colId xmlns:a16="http://schemas.microsoft.com/office/drawing/2014/main" val="198975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982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- 2025-10-03 11:56:02</a:t>
                      </a:r>
                      <a:r>
                        <a:rPr kumimoji="0" lang="de-DE" sz="1000" b="0" i="0" u="none" strike="noStrike" kern="1200" cap="none" spc="0" normalizeH="0" baseline="0" noProof="0">
                          <a:ln>
                            <a:noFill/>
                          </a:ln>
                          <a:solidFill>
                            <a:prstClr val="black"/>
                          </a:solidFill>
                          <a:effectLst/>
                          <a:uLnTx/>
                          <a:uFillTx/>
                          <a:latin typeface="Calibri"/>
                          <a:ea typeface="+mn-ea"/>
                          <a:cs typeface="+mn-cs"/>
                        </a:rPr>
                        <a:t>
 Allein in der JVA Dortmund haben innerhalb eines Jahres mehr als 130 Schwarzfahrer eingesessen.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https://quintly-eu-image-storage.s3.amazonaws.com/bc22ad31ece8870e558aff23d024e8ce/00c5e56c7b327b5907040a9abd39b1ab.jpg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39927592"/>
                  </a:ext>
                </a:extLst>
              </a:tr>
            </a:tbl>
          </a:graphicData>
        </a:graphic>
      </p:graphicFrame>
      <p:sp>
        <p:nvSpPr>
          <p:cNvPr id="4" name="Text Placeholder 3">
            <a:extLst>
              <a:ext uri="{FF2B5EF4-FFF2-40B4-BE49-F238E27FC236}">
                <a16:creationId xmlns:a16="http://schemas.microsoft.com/office/drawing/2014/main" id="{040ECBC8-5C89-4120-B19D-65023FD91EAA}"/>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0965773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1753</Words>
  <Application>Microsoft Office PowerPoint</Application>
  <PresentationFormat>On-screen Show (4:3)</PresentationFormat>
  <Paragraphs>427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Facebook Original Own Posts &amp; Reels Table | WDR Lokalzeit - 1 of 12</vt:lpstr>
      <vt:lpstr>Facebook Original Own Posts &amp; Reels Table | WDR Lokalzeit - 2 of 12</vt:lpstr>
      <vt:lpstr>Facebook Original Own Posts &amp; Reels Table | WDR Lokalzeit - 3 of 12</vt:lpstr>
      <vt:lpstr>Facebook Original Own Posts &amp; Reels Table | WDR Lokalzeit - 4 of 12</vt:lpstr>
      <vt:lpstr>Facebook Original Own Posts &amp; Reels Table | WDR Lokalzeit - 5 of 12</vt:lpstr>
      <vt:lpstr>Facebook Original Own Posts &amp; Reels Table | WDR Lokalzeit - 6 of 12</vt:lpstr>
      <vt:lpstr>Facebook Original Own Posts &amp; Reels Table | WDR Lokalzeit - 7 of 12</vt:lpstr>
      <vt:lpstr>Facebook Original Own Posts &amp; Reels Table | WDR Lokalzeit - 8 of 12</vt:lpstr>
      <vt:lpstr>Facebook Original Own Posts &amp; Reels Table | WDR Lokalzeit - 9 of 12</vt:lpstr>
      <vt:lpstr>Facebook Original Own Posts &amp; Reels Table | WDR Lokalzeit - 10 of 12</vt:lpstr>
      <vt:lpstr>Facebook Original Own Posts &amp; Reels Table | WDR Lokalzeit - 11 of 12</vt:lpstr>
      <vt:lpstr>Facebook Original Own Posts &amp; Reels Table | WDR Lokalzeit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&amp; Reels Table | WDR Lokalzeit - 1 of 12</dc:title>
  <dc:creator>Frederik Born</dc:creator>
  <cp:lastModifiedBy>Frederik Born</cp:lastModifiedBy>
  <cp:revision>1</cp:revision>
  <dcterms:created xsi:type="dcterms:W3CDTF">2025-10-07T11:10:01Z</dcterms:created>
  <dcterms:modified xsi:type="dcterms:W3CDTF">2025-10-07T11:12:54Z</dcterms:modified>
</cp:coreProperties>
</file>