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0ECD-BDC3-4DEB-8FD2-BFD756438373}"/>
              </a:ext>
            </a:extLst>
          </p:cNvPr>
          <p:cNvSpPr>
            <a:spLocks noGrp="1"/>
          </p:cNvSpPr>
          <p:nvPr>
            <p:ph type="title"/>
          </p:nvPr>
        </p:nvSpPr>
        <p:spPr/>
        <p:txBody>
          <a:bodyPr/>
          <a:lstStyle/>
          <a:p>
            <a:r>
              <a:rPr lang="en-US"/>
              <a:t>Instagram Posts Table (mit Shares) | lokalzeit - 1 of 16</a:t>
            </a:r>
          </a:p>
        </p:txBody>
      </p:sp>
      <p:graphicFrame>
        <p:nvGraphicFramePr>
          <p:cNvPr id="5" name="Table Placeholder 4">
            <a:extLst>
              <a:ext uri="{FF2B5EF4-FFF2-40B4-BE49-F238E27FC236}">
                <a16:creationId xmlns:a16="http://schemas.microsoft.com/office/drawing/2014/main" id="{0A5EE7B7-35A5-41FD-8B37-B5058BF6C697}"/>
              </a:ext>
            </a:extLst>
          </p:cNvPr>
          <p:cNvGraphicFramePr>
            <a:graphicFrameLocks noGrp="1"/>
          </p:cNvGraphicFramePr>
          <p:nvPr>
            <p:ph type="tbl" sz="quarter" idx="13"/>
            <p:extLst>
              <p:ext uri="{D42A27DB-BD31-4B8C-83A1-F6EECF244321}">
                <p14:modId xmlns:p14="http://schemas.microsoft.com/office/powerpoint/2010/main" val="1322561202"/>
              </p:ext>
            </p:extLst>
          </p:nvPr>
        </p:nvGraphicFramePr>
        <p:xfrm>
          <a:off x="457200" y="1731963"/>
          <a:ext cx="7982712" cy="107188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36219479"/>
                    </a:ext>
                  </a:extLst>
                </a:gridCol>
                <a:gridCol w="1892808">
                  <a:extLst>
                    <a:ext uri="{9D8B030D-6E8A-4147-A177-3AD203B41FA5}">
                      <a16:colId xmlns:a16="http://schemas.microsoft.com/office/drawing/2014/main" val="12813011"/>
                    </a:ext>
                  </a:extLst>
                </a:gridCol>
                <a:gridCol w="658368">
                  <a:extLst>
                    <a:ext uri="{9D8B030D-6E8A-4147-A177-3AD203B41FA5}">
                      <a16:colId xmlns:a16="http://schemas.microsoft.com/office/drawing/2014/main" val="854650774"/>
                    </a:ext>
                  </a:extLst>
                </a:gridCol>
                <a:gridCol w="658368">
                  <a:extLst>
                    <a:ext uri="{9D8B030D-6E8A-4147-A177-3AD203B41FA5}">
                      <a16:colId xmlns:a16="http://schemas.microsoft.com/office/drawing/2014/main" val="3879604498"/>
                    </a:ext>
                  </a:extLst>
                </a:gridCol>
                <a:gridCol w="658368">
                  <a:extLst>
                    <a:ext uri="{9D8B030D-6E8A-4147-A177-3AD203B41FA5}">
                      <a16:colId xmlns:a16="http://schemas.microsoft.com/office/drawing/2014/main" val="2082005490"/>
                    </a:ext>
                  </a:extLst>
                </a:gridCol>
                <a:gridCol w="658368">
                  <a:extLst>
                    <a:ext uri="{9D8B030D-6E8A-4147-A177-3AD203B41FA5}">
                      <a16:colId xmlns:a16="http://schemas.microsoft.com/office/drawing/2014/main" val="1860975798"/>
                    </a:ext>
                  </a:extLst>
                </a:gridCol>
                <a:gridCol w="658368">
                  <a:extLst>
                    <a:ext uri="{9D8B030D-6E8A-4147-A177-3AD203B41FA5}">
                      <a16:colId xmlns:a16="http://schemas.microsoft.com/office/drawing/2014/main" val="3141577288"/>
                    </a:ext>
                  </a:extLst>
                </a:gridCol>
                <a:gridCol w="658368">
                  <a:extLst>
                    <a:ext uri="{9D8B030D-6E8A-4147-A177-3AD203B41FA5}">
                      <a16:colId xmlns:a16="http://schemas.microsoft.com/office/drawing/2014/main" val="136013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3314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- 2025-09-09 11:50:28</a:t>
                      </a:r>
                      <a:r>
                        <a:rPr kumimoji="0" lang="de-DE" sz="1000" b="0" i="0" u="none" strike="noStrike" kern="1200" cap="none" spc="0" normalizeH="0" baseline="0" noProof="0">
                          <a:ln>
                            <a:noFill/>
                          </a:ln>
                          <a:solidFill>
                            <a:prstClr val="black"/>
                          </a:solidFill>
                          <a:effectLst/>
                          <a:uLnTx/>
                          <a:uFillTx/>
                          <a:latin typeface="Calibri"/>
                          <a:ea typeface="+mn-ea"/>
                          <a:cs typeface="+mn-cs"/>
                        </a:rPr>
                        <a:t>
 Ein Hund ist oft mehr als ein Haustier - für Ralf Conzen ist sein Remo wie ein Sohn, sagt er.
🐶 Doch nach einem Schicksalsschlag sieht es so aus, als müssten die beiden - eigentlich unzertrennlich - voneinander Abschied nehmen.😢
Am Ende kommt zum Glück alles anders - durch Vanessa Peters und die anderen ehrenamtlichen Helfer. Etwa 15 von ihnen gehen regelmäßig mit Remo in Kaarst Gassi, es gibt dafür eine Art Stundenplan. Dank ihnen können Ralf und Remo weiterhin zusammenbleiben.
👩🏻‍💻Autorin: Hanna Makowka
#Hund #Nachbarschaftshilfe #Ehrenamt #Gassigehen #Rollstuhl #barrierefrei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748274</a:t>
                      </a:r>
                    </a:p>
                  </a:txBody>
                  <a:tcPr/>
                </a:tc>
                <a:extLst>
                  <a:ext uri="{0D108BD9-81ED-4DB2-BD59-A6C34878D82A}">
                    <a16:rowId xmlns:a16="http://schemas.microsoft.com/office/drawing/2014/main" val="2272185841"/>
                  </a:ext>
                </a:extLst>
              </a:tr>
            </a:tbl>
          </a:graphicData>
        </a:graphic>
      </p:graphicFrame>
      <p:sp>
        <p:nvSpPr>
          <p:cNvPr id="4" name="Text Placeholder 3">
            <a:extLst>
              <a:ext uri="{FF2B5EF4-FFF2-40B4-BE49-F238E27FC236}">
                <a16:creationId xmlns:a16="http://schemas.microsoft.com/office/drawing/2014/main" id="{CE77749F-5D65-460D-86BC-24E1A24B2C40}"/>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270002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AC86-D039-44FD-9297-8B7C8EE40EF3}"/>
              </a:ext>
            </a:extLst>
          </p:cNvPr>
          <p:cNvSpPr>
            <a:spLocks noGrp="1"/>
          </p:cNvSpPr>
          <p:nvPr>
            <p:ph type="title"/>
          </p:nvPr>
        </p:nvSpPr>
        <p:spPr/>
        <p:txBody>
          <a:bodyPr/>
          <a:lstStyle/>
          <a:p>
            <a:r>
              <a:rPr lang="en-US"/>
              <a:t>Instagram Posts Table (mit Shares) | lokalzeit - 2 of 16</a:t>
            </a:r>
          </a:p>
        </p:txBody>
      </p:sp>
      <p:graphicFrame>
        <p:nvGraphicFramePr>
          <p:cNvPr id="5" name="Table Placeholder 4">
            <a:extLst>
              <a:ext uri="{FF2B5EF4-FFF2-40B4-BE49-F238E27FC236}">
                <a16:creationId xmlns:a16="http://schemas.microsoft.com/office/drawing/2014/main" id="{7BB5CE2D-EBCC-4B5F-8F46-000E7DEF8BB1}"/>
              </a:ext>
            </a:extLst>
          </p:cNvPr>
          <p:cNvGraphicFramePr>
            <a:graphicFrameLocks noGrp="1"/>
          </p:cNvGraphicFramePr>
          <p:nvPr>
            <p:ph type="tbl" sz="quarter" idx="13"/>
            <p:extLst>
              <p:ext uri="{D42A27DB-BD31-4B8C-83A1-F6EECF244321}">
                <p14:modId xmlns:p14="http://schemas.microsoft.com/office/powerpoint/2010/main" val="114480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64966219"/>
                    </a:ext>
                  </a:extLst>
                </a:gridCol>
                <a:gridCol w="1892808">
                  <a:extLst>
                    <a:ext uri="{9D8B030D-6E8A-4147-A177-3AD203B41FA5}">
                      <a16:colId xmlns:a16="http://schemas.microsoft.com/office/drawing/2014/main" val="3448502076"/>
                    </a:ext>
                  </a:extLst>
                </a:gridCol>
                <a:gridCol w="658368">
                  <a:extLst>
                    <a:ext uri="{9D8B030D-6E8A-4147-A177-3AD203B41FA5}">
                      <a16:colId xmlns:a16="http://schemas.microsoft.com/office/drawing/2014/main" val="348424932"/>
                    </a:ext>
                  </a:extLst>
                </a:gridCol>
                <a:gridCol w="658368">
                  <a:extLst>
                    <a:ext uri="{9D8B030D-6E8A-4147-A177-3AD203B41FA5}">
                      <a16:colId xmlns:a16="http://schemas.microsoft.com/office/drawing/2014/main" val="1189847751"/>
                    </a:ext>
                  </a:extLst>
                </a:gridCol>
                <a:gridCol w="658368">
                  <a:extLst>
                    <a:ext uri="{9D8B030D-6E8A-4147-A177-3AD203B41FA5}">
                      <a16:colId xmlns:a16="http://schemas.microsoft.com/office/drawing/2014/main" val="180510172"/>
                    </a:ext>
                  </a:extLst>
                </a:gridCol>
                <a:gridCol w="658368">
                  <a:extLst>
                    <a:ext uri="{9D8B030D-6E8A-4147-A177-3AD203B41FA5}">
                      <a16:colId xmlns:a16="http://schemas.microsoft.com/office/drawing/2014/main" val="3269766458"/>
                    </a:ext>
                  </a:extLst>
                </a:gridCol>
                <a:gridCol w="658368">
                  <a:extLst>
                    <a:ext uri="{9D8B030D-6E8A-4147-A177-3AD203B41FA5}">
                      <a16:colId xmlns:a16="http://schemas.microsoft.com/office/drawing/2014/main" val="1508680686"/>
                    </a:ext>
                  </a:extLst>
                </a:gridCol>
                <a:gridCol w="658368">
                  <a:extLst>
                    <a:ext uri="{9D8B030D-6E8A-4147-A177-3AD203B41FA5}">
                      <a16:colId xmlns:a16="http://schemas.microsoft.com/office/drawing/2014/main" val="287400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4945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- 2025-09-08 16:19:19</a:t>
                      </a:r>
                      <a:r>
                        <a:rPr kumimoji="0" lang="de-DE" sz="1000" b="0" i="0" u="none" strike="noStrike" kern="1200" cap="none" spc="0" normalizeH="0" baseline="0" noProof="0">
                          <a:ln>
                            <a:noFill/>
                          </a:ln>
                          <a:solidFill>
                            <a:prstClr val="black"/>
                          </a:solidFill>
                          <a:effectLst/>
                          <a:uLnTx/>
                          <a:uFillTx/>
                          <a:latin typeface="Calibri"/>
                          <a:ea typeface="+mn-ea"/>
                          <a:cs typeface="+mn-cs"/>
                        </a:rPr>
                        <a:t>
 Wenn der Spaten nicht mehr hilft, wird Sabine gerufen: 5.000 Volt und Powerlanze! So sagt sie Unkraut den Kampf an! 
Sabine hat sich mit dieser Ausrüstung selbstständig gemacht. Ihr Einsatz führt sie dieses mal nach Olpe: Der Bärenklau verletzt nicht nur Wanderer, sondern droht auch, dort zur Monokultur zu werden.
#Pflanzen #Unkraut #WDR #ARD Lokalzeit #Olpe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604672</a:t>
                      </a:r>
                    </a:p>
                  </a:txBody>
                  <a:tcPr/>
                </a:tc>
                <a:extLst>
                  <a:ext uri="{0D108BD9-81ED-4DB2-BD59-A6C34878D82A}">
                    <a16:rowId xmlns:a16="http://schemas.microsoft.com/office/drawing/2014/main" val="1734752454"/>
                  </a:ext>
                </a:extLst>
              </a:tr>
            </a:tbl>
          </a:graphicData>
        </a:graphic>
      </p:graphicFrame>
      <p:sp>
        <p:nvSpPr>
          <p:cNvPr id="4" name="Text Placeholder 3">
            <a:extLst>
              <a:ext uri="{FF2B5EF4-FFF2-40B4-BE49-F238E27FC236}">
                <a16:creationId xmlns:a16="http://schemas.microsoft.com/office/drawing/2014/main" id="{53B3D93C-5C60-484B-A2EA-042226806A30}"/>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563801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9F7C-C16C-4DA8-B7A5-46E59E99D036}"/>
              </a:ext>
            </a:extLst>
          </p:cNvPr>
          <p:cNvSpPr>
            <a:spLocks noGrp="1"/>
          </p:cNvSpPr>
          <p:nvPr>
            <p:ph type="title"/>
          </p:nvPr>
        </p:nvSpPr>
        <p:spPr/>
        <p:txBody>
          <a:bodyPr/>
          <a:lstStyle/>
          <a:p>
            <a:r>
              <a:rPr lang="en-US"/>
              <a:t>Instagram Posts Table (mit Shares) | lokalzeit - 3 of 16</a:t>
            </a:r>
          </a:p>
        </p:txBody>
      </p:sp>
      <p:graphicFrame>
        <p:nvGraphicFramePr>
          <p:cNvPr id="5" name="Table Placeholder 4">
            <a:extLst>
              <a:ext uri="{FF2B5EF4-FFF2-40B4-BE49-F238E27FC236}">
                <a16:creationId xmlns:a16="http://schemas.microsoft.com/office/drawing/2014/main" id="{AEE4FE39-2721-4264-AC80-E9A5D8CF2F50}"/>
              </a:ext>
            </a:extLst>
          </p:cNvPr>
          <p:cNvGraphicFramePr>
            <a:graphicFrameLocks noGrp="1"/>
          </p:cNvGraphicFramePr>
          <p:nvPr>
            <p:ph type="tbl" sz="quarter" idx="13"/>
            <p:extLst>
              <p:ext uri="{D42A27DB-BD31-4B8C-83A1-F6EECF244321}">
                <p14:modId xmlns:p14="http://schemas.microsoft.com/office/powerpoint/2010/main" val="419830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4182257"/>
                    </a:ext>
                  </a:extLst>
                </a:gridCol>
                <a:gridCol w="1892808">
                  <a:extLst>
                    <a:ext uri="{9D8B030D-6E8A-4147-A177-3AD203B41FA5}">
                      <a16:colId xmlns:a16="http://schemas.microsoft.com/office/drawing/2014/main" val="1274881719"/>
                    </a:ext>
                  </a:extLst>
                </a:gridCol>
                <a:gridCol w="658368">
                  <a:extLst>
                    <a:ext uri="{9D8B030D-6E8A-4147-A177-3AD203B41FA5}">
                      <a16:colId xmlns:a16="http://schemas.microsoft.com/office/drawing/2014/main" val="30524437"/>
                    </a:ext>
                  </a:extLst>
                </a:gridCol>
                <a:gridCol w="658368">
                  <a:extLst>
                    <a:ext uri="{9D8B030D-6E8A-4147-A177-3AD203B41FA5}">
                      <a16:colId xmlns:a16="http://schemas.microsoft.com/office/drawing/2014/main" val="3889040598"/>
                    </a:ext>
                  </a:extLst>
                </a:gridCol>
                <a:gridCol w="658368">
                  <a:extLst>
                    <a:ext uri="{9D8B030D-6E8A-4147-A177-3AD203B41FA5}">
                      <a16:colId xmlns:a16="http://schemas.microsoft.com/office/drawing/2014/main" val="1326458091"/>
                    </a:ext>
                  </a:extLst>
                </a:gridCol>
                <a:gridCol w="658368">
                  <a:extLst>
                    <a:ext uri="{9D8B030D-6E8A-4147-A177-3AD203B41FA5}">
                      <a16:colId xmlns:a16="http://schemas.microsoft.com/office/drawing/2014/main" val="1262012884"/>
                    </a:ext>
                  </a:extLst>
                </a:gridCol>
                <a:gridCol w="658368">
                  <a:extLst>
                    <a:ext uri="{9D8B030D-6E8A-4147-A177-3AD203B41FA5}">
                      <a16:colId xmlns:a16="http://schemas.microsoft.com/office/drawing/2014/main" val="2260265567"/>
                    </a:ext>
                  </a:extLst>
                </a:gridCol>
                <a:gridCol w="658368">
                  <a:extLst>
                    <a:ext uri="{9D8B030D-6E8A-4147-A177-3AD203B41FA5}">
                      <a16:colId xmlns:a16="http://schemas.microsoft.com/office/drawing/2014/main" val="252428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2451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- 2025-09-09 09:58:58</a:t>
                      </a:r>
                      <a:r>
                        <a:rPr kumimoji="0" lang="en-US" sz="1000" b="0" i="0" u="none" strike="noStrike" kern="1200" cap="none" spc="0" normalizeH="0" baseline="0" noProof="0">
                          <a:ln>
                            <a:noFill/>
                          </a:ln>
                          <a:solidFill>
                            <a:prstClr val="black"/>
                          </a:solidFill>
                          <a:effectLst/>
                          <a:uLnTx/>
                          <a:uFillTx/>
                          <a:latin typeface="Calibri"/>
                          <a:ea typeface="+mn-ea"/>
                          <a:cs typeface="+mn-cs"/>
                        </a:rPr>
                        <a:t>
 92 Menschen in einer WG - für den einen Horror, für diese Studis in Köln-Ehrenfeld Alltag. Früher war das Gebäude ein katholisches Wohnheim für Männer. Heute entstehen hier Start-ups, Bands, Theaterstücke und echte Freundschaften. 🏠
👨🏼‍💻Autor: Niklas Bohlen
#WG #WGGesucht #Studienstart #Köln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554407</a:t>
                      </a:r>
                    </a:p>
                  </a:txBody>
                  <a:tcPr/>
                </a:tc>
                <a:extLst>
                  <a:ext uri="{0D108BD9-81ED-4DB2-BD59-A6C34878D82A}">
                    <a16:rowId xmlns:a16="http://schemas.microsoft.com/office/drawing/2014/main" val="778701546"/>
                  </a:ext>
                </a:extLst>
              </a:tr>
            </a:tbl>
          </a:graphicData>
        </a:graphic>
      </p:graphicFrame>
      <p:sp>
        <p:nvSpPr>
          <p:cNvPr id="4" name="Text Placeholder 3">
            <a:extLst>
              <a:ext uri="{FF2B5EF4-FFF2-40B4-BE49-F238E27FC236}">
                <a16:creationId xmlns:a16="http://schemas.microsoft.com/office/drawing/2014/main" id="{C26AC4C8-06A9-433B-9992-A41B5F075B3A}"/>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000882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5D1C7-BA37-45DA-BF9D-623F39CC3B05}"/>
              </a:ext>
            </a:extLst>
          </p:cNvPr>
          <p:cNvSpPr>
            <a:spLocks noGrp="1"/>
          </p:cNvSpPr>
          <p:nvPr>
            <p:ph type="title"/>
          </p:nvPr>
        </p:nvSpPr>
        <p:spPr/>
        <p:txBody>
          <a:bodyPr/>
          <a:lstStyle/>
          <a:p>
            <a:r>
              <a:rPr lang="en-US"/>
              <a:t>Instagram Posts Table (mit Shares) | lokalzeit - 4 of 16</a:t>
            </a:r>
          </a:p>
        </p:txBody>
      </p:sp>
      <p:graphicFrame>
        <p:nvGraphicFramePr>
          <p:cNvPr id="5" name="Table Placeholder 4">
            <a:extLst>
              <a:ext uri="{FF2B5EF4-FFF2-40B4-BE49-F238E27FC236}">
                <a16:creationId xmlns:a16="http://schemas.microsoft.com/office/drawing/2014/main" id="{473E15CC-6FF8-48D9-9ECD-9319C43F021C}"/>
              </a:ext>
            </a:extLst>
          </p:cNvPr>
          <p:cNvGraphicFramePr>
            <a:graphicFrameLocks noGrp="1"/>
          </p:cNvGraphicFramePr>
          <p:nvPr>
            <p:ph type="tbl" sz="quarter" idx="13"/>
            <p:extLst>
              <p:ext uri="{D42A27DB-BD31-4B8C-83A1-F6EECF244321}">
                <p14:modId xmlns:p14="http://schemas.microsoft.com/office/powerpoint/2010/main" val="144574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54696170"/>
                    </a:ext>
                  </a:extLst>
                </a:gridCol>
                <a:gridCol w="1892808">
                  <a:extLst>
                    <a:ext uri="{9D8B030D-6E8A-4147-A177-3AD203B41FA5}">
                      <a16:colId xmlns:a16="http://schemas.microsoft.com/office/drawing/2014/main" val="3794945767"/>
                    </a:ext>
                  </a:extLst>
                </a:gridCol>
                <a:gridCol w="658368">
                  <a:extLst>
                    <a:ext uri="{9D8B030D-6E8A-4147-A177-3AD203B41FA5}">
                      <a16:colId xmlns:a16="http://schemas.microsoft.com/office/drawing/2014/main" val="396797301"/>
                    </a:ext>
                  </a:extLst>
                </a:gridCol>
                <a:gridCol w="658368">
                  <a:extLst>
                    <a:ext uri="{9D8B030D-6E8A-4147-A177-3AD203B41FA5}">
                      <a16:colId xmlns:a16="http://schemas.microsoft.com/office/drawing/2014/main" val="2095965235"/>
                    </a:ext>
                  </a:extLst>
                </a:gridCol>
                <a:gridCol w="658368">
                  <a:extLst>
                    <a:ext uri="{9D8B030D-6E8A-4147-A177-3AD203B41FA5}">
                      <a16:colId xmlns:a16="http://schemas.microsoft.com/office/drawing/2014/main" val="789351497"/>
                    </a:ext>
                  </a:extLst>
                </a:gridCol>
                <a:gridCol w="658368">
                  <a:extLst>
                    <a:ext uri="{9D8B030D-6E8A-4147-A177-3AD203B41FA5}">
                      <a16:colId xmlns:a16="http://schemas.microsoft.com/office/drawing/2014/main" val="157642195"/>
                    </a:ext>
                  </a:extLst>
                </a:gridCol>
                <a:gridCol w="658368">
                  <a:extLst>
                    <a:ext uri="{9D8B030D-6E8A-4147-A177-3AD203B41FA5}">
                      <a16:colId xmlns:a16="http://schemas.microsoft.com/office/drawing/2014/main" val="1405183973"/>
                    </a:ext>
                  </a:extLst>
                </a:gridCol>
                <a:gridCol w="658368">
                  <a:extLst>
                    <a:ext uri="{9D8B030D-6E8A-4147-A177-3AD203B41FA5}">
                      <a16:colId xmlns:a16="http://schemas.microsoft.com/office/drawing/2014/main" val="214061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5354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- 2025-09-09 15:42:54</a:t>
                      </a:r>
                      <a:r>
                        <a:rPr kumimoji="0" lang="de-DE" sz="1000" b="0" i="0" u="none" strike="noStrike" kern="1200" cap="none" spc="0" normalizeH="0" baseline="0" noProof="0">
                          <a:ln>
                            <a:noFill/>
                          </a:ln>
                          <a:solidFill>
                            <a:prstClr val="black"/>
                          </a:solidFill>
                          <a:effectLst/>
                          <a:uLnTx/>
                          <a:uFillTx/>
                          <a:latin typeface="Calibri"/>
                          <a:ea typeface="+mn-ea"/>
                          <a:cs typeface="+mn-cs"/>
                        </a:rPr>
                        <a:t>
 Helga hat sich mit 80 Jahren noch ein neues Tattoo stechen lassen. Eine Erinnerung an ihren verstorbenen Mann. Die Idee hatte Helgas Enkel Maurice. Er lebt mit seiner Familie in Neuseeland.
Helga ist extra hingeflogen, um sich das Tattoo dort stechen zu lassen. Maurice hat seiner Oma im Tattoostudio Händchen gehalten.
#Lokalzeit #WDR #ARD #Tattoo #Tattoostudio #Fingerabdruck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112123</a:t>
                      </a:r>
                    </a:p>
                  </a:txBody>
                  <a:tcPr/>
                </a:tc>
                <a:extLst>
                  <a:ext uri="{0D108BD9-81ED-4DB2-BD59-A6C34878D82A}">
                    <a16:rowId xmlns:a16="http://schemas.microsoft.com/office/drawing/2014/main" val="277575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- 2025-09-10 15:38:46</a:t>
                      </a:r>
                      <a:r>
                        <a:rPr kumimoji="0" lang="de-DE" sz="1000" b="0" i="0" u="none" strike="noStrike" kern="1200" cap="none" spc="0" normalizeH="0" baseline="0" noProof="0">
                          <a:ln>
                            <a:noFill/>
                          </a:ln>
                          <a:solidFill>
                            <a:prstClr val="black"/>
                          </a:solidFill>
                          <a:effectLst/>
                          <a:uLnTx/>
                          <a:uFillTx/>
                          <a:latin typeface="Calibri"/>
                          <a:ea typeface="+mn-ea"/>
                          <a:cs typeface="+mn-cs"/>
                        </a:rPr>
                        <a:t>
 Bei uns ist es Alltag und in Japan ein schwerwiegendes Vergehen. Sollten wir Anfangen das ganze anders zu sehen?
#Graffiti #Koelnerdom #Koeln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86595</a:t>
                      </a:r>
                    </a:p>
                  </a:txBody>
                  <a:tcPr/>
                </a:tc>
                <a:extLst>
                  <a:ext uri="{0D108BD9-81ED-4DB2-BD59-A6C34878D82A}">
                    <a16:rowId xmlns:a16="http://schemas.microsoft.com/office/drawing/2014/main" val="368968642"/>
                  </a:ext>
                </a:extLst>
              </a:tr>
            </a:tbl>
          </a:graphicData>
        </a:graphic>
      </p:graphicFrame>
      <p:sp>
        <p:nvSpPr>
          <p:cNvPr id="4" name="Text Placeholder 3">
            <a:extLst>
              <a:ext uri="{FF2B5EF4-FFF2-40B4-BE49-F238E27FC236}">
                <a16:creationId xmlns:a16="http://schemas.microsoft.com/office/drawing/2014/main" id="{FBFF0D69-E3A9-4454-922A-3296A3EB2654}"/>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926080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09CB2-A33A-40F2-869F-84C08A4AFB9D}"/>
              </a:ext>
            </a:extLst>
          </p:cNvPr>
          <p:cNvSpPr>
            <a:spLocks noGrp="1"/>
          </p:cNvSpPr>
          <p:nvPr>
            <p:ph type="title"/>
          </p:nvPr>
        </p:nvSpPr>
        <p:spPr/>
        <p:txBody>
          <a:bodyPr/>
          <a:lstStyle/>
          <a:p>
            <a:r>
              <a:rPr lang="en-US"/>
              <a:t>Instagram Posts Table (mit Shares) | lokalzeit - 5 of 16</a:t>
            </a:r>
          </a:p>
        </p:txBody>
      </p:sp>
      <p:graphicFrame>
        <p:nvGraphicFramePr>
          <p:cNvPr id="5" name="Table Placeholder 4">
            <a:extLst>
              <a:ext uri="{FF2B5EF4-FFF2-40B4-BE49-F238E27FC236}">
                <a16:creationId xmlns:a16="http://schemas.microsoft.com/office/drawing/2014/main" id="{6D16DBFD-AFAF-484B-8120-BAC8505145E9}"/>
              </a:ext>
            </a:extLst>
          </p:cNvPr>
          <p:cNvGraphicFramePr>
            <a:graphicFrameLocks noGrp="1"/>
          </p:cNvGraphicFramePr>
          <p:nvPr>
            <p:ph type="tbl" sz="quarter" idx="13"/>
            <p:extLst>
              <p:ext uri="{D42A27DB-BD31-4B8C-83A1-F6EECF244321}">
                <p14:modId xmlns:p14="http://schemas.microsoft.com/office/powerpoint/2010/main" val="319651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2677432"/>
                    </a:ext>
                  </a:extLst>
                </a:gridCol>
                <a:gridCol w="1892808">
                  <a:extLst>
                    <a:ext uri="{9D8B030D-6E8A-4147-A177-3AD203B41FA5}">
                      <a16:colId xmlns:a16="http://schemas.microsoft.com/office/drawing/2014/main" val="3656335121"/>
                    </a:ext>
                  </a:extLst>
                </a:gridCol>
                <a:gridCol w="658368">
                  <a:extLst>
                    <a:ext uri="{9D8B030D-6E8A-4147-A177-3AD203B41FA5}">
                      <a16:colId xmlns:a16="http://schemas.microsoft.com/office/drawing/2014/main" val="2061679586"/>
                    </a:ext>
                  </a:extLst>
                </a:gridCol>
                <a:gridCol w="658368">
                  <a:extLst>
                    <a:ext uri="{9D8B030D-6E8A-4147-A177-3AD203B41FA5}">
                      <a16:colId xmlns:a16="http://schemas.microsoft.com/office/drawing/2014/main" val="1945972034"/>
                    </a:ext>
                  </a:extLst>
                </a:gridCol>
                <a:gridCol w="658368">
                  <a:extLst>
                    <a:ext uri="{9D8B030D-6E8A-4147-A177-3AD203B41FA5}">
                      <a16:colId xmlns:a16="http://schemas.microsoft.com/office/drawing/2014/main" val="2429672598"/>
                    </a:ext>
                  </a:extLst>
                </a:gridCol>
                <a:gridCol w="658368">
                  <a:extLst>
                    <a:ext uri="{9D8B030D-6E8A-4147-A177-3AD203B41FA5}">
                      <a16:colId xmlns:a16="http://schemas.microsoft.com/office/drawing/2014/main" val="861573556"/>
                    </a:ext>
                  </a:extLst>
                </a:gridCol>
                <a:gridCol w="658368">
                  <a:extLst>
                    <a:ext uri="{9D8B030D-6E8A-4147-A177-3AD203B41FA5}">
                      <a16:colId xmlns:a16="http://schemas.microsoft.com/office/drawing/2014/main" val="3083585519"/>
                    </a:ext>
                  </a:extLst>
                </a:gridCol>
                <a:gridCol w="658368">
                  <a:extLst>
                    <a:ext uri="{9D8B030D-6E8A-4147-A177-3AD203B41FA5}">
                      <a16:colId xmlns:a16="http://schemas.microsoft.com/office/drawing/2014/main" val="209084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3621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- 2025-09-10 09:39:18</a:t>
                      </a:r>
                      <a:r>
                        <a:rPr kumimoji="0" lang="de-DE" sz="1000" b="0" i="0" u="none" strike="noStrike" kern="1200" cap="none" spc="0" normalizeH="0" baseline="0" noProof="0">
                          <a:ln>
                            <a:noFill/>
                          </a:ln>
                          <a:solidFill>
                            <a:prstClr val="black"/>
                          </a:solidFill>
                          <a:effectLst/>
                          <a:uLnTx/>
                          <a:uFillTx/>
                          <a:latin typeface="Calibri"/>
                          <a:ea typeface="+mn-ea"/>
                          <a:cs typeface="+mn-cs"/>
                        </a:rPr>
                        <a:t>
 Vor über einem Jahr stand das Haus über der Kneipe „Lotta“ in der Kölner Südstadt zum Verkauf. Stammgästen und Bewohnern hatten Angst vor dem Aus für die Kneipe und dem bezahlbaren Wohnraum in den Wohnungen darüber. 🏚️
Der Verein „Auftrag Südstadt“ setzte sich für den Erhalt ein. Sammelte etwa 1,1 Mio. Euro mit Solidargenossenschaftsanteilen und Krediten. Zusammen mit dem katholischen Sozialverband „In Via“ gelang es das Haus zu kaufen und so günstigen Wohnraum zu sichern. Dank über 200 Unterstützenden, viele davon Stammgäste der „Lotta“.💪
Alle Bewohner dürfen bleiben. Und sie bekommen nach 20 Jahren Stillstand im Haus eine Sanierung - fast ohne Mieterhöhung. ❤️
👨🏼‍💻Autor: Martin Heuchel
#BezahlbarerWohnraum #Sozial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81835</a:t>
                      </a:r>
                    </a:p>
                  </a:txBody>
                  <a:tcPr/>
                </a:tc>
                <a:extLst>
                  <a:ext uri="{0D108BD9-81ED-4DB2-BD59-A6C34878D82A}">
                    <a16:rowId xmlns:a16="http://schemas.microsoft.com/office/drawing/2014/main" val="1156178766"/>
                  </a:ext>
                </a:extLst>
              </a:tr>
            </a:tbl>
          </a:graphicData>
        </a:graphic>
      </p:graphicFrame>
      <p:sp>
        <p:nvSpPr>
          <p:cNvPr id="4" name="Text Placeholder 3">
            <a:extLst>
              <a:ext uri="{FF2B5EF4-FFF2-40B4-BE49-F238E27FC236}">
                <a16:creationId xmlns:a16="http://schemas.microsoft.com/office/drawing/2014/main" id="{A7230142-1B6D-4882-A535-89479377B2ED}"/>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836678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1CB7-114D-4991-9B08-39B8D7A14BE5}"/>
              </a:ext>
            </a:extLst>
          </p:cNvPr>
          <p:cNvSpPr>
            <a:spLocks noGrp="1"/>
          </p:cNvSpPr>
          <p:nvPr>
            <p:ph type="title"/>
          </p:nvPr>
        </p:nvSpPr>
        <p:spPr/>
        <p:txBody>
          <a:bodyPr/>
          <a:lstStyle/>
          <a:p>
            <a:r>
              <a:rPr lang="en-US"/>
              <a:t>Instagram Posts Table (mit Shares) | lokalzeit - 6 of 16</a:t>
            </a:r>
          </a:p>
        </p:txBody>
      </p:sp>
      <p:graphicFrame>
        <p:nvGraphicFramePr>
          <p:cNvPr id="5" name="Table Placeholder 4">
            <a:extLst>
              <a:ext uri="{FF2B5EF4-FFF2-40B4-BE49-F238E27FC236}">
                <a16:creationId xmlns:a16="http://schemas.microsoft.com/office/drawing/2014/main" id="{137FC53E-092A-4E14-88BF-B0EB3917CCEE}"/>
              </a:ext>
            </a:extLst>
          </p:cNvPr>
          <p:cNvGraphicFramePr>
            <a:graphicFrameLocks noGrp="1"/>
          </p:cNvGraphicFramePr>
          <p:nvPr>
            <p:ph type="tbl" sz="quarter" idx="13"/>
            <p:extLst>
              <p:ext uri="{D42A27DB-BD31-4B8C-83A1-F6EECF244321}">
                <p14:modId xmlns:p14="http://schemas.microsoft.com/office/powerpoint/2010/main" val="394179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00011173"/>
                    </a:ext>
                  </a:extLst>
                </a:gridCol>
                <a:gridCol w="1892808">
                  <a:extLst>
                    <a:ext uri="{9D8B030D-6E8A-4147-A177-3AD203B41FA5}">
                      <a16:colId xmlns:a16="http://schemas.microsoft.com/office/drawing/2014/main" val="3328078807"/>
                    </a:ext>
                  </a:extLst>
                </a:gridCol>
                <a:gridCol w="658368">
                  <a:extLst>
                    <a:ext uri="{9D8B030D-6E8A-4147-A177-3AD203B41FA5}">
                      <a16:colId xmlns:a16="http://schemas.microsoft.com/office/drawing/2014/main" val="3595409764"/>
                    </a:ext>
                  </a:extLst>
                </a:gridCol>
                <a:gridCol w="658368">
                  <a:extLst>
                    <a:ext uri="{9D8B030D-6E8A-4147-A177-3AD203B41FA5}">
                      <a16:colId xmlns:a16="http://schemas.microsoft.com/office/drawing/2014/main" val="1889996875"/>
                    </a:ext>
                  </a:extLst>
                </a:gridCol>
                <a:gridCol w="658368">
                  <a:extLst>
                    <a:ext uri="{9D8B030D-6E8A-4147-A177-3AD203B41FA5}">
                      <a16:colId xmlns:a16="http://schemas.microsoft.com/office/drawing/2014/main" val="4072862425"/>
                    </a:ext>
                  </a:extLst>
                </a:gridCol>
                <a:gridCol w="658368">
                  <a:extLst>
                    <a:ext uri="{9D8B030D-6E8A-4147-A177-3AD203B41FA5}">
                      <a16:colId xmlns:a16="http://schemas.microsoft.com/office/drawing/2014/main" val="1341774690"/>
                    </a:ext>
                  </a:extLst>
                </a:gridCol>
                <a:gridCol w="658368">
                  <a:extLst>
                    <a:ext uri="{9D8B030D-6E8A-4147-A177-3AD203B41FA5}">
                      <a16:colId xmlns:a16="http://schemas.microsoft.com/office/drawing/2014/main" val="3627631840"/>
                    </a:ext>
                  </a:extLst>
                </a:gridCol>
                <a:gridCol w="658368">
                  <a:extLst>
                    <a:ext uri="{9D8B030D-6E8A-4147-A177-3AD203B41FA5}">
                      <a16:colId xmlns:a16="http://schemas.microsoft.com/office/drawing/2014/main" val="339579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3612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- 2025-09-08 13:59:03</a:t>
                      </a:r>
                      <a:r>
                        <a:rPr kumimoji="0" lang="de-DE" sz="1000" b="0" i="0" u="none" strike="noStrike" kern="1200" cap="none" spc="0" normalizeH="0" baseline="0" noProof="0">
                          <a:ln>
                            <a:noFill/>
                          </a:ln>
                          <a:solidFill>
                            <a:prstClr val="black"/>
                          </a:solidFill>
                          <a:effectLst/>
                          <a:uLnTx/>
                          <a:uFillTx/>
                          <a:latin typeface="Calibri"/>
                          <a:ea typeface="+mn-ea"/>
                          <a:cs typeface="+mn-cs"/>
                        </a:rPr>
                        <a:t>
 Sieben Kinder, Hauptjob und jetzt auch noch selbstständig - Diese Großfamilie übernimmt eine Kneipe in Essen! 🧑‍🧑‍🧒‍🧒💪
Dave und Jacky sind ein echtes Power-Paar. Mit sieben Kindern, darunter ein Baby, und Vollzeitjob haben sie sich jetzt noch selbstständig gemacht und eine Kneipe übernommen. Wie das geht? Nur als Team - denn alle helfen mit!
#Familie #Teamwork #Kneipe #Essen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63890</a:t>
                      </a:r>
                    </a:p>
                  </a:txBody>
                  <a:tcPr/>
                </a:tc>
                <a:extLst>
                  <a:ext uri="{0D108BD9-81ED-4DB2-BD59-A6C34878D82A}">
                    <a16:rowId xmlns:a16="http://schemas.microsoft.com/office/drawing/2014/main" val="2894566708"/>
                  </a:ext>
                </a:extLst>
              </a:tr>
            </a:tbl>
          </a:graphicData>
        </a:graphic>
      </p:graphicFrame>
      <p:sp>
        <p:nvSpPr>
          <p:cNvPr id="4" name="Text Placeholder 3">
            <a:extLst>
              <a:ext uri="{FF2B5EF4-FFF2-40B4-BE49-F238E27FC236}">
                <a16:creationId xmlns:a16="http://schemas.microsoft.com/office/drawing/2014/main" id="{734FC74D-3886-4A4B-AC16-E68B72C99FF6}"/>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388719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CB91-E67C-4345-A23B-B3BB299E1C88}"/>
              </a:ext>
            </a:extLst>
          </p:cNvPr>
          <p:cNvSpPr>
            <a:spLocks noGrp="1"/>
          </p:cNvSpPr>
          <p:nvPr>
            <p:ph type="title"/>
          </p:nvPr>
        </p:nvSpPr>
        <p:spPr/>
        <p:txBody>
          <a:bodyPr/>
          <a:lstStyle/>
          <a:p>
            <a:r>
              <a:rPr lang="en-US"/>
              <a:t>Instagram Posts Table (mit Shares) | lokalzeit - 7 of 16</a:t>
            </a:r>
          </a:p>
        </p:txBody>
      </p:sp>
      <p:graphicFrame>
        <p:nvGraphicFramePr>
          <p:cNvPr id="5" name="Table Placeholder 4">
            <a:extLst>
              <a:ext uri="{FF2B5EF4-FFF2-40B4-BE49-F238E27FC236}">
                <a16:creationId xmlns:a16="http://schemas.microsoft.com/office/drawing/2014/main" id="{34FF2428-DA1B-411C-A3DA-B839DE47C59B}"/>
              </a:ext>
            </a:extLst>
          </p:cNvPr>
          <p:cNvGraphicFramePr>
            <a:graphicFrameLocks noGrp="1"/>
          </p:cNvGraphicFramePr>
          <p:nvPr>
            <p:ph type="tbl" sz="quarter" idx="13"/>
            <p:extLst>
              <p:ext uri="{D42A27DB-BD31-4B8C-83A1-F6EECF244321}">
                <p14:modId xmlns:p14="http://schemas.microsoft.com/office/powerpoint/2010/main" val="373941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7938856"/>
                    </a:ext>
                  </a:extLst>
                </a:gridCol>
                <a:gridCol w="1892808">
                  <a:extLst>
                    <a:ext uri="{9D8B030D-6E8A-4147-A177-3AD203B41FA5}">
                      <a16:colId xmlns:a16="http://schemas.microsoft.com/office/drawing/2014/main" val="2462870998"/>
                    </a:ext>
                  </a:extLst>
                </a:gridCol>
                <a:gridCol w="658368">
                  <a:extLst>
                    <a:ext uri="{9D8B030D-6E8A-4147-A177-3AD203B41FA5}">
                      <a16:colId xmlns:a16="http://schemas.microsoft.com/office/drawing/2014/main" val="775259619"/>
                    </a:ext>
                  </a:extLst>
                </a:gridCol>
                <a:gridCol w="658368">
                  <a:extLst>
                    <a:ext uri="{9D8B030D-6E8A-4147-A177-3AD203B41FA5}">
                      <a16:colId xmlns:a16="http://schemas.microsoft.com/office/drawing/2014/main" val="3116906679"/>
                    </a:ext>
                  </a:extLst>
                </a:gridCol>
                <a:gridCol w="658368">
                  <a:extLst>
                    <a:ext uri="{9D8B030D-6E8A-4147-A177-3AD203B41FA5}">
                      <a16:colId xmlns:a16="http://schemas.microsoft.com/office/drawing/2014/main" val="1783752130"/>
                    </a:ext>
                  </a:extLst>
                </a:gridCol>
                <a:gridCol w="658368">
                  <a:extLst>
                    <a:ext uri="{9D8B030D-6E8A-4147-A177-3AD203B41FA5}">
                      <a16:colId xmlns:a16="http://schemas.microsoft.com/office/drawing/2014/main" val="2019086506"/>
                    </a:ext>
                  </a:extLst>
                </a:gridCol>
                <a:gridCol w="658368">
                  <a:extLst>
                    <a:ext uri="{9D8B030D-6E8A-4147-A177-3AD203B41FA5}">
                      <a16:colId xmlns:a16="http://schemas.microsoft.com/office/drawing/2014/main" val="1398160623"/>
                    </a:ext>
                  </a:extLst>
                </a:gridCol>
                <a:gridCol w="658368">
                  <a:extLst>
                    <a:ext uri="{9D8B030D-6E8A-4147-A177-3AD203B41FA5}">
                      <a16:colId xmlns:a16="http://schemas.microsoft.com/office/drawing/2014/main" val="151427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815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- 2025-09-11 10:09:44</a:t>
                      </a:r>
                      <a:r>
                        <a:rPr kumimoji="0" lang="de-DE" sz="1000" b="0" i="0" u="none" strike="noStrike" kern="1200" cap="none" spc="0" normalizeH="0" baseline="0" noProof="0">
                          <a:ln>
                            <a:noFill/>
                          </a:ln>
                          <a:solidFill>
                            <a:prstClr val="black"/>
                          </a:solidFill>
                          <a:effectLst/>
                          <a:uLnTx/>
                          <a:uFillTx/>
                          <a:latin typeface="Calibri"/>
                          <a:ea typeface="+mn-ea"/>
                          <a:cs typeface="+mn-cs"/>
                        </a:rPr>
                        <a:t>
 Harald Peters traut sich und lernt mit 87 Jahren nochmal schwimmen. 🏊‍♀️ Immer an seiner Seite ist sein Schwimmlehrer der Kölner Schwimmschule @schwimmschule_otterbuddies. 🏊 
Bis zum November will der Rentner schwimmen können, denn da steht ein Urlaub mit seinen Enkeln an – inklusive Pool und Meer. 🐟🌴 Mit seiner Geschichte will er auch anderen Mut machen, denn als Nichtschwimmer über 60 ist er keine Ausnahme.
👩‍💻 Autorin: Susan Urbanek 
#Seepferdchen #Schwimmschule #Mutmacher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56791</a:t>
                      </a:r>
                    </a:p>
                  </a:txBody>
                  <a:tcPr/>
                </a:tc>
                <a:extLst>
                  <a:ext uri="{0D108BD9-81ED-4DB2-BD59-A6C34878D82A}">
                    <a16:rowId xmlns:a16="http://schemas.microsoft.com/office/drawing/2014/main" val="3542516522"/>
                  </a:ext>
                </a:extLst>
              </a:tr>
            </a:tbl>
          </a:graphicData>
        </a:graphic>
      </p:graphicFrame>
      <p:sp>
        <p:nvSpPr>
          <p:cNvPr id="4" name="Text Placeholder 3">
            <a:extLst>
              <a:ext uri="{FF2B5EF4-FFF2-40B4-BE49-F238E27FC236}">
                <a16:creationId xmlns:a16="http://schemas.microsoft.com/office/drawing/2014/main" id="{64CCEE0A-8CEB-474C-AA15-3981B0957990}"/>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241609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9AF2-E341-4F51-BE07-1C3A1232B5B8}"/>
              </a:ext>
            </a:extLst>
          </p:cNvPr>
          <p:cNvSpPr>
            <a:spLocks noGrp="1"/>
          </p:cNvSpPr>
          <p:nvPr>
            <p:ph type="title"/>
          </p:nvPr>
        </p:nvSpPr>
        <p:spPr/>
        <p:txBody>
          <a:bodyPr/>
          <a:lstStyle/>
          <a:p>
            <a:r>
              <a:rPr lang="en-US"/>
              <a:t>Instagram Posts Table (mit Shares) | lokalzeit - 8 of 16</a:t>
            </a:r>
          </a:p>
        </p:txBody>
      </p:sp>
      <p:graphicFrame>
        <p:nvGraphicFramePr>
          <p:cNvPr id="5" name="Table Placeholder 4">
            <a:extLst>
              <a:ext uri="{FF2B5EF4-FFF2-40B4-BE49-F238E27FC236}">
                <a16:creationId xmlns:a16="http://schemas.microsoft.com/office/drawing/2014/main" id="{F349BFB9-4565-4F21-8423-88C51A478DE9}"/>
              </a:ext>
            </a:extLst>
          </p:cNvPr>
          <p:cNvGraphicFramePr>
            <a:graphicFrameLocks noGrp="1"/>
          </p:cNvGraphicFramePr>
          <p:nvPr>
            <p:ph type="tbl" sz="quarter" idx="13"/>
            <p:extLst>
              <p:ext uri="{D42A27DB-BD31-4B8C-83A1-F6EECF244321}">
                <p14:modId xmlns:p14="http://schemas.microsoft.com/office/powerpoint/2010/main" val="35992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0005480"/>
                    </a:ext>
                  </a:extLst>
                </a:gridCol>
                <a:gridCol w="1892808">
                  <a:extLst>
                    <a:ext uri="{9D8B030D-6E8A-4147-A177-3AD203B41FA5}">
                      <a16:colId xmlns:a16="http://schemas.microsoft.com/office/drawing/2014/main" val="2291950161"/>
                    </a:ext>
                  </a:extLst>
                </a:gridCol>
                <a:gridCol w="658368">
                  <a:extLst>
                    <a:ext uri="{9D8B030D-6E8A-4147-A177-3AD203B41FA5}">
                      <a16:colId xmlns:a16="http://schemas.microsoft.com/office/drawing/2014/main" val="3137385368"/>
                    </a:ext>
                  </a:extLst>
                </a:gridCol>
                <a:gridCol w="658368">
                  <a:extLst>
                    <a:ext uri="{9D8B030D-6E8A-4147-A177-3AD203B41FA5}">
                      <a16:colId xmlns:a16="http://schemas.microsoft.com/office/drawing/2014/main" val="2722841264"/>
                    </a:ext>
                  </a:extLst>
                </a:gridCol>
                <a:gridCol w="658368">
                  <a:extLst>
                    <a:ext uri="{9D8B030D-6E8A-4147-A177-3AD203B41FA5}">
                      <a16:colId xmlns:a16="http://schemas.microsoft.com/office/drawing/2014/main" val="1505672619"/>
                    </a:ext>
                  </a:extLst>
                </a:gridCol>
                <a:gridCol w="658368">
                  <a:extLst>
                    <a:ext uri="{9D8B030D-6E8A-4147-A177-3AD203B41FA5}">
                      <a16:colId xmlns:a16="http://schemas.microsoft.com/office/drawing/2014/main" val="2897885354"/>
                    </a:ext>
                  </a:extLst>
                </a:gridCol>
                <a:gridCol w="658368">
                  <a:extLst>
                    <a:ext uri="{9D8B030D-6E8A-4147-A177-3AD203B41FA5}">
                      <a16:colId xmlns:a16="http://schemas.microsoft.com/office/drawing/2014/main" val="1141801478"/>
                    </a:ext>
                  </a:extLst>
                </a:gridCol>
                <a:gridCol w="658368">
                  <a:extLst>
                    <a:ext uri="{9D8B030D-6E8A-4147-A177-3AD203B41FA5}">
                      <a16:colId xmlns:a16="http://schemas.microsoft.com/office/drawing/2014/main" val="213829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2721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- 2025-09-10 12:00:23</a:t>
                      </a:r>
                      <a:r>
                        <a:rPr kumimoji="0" lang="de-DE" sz="1000" b="0" i="0" u="none" strike="noStrike" kern="1200" cap="none" spc="0" normalizeH="0" baseline="0" noProof="0">
                          <a:ln>
                            <a:noFill/>
                          </a:ln>
                          <a:solidFill>
                            <a:prstClr val="black"/>
                          </a:solidFill>
                          <a:effectLst/>
                          <a:uLnTx/>
                          <a:uFillTx/>
                          <a:latin typeface="Calibri"/>
                          <a:ea typeface="+mn-ea"/>
                          <a:cs typeface="+mn-cs"/>
                        </a:rPr>
                        <a:t>
 Viele Frauen mit Endometriose hören immer wieder: „Eigene Kinder bekommen? Das kann für Sie schwierig werden.“
Denn die chronische Krankheit sorgt dafür, dass Gewebe ähnlich der Gebärmutterschleimhaut außerhalb der Gebärmutter wächst. Es blutet mit dem Zyklus, kann sich aber nicht abbauen - das führt zu Entzündungen, Vernarbungen und kann zu Unfruchtbarkeit führen.🩸
Auch Sabrina Lobing aus Kaarst hat lange gedacht, dass sie nie eigenen Kinder haben wird. Nach Jahren voller Schmerzen und Operationen wegen ihrer Endometriose, sowie zahlreichen Versuchen, schwanger zu werden, hatte sie kaum Hoffnung.
Doch im März ist für sie ein Wunder wahr geworden: Sie hat ihren Sohn zur Welt gebracht.
👩🏻‍💻Autorin: Marlena Busch
#Endometriose #MamaSein #Frauengesundheit #Hoffnung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35026</a:t>
                      </a:r>
                    </a:p>
                  </a:txBody>
                  <a:tcPr/>
                </a:tc>
                <a:extLst>
                  <a:ext uri="{0D108BD9-81ED-4DB2-BD59-A6C34878D82A}">
                    <a16:rowId xmlns:a16="http://schemas.microsoft.com/office/drawing/2014/main" val="3539473702"/>
                  </a:ext>
                </a:extLst>
              </a:tr>
            </a:tbl>
          </a:graphicData>
        </a:graphic>
      </p:graphicFrame>
      <p:sp>
        <p:nvSpPr>
          <p:cNvPr id="4" name="Text Placeholder 3">
            <a:extLst>
              <a:ext uri="{FF2B5EF4-FFF2-40B4-BE49-F238E27FC236}">
                <a16:creationId xmlns:a16="http://schemas.microsoft.com/office/drawing/2014/main" id="{9546524B-8455-497D-A388-58A1908724AE}"/>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846867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1F565-EDB2-4BFA-9196-F27D002EACC0}"/>
              </a:ext>
            </a:extLst>
          </p:cNvPr>
          <p:cNvSpPr>
            <a:spLocks noGrp="1"/>
          </p:cNvSpPr>
          <p:nvPr>
            <p:ph type="title"/>
          </p:nvPr>
        </p:nvSpPr>
        <p:spPr/>
        <p:txBody>
          <a:bodyPr/>
          <a:lstStyle/>
          <a:p>
            <a:r>
              <a:rPr lang="en-US"/>
              <a:t>Instagram Posts Table (mit Shares) | lokalzeit - 9 of 16</a:t>
            </a:r>
          </a:p>
        </p:txBody>
      </p:sp>
      <p:graphicFrame>
        <p:nvGraphicFramePr>
          <p:cNvPr id="5" name="Table Placeholder 4">
            <a:extLst>
              <a:ext uri="{FF2B5EF4-FFF2-40B4-BE49-F238E27FC236}">
                <a16:creationId xmlns:a16="http://schemas.microsoft.com/office/drawing/2014/main" id="{16E31D3C-96EF-41C0-B811-584C023E84CD}"/>
              </a:ext>
            </a:extLst>
          </p:cNvPr>
          <p:cNvGraphicFramePr>
            <a:graphicFrameLocks noGrp="1"/>
          </p:cNvGraphicFramePr>
          <p:nvPr>
            <p:ph type="tbl" sz="quarter" idx="13"/>
            <p:extLst>
              <p:ext uri="{D42A27DB-BD31-4B8C-83A1-F6EECF244321}">
                <p14:modId xmlns:p14="http://schemas.microsoft.com/office/powerpoint/2010/main" val="352821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1796703"/>
                    </a:ext>
                  </a:extLst>
                </a:gridCol>
                <a:gridCol w="1892808">
                  <a:extLst>
                    <a:ext uri="{9D8B030D-6E8A-4147-A177-3AD203B41FA5}">
                      <a16:colId xmlns:a16="http://schemas.microsoft.com/office/drawing/2014/main" val="1368083367"/>
                    </a:ext>
                  </a:extLst>
                </a:gridCol>
                <a:gridCol w="658368">
                  <a:extLst>
                    <a:ext uri="{9D8B030D-6E8A-4147-A177-3AD203B41FA5}">
                      <a16:colId xmlns:a16="http://schemas.microsoft.com/office/drawing/2014/main" val="151239590"/>
                    </a:ext>
                  </a:extLst>
                </a:gridCol>
                <a:gridCol w="658368">
                  <a:extLst>
                    <a:ext uri="{9D8B030D-6E8A-4147-A177-3AD203B41FA5}">
                      <a16:colId xmlns:a16="http://schemas.microsoft.com/office/drawing/2014/main" val="3801219364"/>
                    </a:ext>
                  </a:extLst>
                </a:gridCol>
                <a:gridCol w="658368">
                  <a:extLst>
                    <a:ext uri="{9D8B030D-6E8A-4147-A177-3AD203B41FA5}">
                      <a16:colId xmlns:a16="http://schemas.microsoft.com/office/drawing/2014/main" val="3892067956"/>
                    </a:ext>
                  </a:extLst>
                </a:gridCol>
                <a:gridCol w="658368">
                  <a:extLst>
                    <a:ext uri="{9D8B030D-6E8A-4147-A177-3AD203B41FA5}">
                      <a16:colId xmlns:a16="http://schemas.microsoft.com/office/drawing/2014/main" val="435516976"/>
                    </a:ext>
                  </a:extLst>
                </a:gridCol>
                <a:gridCol w="658368">
                  <a:extLst>
                    <a:ext uri="{9D8B030D-6E8A-4147-A177-3AD203B41FA5}">
                      <a16:colId xmlns:a16="http://schemas.microsoft.com/office/drawing/2014/main" val="3303676403"/>
                    </a:ext>
                  </a:extLst>
                </a:gridCol>
                <a:gridCol w="658368">
                  <a:extLst>
                    <a:ext uri="{9D8B030D-6E8A-4147-A177-3AD203B41FA5}">
                      <a16:colId xmlns:a16="http://schemas.microsoft.com/office/drawing/2014/main" val="303401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0307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- 2025-09-08 11:22:15</a:t>
                      </a:r>
                      <a:r>
                        <a:rPr kumimoji="0" lang="de-DE" sz="1000" b="0" i="0" u="none" strike="noStrike" kern="1200" cap="none" spc="0" normalizeH="0" baseline="0" noProof="0">
                          <a:ln>
                            <a:noFill/>
                          </a:ln>
                          <a:solidFill>
                            <a:prstClr val="black"/>
                          </a:solidFill>
                          <a:effectLst/>
                          <a:uLnTx/>
                          <a:uFillTx/>
                          <a:latin typeface="Calibri"/>
                          <a:ea typeface="+mn-ea"/>
                          <a:cs typeface="+mn-cs"/>
                        </a:rPr>
                        <a:t>
 Im März wurden 47 Hunde in einem verlassenen Haus in Niedersachsen gefunden Ihr Zustand: Ausgehungert und verdreckt. Das Tierheim Tecklenburger Land nimmt 11 Hunde auf und päppelt sie auf. Aber die Hunde sind scheu und schreckhaft. 😢
Darum macht das Tierheim einen Aufruf und sucht ehrenamtliche Hundekuschler. Sie sollen die Hunde an Menschen gewöhnen. So sind die Spitz-Mischlinge hoffentlich bald fit für ein neues Zuhause.🐶❤️
#WDR #Lokalzeit #ARD #Tierliebe #Hunde #Tierheim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32524</a:t>
                      </a:r>
                    </a:p>
                  </a:txBody>
                  <a:tcPr/>
                </a:tc>
                <a:extLst>
                  <a:ext uri="{0D108BD9-81ED-4DB2-BD59-A6C34878D82A}">
                    <a16:rowId xmlns:a16="http://schemas.microsoft.com/office/drawing/2014/main" val="3057370181"/>
                  </a:ext>
                </a:extLst>
              </a:tr>
            </a:tbl>
          </a:graphicData>
        </a:graphic>
      </p:graphicFrame>
      <p:sp>
        <p:nvSpPr>
          <p:cNvPr id="4" name="Text Placeholder 3">
            <a:extLst>
              <a:ext uri="{FF2B5EF4-FFF2-40B4-BE49-F238E27FC236}">
                <a16:creationId xmlns:a16="http://schemas.microsoft.com/office/drawing/2014/main" id="{4E20F8B2-EAFD-486F-A87B-295E69C75D81}"/>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2325868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09F18-7B2D-4829-B65D-1013815E56BD}"/>
              </a:ext>
            </a:extLst>
          </p:cNvPr>
          <p:cNvSpPr>
            <a:spLocks noGrp="1"/>
          </p:cNvSpPr>
          <p:nvPr>
            <p:ph type="title"/>
          </p:nvPr>
        </p:nvSpPr>
        <p:spPr/>
        <p:txBody>
          <a:bodyPr/>
          <a:lstStyle/>
          <a:p>
            <a:r>
              <a:rPr lang="en-US"/>
              <a:t>Instagram Posts Table (mit Shares) | lokalzeit - 10 of 16</a:t>
            </a:r>
          </a:p>
        </p:txBody>
      </p:sp>
      <p:graphicFrame>
        <p:nvGraphicFramePr>
          <p:cNvPr id="5" name="Table Placeholder 4">
            <a:extLst>
              <a:ext uri="{FF2B5EF4-FFF2-40B4-BE49-F238E27FC236}">
                <a16:creationId xmlns:a16="http://schemas.microsoft.com/office/drawing/2014/main" id="{36543788-6F75-4BE1-BEF6-507091AD4650}"/>
              </a:ext>
            </a:extLst>
          </p:cNvPr>
          <p:cNvGraphicFramePr>
            <a:graphicFrameLocks noGrp="1"/>
          </p:cNvGraphicFramePr>
          <p:nvPr>
            <p:ph type="tbl" sz="quarter" idx="13"/>
            <p:extLst>
              <p:ext uri="{D42A27DB-BD31-4B8C-83A1-F6EECF244321}">
                <p14:modId xmlns:p14="http://schemas.microsoft.com/office/powerpoint/2010/main" val="91084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34214456"/>
                    </a:ext>
                  </a:extLst>
                </a:gridCol>
                <a:gridCol w="1892808">
                  <a:extLst>
                    <a:ext uri="{9D8B030D-6E8A-4147-A177-3AD203B41FA5}">
                      <a16:colId xmlns:a16="http://schemas.microsoft.com/office/drawing/2014/main" val="430793618"/>
                    </a:ext>
                  </a:extLst>
                </a:gridCol>
                <a:gridCol w="658368">
                  <a:extLst>
                    <a:ext uri="{9D8B030D-6E8A-4147-A177-3AD203B41FA5}">
                      <a16:colId xmlns:a16="http://schemas.microsoft.com/office/drawing/2014/main" val="2596767794"/>
                    </a:ext>
                  </a:extLst>
                </a:gridCol>
                <a:gridCol w="658368">
                  <a:extLst>
                    <a:ext uri="{9D8B030D-6E8A-4147-A177-3AD203B41FA5}">
                      <a16:colId xmlns:a16="http://schemas.microsoft.com/office/drawing/2014/main" val="726958439"/>
                    </a:ext>
                  </a:extLst>
                </a:gridCol>
                <a:gridCol w="658368">
                  <a:extLst>
                    <a:ext uri="{9D8B030D-6E8A-4147-A177-3AD203B41FA5}">
                      <a16:colId xmlns:a16="http://schemas.microsoft.com/office/drawing/2014/main" val="3750698959"/>
                    </a:ext>
                  </a:extLst>
                </a:gridCol>
                <a:gridCol w="658368">
                  <a:extLst>
                    <a:ext uri="{9D8B030D-6E8A-4147-A177-3AD203B41FA5}">
                      <a16:colId xmlns:a16="http://schemas.microsoft.com/office/drawing/2014/main" val="3567148800"/>
                    </a:ext>
                  </a:extLst>
                </a:gridCol>
                <a:gridCol w="658368">
                  <a:extLst>
                    <a:ext uri="{9D8B030D-6E8A-4147-A177-3AD203B41FA5}">
                      <a16:colId xmlns:a16="http://schemas.microsoft.com/office/drawing/2014/main" val="1291696085"/>
                    </a:ext>
                  </a:extLst>
                </a:gridCol>
                <a:gridCol w="658368">
                  <a:extLst>
                    <a:ext uri="{9D8B030D-6E8A-4147-A177-3AD203B41FA5}">
                      <a16:colId xmlns:a16="http://schemas.microsoft.com/office/drawing/2014/main" val="83272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1445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- 2025-09-11 12:32:41</a:t>
                      </a:r>
                      <a:r>
                        <a:rPr kumimoji="0" lang="de-DE" sz="1000" b="0" i="0" u="none" strike="noStrike" kern="1200" cap="none" spc="0" normalizeH="0" baseline="0" noProof="0">
                          <a:ln>
                            <a:noFill/>
                          </a:ln>
                          <a:solidFill>
                            <a:prstClr val="black"/>
                          </a:solidFill>
                          <a:effectLst/>
                          <a:uLnTx/>
                          <a:uFillTx/>
                          <a:latin typeface="Calibri"/>
                          <a:ea typeface="+mn-ea"/>
                          <a:cs typeface="+mn-cs"/>
                        </a:rPr>
                        <a:t>
 Angelina aus Nottuln sagt, sie habe als Jugendliche in einer Beziehung s*xualisierte Gewalt erlebt. Es folgen viele Jahre der Therapie, in denen sie erst langsam versteht, was ihr eigentlich passiert ist. 
Auch ihre Familie ahnt nichts. Inzwischen kann Angelina über das Erlebte sprechen – und möchte andere Menschen für das Thema sensibilisieren. 🙏
👩‍💻 Autorin: Marie Roters 
#Trauma #Reden #Therapie #Mut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17334</a:t>
                      </a:r>
                    </a:p>
                  </a:txBody>
                  <a:tcPr/>
                </a:tc>
                <a:extLst>
                  <a:ext uri="{0D108BD9-81ED-4DB2-BD59-A6C34878D82A}">
                    <a16:rowId xmlns:a16="http://schemas.microsoft.com/office/drawing/2014/main" val="3492460213"/>
                  </a:ext>
                </a:extLst>
              </a:tr>
            </a:tbl>
          </a:graphicData>
        </a:graphic>
      </p:graphicFrame>
      <p:sp>
        <p:nvSpPr>
          <p:cNvPr id="4" name="Text Placeholder 3">
            <a:extLst>
              <a:ext uri="{FF2B5EF4-FFF2-40B4-BE49-F238E27FC236}">
                <a16:creationId xmlns:a16="http://schemas.microsoft.com/office/drawing/2014/main" id="{E330D8A1-564D-4F3A-ABE7-D92A14365949}"/>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330393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E2A0-57F4-46B1-AEFD-C3CFEAA5892D}"/>
              </a:ext>
            </a:extLst>
          </p:cNvPr>
          <p:cNvSpPr>
            <a:spLocks noGrp="1"/>
          </p:cNvSpPr>
          <p:nvPr>
            <p:ph type="title"/>
          </p:nvPr>
        </p:nvSpPr>
        <p:spPr/>
        <p:txBody>
          <a:bodyPr/>
          <a:lstStyle/>
          <a:p>
            <a:r>
              <a:rPr lang="en-US"/>
              <a:t>Instagram Posts Table (mit Shares) | lokalzeit - 11 of 16</a:t>
            </a:r>
          </a:p>
        </p:txBody>
      </p:sp>
      <p:graphicFrame>
        <p:nvGraphicFramePr>
          <p:cNvPr id="5" name="Table Placeholder 4">
            <a:extLst>
              <a:ext uri="{FF2B5EF4-FFF2-40B4-BE49-F238E27FC236}">
                <a16:creationId xmlns:a16="http://schemas.microsoft.com/office/drawing/2014/main" id="{DEAB4767-DC68-4A34-94B3-68F9B9589D30}"/>
              </a:ext>
            </a:extLst>
          </p:cNvPr>
          <p:cNvGraphicFramePr>
            <a:graphicFrameLocks noGrp="1"/>
          </p:cNvGraphicFramePr>
          <p:nvPr>
            <p:ph type="tbl" sz="quarter" idx="13"/>
            <p:extLst>
              <p:ext uri="{D42A27DB-BD31-4B8C-83A1-F6EECF244321}">
                <p14:modId xmlns:p14="http://schemas.microsoft.com/office/powerpoint/2010/main" val="2304242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88659853"/>
                    </a:ext>
                  </a:extLst>
                </a:gridCol>
                <a:gridCol w="1892808">
                  <a:extLst>
                    <a:ext uri="{9D8B030D-6E8A-4147-A177-3AD203B41FA5}">
                      <a16:colId xmlns:a16="http://schemas.microsoft.com/office/drawing/2014/main" val="1157991691"/>
                    </a:ext>
                  </a:extLst>
                </a:gridCol>
                <a:gridCol w="658368">
                  <a:extLst>
                    <a:ext uri="{9D8B030D-6E8A-4147-A177-3AD203B41FA5}">
                      <a16:colId xmlns:a16="http://schemas.microsoft.com/office/drawing/2014/main" val="812222124"/>
                    </a:ext>
                  </a:extLst>
                </a:gridCol>
                <a:gridCol w="658368">
                  <a:extLst>
                    <a:ext uri="{9D8B030D-6E8A-4147-A177-3AD203B41FA5}">
                      <a16:colId xmlns:a16="http://schemas.microsoft.com/office/drawing/2014/main" val="1035330395"/>
                    </a:ext>
                  </a:extLst>
                </a:gridCol>
                <a:gridCol w="658368">
                  <a:extLst>
                    <a:ext uri="{9D8B030D-6E8A-4147-A177-3AD203B41FA5}">
                      <a16:colId xmlns:a16="http://schemas.microsoft.com/office/drawing/2014/main" val="760144943"/>
                    </a:ext>
                  </a:extLst>
                </a:gridCol>
                <a:gridCol w="658368">
                  <a:extLst>
                    <a:ext uri="{9D8B030D-6E8A-4147-A177-3AD203B41FA5}">
                      <a16:colId xmlns:a16="http://schemas.microsoft.com/office/drawing/2014/main" val="1190202749"/>
                    </a:ext>
                  </a:extLst>
                </a:gridCol>
                <a:gridCol w="658368">
                  <a:extLst>
                    <a:ext uri="{9D8B030D-6E8A-4147-A177-3AD203B41FA5}">
                      <a16:colId xmlns:a16="http://schemas.microsoft.com/office/drawing/2014/main" val="258831564"/>
                    </a:ext>
                  </a:extLst>
                </a:gridCol>
                <a:gridCol w="658368">
                  <a:extLst>
                    <a:ext uri="{9D8B030D-6E8A-4147-A177-3AD203B41FA5}">
                      <a16:colId xmlns:a16="http://schemas.microsoft.com/office/drawing/2014/main" val="209897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0243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- 2025-09-13 15:35:58</a:t>
                      </a:r>
                      <a:r>
                        <a:rPr kumimoji="0" lang="de-DE" sz="1000" b="0" i="0" u="none" strike="noStrike" kern="1200" cap="none" spc="0" normalizeH="0" baseline="0" noProof="0">
                          <a:ln>
                            <a:noFill/>
                          </a:ln>
                          <a:solidFill>
                            <a:prstClr val="black"/>
                          </a:solidFill>
                          <a:effectLst/>
                          <a:uLnTx/>
                          <a:uFillTx/>
                          <a:latin typeface="Calibri"/>
                          <a:ea typeface="+mn-ea"/>
                          <a:cs typeface="+mn-cs"/>
                        </a:rPr>
                        <a:t>
 Die 8-jährige Marie aus Ahaus hat einen Traum: Es irgendwann zu den Olympischen Spielen schaffen! Für diesen Traum ziehen ihre Eltern sogar mit ihr um – in den Raum Düsseldorf, damit Marie am Bundesstützpunkt besser trainieren kann. 🥋
Auch für Marie ist der Schritt nicht leicht, sie muss ihre Freunde zurücklassen. Trotzdem ist sie entschlossen, alles für ihren Traum zu geben. 💪🏼
#Taekwondo #Sport #Kampfsport #WDR #Lokalzeit #ARD #Ahaus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14021</a:t>
                      </a:r>
                    </a:p>
                  </a:txBody>
                  <a:tcPr/>
                </a:tc>
                <a:extLst>
                  <a:ext uri="{0D108BD9-81ED-4DB2-BD59-A6C34878D82A}">
                    <a16:rowId xmlns:a16="http://schemas.microsoft.com/office/drawing/2014/main" val="3651356365"/>
                  </a:ext>
                </a:extLst>
              </a:tr>
            </a:tbl>
          </a:graphicData>
        </a:graphic>
      </p:graphicFrame>
      <p:sp>
        <p:nvSpPr>
          <p:cNvPr id="4" name="Text Placeholder 3">
            <a:extLst>
              <a:ext uri="{FF2B5EF4-FFF2-40B4-BE49-F238E27FC236}">
                <a16:creationId xmlns:a16="http://schemas.microsoft.com/office/drawing/2014/main" id="{B77EA3A8-DAF7-4E80-BB95-9B691660912B}"/>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3088727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E0343-8559-4ACE-9162-2FD94E976131}"/>
              </a:ext>
            </a:extLst>
          </p:cNvPr>
          <p:cNvSpPr>
            <a:spLocks noGrp="1"/>
          </p:cNvSpPr>
          <p:nvPr>
            <p:ph type="title"/>
          </p:nvPr>
        </p:nvSpPr>
        <p:spPr/>
        <p:txBody>
          <a:bodyPr/>
          <a:lstStyle/>
          <a:p>
            <a:r>
              <a:rPr lang="en-US"/>
              <a:t>Instagram Posts Table (mit Shares) | lokalzeit - 12 of 16</a:t>
            </a:r>
          </a:p>
        </p:txBody>
      </p:sp>
      <p:graphicFrame>
        <p:nvGraphicFramePr>
          <p:cNvPr id="5" name="Table Placeholder 4">
            <a:extLst>
              <a:ext uri="{FF2B5EF4-FFF2-40B4-BE49-F238E27FC236}">
                <a16:creationId xmlns:a16="http://schemas.microsoft.com/office/drawing/2014/main" id="{0B775D16-D9D6-46EB-A89A-88FD52F22E98}"/>
              </a:ext>
            </a:extLst>
          </p:cNvPr>
          <p:cNvGraphicFramePr>
            <a:graphicFrameLocks noGrp="1"/>
          </p:cNvGraphicFramePr>
          <p:nvPr>
            <p:ph type="tbl" sz="quarter" idx="13"/>
            <p:extLst>
              <p:ext uri="{D42A27DB-BD31-4B8C-83A1-F6EECF244321}">
                <p14:modId xmlns:p14="http://schemas.microsoft.com/office/powerpoint/2010/main" val="1107117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38707238"/>
                    </a:ext>
                  </a:extLst>
                </a:gridCol>
                <a:gridCol w="1892808">
                  <a:extLst>
                    <a:ext uri="{9D8B030D-6E8A-4147-A177-3AD203B41FA5}">
                      <a16:colId xmlns:a16="http://schemas.microsoft.com/office/drawing/2014/main" val="3076111171"/>
                    </a:ext>
                  </a:extLst>
                </a:gridCol>
                <a:gridCol w="658368">
                  <a:extLst>
                    <a:ext uri="{9D8B030D-6E8A-4147-A177-3AD203B41FA5}">
                      <a16:colId xmlns:a16="http://schemas.microsoft.com/office/drawing/2014/main" val="2156278044"/>
                    </a:ext>
                  </a:extLst>
                </a:gridCol>
                <a:gridCol w="658368">
                  <a:extLst>
                    <a:ext uri="{9D8B030D-6E8A-4147-A177-3AD203B41FA5}">
                      <a16:colId xmlns:a16="http://schemas.microsoft.com/office/drawing/2014/main" val="3261574549"/>
                    </a:ext>
                  </a:extLst>
                </a:gridCol>
                <a:gridCol w="658368">
                  <a:extLst>
                    <a:ext uri="{9D8B030D-6E8A-4147-A177-3AD203B41FA5}">
                      <a16:colId xmlns:a16="http://schemas.microsoft.com/office/drawing/2014/main" val="1540539802"/>
                    </a:ext>
                  </a:extLst>
                </a:gridCol>
                <a:gridCol w="658368">
                  <a:extLst>
                    <a:ext uri="{9D8B030D-6E8A-4147-A177-3AD203B41FA5}">
                      <a16:colId xmlns:a16="http://schemas.microsoft.com/office/drawing/2014/main" val="1165406655"/>
                    </a:ext>
                  </a:extLst>
                </a:gridCol>
                <a:gridCol w="658368">
                  <a:extLst>
                    <a:ext uri="{9D8B030D-6E8A-4147-A177-3AD203B41FA5}">
                      <a16:colId xmlns:a16="http://schemas.microsoft.com/office/drawing/2014/main" val="983158475"/>
                    </a:ext>
                  </a:extLst>
                </a:gridCol>
                <a:gridCol w="658368">
                  <a:extLst>
                    <a:ext uri="{9D8B030D-6E8A-4147-A177-3AD203B41FA5}">
                      <a16:colId xmlns:a16="http://schemas.microsoft.com/office/drawing/2014/main" val="322783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9103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- 2025-09-14 16:26:03</a:t>
                      </a:r>
                      <a:r>
                        <a:rPr kumimoji="0" lang="de-DE" sz="1000" b="0" i="0" u="none" strike="noStrike" kern="1200" cap="none" spc="0" normalizeH="0" baseline="0" noProof="0">
                          <a:ln>
                            <a:noFill/>
                          </a:ln>
                          <a:solidFill>
                            <a:prstClr val="black"/>
                          </a:solidFill>
                          <a:effectLst/>
                          <a:uLnTx/>
                          <a:uFillTx/>
                          <a:latin typeface="Calibri"/>
                          <a:ea typeface="+mn-ea"/>
                          <a:cs typeface="+mn-cs"/>
                        </a:rPr>
                        <a:t>
 “Liebe kann fast alles heilen!” ist die Überzeugung von Joannas Pflegemutter. Darum wächst Joanna in ihrer Pflegefamilie wie eine normale Tochter auf. Aber trotzdem ist sie zerrissen, weil ihre Eltern sie als Baby weggegeben haben. ❤️‍🩹 
Jetzt ist sie erwachsen, hat einen Job und kann ihre Vergangenheit besser einordnen. Sie teilt ihre Vergangenheit mit anderen Pflegefamilien, um zu zeigen, dass eine Pflegefamilie für Kinder eine Chance sein kann. 
#Lokalzeit #WDR #Pflegefamiie #Kindheit #Sozial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13370</a:t>
                      </a:r>
                    </a:p>
                  </a:txBody>
                  <a:tcPr/>
                </a:tc>
                <a:extLst>
                  <a:ext uri="{0D108BD9-81ED-4DB2-BD59-A6C34878D82A}">
                    <a16:rowId xmlns:a16="http://schemas.microsoft.com/office/drawing/2014/main" val="1738497679"/>
                  </a:ext>
                </a:extLst>
              </a:tr>
            </a:tbl>
          </a:graphicData>
        </a:graphic>
      </p:graphicFrame>
      <p:sp>
        <p:nvSpPr>
          <p:cNvPr id="4" name="Text Placeholder 3">
            <a:extLst>
              <a:ext uri="{FF2B5EF4-FFF2-40B4-BE49-F238E27FC236}">
                <a16:creationId xmlns:a16="http://schemas.microsoft.com/office/drawing/2014/main" id="{A67CBFDD-50A1-4F13-954B-9A778EAB8673}"/>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680886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6674-C09C-41BF-A9B6-77574E88ABDB}"/>
              </a:ext>
            </a:extLst>
          </p:cNvPr>
          <p:cNvSpPr>
            <a:spLocks noGrp="1"/>
          </p:cNvSpPr>
          <p:nvPr>
            <p:ph type="title"/>
          </p:nvPr>
        </p:nvSpPr>
        <p:spPr/>
        <p:txBody>
          <a:bodyPr/>
          <a:lstStyle/>
          <a:p>
            <a:r>
              <a:rPr lang="en-US"/>
              <a:t>Instagram Posts Table (mit Shares) | lokalzeit - 13 of 16</a:t>
            </a:r>
          </a:p>
        </p:txBody>
      </p:sp>
      <p:graphicFrame>
        <p:nvGraphicFramePr>
          <p:cNvPr id="5" name="Table Placeholder 4">
            <a:extLst>
              <a:ext uri="{FF2B5EF4-FFF2-40B4-BE49-F238E27FC236}">
                <a16:creationId xmlns:a16="http://schemas.microsoft.com/office/drawing/2014/main" id="{279DF5F6-B286-4EF2-8ADC-ABE9DDFD711E}"/>
              </a:ext>
            </a:extLst>
          </p:cNvPr>
          <p:cNvGraphicFramePr>
            <a:graphicFrameLocks noGrp="1"/>
          </p:cNvGraphicFramePr>
          <p:nvPr>
            <p:ph type="tbl" sz="quarter" idx="13"/>
            <p:extLst>
              <p:ext uri="{D42A27DB-BD31-4B8C-83A1-F6EECF244321}">
                <p14:modId xmlns:p14="http://schemas.microsoft.com/office/powerpoint/2010/main" val="115202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27123249"/>
                    </a:ext>
                  </a:extLst>
                </a:gridCol>
                <a:gridCol w="1892808">
                  <a:extLst>
                    <a:ext uri="{9D8B030D-6E8A-4147-A177-3AD203B41FA5}">
                      <a16:colId xmlns:a16="http://schemas.microsoft.com/office/drawing/2014/main" val="713637097"/>
                    </a:ext>
                  </a:extLst>
                </a:gridCol>
                <a:gridCol w="658368">
                  <a:extLst>
                    <a:ext uri="{9D8B030D-6E8A-4147-A177-3AD203B41FA5}">
                      <a16:colId xmlns:a16="http://schemas.microsoft.com/office/drawing/2014/main" val="1221921044"/>
                    </a:ext>
                  </a:extLst>
                </a:gridCol>
                <a:gridCol w="658368">
                  <a:extLst>
                    <a:ext uri="{9D8B030D-6E8A-4147-A177-3AD203B41FA5}">
                      <a16:colId xmlns:a16="http://schemas.microsoft.com/office/drawing/2014/main" val="4052283585"/>
                    </a:ext>
                  </a:extLst>
                </a:gridCol>
                <a:gridCol w="658368">
                  <a:extLst>
                    <a:ext uri="{9D8B030D-6E8A-4147-A177-3AD203B41FA5}">
                      <a16:colId xmlns:a16="http://schemas.microsoft.com/office/drawing/2014/main" val="2617202377"/>
                    </a:ext>
                  </a:extLst>
                </a:gridCol>
                <a:gridCol w="658368">
                  <a:extLst>
                    <a:ext uri="{9D8B030D-6E8A-4147-A177-3AD203B41FA5}">
                      <a16:colId xmlns:a16="http://schemas.microsoft.com/office/drawing/2014/main" val="450672940"/>
                    </a:ext>
                  </a:extLst>
                </a:gridCol>
                <a:gridCol w="658368">
                  <a:extLst>
                    <a:ext uri="{9D8B030D-6E8A-4147-A177-3AD203B41FA5}">
                      <a16:colId xmlns:a16="http://schemas.microsoft.com/office/drawing/2014/main" val="1065764365"/>
                    </a:ext>
                  </a:extLst>
                </a:gridCol>
                <a:gridCol w="658368">
                  <a:extLst>
                    <a:ext uri="{9D8B030D-6E8A-4147-A177-3AD203B41FA5}">
                      <a16:colId xmlns:a16="http://schemas.microsoft.com/office/drawing/2014/main" val="100126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7994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- 2025-09-12 10:59:23</a:t>
                      </a:r>
                      <a:r>
                        <a:rPr kumimoji="0" lang="de-DE" sz="1000" b="0" i="0" u="none" strike="noStrike" kern="1200" cap="none" spc="0" normalizeH="0" baseline="0" noProof="0">
                          <a:ln>
                            <a:noFill/>
                          </a:ln>
                          <a:solidFill>
                            <a:prstClr val="black"/>
                          </a:solidFill>
                          <a:effectLst/>
                          <a:uLnTx/>
                          <a:uFillTx/>
                          <a:latin typeface="Calibri"/>
                          <a:ea typeface="+mn-ea"/>
                          <a:cs typeface="+mn-cs"/>
                        </a:rPr>
                        <a:t>
 Mentale Gesundheit ist immer noch ein Tabuthema in unserer Gesellschaft und mit vielen Vorurteilen behaftet. Jan, Karo und Chris wollen mit diesen Vorurteilen aufräumen. Auf dem Mental Health Festival in Siegen sprechen sie offen über ihre eigenen Erfahrungen. 🗯️❤️
Hinweis: In diesem Beitrag geht es um psychische Erkrankungen und damit verbundene Vorurteile. Die Fragen sind daher teilweise gezielt provokant gestellt. Teilt eure Gedanken gerne in den Kommentaren, aber bleibt bitte respektvoll. 💪🏼‼️
👩🏼‍💻 Autorin: Lea Neumann
#Lokalzeit #WDR #ARD #MentaleGesundheit #PsychischeErkrankungen #Entstigmatisierung #Siegen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9856</a:t>
                      </a:r>
                    </a:p>
                  </a:txBody>
                  <a:tcPr/>
                </a:tc>
                <a:extLst>
                  <a:ext uri="{0D108BD9-81ED-4DB2-BD59-A6C34878D82A}">
                    <a16:rowId xmlns:a16="http://schemas.microsoft.com/office/drawing/2014/main" val="3659119931"/>
                  </a:ext>
                </a:extLst>
              </a:tr>
            </a:tbl>
          </a:graphicData>
        </a:graphic>
      </p:graphicFrame>
      <p:sp>
        <p:nvSpPr>
          <p:cNvPr id="4" name="Text Placeholder 3">
            <a:extLst>
              <a:ext uri="{FF2B5EF4-FFF2-40B4-BE49-F238E27FC236}">
                <a16:creationId xmlns:a16="http://schemas.microsoft.com/office/drawing/2014/main" id="{52700071-80EB-4510-A41A-58959F9EFE0F}"/>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691167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86AC-6601-461F-9527-75DFB0A04B2A}"/>
              </a:ext>
            </a:extLst>
          </p:cNvPr>
          <p:cNvSpPr>
            <a:spLocks noGrp="1"/>
          </p:cNvSpPr>
          <p:nvPr>
            <p:ph type="title"/>
          </p:nvPr>
        </p:nvSpPr>
        <p:spPr/>
        <p:txBody>
          <a:bodyPr/>
          <a:lstStyle/>
          <a:p>
            <a:r>
              <a:rPr lang="en-US"/>
              <a:t>Instagram Posts Table (mit Shares) | lokalzeit - 14 of 16</a:t>
            </a:r>
          </a:p>
        </p:txBody>
      </p:sp>
      <p:graphicFrame>
        <p:nvGraphicFramePr>
          <p:cNvPr id="5" name="Table Placeholder 4">
            <a:extLst>
              <a:ext uri="{FF2B5EF4-FFF2-40B4-BE49-F238E27FC236}">
                <a16:creationId xmlns:a16="http://schemas.microsoft.com/office/drawing/2014/main" id="{474CB329-4732-4A5C-81FC-758EA358ABB0}"/>
              </a:ext>
            </a:extLst>
          </p:cNvPr>
          <p:cNvGraphicFramePr>
            <a:graphicFrameLocks noGrp="1"/>
          </p:cNvGraphicFramePr>
          <p:nvPr>
            <p:ph type="tbl" sz="quarter" idx="13"/>
            <p:extLst>
              <p:ext uri="{D42A27DB-BD31-4B8C-83A1-F6EECF244321}">
                <p14:modId xmlns:p14="http://schemas.microsoft.com/office/powerpoint/2010/main" val="35946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98031224"/>
                    </a:ext>
                  </a:extLst>
                </a:gridCol>
                <a:gridCol w="1892808">
                  <a:extLst>
                    <a:ext uri="{9D8B030D-6E8A-4147-A177-3AD203B41FA5}">
                      <a16:colId xmlns:a16="http://schemas.microsoft.com/office/drawing/2014/main" val="2060955581"/>
                    </a:ext>
                  </a:extLst>
                </a:gridCol>
                <a:gridCol w="658368">
                  <a:extLst>
                    <a:ext uri="{9D8B030D-6E8A-4147-A177-3AD203B41FA5}">
                      <a16:colId xmlns:a16="http://schemas.microsoft.com/office/drawing/2014/main" val="89198449"/>
                    </a:ext>
                  </a:extLst>
                </a:gridCol>
                <a:gridCol w="658368">
                  <a:extLst>
                    <a:ext uri="{9D8B030D-6E8A-4147-A177-3AD203B41FA5}">
                      <a16:colId xmlns:a16="http://schemas.microsoft.com/office/drawing/2014/main" val="3113037274"/>
                    </a:ext>
                  </a:extLst>
                </a:gridCol>
                <a:gridCol w="658368">
                  <a:extLst>
                    <a:ext uri="{9D8B030D-6E8A-4147-A177-3AD203B41FA5}">
                      <a16:colId xmlns:a16="http://schemas.microsoft.com/office/drawing/2014/main" val="1345941170"/>
                    </a:ext>
                  </a:extLst>
                </a:gridCol>
                <a:gridCol w="658368">
                  <a:extLst>
                    <a:ext uri="{9D8B030D-6E8A-4147-A177-3AD203B41FA5}">
                      <a16:colId xmlns:a16="http://schemas.microsoft.com/office/drawing/2014/main" val="2557922174"/>
                    </a:ext>
                  </a:extLst>
                </a:gridCol>
                <a:gridCol w="658368">
                  <a:extLst>
                    <a:ext uri="{9D8B030D-6E8A-4147-A177-3AD203B41FA5}">
                      <a16:colId xmlns:a16="http://schemas.microsoft.com/office/drawing/2014/main" val="2300826228"/>
                    </a:ext>
                  </a:extLst>
                </a:gridCol>
                <a:gridCol w="658368">
                  <a:extLst>
                    <a:ext uri="{9D8B030D-6E8A-4147-A177-3AD203B41FA5}">
                      <a16:colId xmlns:a16="http://schemas.microsoft.com/office/drawing/2014/main" val="346391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1568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- 2025-09-13 12:40:06</a:t>
                      </a:r>
                      <a:r>
                        <a:rPr kumimoji="0" lang="de-DE" sz="1000" b="0" i="0" u="none" strike="noStrike" kern="1200" cap="none" spc="0" normalizeH="0" baseline="0" noProof="0">
                          <a:ln>
                            <a:noFill/>
                          </a:ln>
                          <a:solidFill>
                            <a:prstClr val="black"/>
                          </a:solidFill>
                          <a:effectLst/>
                          <a:uLnTx/>
                          <a:uFillTx/>
                          <a:latin typeface="Calibri"/>
                          <a:ea typeface="+mn-ea"/>
                          <a:cs typeface="+mn-cs"/>
                        </a:rPr>
                        <a:t>
 🚲 123 Kilometer von Olsberg nach Münster – an einem Tag. Trotz einer sehr seltenen Erkrankung sucht Florian die sportliche Herausforderung. 💪🏼
In seiner Jugend wurde bei Florian die Friedreich-Ataxie festgestellt – eine seltene und unheilbare Krankheit, die das Nervensystem betrifft. Sie führt unter anderem zu Koordinationsproblemen und im Laufe der Zeit zu Muskelschwäche und einer verlangsamten Sprache. Das ist bei Florian auch schon der Fall. 😢🙁
Er will beweisen, dass ein Leben im Rollstuhl keine Einschränkung sein muss. ❌ Ganz im Gegenteil: Auch sportliche Höchstleistungen sind damit möglich.
#Ehrgeiz #Mut #Fahrradtour #Lokalzeit #WDR #ARD #Münster #Olsberg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9563</a:t>
                      </a:r>
                    </a:p>
                  </a:txBody>
                  <a:tcPr/>
                </a:tc>
                <a:extLst>
                  <a:ext uri="{0D108BD9-81ED-4DB2-BD59-A6C34878D82A}">
                    <a16:rowId xmlns:a16="http://schemas.microsoft.com/office/drawing/2014/main" val="1142871202"/>
                  </a:ext>
                </a:extLst>
              </a:tr>
            </a:tbl>
          </a:graphicData>
        </a:graphic>
      </p:graphicFrame>
      <p:sp>
        <p:nvSpPr>
          <p:cNvPr id="4" name="Text Placeholder 3">
            <a:extLst>
              <a:ext uri="{FF2B5EF4-FFF2-40B4-BE49-F238E27FC236}">
                <a16:creationId xmlns:a16="http://schemas.microsoft.com/office/drawing/2014/main" id="{6E571E9F-E1A8-47EF-9288-8F911E610C7A}"/>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756914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6B99-C89A-4FBD-906C-E7252CCDDB42}"/>
              </a:ext>
            </a:extLst>
          </p:cNvPr>
          <p:cNvSpPr>
            <a:spLocks noGrp="1"/>
          </p:cNvSpPr>
          <p:nvPr>
            <p:ph type="title"/>
          </p:nvPr>
        </p:nvSpPr>
        <p:spPr/>
        <p:txBody>
          <a:bodyPr/>
          <a:lstStyle/>
          <a:p>
            <a:r>
              <a:rPr lang="en-US"/>
              <a:t>Instagram Posts Table (mit Shares) | lokalzeit - 15 of 16</a:t>
            </a:r>
          </a:p>
        </p:txBody>
      </p:sp>
      <p:graphicFrame>
        <p:nvGraphicFramePr>
          <p:cNvPr id="5" name="Table Placeholder 4">
            <a:extLst>
              <a:ext uri="{FF2B5EF4-FFF2-40B4-BE49-F238E27FC236}">
                <a16:creationId xmlns:a16="http://schemas.microsoft.com/office/drawing/2014/main" id="{85DE740F-C763-47B0-955C-1BF77461D8D9}"/>
              </a:ext>
            </a:extLst>
          </p:cNvPr>
          <p:cNvGraphicFramePr>
            <a:graphicFrameLocks noGrp="1"/>
          </p:cNvGraphicFramePr>
          <p:nvPr>
            <p:ph type="tbl" sz="quarter" idx="13"/>
            <p:extLst>
              <p:ext uri="{D42A27DB-BD31-4B8C-83A1-F6EECF244321}">
                <p14:modId xmlns:p14="http://schemas.microsoft.com/office/powerpoint/2010/main" val="317693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19615148"/>
                    </a:ext>
                  </a:extLst>
                </a:gridCol>
                <a:gridCol w="1892808">
                  <a:extLst>
                    <a:ext uri="{9D8B030D-6E8A-4147-A177-3AD203B41FA5}">
                      <a16:colId xmlns:a16="http://schemas.microsoft.com/office/drawing/2014/main" val="1698139142"/>
                    </a:ext>
                  </a:extLst>
                </a:gridCol>
                <a:gridCol w="658368">
                  <a:extLst>
                    <a:ext uri="{9D8B030D-6E8A-4147-A177-3AD203B41FA5}">
                      <a16:colId xmlns:a16="http://schemas.microsoft.com/office/drawing/2014/main" val="3624376445"/>
                    </a:ext>
                  </a:extLst>
                </a:gridCol>
                <a:gridCol w="658368">
                  <a:extLst>
                    <a:ext uri="{9D8B030D-6E8A-4147-A177-3AD203B41FA5}">
                      <a16:colId xmlns:a16="http://schemas.microsoft.com/office/drawing/2014/main" val="4007296253"/>
                    </a:ext>
                  </a:extLst>
                </a:gridCol>
                <a:gridCol w="658368">
                  <a:extLst>
                    <a:ext uri="{9D8B030D-6E8A-4147-A177-3AD203B41FA5}">
                      <a16:colId xmlns:a16="http://schemas.microsoft.com/office/drawing/2014/main" val="1647711236"/>
                    </a:ext>
                  </a:extLst>
                </a:gridCol>
                <a:gridCol w="658368">
                  <a:extLst>
                    <a:ext uri="{9D8B030D-6E8A-4147-A177-3AD203B41FA5}">
                      <a16:colId xmlns:a16="http://schemas.microsoft.com/office/drawing/2014/main" val="1337392332"/>
                    </a:ext>
                  </a:extLst>
                </a:gridCol>
                <a:gridCol w="658368">
                  <a:extLst>
                    <a:ext uri="{9D8B030D-6E8A-4147-A177-3AD203B41FA5}">
                      <a16:colId xmlns:a16="http://schemas.microsoft.com/office/drawing/2014/main" val="1580216375"/>
                    </a:ext>
                  </a:extLst>
                </a:gridCol>
                <a:gridCol w="658368">
                  <a:extLst>
                    <a:ext uri="{9D8B030D-6E8A-4147-A177-3AD203B41FA5}">
                      <a16:colId xmlns:a16="http://schemas.microsoft.com/office/drawing/2014/main" val="126407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8756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- 2025-09-11 16:26:33</a:t>
                      </a:r>
                      <a:r>
                        <a:rPr kumimoji="0" lang="en-US" sz="1000" b="0" i="0" u="none" strike="noStrike" kern="1200" cap="none" spc="0" normalizeH="0" baseline="0" noProof="0">
                          <a:ln>
                            <a:noFill/>
                          </a:ln>
                          <a:solidFill>
                            <a:prstClr val="black"/>
                          </a:solidFill>
                          <a:effectLst/>
                          <a:uLnTx/>
                          <a:uFillTx/>
                          <a:latin typeface="Calibri"/>
                          <a:ea typeface="+mn-ea"/>
                          <a:cs typeface="+mn-cs"/>
                        </a:rPr>
                        <a:t>
 In Lovros Zimmer krabbeln Riesen-Tausendfüßler - in seinem Rucksack hat er immer ein Zelt und eine Kamera. Der 18-Jährige sammelt Insekten, vor allem virtuell auf einer Natur-Beobachtungs-Plattform. Über 200 in ganz Europa hat er schon fotografiert. 🪱🤳🏽
Sein Lieblingstier: Die Gottesanbeterin. Davon hat er auf einer kroatischen Insel drei dort bisher unbekannte Arten entdeckt. 🤯
👨‍💻 Autor: Marc-André Schröter 
#Insekten #Gottesanbeterin #Kroatien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6865</a:t>
                      </a:r>
                    </a:p>
                  </a:txBody>
                  <a:tcPr/>
                </a:tc>
                <a:extLst>
                  <a:ext uri="{0D108BD9-81ED-4DB2-BD59-A6C34878D82A}">
                    <a16:rowId xmlns:a16="http://schemas.microsoft.com/office/drawing/2014/main" val="4179221147"/>
                  </a:ext>
                </a:extLst>
              </a:tr>
            </a:tbl>
          </a:graphicData>
        </a:graphic>
      </p:graphicFrame>
      <p:sp>
        <p:nvSpPr>
          <p:cNvPr id="4" name="Text Placeholder 3">
            <a:extLst>
              <a:ext uri="{FF2B5EF4-FFF2-40B4-BE49-F238E27FC236}">
                <a16:creationId xmlns:a16="http://schemas.microsoft.com/office/drawing/2014/main" id="{F9FD3E62-B36F-4BEC-B685-6DF06995638B}"/>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2987908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99675-4371-4885-973D-1A59D28751FA}"/>
              </a:ext>
            </a:extLst>
          </p:cNvPr>
          <p:cNvSpPr>
            <a:spLocks noGrp="1"/>
          </p:cNvSpPr>
          <p:nvPr>
            <p:ph type="title"/>
          </p:nvPr>
        </p:nvSpPr>
        <p:spPr/>
        <p:txBody>
          <a:bodyPr/>
          <a:lstStyle/>
          <a:p>
            <a:r>
              <a:rPr lang="en-US"/>
              <a:t>Instagram Posts Table (mit Shares) | lokalzeit - 16 of 16</a:t>
            </a:r>
          </a:p>
        </p:txBody>
      </p:sp>
      <p:graphicFrame>
        <p:nvGraphicFramePr>
          <p:cNvPr id="5" name="Table Placeholder 4">
            <a:extLst>
              <a:ext uri="{FF2B5EF4-FFF2-40B4-BE49-F238E27FC236}">
                <a16:creationId xmlns:a16="http://schemas.microsoft.com/office/drawing/2014/main" id="{98696EF9-55BF-40AB-B3F1-9585A31EF44A}"/>
              </a:ext>
            </a:extLst>
          </p:cNvPr>
          <p:cNvGraphicFramePr>
            <a:graphicFrameLocks noGrp="1"/>
          </p:cNvGraphicFramePr>
          <p:nvPr>
            <p:ph type="tbl" sz="quarter" idx="13"/>
            <p:extLst>
              <p:ext uri="{D42A27DB-BD31-4B8C-83A1-F6EECF244321}">
                <p14:modId xmlns:p14="http://schemas.microsoft.com/office/powerpoint/2010/main" val="102588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34483576"/>
                    </a:ext>
                  </a:extLst>
                </a:gridCol>
                <a:gridCol w="1892808">
                  <a:extLst>
                    <a:ext uri="{9D8B030D-6E8A-4147-A177-3AD203B41FA5}">
                      <a16:colId xmlns:a16="http://schemas.microsoft.com/office/drawing/2014/main" val="3888355139"/>
                    </a:ext>
                  </a:extLst>
                </a:gridCol>
                <a:gridCol w="658368">
                  <a:extLst>
                    <a:ext uri="{9D8B030D-6E8A-4147-A177-3AD203B41FA5}">
                      <a16:colId xmlns:a16="http://schemas.microsoft.com/office/drawing/2014/main" val="4196055762"/>
                    </a:ext>
                  </a:extLst>
                </a:gridCol>
                <a:gridCol w="658368">
                  <a:extLst>
                    <a:ext uri="{9D8B030D-6E8A-4147-A177-3AD203B41FA5}">
                      <a16:colId xmlns:a16="http://schemas.microsoft.com/office/drawing/2014/main" val="1960552169"/>
                    </a:ext>
                  </a:extLst>
                </a:gridCol>
                <a:gridCol w="658368">
                  <a:extLst>
                    <a:ext uri="{9D8B030D-6E8A-4147-A177-3AD203B41FA5}">
                      <a16:colId xmlns:a16="http://schemas.microsoft.com/office/drawing/2014/main" val="1895948397"/>
                    </a:ext>
                  </a:extLst>
                </a:gridCol>
                <a:gridCol w="658368">
                  <a:extLst>
                    <a:ext uri="{9D8B030D-6E8A-4147-A177-3AD203B41FA5}">
                      <a16:colId xmlns:a16="http://schemas.microsoft.com/office/drawing/2014/main" val="2251339968"/>
                    </a:ext>
                  </a:extLst>
                </a:gridCol>
                <a:gridCol w="658368">
                  <a:extLst>
                    <a:ext uri="{9D8B030D-6E8A-4147-A177-3AD203B41FA5}">
                      <a16:colId xmlns:a16="http://schemas.microsoft.com/office/drawing/2014/main" val="894730665"/>
                    </a:ext>
                  </a:extLst>
                </a:gridCol>
                <a:gridCol w="658368">
                  <a:extLst>
                    <a:ext uri="{9D8B030D-6E8A-4147-A177-3AD203B41FA5}">
                      <a16:colId xmlns:a16="http://schemas.microsoft.com/office/drawing/2014/main" val="688281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4490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- 2025-09-14 12:33:48</a:t>
                      </a:r>
                      <a:r>
                        <a:rPr kumimoji="0" lang="de-DE" sz="1000" b="0" i="0" u="none" strike="noStrike" kern="1200" cap="none" spc="0" normalizeH="0" baseline="0" noProof="0">
                          <a:ln>
                            <a:noFill/>
                          </a:ln>
                          <a:solidFill>
                            <a:prstClr val="black"/>
                          </a:solidFill>
                          <a:effectLst/>
                          <a:uLnTx/>
                          <a:uFillTx/>
                          <a:latin typeface="Calibri"/>
                          <a:ea typeface="+mn-ea"/>
                          <a:cs typeface="+mn-cs"/>
                        </a:rPr>
                        <a:t>
 Wer kennt noch Pokémon Go? Wohl (fast) ganz Bielefeld! 
Dennis hat alle Spieler aus seiner Heimat in einer großen Gruppe vereint. Regelmäßig zieht er mit bis zu 100 Leute, groß und klein, alt und jung, durch die Stadt – auf der Jagd nach Pokémon. 
Welches Spiel auf dem Smartphone zockt ihr am liebsten? 🎮
#WDR #Lokalzeit #Ostwestfalen #Bielefeld #Pokémon #Pokemon #PokémonGo #PokemonGo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5602</a:t>
                      </a:r>
                    </a:p>
                  </a:txBody>
                  <a:tcPr/>
                </a:tc>
                <a:extLst>
                  <a:ext uri="{0D108BD9-81ED-4DB2-BD59-A6C34878D82A}">
                    <a16:rowId xmlns:a16="http://schemas.microsoft.com/office/drawing/2014/main" val="2832872396"/>
                  </a:ext>
                </a:extLst>
              </a:tr>
            </a:tbl>
          </a:graphicData>
        </a:graphic>
      </p:graphicFrame>
      <p:sp>
        <p:nvSpPr>
          <p:cNvPr id="4" name="Text Placeholder 3">
            <a:extLst>
              <a:ext uri="{FF2B5EF4-FFF2-40B4-BE49-F238E27FC236}">
                <a16:creationId xmlns:a16="http://schemas.microsoft.com/office/drawing/2014/main" id="{5D178774-129E-4FBF-A7C1-94D63493E3C2}"/>
              </a:ext>
            </a:extLst>
          </p:cNvPr>
          <p:cNvSpPr>
            <a:spLocks noGrp="1"/>
          </p:cNvSpPr>
          <p:nvPr>
            <p:ph type="body" sz="quarter" idx="14"/>
          </p:nvPr>
        </p:nvSpPr>
        <p:spPr/>
        <p:txBody>
          <a:bodyPr/>
          <a:lstStyle/>
          <a:p>
            <a:r>
              <a:rPr lang="en-US"/>
              <a:t>08/09/2025 - 14/09/2025</a:t>
            </a:r>
          </a:p>
        </p:txBody>
      </p:sp>
    </p:spTree>
    <p:extLst>
      <p:ext uri="{BB962C8B-B14F-4D97-AF65-F5344CB8AC3E}">
        <p14:creationId xmlns:p14="http://schemas.microsoft.com/office/powerpoint/2010/main" val="10537397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2568</Words>
  <Application>Microsoft Office PowerPoint</Application>
  <PresentationFormat>On-screen Show (4:3)</PresentationFormat>
  <Paragraphs>296</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Posts Table (mit Shares) | lokalzeit - 1 of 16</vt:lpstr>
      <vt:lpstr>Instagram Posts Table (mit Shares) | lokalzeit - 2 of 16</vt:lpstr>
      <vt:lpstr>Instagram Posts Table (mit Shares) | lokalzeit - 3 of 16</vt:lpstr>
      <vt:lpstr>Instagram Posts Table (mit Shares) | lokalzeit - 4 of 16</vt:lpstr>
      <vt:lpstr>Instagram Posts Table (mit Shares) | lokalzeit - 5 of 16</vt:lpstr>
      <vt:lpstr>Instagram Posts Table (mit Shares) | lokalzeit - 6 of 16</vt:lpstr>
      <vt:lpstr>Instagram Posts Table (mit Shares) | lokalzeit - 7 of 16</vt:lpstr>
      <vt:lpstr>Instagram Posts Table (mit Shares) | lokalzeit - 8 of 16</vt:lpstr>
      <vt:lpstr>Instagram Posts Table (mit Shares) | lokalzeit - 9 of 16</vt:lpstr>
      <vt:lpstr>Instagram Posts Table (mit Shares) | lokalzeit - 10 of 16</vt:lpstr>
      <vt:lpstr>Instagram Posts Table (mit Shares) | lokalzeit - 11 of 16</vt:lpstr>
      <vt:lpstr>Instagram Posts Table (mit Shares) | lokalzeit - 12 of 16</vt:lpstr>
      <vt:lpstr>Instagram Posts Table (mit Shares) | lokalzeit - 13 of 16</vt:lpstr>
      <vt:lpstr>Instagram Posts Table (mit Shares) | lokalzeit - 14 of 16</vt:lpstr>
      <vt:lpstr>Instagram Posts Table (mit Shares) | lokalzeit - 15 of 16</vt:lpstr>
      <vt:lpstr>Instagram Posts Table (mit Shares) | lokalzeit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16</dc:title>
  <dc:creator>Frederik Born</dc:creator>
  <cp:lastModifiedBy>Frederik Born</cp:lastModifiedBy>
  <cp:revision>1</cp:revision>
  <dcterms:created xsi:type="dcterms:W3CDTF">2025-09-15T19:03:57Z</dcterms:created>
  <dcterms:modified xsi:type="dcterms:W3CDTF">2025-09-15T19:05:11Z</dcterms:modified>
</cp:coreProperties>
</file>