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4B15-85C0-4FDF-8DE5-C450EAEF788E}"/>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3BFEC216-7CED-4634-B593-B216EE7B6C1B}"/>
              </a:ext>
            </a:extLst>
          </p:cNvPr>
          <p:cNvGraphicFramePr>
            <a:graphicFrameLocks noGrp="1"/>
          </p:cNvGraphicFramePr>
          <p:nvPr>
            <p:ph type="tbl" sz="quarter" idx="13"/>
            <p:extLst>
              <p:ext uri="{D42A27DB-BD31-4B8C-83A1-F6EECF244321}">
                <p14:modId xmlns:p14="http://schemas.microsoft.com/office/powerpoint/2010/main" val="1332251298"/>
              </p:ext>
            </p:extLst>
          </p:nvPr>
        </p:nvGraphicFramePr>
        <p:xfrm>
          <a:off x="457200" y="1731963"/>
          <a:ext cx="8147304" cy="1071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3624609"/>
                    </a:ext>
                  </a:extLst>
                </a:gridCol>
                <a:gridCol w="1234440">
                  <a:extLst>
                    <a:ext uri="{9D8B030D-6E8A-4147-A177-3AD203B41FA5}">
                      <a16:colId xmlns:a16="http://schemas.microsoft.com/office/drawing/2014/main" val="2880373619"/>
                    </a:ext>
                  </a:extLst>
                </a:gridCol>
                <a:gridCol w="1645920">
                  <a:extLst>
                    <a:ext uri="{9D8B030D-6E8A-4147-A177-3AD203B41FA5}">
                      <a16:colId xmlns:a16="http://schemas.microsoft.com/office/drawing/2014/main" val="4274543276"/>
                    </a:ext>
                  </a:extLst>
                </a:gridCol>
                <a:gridCol w="576072">
                  <a:extLst>
                    <a:ext uri="{9D8B030D-6E8A-4147-A177-3AD203B41FA5}">
                      <a16:colId xmlns:a16="http://schemas.microsoft.com/office/drawing/2014/main" val="2169541917"/>
                    </a:ext>
                  </a:extLst>
                </a:gridCol>
                <a:gridCol w="576072">
                  <a:extLst>
                    <a:ext uri="{9D8B030D-6E8A-4147-A177-3AD203B41FA5}">
                      <a16:colId xmlns:a16="http://schemas.microsoft.com/office/drawing/2014/main" val="1669321192"/>
                    </a:ext>
                  </a:extLst>
                </a:gridCol>
                <a:gridCol w="576072">
                  <a:extLst>
                    <a:ext uri="{9D8B030D-6E8A-4147-A177-3AD203B41FA5}">
                      <a16:colId xmlns:a16="http://schemas.microsoft.com/office/drawing/2014/main" val="2381154136"/>
                    </a:ext>
                  </a:extLst>
                </a:gridCol>
                <a:gridCol w="576072">
                  <a:extLst>
                    <a:ext uri="{9D8B030D-6E8A-4147-A177-3AD203B41FA5}">
                      <a16:colId xmlns:a16="http://schemas.microsoft.com/office/drawing/2014/main" val="3015769664"/>
                    </a:ext>
                  </a:extLst>
                </a:gridCol>
                <a:gridCol w="576072">
                  <a:extLst>
                    <a:ext uri="{9D8B030D-6E8A-4147-A177-3AD203B41FA5}">
                      <a16:colId xmlns:a16="http://schemas.microsoft.com/office/drawing/2014/main" val="2955638340"/>
                    </a:ext>
                  </a:extLst>
                </a:gridCol>
                <a:gridCol w="576072">
                  <a:extLst>
                    <a:ext uri="{9D8B030D-6E8A-4147-A177-3AD203B41FA5}">
                      <a16:colId xmlns:a16="http://schemas.microsoft.com/office/drawing/2014/main" val="205282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8458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- 2025-09-04 12:05:00</a:t>
                      </a:r>
                      <a:r>
                        <a:rPr kumimoji="0" lang="en-US" sz="1000" b="0" i="0" u="none" strike="noStrike" kern="1200" cap="none" spc="0" normalizeH="0" baseline="0" noProof="0">
                          <a:ln>
                            <a:noFill/>
                          </a:ln>
                          <a:solidFill>
                            <a:prstClr val="black"/>
                          </a:solidFill>
                          <a:effectLst/>
                          <a:uLnTx/>
                          <a:uFillTx/>
                          <a:latin typeface="Calibri"/>
                          <a:ea typeface="+mn-ea"/>
                          <a:cs typeface="+mn-cs"/>
                        </a:rPr>
                        <a:t>
 Ingrid und Arnold haben in Rees ihr Glück gefunden – durch eine Flaschenpost. 🥰 Im Dezember feiern die beiden goldene Hochzeit. ❤️    #OneDayOrDayOne #LoveStory #Throwback #GoldeneHochzeit #Lokalzeit #WDR #ARD #Rees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https://quintly-eu-image-storage.s3.amazonaws.com/60b0c1ceafa7b1885479f8b118a661a3/534723566a42095c8d79c6237bee678c.jpg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580972</a:t>
                      </a:r>
                    </a:p>
                  </a:txBody>
                  <a:tcPr/>
                </a:tc>
                <a:extLst>
                  <a:ext uri="{0D108BD9-81ED-4DB2-BD59-A6C34878D82A}">
                    <a16:rowId xmlns:a16="http://schemas.microsoft.com/office/drawing/2014/main" val="2472816416"/>
                  </a:ext>
                </a:extLst>
              </a:tr>
            </a:tbl>
          </a:graphicData>
        </a:graphic>
      </p:graphicFrame>
      <p:sp>
        <p:nvSpPr>
          <p:cNvPr id="4" name="Text Placeholder 3">
            <a:extLst>
              <a:ext uri="{FF2B5EF4-FFF2-40B4-BE49-F238E27FC236}">
                <a16:creationId xmlns:a16="http://schemas.microsoft.com/office/drawing/2014/main" id="{5EEABA4C-3BAB-461F-8090-32FC2AF3BFCA}"/>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377467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AD809-C401-4356-B7A2-66912BB6CE89}"/>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3EAEE3C5-E217-4CA6-91A9-AEDDFAF3E996}"/>
              </a:ext>
            </a:extLst>
          </p:cNvPr>
          <p:cNvGraphicFramePr>
            <a:graphicFrameLocks noGrp="1"/>
          </p:cNvGraphicFramePr>
          <p:nvPr>
            <p:ph type="tbl" sz="quarter" idx="13"/>
            <p:extLst>
              <p:ext uri="{D42A27DB-BD31-4B8C-83A1-F6EECF244321}">
                <p14:modId xmlns:p14="http://schemas.microsoft.com/office/powerpoint/2010/main" val="191686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8462460"/>
                    </a:ext>
                  </a:extLst>
                </a:gridCol>
                <a:gridCol w="1234440">
                  <a:extLst>
                    <a:ext uri="{9D8B030D-6E8A-4147-A177-3AD203B41FA5}">
                      <a16:colId xmlns:a16="http://schemas.microsoft.com/office/drawing/2014/main" val="3797255421"/>
                    </a:ext>
                  </a:extLst>
                </a:gridCol>
                <a:gridCol w="1645920">
                  <a:extLst>
                    <a:ext uri="{9D8B030D-6E8A-4147-A177-3AD203B41FA5}">
                      <a16:colId xmlns:a16="http://schemas.microsoft.com/office/drawing/2014/main" val="3305496733"/>
                    </a:ext>
                  </a:extLst>
                </a:gridCol>
                <a:gridCol w="576072">
                  <a:extLst>
                    <a:ext uri="{9D8B030D-6E8A-4147-A177-3AD203B41FA5}">
                      <a16:colId xmlns:a16="http://schemas.microsoft.com/office/drawing/2014/main" val="2270778308"/>
                    </a:ext>
                  </a:extLst>
                </a:gridCol>
                <a:gridCol w="576072">
                  <a:extLst>
                    <a:ext uri="{9D8B030D-6E8A-4147-A177-3AD203B41FA5}">
                      <a16:colId xmlns:a16="http://schemas.microsoft.com/office/drawing/2014/main" val="732385670"/>
                    </a:ext>
                  </a:extLst>
                </a:gridCol>
                <a:gridCol w="576072">
                  <a:extLst>
                    <a:ext uri="{9D8B030D-6E8A-4147-A177-3AD203B41FA5}">
                      <a16:colId xmlns:a16="http://schemas.microsoft.com/office/drawing/2014/main" val="4263266141"/>
                    </a:ext>
                  </a:extLst>
                </a:gridCol>
                <a:gridCol w="576072">
                  <a:extLst>
                    <a:ext uri="{9D8B030D-6E8A-4147-A177-3AD203B41FA5}">
                      <a16:colId xmlns:a16="http://schemas.microsoft.com/office/drawing/2014/main" val="2032173823"/>
                    </a:ext>
                  </a:extLst>
                </a:gridCol>
                <a:gridCol w="576072">
                  <a:extLst>
                    <a:ext uri="{9D8B030D-6E8A-4147-A177-3AD203B41FA5}">
                      <a16:colId xmlns:a16="http://schemas.microsoft.com/office/drawing/2014/main" val="3257315952"/>
                    </a:ext>
                  </a:extLst>
                </a:gridCol>
                <a:gridCol w="576072">
                  <a:extLst>
                    <a:ext uri="{9D8B030D-6E8A-4147-A177-3AD203B41FA5}">
                      <a16:colId xmlns:a16="http://schemas.microsoft.com/office/drawing/2014/main" val="64868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2864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- 2025-09-02 14:10:00</a:t>
                      </a:r>
                      <a:r>
                        <a:rPr kumimoji="0" lang="de-DE" sz="1000" b="0" i="0" u="none" strike="noStrike" kern="1200" cap="none" spc="0" normalizeH="0" baseline="0" noProof="0">
                          <a:ln>
                            <a:noFill/>
                          </a:ln>
                          <a:solidFill>
                            <a:prstClr val="black"/>
                          </a:solidFill>
                          <a:effectLst/>
                          <a:uLnTx/>
                          <a:uFillTx/>
                          <a:latin typeface="Calibri"/>
                          <a:ea typeface="+mn-ea"/>
                          <a:cs typeface="+mn-cs"/>
                        </a:rPr>
                        <a:t>
 Yasemin kämpft mit chronischer Erschöpfung durch Long Covid und kann den Alltag mit Kind nur schwer allein bewältigen. Dank Jana hat sie nun, geplant einmal pro Woche, Zeit für sich und ihre Arzttermine. 🙏🏼
Jana ist 25 Jahre alt und regelmäßig für die „Notmütterdienst Familien- und Seniorenhilfe e.V.“ im Einsatz. Die Kölnerin unterstützt einmal pro Woche die alleinerziehende Yasemin und ihre Tochter Emma.  💕
Die „Notmütterdienst Familien- und Seniorenhilfe e.V.“ unterstützt seit 1969 Familien und Senioren bei Krankheit oder in Notlagen. Oft übernimmt die Krankenkasse die Kosten. Der Verein sucht immer neue Helfer*innen. 
@notmuetterdienst 
#Lokalzeit #WDR #Familienhilfe #LongCovid #Notmütterdienst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https://quintly-eu-image-storage.s3.amazonaws.com/60b0c1ceafa7b1885479f8b118a661a3/a7eb883e264a10b4e17ba4e223630606.jpg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COVID-19, 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128438</a:t>
                      </a:r>
                    </a:p>
                  </a:txBody>
                  <a:tcPr/>
                </a:tc>
                <a:extLst>
                  <a:ext uri="{0D108BD9-81ED-4DB2-BD59-A6C34878D82A}">
                    <a16:rowId xmlns:a16="http://schemas.microsoft.com/office/drawing/2014/main" val="1328015724"/>
                  </a:ext>
                </a:extLst>
              </a:tr>
            </a:tbl>
          </a:graphicData>
        </a:graphic>
      </p:graphicFrame>
      <p:sp>
        <p:nvSpPr>
          <p:cNvPr id="4" name="Text Placeholder 3">
            <a:extLst>
              <a:ext uri="{FF2B5EF4-FFF2-40B4-BE49-F238E27FC236}">
                <a16:creationId xmlns:a16="http://schemas.microsoft.com/office/drawing/2014/main" id="{D73A6506-883E-4597-9AC6-0D39E758F5AB}"/>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3563577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FDED-0AC2-4A27-AFED-F8447A5AF282}"/>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6FB82C4E-7BA3-4925-A7D1-4788F25E6757}"/>
              </a:ext>
            </a:extLst>
          </p:cNvPr>
          <p:cNvGraphicFramePr>
            <a:graphicFrameLocks noGrp="1"/>
          </p:cNvGraphicFramePr>
          <p:nvPr>
            <p:ph type="tbl" sz="quarter" idx="13"/>
            <p:extLst>
              <p:ext uri="{D42A27DB-BD31-4B8C-83A1-F6EECF244321}">
                <p14:modId xmlns:p14="http://schemas.microsoft.com/office/powerpoint/2010/main" val="265504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8047830"/>
                    </a:ext>
                  </a:extLst>
                </a:gridCol>
                <a:gridCol w="1234440">
                  <a:extLst>
                    <a:ext uri="{9D8B030D-6E8A-4147-A177-3AD203B41FA5}">
                      <a16:colId xmlns:a16="http://schemas.microsoft.com/office/drawing/2014/main" val="4236979441"/>
                    </a:ext>
                  </a:extLst>
                </a:gridCol>
                <a:gridCol w="1645920">
                  <a:extLst>
                    <a:ext uri="{9D8B030D-6E8A-4147-A177-3AD203B41FA5}">
                      <a16:colId xmlns:a16="http://schemas.microsoft.com/office/drawing/2014/main" val="3669129413"/>
                    </a:ext>
                  </a:extLst>
                </a:gridCol>
                <a:gridCol w="576072">
                  <a:extLst>
                    <a:ext uri="{9D8B030D-6E8A-4147-A177-3AD203B41FA5}">
                      <a16:colId xmlns:a16="http://schemas.microsoft.com/office/drawing/2014/main" val="2801131391"/>
                    </a:ext>
                  </a:extLst>
                </a:gridCol>
                <a:gridCol w="576072">
                  <a:extLst>
                    <a:ext uri="{9D8B030D-6E8A-4147-A177-3AD203B41FA5}">
                      <a16:colId xmlns:a16="http://schemas.microsoft.com/office/drawing/2014/main" val="1851212756"/>
                    </a:ext>
                  </a:extLst>
                </a:gridCol>
                <a:gridCol w="576072">
                  <a:extLst>
                    <a:ext uri="{9D8B030D-6E8A-4147-A177-3AD203B41FA5}">
                      <a16:colId xmlns:a16="http://schemas.microsoft.com/office/drawing/2014/main" val="2705897996"/>
                    </a:ext>
                  </a:extLst>
                </a:gridCol>
                <a:gridCol w="576072">
                  <a:extLst>
                    <a:ext uri="{9D8B030D-6E8A-4147-A177-3AD203B41FA5}">
                      <a16:colId xmlns:a16="http://schemas.microsoft.com/office/drawing/2014/main" val="2000656359"/>
                    </a:ext>
                  </a:extLst>
                </a:gridCol>
                <a:gridCol w="576072">
                  <a:extLst>
                    <a:ext uri="{9D8B030D-6E8A-4147-A177-3AD203B41FA5}">
                      <a16:colId xmlns:a16="http://schemas.microsoft.com/office/drawing/2014/main" val="1693028799"/>
                    </a:ext>
                  </a:extLst>
                </a:gridCol>
                <a:gridCol w="576072">
                  <a:extLst>
                    <a:ext uri="{9D8B030D-6E8A-4147-A177-3AD203B41FA5}">
                      <a16:colId xmlns:a16="http://schemas.microsoft.com/office/drawing/2014/main" val="292144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1176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- 2025-09-04 16:05:13</a:t>
                      </a:r>
                      <a:r>
                        <a:rPr kumimoji="0" lang="de-DE" sz="1000" b="0" i="0" u="none" strike="noStrike" kern="1200" cap="none" spc="0" normalizeH="0" baseline="0" noProof="0">
                          <a:ln>
                            <a:noFill/>
                          </a:ln>
                          <a:solidFill>
                            <a:prstClr val="black"/>
                          </a:solidFill>
                          <a:effectLst/>
                          <a:uLnTx/>
                          <a:uFillTx/>
                          <a:latin typeface="Calibri"/>
                          <a:ea typeface="+mn-ea"/>
                          <a:cs typeface="+mn-cs"/>
                        </a:rPr>
                        <a:t>
 Fabienne hat jeden Tag mit dem Tod zu tun. ⚰️
Sie hat gerade ihre Ausbildung zur Bestatterin abgeschlossen. Dass sie erst 23 Jahre ist, finden viele Kundinnen und Kunden super. 👍🏻
#Bestattung #Tod #Beerdigung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https://quintly-eu-image-storage.s3.amazonaws.com/60b0c1ceafa7b1885479f8b118a661a3/45e347ab9a9d6d7fd8f90bba4398dcd9.jpg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125444</a:t>
                      </a:r>
                    </a:p>
                  </a:txBody>
                  <a:tcPr/>
                </a:tc>
                <a:extLst>
                  <a:ext uri="{0D108BD9-81ED-4DB2-BD59-A6C34878D82A}">
                    <a16:rowId xmlns:a16="http://schemas.microsoft.com/office/drawing/2014/main" val="960277918"/>
                  </a:ext>
                </a:extLst>
              </a:tr>
            </a:tbl>
          </a:graphicData>
        </a:graphic>
      </p:graphicFrame>
      <p:sp>
        <p:nvSpPr>
          <p:cNvPr id="4" name="Text Placeholder 3">
            <a:extLst>
              <a:ext uri="{FF2B5EF4-FFF2-40B4-BE49-F238E27FC236}">
                <a16:creationId xmlns:a16="http://schemas.microsoft.com/office/drawing/2014/main" id="{3FA3C1D1-1AEC-4B85-9879-0D762DDAC14F}"/>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412963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ED406-4A20-425B-8236-138C079B0DEC}"/>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4B36CF4F-E048-4154-9C8F-DCF1790CAD5B}"/>
              </a:ext>
            </a:extLst>
          </p:cNvPr>
          <p:cNvGraphicFramePr>
            <a:graphicFrameLocks noGrp="1"/>
          </p:cNvGraphicFramePr>
          <p:nvPr>
            <p:ph type="tbl" sz="quarter" idx="13"/>
            <p:extLst>
              <p:ext uri="{D42A27DB-BD31-4B8C-83A1-F6EECF244321}">
                <p14:modId xmlns:p14="http://schemas.microsoft.com/office/powerpoint/2010/main" val="3385651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8037138"/>
                    </a:ext>
                  </a:extLst>
                </a:gridCol>
                <a:gridCol w="1234440">
                  <a:extLst>
                    <a:ext uri="{9D8B030D-6E8A-4147-A177-3AD203B41FA5}">
                      <a16:colId xmlns:a16="http://schemas.microsoft.com/office/drawing/2014/main" val="3109701718"/>
                    </a:ext>
                  </a:extLst>
                </a:gridCol>
                <a:gridCol w="1645920">
                  <a:extLst>
                    <a:ext uri="{9D8B030D-6E8A-4147-A177-3AD203B41FA5}">
                      <a16:colId xmlns:a16="http://schemas.microsoft.com/office/drawing/2014/main" val="3023359777"/>
                    </a:ext>
                  </a:extLst>
                </a:gridCol>
                <a:gridCol w="576072">
                  <a:extLst>
                    <a:ext uri="{9D8B030D-6E8A-4147-A177-3AD203B41FA5}">
                      <a16:colId xmlns:a16="http://schemas.microsoft.com/office/drawing/2014/main" val="746356666"/>
                    </a:ext>
                  </a:extLst>
                </a:gridCol>
                <a:gridCol w="576072">
                  <a:extLst>
                    <a:ext uri="{9D8B030D-6E8A-4147-A177-3AD203B41FA5}">
                      <a16:colId xmlns:a16="http://schemas.microsoft.com/office/drawing/2014/main" val="922768871"/>
                    </a:ext>
                  </a:extLst>
                </a:gridCol>
                <a:gridCol w="576072">
                  <a:extLst>
                    <a:ext uri="{9D8B030D-6E8A-4147-A177-3AD203B41FA5}">
                      <a16:colId xmlns:a16="http://schemas.microsoft.com/office/drawing/2014/main" val="2658704092"/>
                    </a:ext>
                  </a:extLst>
                </a:gridCol>
                <a:gridCol w="576072">
                  <a:extLst>
                    <a:ext uri="{9D8B030D-6E8A-4147-A177-3AD203B41FA5}">
                      <a16:colId xmlns:a16="http://schemas.microsoft.com/office/drawing/2014/main" val="64692774"/>
                    </a:ext>
                  </a:extLst>
                </a:gridCol>
                <a:gridCol w="576072">
                  <a:extLst>
                    <a:ext uri="{9D8B030D-6E8A-4147-A177-3AD203B41FA5}">
                      <a16:colId xmlns:a16="http://schemas.microsoft.com/office/drawing/2014/main" val="1871724641"/>
                    </a:ext>
                  </a:extLst>
                </a:gridCol>
                <a:gridCol w="576072">
                  <a:extLst>
                    <a:ext uri="{9D8B030D-6E8A-4147-A177-3AD203B41FA5}">
                      <a16:colId xmlns:a16="http://schemas.microsoft.com/office/drawing/2014/main" val="303174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625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- 2025-09-07 14:21:24</a:t>
                      </a:r>
                      <a:r>
                        <a:rPr kumimoji="0" lang="de-DE" sz="1000" b="0" i="0" u="none" strike="noStrike" kern="1200" cap="none" spc="0" normalizeH="0" baseline="0" noProof="0">
                          <a:ln>
                            <a:noFill/>
                          </a:ln>
                          <a:solidFill>
                            <a:prstClr val="black"/>
                          </a:solidFill>
                          <a:effectLst/>
                          <a:uLnTx/>
                          <a:uFillTx/>
                          <a:latin typeface="Calibri"/>
                          <a:ea typeface="+mn-ea"/>
                          <a:cs typeface="+mn-cs"/>
                        </a:rPr>
                        <a:t>
 79 Jahre alt und immer noch mit dem Camper unterwegs: Helmut Pohls besonderes Wohnmobil ist sein ganzer Stolz. ❤️
1978 hat er es gebraucht gekauft. Heute ist das Barnickel-Wechsel-Mobil aus der Mode gekommen. Doch für Helmut bedeutet es Freiheit – und ein Stück Familiengeschichte. Sich davon zu trennen? Unmöglich. 
#Vanlife #Wohnmobil #Camper #Camping #Urlaub #Köln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https://quintly-eu-image-storage.s3.amazonaws.com/60b0c1ceafa7b1885479f8b118a661a3/9d5a56fa57cd987f1e3471ceef0782be.jpg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114485</a:t>
                      </a:r>
                    </a:p>
                  </a:txBody>
                  <a:tcPr/>
                </a:tc>
                <a:extLst>
                  <a:ext uri="{0D108BD9-81ED-4DB2-BD59-A6C34878D82A}">
                    <a16:rowId xmlns:a16="http://schemas.microsoft.com/office/drawing/2014/main" val="1037601675"/>
                  </a:ext>
                </a:extLst>
              </a:tr>
            </a:tbl>
          </a:graphicData>
        </a:graphic>
      </p:graphicFrame>
      <p:sp>
        <p:nvSpPr>
          <p:cNvPr id="4" name="Text Placeholder 3">
            <a:extLst>
              <a:ext uri="{FF2B5EF4-FFF2-40B4-BE49-F238E27FC236}">
                <a16:creationId xmlns:a16="http://schemas.microsoft.com/office/drawing/2014/main" id="{826D8540-E1A2-4C4F-891A-16552267CABE}"/>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34371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ABDB-7F3B-4974-AA02-0110467E3B78}"/>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6E8C543F-5D4C-441C-8914-19A39EA162A7}"/>
              </a:ext>
            </a:extLst>
          </p:cNvPr>
          <p:cNvGraphicFramePr>
            <a:graphicFrameLocks noGrp="1"/>
          </p:cNvGraphicFramePr>
          <p:nvPr>
            <p:ph type="tbl" sz="quarter" idx="13"/>
            <p:extLst>
              <p:ext uri="{D42A27DB-BD31-4B8C-83A1-F6EECF244321}">
                <p14:modId xmlns:p14="http://schemas.microsoft.com/office/powerpoint/2010/main" val="41236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3522018"/>
                    </a:ext>
                  </a:extLst>
                </a:gridCol>
                <a:gridCol w="1234440">
                  <a:extLst>
                    <a:ext uri="{9D8B030D-6E8A-4147-A177-3AD203B41FA5}">
                      <a16:colId xmlns:a16="http://schemas.microsoft.com/office/drawing/2014/main" val="377018982"/>
                    </a:ext>
                  </a:extLst>
                </a:gridCol>
                <a:gridCol w="1645920">
                  <a:extLst>
                    <a:ext uri="{9D8B030D-6E8A-4147-A177-3AD203B41FA5}">
                      <a16:colId xmlns:a16="http://schemas.microsoft.com/office/drawing/2014/main" val="3548898426"/>
                    </a:ext>
                  </a:extLst>
                </a:gridCol>
                <a:gridCol w="576072">
                  <a:extLst>
                    <a:ext uri="{9D8B030D-6E8A-4147-A177-3AD203B41FA5}">
                      <a16:colId xmlns:a16="http://schemas.microsoft.com/office/drawing/2014/main" val="1892005215"/>
                    </a:ext>
                  </a:extLst>
                </a:gridCol>
                <a:gridCol w="576072">
                  <a:extLst>
                    <a:ext uri="{9D8B030D-6E8A-4147-A177-3AD203B41FA5}">
                      <a16:colId xmlns:a16="http://schemas.microsoft.com/office/drawing/2014/main" val="2702256387"/>
                    </a:ext>
                  </a:extLst>
                </a:gridCol>
                <a:gridCol w="576072">
                  <a:extLst>
                    <a:ext uri="{9D8B030D-6E8A-4147-A177-3AD203B41FA5}">
                      <a16:colId xmlns:a16="http://schemas.microsoft.com/office/drawing/2014/main" val="2934888462"/>
                    </a:ext>
                  </a:extLst>
                </a:gridCol>
                <a:gridCol w="576072">
                  <a:extLst>
                    <a:ext uri="{9D8B030D-6E8A-4147-A177-3AD203B41FA5}">
                      <a16:colId xmlns:a16="http://schemas.microsoft.com/office/drawing/2014/main" val="476780676"/>
                    </a:ext>
                  </a:extLst>
                </a:gridCol>
                <a:gridCol w="576072">
                  <a:extLst>
                    <a:ext uri="{9D8B030D-6E8A-4147-A177-3AD203B41FA5}">
                      <a16:colId xmlns:a16="http://schemas.microsoft.com/office/drawing/2014/main" val="3479537900"/>
                    </a:ext>
                  </a:extLst>
                </a:gridCol>
                <a:gridCol w="576072">
                  <a:extLst>
                    <a:ext uri="{9D8B030D-6E8A-4147-A177-3AD203B41FA5}">
                      <a16:colId xmlns:a16="http://schemas.microsoft.com/office/drawing/2014/main" val="55966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9765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- 2025-09-03 15:05:36</a:t>
                      </a:r>
                      <a:r>
                        <a:rPr kumimoji="0" lang="de-DE" sz="1000" b="0" i="0" u="none" strike="noStrike" kern="1200" cap="none" spc="0" normalizeH="0" baseline="0" noProof="0">
                          <a:ln>
                            <a:noFill/>
                          </a:ln>
                          <a:solidFill>
                            <a:prstClr val="black"/>
                          </a:solidFill>
                          <a:effectLst/>
                          <a:uLnTx/>
                          <a:uFillTx/>
                          <a:latin typeface="Calibri"/>
                          <a:ea typeface="+mn-ea"/>
                          <a:cs typeface="+mn-cs"/>
                        </a:rPr>
                        <a:t>
 Wo früher Messing gegossen und Nadeln produziert worden sind, ist heute Gisbert zu Hause. Der Fotograf lebt seit 35 Jahren im historischen Maste-Barendorf in Iserlohn und hat dabei seine Heimat neben dem Nadelmuseum gefunden. 🫶🏻 
#Westfalen #Iserlohn #Barendorf #Museum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https://quintly-eu-image-storage.s3.amazonaws.com/60b0c1ceafa7b1885479f8b118a661a3/8e1c7069c812416388fc3c85a16657ec.jpg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93843</a:t>
                      </a:r>
                    </a:p>
                  </a:txBody>
                  <a:tcPr/>
                </a:tc>
                <a:extLst>
                  <a:ext uri="{0D108BD9-81ED-4DB2-BD59-A6C34878D82A}">
                    <a16:rowId xmlns:a16="http://schemas.microsoft.com/office/drawing/2014/main" val="2905839638"/>
                  </a:ext>
                </a:extLst>
              </a:tr>
            </a:tbl>
          </a:graphicData>
        </a:graphic>
      </p:graphicFrame>
      <p:sp>
        <p:nvSpPr>
          <p:cNvPr id="4" name="Text Placeholder 3">
            <a:extLst>
              <a:ext uri="{FF2B5EF4-FFF2-40B4-BE49-F238E27FC236}">
                <a16:creationId xmlns:a16="http://schemas.microsoft.com/office/drawing/2014/main" id="{B7CA61C0-C5C3-44FA-AADD-BE57DCED197B}"/>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2277887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531D-76DD-421B-94E7-A97ECBD74168}"/>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146EC290-CDA9-4979-BA66-A2DEC2E0ADD4}"/>
              </a:ext>
            </a:extLst>
          </p:cNvPr>
          <p:cNvGraphicFramePr>
            <a:graphicFrameLocks noGrp="1"/>
          </p:cNvGraphicFramePr>
          <p:nvPr>
            <p:ph type="tbl" sz="quarter" idx="13"/>
            <p:extLst>
              <p:ext uri="{D42A27DB-BD31-4B8C-83A1-F6EECF244321}">
                <p14:modId xmlns:p14="http://schemas.microsoft.com/office/powerpoint/2010/main" val="160254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0287586"/>
                    </a:ext>
                  </a:extLst>
                </a:gridCol>
                <a:gridCol w="1234440">
                  <a:extLst>
                    <a:ext uri="{9D8B030D-6E8A-4147-A177-3AD203B41FA5}">
                      <a16:colId xmlns:a16="http://schemas.microsoft.com/office/drawing/2014/main" val="3192730617"/>
                    </a:ext>
                  </a:extLst>
                </a:gridCol>
                <a:gridCol w="1645920">
                  <a:extLst>
                    <a:ext uri="{9D8B030D-6E8A-4147-A177-3AD203B41FA5}">
                      <a16:colId xmlns:a16="http://schemas.microsoft.com/office/drawing/2014/main" val="1984301326"/>
                    </a:ext>
                  </a:extLst>
                </a:gridCol>
                <a:gridCol w="576072">
                  <a:extLst>
                    <a:ext uri="{9D8B030D-6E8A-4147-A177-3AD203B41FA5}">
                      <a16:colId xmlns:a16="http://schemas.microsoft.com/office/drawing/2014/main" val="2167842322"/>
                    </a:ext>
                  </a:extLst>
                </a:gridCol>
                <a:gridCol w="576072">
                  <a:extLst>
                    <a:ext uri="{9D8B030D-6E8A-4147-A177-3AD203B41FA5}">
                      <a16:colId xmlns:a16="http://schemas.microsoft.com/office/drawing/2014/main" val="590349729"/>
                    </a:ext>
                  </a:extLst>
                </a:gridCol>
                <a:gridCol w="576072">
                  <a:extLst>
                    <a:ext uri="{9D8B030D-6E8A-4147-A177-3AD203B41FA5}">
                      <a16:colId xmlns:a16="http://schemas.microsoft.com/office/drawing/2014/main" val="2434330436"/>
                    </a:ext>
                  </a:extLst>
                </a:gridCol>
                <a:gridCol w="576072">
                  <a:extLst>
                    <a:ext uri="{9D8B030D-6E8A-4147-A177-3AD203B41FA5}">
                      <a16:colId xmlns:a16="http://schemas.microsoft.com/office/drawing/2014/main" val="1228879351"/>
                    </a:ext>
                  </a:extLst>
                </a:gridCol>
                <a:gridCol w="576072">
                  <a:extLst>
                    <a:ext uri="{9D8B030D-6E8A-4147-A177-3AD203B41FA5}">
                      <a16:colId xmlns:a16="http://schemas.microsoft.com/office/drawing/2014/main" val="3029650640"/>
                    </a:ext>
                  </a:extLst>
                </a:gridCol>
                <a:gridCol w="576072">
                  <a:extLst>
                    <a:ext uri="{9D8B030D-6E8A-4147-A177-3AD203B41FA5}">
                      <a16:colId xmlns:a16="http://schemas.microsoft.com/office/drawing/2014/main" val="302169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6804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- 2025-09-02 18:08:38</a:t>
                      </a:r>
                      <a:r>
                        <a:rPr kumimoji="0" lang="de-DE" sz="1000" b="0" i="0" u="none" strike="noStrike" kern="1200" cap="none" spc="0" normalizeH="0" baseline="0" noProof="0">
                          <a:ln>
                            <a:noFill/>
                          </a:ln>
                          <a:solidFill>
                            <a:prstClr val="black"/>
                          </a:solidFill>
                          <a:effectLst/>
                          <a:uLnTx/>
                          <a:uFillTx/>
                          <a:latin typeface="Calibri"/>
                          <a:ea typeface="+mn-ea"/>
                          <a:cs typeface="+mn-cs"/>
                        </a:rPr>
                        <a:t>
 Das crazy! In Dortmund starten die Grönemeyer-Konzerte schon am Bahnhof. 📢🚉
Herbert Grönemeyer begrüßt seine Fans an allen fünf Konzerttagen persönlich zwischen 16 und 19 Uhr.
#Grönemeyer #Herbert #Dortmund #Lokalzeit #WDR #Bahndurchsagen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https://quintly-eu-image-storage.s3.amazonaws.com/60b0c1ceafa7b1885479f8b118a661a3/62e24df5a441103431368b0e0caf93ad.jpg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65938</a:t>
                      </a:r>
                    </a:p>
                  </a:txBody>
                  <a:tcPr/>
                </a:tc>
                <a:extLst>
                  <a:ext uri="{0D108BD9-81ED-4DB2-BD59-A6C34878D82A}">
                    <a16:rowId xmlns:a16="http://schemas.microsoft.com/office/drawing/2014/main" val="1658922750"/>
                  </a:ext>
                </a:extLst>
              </a:tr>
            </a:tbl>
          </a:graphicData>
        </a:graphic>
      </p:graphicFrame>
      <p:sp>
        <p:nvSpPr>
          <p:cNvPr id="4" name="Text Placeholder 3">
            <a:extLst>
              <a:ext uri="{FF2B5EF4-FFF2-40B4-BE49-F238E27FC236}">
                <a16:creationId xmlns:a16="http://schemas.microsoft.com/office/drawing/2014/main" id="{ADE60E6C-6F1F-4EDE-AB76-4CA1239F1364}"/>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3383221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1A64E-DA9C-4922-BB4E-E487009BC199}"/>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D569597C-B980-4454-B9DC-57E25AFF2C89}"/>
              </a:ext>
            </a:extLst>
          </p:cNvPr>
          <p:cNvGraphicFramePr>
            <a:graphicFrameLocks noGrp="1"/>
          </p:cNvGraphicFramePr>
          <p:nvPr>
            <p:ph type="tbl" sz="quarter" idx="13"/>
            <p:extLst>
              <p:ext uri="{D42A27DB-BD31-4B8C-83A1-F6EECF244321}">
                <p14:modId xmlns:p14="http://schemas.microsoft.com/office/powerpoint/2010/main" val="229721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5386444"/>
                    </a:ext>
                  </a:extLst>
                </a:gridCol>
                <a:gridCol w="1234440">
                  <a:extLst>
                    <a:ext uri="{9D8B030D-6E8A-4147-A177-3AD203B41FA5}">
                      <a16:colId xmlns:a16="http://schemas.microsoft.com/office/drawing/2014/main" val="1668051867"/>
                    </a:ext>
                  </a:extLst>
                </a:gridCol>
                <a:gridCol w="1645920">
                  <a:extLst>
                    <a:ext uri="{9D8B030D-6E8A-4147-A177-3AD203B41FA5}">
                      <a16:colId xmlns:a16="http://schemas.microsoft.com/office/drawing/2014/main" val="912679482"/>
                    </a:ext>
                  </a:extLst>
                </a:gridCol>
                <a:gridCol w="576072">
                  <a:extLst>
                    <a:ext uri="{9D8B030D-6E8A-4147-A177-3AD203B41FA5}">
                      <a16:colId xmlns:a16="http://schemas.microsoft.com/office/drawing/2014/main" val="3291035160"/>
                    </a:ext>
                  </a:extLst>
                </a:gridCol>
                <a:gridCol w="576072">
                  <a:extLst>
                    <a:ext uri="{9D8B030D-6E8A-4147-A177-3AD203B41FA5}">
                      <a16:colId xmlns:a16="http://schemas.microsoft.com/office/drawing/2014/main" val="96778391"/>
                    </a:ext>
                  </a:extLst>
                </a:gridCol>
                <a:gridCol w="576072">
                  <a:extLst>
                    <a:ext uri="{9D8B030D-6E8A-4147-A177-3AD203B41FA5}">
                      <a16:colId xmlns:a16="http://schemas.microsoft.com/office/drawing/2014/main" val="174288780"/>
                    </a:ext>
                  </a:extLst>
                </a:gridCol>
                <a:gridCol w="576072">
                  <a:extLst>
                    <a:ext uri="{9D8B030D-6E8A-4147-A177-3AD203B41FA5}">
                      <a16:colId xmlns:a16="http://schemas.microsoft.com/office/drawing/2014/main" val="1135960736"/>
                    </a:ext>
                  </a:extLst>
                </a:gridCol>
                <a:gridCol w="576072">
                  <a:extLst>
                    <a:ext uri="{9D8B030D-6E8A-4147-A177-3AD203B41FA5}">
                      <a16:colId xmlns:a16="http://schemas.microsoft.com/office/drawing/2014/main" val="3954195421"/>
                    </a:ext>
                  </a:extLst>
                </a:gridCol>
                <a:gridCol w="576072">
                  <a:extLst>
                    <a:ext uri="{9D8B030D-6E8A-4147-A177-3AD203B41FA5}">
                      <a16:colId xmlns:a16="http://schemas.microsoft.com/office/drawing/2014/main" val="106081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3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- 2025-09-03 12:28:13</a:t>
                      </a:r>
                      <a:r>
                        <a:rPr kumimoji="0" lang="de-DE" sz="1000" b="0" i="0" u="none" strike="noStrike" kern="1200" cap="none" spc="0" normalizeH="0" baseline="0" noProof="0">
                          <a:ln>
                            <a:noFill/>
                          </a:ln>
                          <a:solidFill>
                            <a:prstClr val="black"/>
                          </a:solidFill>
                          <a:effectLst/>
                          <a:uLnTx/>
                          <a:uFillTx/>
                          <a:latin typeface="Calibri"/>
                          <a:ea typeface="+mn-ea"/>
                          <a:cs typeface="+mn-cs"/>
                        </a:rPr>
                        <a:t>
 Leon aus Kirchhoven ist mit seinen 20 Jahren der jüngste Hobby-Müller Deutschlands – und völlig verrückt nach Windmühlen. Mit seiner Begeisterung bringt er frischen Wind ins Mühlenhandwerk. 
„Andere spielen Playstation – ich spiel mit der Windmühle.“ Leon ist 20 und Deutschlands jüngster Müller. Ehrenamtlich betreut er eine 150 Jahre alte Windmühle direkt hinter seinem Elternhaus in Kirchhoven. Schon als Kind hat er fasziniert aus dem Fenster auf sie geschaut und ist bis heute verrückt nach der alten Technik. 🌬️🌾❤️ 
👩‍💻 Autorin: Sofia Leikam 
#Lokalzeit #WDR #ARD #Windmühle #Hobby #Verein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https://quintly-eu-image-storage.s3.amazonaws.com/60b0c1ceafa7b1885479f8b118a661a3/8f0af7563f6da04b06b2714485394887.jpg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53010</a:t>
                      </a:r>
                    </a:p>
                  </a:txBody>
                  <a:tcPr/>
                </a:tc>
                <a:extLst>
                  <a:ext uri="{0D108BD9-81ED-4DB2-BD59-A6C34878D82A}">
                    <a16:rowId xmlns:a16="http://schemas.microsoft.com/office/drawing/2014/main" val="2128791954"/>
                  </a:ext>
                </a:extLst>
              </a:tr>
            </a:tbl>
          </a:graphicData>
        </a:graphic>
      </p:graphicFrame>
      <p:sp>
        <p:nvSpPr>
          <p:cNvPr id="4" name="Text Placeholder 3">
            <a:extLst>
              <a:ext uri="{FF2B5EF4-FFF2-40B4-BE49-F238E27FC236}">
                <a16:creationId xmlns:a16="http://schemas.microsoft.com/office/drawing/2014/main" id="{042DCFD8-776A-4620-B2D4-B13D56E51FCB}"/>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400958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4217-0366-4816-A6E5-DD3A3ABE9537}"/>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175D7365-9A64-48D0-A814-55033AEF609F}"/>
              </a:ext>
            </a:extLst>
          </p:cNvPr>
          <p:cNvGraphicFramePr>
            <a:graphicFrameLocks noGrp="1"/>
          </p:cNvGraphicFramePr>
          <p:nvPr>
            <p:ph type="tbl" sz="quarter" idx="13"/>
            <p:extLst>
              <p:ext uri="{D42A27DB-BD31-4B8C-83A1-F6EECF244321}">
                <p14:modId xmlns:p14="http://schemas.microsoft.com/office/powerpoint/2010/main" val="269012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6029406"/>
                    </a:ext>
                  </a:extLst>
                </a:gridCol>
                <a:gridCol w="1234440">
                  <a:extLst>
                    <a:ext uri="{9D8B030D-6E8A-4147-A177-3AD203B41FA5}">
                      <a16:colId xmlns:a16="http://schemas.microsoft.com/office/drawing/2014/main" val="470289176"/>
                    </a:ext>
                  </a:extLst>
                </a:gridCol>
                <a:gridCol w="1645920">
                  <a:extLst>
                    <a:ext uri="{9D8B030D-6E8A-4147-A177-3AD203B41FA5}">
                      <a16:colId xmlns:a16="http://schemas.microsoft.com/office/drawing/2014/main" val="1234117514"/>
                    </a:ext>
                  </a:extLst>
                </a:gridCol>
                <a:gridCol w="576072">
                  <a:extLst>
                    <a:ext uri="{9D8B030D-6E8A-4147-A177-3AD203B41FA5}">
                      <a16:colId xmlns:a16="http://schemas.microsoft.com/office/drawing/2014/main" val="1917473988"/>
                    </a:ext>
                  </a:extLst>
                </a:gridCol>
                <a:gridCol w="576072">
                  <a:extLst>
                    <a:ext uri="{9D8B030D-6E8A-4147-A177-3AD203B41FA5}">
                      <a16:colId xmlns:a16="http://schemas.microsoft.com/office/drawing/2014/main" val="3403064229"/>
                    </a:ext>
                  </a:extLst>
                </a:gridCol>
                <a:gridCol w="576072">
                  <a:extLst>
                    <a:ext uri="{9D8B030D-6E8A-4147-A177-3AD203B41FA5}">
                      <a16:colId xmlns:a16="http://schemas.microsoft.com/office/drawing/2014/main" val="4023459110"/>
                    </a:ext>
                  </a:extLst>
                </a:gridCol>
                <a:gridCol w="576072">
                  <a:extLst>
                    <a:ext uri="{9D8B030D-6E8A-4147-A177-3AD203B41FA5}">
                      <a16:colId xmlns:a16="http://schemas.microsoft.com/office/drawing/2014/main" val="2976839018"/>
                    </a:ext>
                  </a:extLst>
                </a:gridCol>
                <a:gridCol w="576072">
                  <a:extLst>
                    <a:ext uri="{9D8B030D-6E8A-4147-A177-3AD203B41FA5}">
                      <a16:colId xmlns:a16="http://schemas.microsoft.com/office/drawing/2014/main" val="3449568577"/>
                    </a:ext>
                  </a:extLst>
                </a:gridCol>
                <a:gridCol w="576072">
                  <a:extLst>
                    <a:ext uri="{9D8B030D-6E8A-4147-A177-3AD203B41FA5}">
                      <a16:colId xmlns:a16="http://schemas.microsoft.com/office/drawing/2014/main" val="42457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231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- 2025-09-05 16:05:00</a:t>
                      </a:r>
                      <a:r>
                        <a:rPr kumimoji="0" lang="de-DE" sz="1000" b="0" i="0" u="none" strike="noStrike" kern="1200" cap="none" spc="0" normalizeH="0" baseline="0" noProof="0">
                          <a:ln>
                            <a:noFill/>
                          </a:ln>
                          <a:solidFill>
                            <a:prstClr val="black"/>
                          </a:solidFill>
                          <a:effectLst/>
                          <a:uLnTx/>
                          <a:uFillTx/>
                          <a:latin typeface="Calibri"/>
                          <a:ea typeface="+mn-ea"/>
                          <a:cs typeface="+mn-cs"/>
                        </a:rPr>
                        <a:t>
 Wer zieht mit nach Etteln? 🤔
Das 1.700-Menschen-Örtchen im Kreis Paderborn hat es sogar geschafft, mit einem digitalen Dorfzwilling für Hochwasserschutz zu sorgen. Mittels Animationen und eigenen Sensoren ist zu sehen, wie genau es bei Uberflutungen im Dorf aussieht, wo das Wasser kommt und was man vielleicht im Vorhinein tun kann. 😦
So wurde schon das Konzept für ein neues Baugebiet überarbeitet. Übrigens hilft Etteln auch anderen Gemeinden digitaler zu werden.
👨🏼‍💻Autor: Michel Krasenbrink
#Etteln #Digitalisierung #KreisPaderborn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https://quintly-eu-image-storage.s3.amazonaws.com/60b0c1ceafa7b1885479f8b118a661a3/30b4b4d6026bd3da24c13c71a7a8f033.jpg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49228</a:t>
                      </a:r>
                    </a:p>
                  </a:txBody>
                  <a:tcPr/>
                </a:tc>
                <a:extLst>
                  <a:ext uri="{0D108BD9-81ED-4DB2-BD59-A6C34878D82A}">
                    <a16:rowId xmlns:a16="http://schemas.microsoft.com/office/drawing/2014/main" val="1641846626"/>
                  </a:ext>
                </a:extLst>
              </a:tr>
            </a:tbl>
          </a:graphicData>
        </a:graphic>
      </p:graphicFrame>
      <p:sp>
        <p:nvSpPr>
          <p:cNvPr id="4" name="Text Placeholder 3">
            <a:extLst>
              <a:ext uri="{FF2B5EF4-FFF2-40B4-BE49-F238E27FC236}">
                <a16:creationId xmlns:a16="http://schemas.microsoft.com/office/drawing/2014/main" id="{2181FE7C-ED47-468F-93BE-E9426C534582}"/>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927133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C41D9-AA18-45AD-B524-44E3842B67B5}"/>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C0198935-A410-4D57-AF4A-733FF1CC2A79}"/>
              </a:ext>
            </a:extLst>
          </p:cNvPr>
          <p:cNvGraphicFramePr>
            <a:graphicFrameLocks noGrp="1"/>
          </p:cNvGraphicFramePr>
          <p:nvPr>
            <p:ph type="tbl" sz="quarter" idx="13"/>
            <p:extLst>
              <p:ext uri="{D42A27DB-BD31-4B8C-83A1-F6EECF244321}">
                <p14:modId xmlns:p14="http://schemas.microsoft.com/office/powerpoint/2010/main" val="417847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8885487"/>
                    </a:ext>
                  </a:extLst>
                </a:gridCol>
                <a:gridCol w="1234440">
                  <a:extLst>
                    <a:ext uri="{9D8B030D-6E8A-4147-A177-3AD203B41FA5}">
                      <a16:colId xmlns:a16="http://schemas.microsoft.com/office/drawing/2014/main" val="1287360908"/>
                    </a:ext>
                  </a:extLst>
                </a:gridCol>
                <a:gridCol w="1645920">
                  <a:extLst>
                    <a:ext uri="{9D8B030D-6E8A-4147-A177-3AD203B41FA5}">
                      <a16:colId xmlns:a16="http://schemas.microsoft.com/office/drawing/2014/main" val="1975646171"/>
                    </a:ext>
                  </a:extLst>
                </a:gridCol>
                <a:gridCol w="576072">
                  <a:extLst>
                    <a:ext uri="{9D8B030D-6E8A-4147-A177-3AD203B41FA5}">
                      <a16:colId xmlns:a16="http://schemas.microsoft.com/office/drawing/2014/main" val="211143944"/>
                    </a:ext>
                  </a:extLst>
                </a:gridCol>
                <a:gridCol w="576072">
                  <a:extLst>
                    <a:ext uri="{9D8B030D-6E8A-4147-A177-3AD203B41FA5}">
                      <a16:colId xmlns:a16="http://schemas.microsoft.com/office/drawing/2014/main" val="1033485457"/>
                    </a:ext>
                  </a:extLst>
                </a:gridCol>
                <a:gridCol w="576072">
                  <a:extLst>
                    <a:ext uri="{9D8B030D-6E8A-4147-A177-3AD203B41FA5}">
                      <a16:colId xmlns:a16="http://schemas.microsoft.com/office/drawing/2014/main" val="3456517904"/>
                    </a:ext>
                  </a:extLst>
                </a:gridCol>
                <a:gridCol w="576072">
                  <a:extLst>
                    <a:ext uri="{9D8B030D-6E8A-4147-A177-3AD203B41FA5}">
                      <a16:colId xmlns:a16="http://schemas.microsoft.com/office/drawing/2014/main" val="1920869818"/>
                    </a:ext>
                  </a:extLst>
                </a:gridCol>
                <a:gridCol w="576072">
                  <a:extLst>
                    <a:ext uri="{9D8B030D-6E8A-4147-A177-3AD203B41FA5}">
                      <a16:colId xmlns:a16="http://schemas.microsoft.com/office/drawing/2014/main" val="2068435330"/>
                    </a:ext>
                  </a:extLst>
                </a:gridCol>
                <a:gridCol w="576072">
                  <a:extLst>
                    <a:ext uri="{9D8B030D-6E8A-4147-A177-3AD203B41FA5}">
                      <a16:colId xmlns:a16="http://schemas.microsoft.com/office/drawing/2014/main" val="235095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4010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- 2025-09-07 11:02:43</a:t>
                      </a:r>
                      <a:r>
                        <a:rPr kumimoji="0" lang="de-DE" sz="1000" b="0" i="0" u="none" strike="noStrike" kern="1200" cap="none" spc="0" normalizeH="0" baseline="0" noProof="0">
                          <a:ln>
                            <a:noFill/>
                          </a:ln>
                          <a:solidFill>
                            <a:prstClr val="black"/>
                          </a:solidFill>
                          <a:effectLst/>
                          <a:uLnTx/>
                          <a:uFillTx/>
                          <a:latin typeface="Calibri"/>
                          <a:ea typeface="+mn-ea"/>
                          <a:cs typeface="+mn-cs"/>
                        </a:rPr>
                        <a:t>
 Greta hat gerade Zwillinge bekommen und schon eine Tochter im Kindergartenalter. 👶🏻
 Arztbesuche, Haushalt, Kinderversorgung: Das alles ist eine riesige Herausforderung für sie. 🤯
Greta wird jetzt von Anna unterstützt: Sie packt überall an, wo es nötig ist, bezahlt von der Krankenkasse! Und viele Mamas haben Anspruch auf so eine Mutterpflegerin: Zum Beispiel bei vorab bei Schwangerschaftskomplikationen oder psychischer Erschöpfung. 😍
👩🏻‍💻Autorin: Katharina Paris 
#ARD #WDR #Lokalzeit #Schwangerschaft #Mutter #Mamasein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https://quintly-eu-image-storage.s3.amazonaws.com/60b0c1ceafa7b1885479f8b118a661a3/4de2a872edd7f4a3178f35bc995a6ef7.jpg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45709</a:t>
                      </a:r>
                    </a:p>
                  </a:txBody>
                  <a:tcPr/>
                </a:tc>
                <a:extLst>
                  <a:ext uri="{0D108BD9-81ED-4DB2-BD59-A6C34878D82A}">
                    <a16:rowId xmlns:a16="http://schemas.microsoft.com/office/drawing/2014/main" val="1036847024"/>
                  </a:ext>
                </a:extLst>
              </a:tr>
            </a:tbl>
          </a:graphicData>
        </a:graphic>
      </p:graphicFrame>
      <p:sp>
        <p:nvSpPr>
          <p:cNvPr id="4" name="Text Placeholder 3">
            <a:extLst>
              <a:ext uri="{FF2B5EF4-FFF2-40B4-BE49-F238E27FC236}">
                <a16:creationId xmlns:a16="http://schemas.microsoft.com/office/drawing/2014/main" id="{D0F47812-2D63-4699-A154-A28D2CC90F61}"/>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393471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6A076-076F-40E9-BBFA-18E465BC3E9B}"/>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4C5D7EB4-8EFD-46A0-BF4A-A08387038C5A}"/>
              </a:ext>
            </a:extLst>
          </p:cNvPr>
          <p:cNvGraphicFramePr>
            <a:graphicFrameLocks noGrp="1"/>
          </p:cNvGraphicFramePr>
          <p:nvPr>
            <p:ph type="tbl" sz="quarter" idx="13"/>
            <p:extLst>
              <p:ext uri="{D42A27DB-BD31-4B8C-83A1-F6EECF244321}">
                <p14:modId xmlns:p14="http://schemas.microsoft.com/office/powerpoint/2010/main" val="117970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1114884"/>
                    </a:ext>
                  </a:extLst>
                </a:gridCol>
                <a:gridCol w="1234440">
                  <a:extLst>
                    <a:ext uri="{9D8B030D-6E8A-4147-A177-3AD203B41FA5}">
                      <a16:colId xmlns:a16="http://schemas.microsoft.com/office/drawing/2014/main" val="959907535"/>
                    </a:ext>
                  </a:extLst>
                </a:gridCol>
                <a:gridCol w="1645920">
                  <a:extLst>
                    <a:ext uri="{9D8B030D-6E8A-4147-A177-3AD203B41FA5}">
                      <a16:colId xmlns:a16="http://schemas.microsoft.com/office/drawing/2014/main" val="3703374047"/>
                    </a:ext>
                  </a:extLst>
                </a:gridCol>
                <a:gridCol w="576072">
                  <a:extLst>
                    <a:ext uri="{9D8B030D-6E8A-4147-A177-3AD203B41FA5}">
                      <a16:colId xmlns:a16="http://schemas.microsoft.com/office/drawing/2014/main" val="2969752305"/>
                    </a:ext>
                  </a:extLst>
                </a:gridCol>
                <a:gridCol w="576072">
                  <a:extLst>
                    <a:ext uri="{9D8B030D-6E8A-4147-A177-3AD203B41FA5}">
                      <a16:colId xmlns:a16="http://schemas.microsoft.com/office/drawing/2014/main" val="1250191779"/>
                    </a:ext>
                  </a:extLst>
                </a:gridCol>
                <a:gridCol w="576072">
                  <a:extLst>
                    <a:ext uri="{9D8B030D-6E8A-4147-A177-3AD203B41FA5}">
                      <a16:colId xmlns:a16="http://schemas.microsoft.com/office/drawing/2014/main" val="4263934909"/>
                    </a:ext>
                  </a:extLst>
                </a:gridCol>
                <a:gridCol w="576072">
                  <a:extLst>
                    <a:ext uri="{9D8B030D-6E8A-4147-A177-3AD203B41FA5}">
                      <a16:colId xmlns:a16="http://schemas.microsoft.com/office/drawing/2014/main" val="3380275919"/>
                    </a:ext>
                  </a:extLst>
                </a:gridCol>
                <a:gridCol w="576072">
                  <a:extLst>
                    <a:ext uri="{9D8B030D-6E8A-4147-A177-3AD203B41FA5}">
                      <a16:colId xmlns:a16="http://schemas.microsoft.com/office/drawing/2014/main" val="2182640184"/>
                    </a:ext>
                  </a:extLst>
                </a:gridCol>
                <a:gridCol w="576072">
                  <a:extLst>
                    <a:ext uri="{9D8B030D-6E8A-4147-A177-3AD203B41FA5}">
                      <a16:colId xmlns:a16="http://schemas.microsoft.com/office/drawing/2014/main" val="149092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5131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- 2025-09-07 16:51:38</a:t>
                      </a:r>
                      <a:r>
                        <a:rPr kumimoji="0" lang="de-DE" sz="1000" b="0" i="0" u="none" strike="noStrike" kern="1200" cap="none" spc="0" normalizeH="0" baseline="0" noProof="0">
                          <a:ln>
                            <a:noFill/>
                          </a:ln>
                          <a:solidFill>
                            <a:prstClr val="black"/>
                          </a:solidFill>
                          <a:effectLst/>
                          <a:uLnTx/>
                          <a:uFillTx/>
                          <a:latin typeface="Calibri"/>
                          <a:ea typeface="+mn-ea"/>
                          <a:cs typeface="+mn-cs"/>
                        </a:rPr>
                        <a:t>
 Shirley und Adriano verkaufen auf der Kirmes Schmalzkuchen und setzen auch auf eine große Portion Aberglaube. 🍀
Ob gerahmter Geldschein oder Dreck im Stand – jedes Ritual hat seine Bedeutung. Der erste verdiente Euro wird sorgfältig „beglückt“, denn nur so stimmt die Kasse. 
🧑🏻‍💻Autor: Christian Saftig 
 #Kirmesliebe #Aberglaube #Schaustellerleben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https://quintly-eu-image-storage.s3.amazonaws.com/60b0c1ceafa7b1885479f8b118a661a3/3fd76a48ce6094296b87b36da23a125b.jpg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43985</a:t>
                      </a:r>
                    </a:p>
                  </a:txBody>
                  <a:tcPr/>
                </a:tc>
                <a:extLst>
                  <a:ext uri="{0D108BD9-81ED-4DB2-BD59-A6C34878D82A}">
                    <a16:rowId xmlns:a16="http://schemas.microsoft.com/office/drawing/2014/main" val="2738874407"/>
                  </a:ext>
                </a:extLst>
              </a:tr>
            </a:tbl>
          </a:graphicData>
        </a:graphic>
      </p:graphicFrame>
      <p:sp>
        <p:nvSpPr>
          <p:cNvPr id="4" name="Text Placeholder 3">
            <a:extLst>
              <a:ext uri="{FF2B5EF4-FFF2-40B4-BE49-F238E27FC236}">
                <a16:creationId xmlns:a16="http://schemas.microsoft.com/office/drawing/2014/main" id="{D649A3CA-E4BC-465F-9414-B8DEB9F8047B}"/>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9700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3BD0-0274-4A0E-A765-78761BC7BB81}"/>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BCA23F14-67A3-43CD-87DC-AF17AA46C203}"/>
              </a:ext>
            </a:extLst>
          </p:cNvPr>
          <p:cNvGraphicFramePr>
            <a:graphicFrameLocks noGrp="1"/>
          </p:cNvGraphicFramePr>
          <p:nvPr>
            <p:ph type="tbl" sz="quarter" idx="13"/>
            <p:extLst>
              <p:ext uri="{D42A27DB-BD31-4B8C-83A1-F6EECF244321}">
                <p14:modId xmlns:p14="http://schemas.microsoft.com/office/powerpoint/2010/main" val="61171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4969762"/>
                    </a:ext>
                  </a:extLst>
                </a:gridCol>
                <a:gridCol w="1234440">
                  <a:extLst>
                    <a:ext uri="{9D8B030D-6E8A-4147-A177-3AD203B41FA5}">
                      <a16:colId xmlns:a16="http://schemas.microsoft.com/office/drawing/2014/main" val="2002066814"/>
                    </a:ext>
                  </a:extLst>
                </a:gridCol>
                <a:gridCol w="1645920">
                  <a:extLst>
                    <a:ext uri="{9D8B030D-6E8A-4147-A177-3AD203B41FA5}">
                      <a16:colId xmlns:a16="http://schemas.microsoft.com/office/drawing/2014/main" val="1145893667"/>
                    </a:ext>
                  </a:extLst>
                </a:gridCol>
                <a:gridCol w="576072">
                  <a:extLst>
                    <a:ext uri="{9D8B030D-6E8A-4147-A177-3AD203B41FA5}">
                      <a16:colId xmlns:a16="http://schemas.microsoft.com/office/drawing/2014/main" val="3515052690"/>
                    </a:ext>
                  </a:extLst>
                </a:gridCol>
                <a:gridCol w="576072">
                  <a:extLst>
                    <a:ext uri="{9D8B030D-6E8A-4147-A177-3AD203B41FA5}">
                      <a16:colId xmlns:a16="http://schemas.microsoft.com/office/drawing/2014/main" val="3096527930"/>
                    </a:ext>
                  </a:extLst>
                </a:gridCol>
                <a:gridCol w="576072">
                  <a:extLst>
                    <a:ext uri="{9D8B030D-6E8A-4147-A177-3AD203B41FA5}">
                      <a16:colId xmlns:a16="http://schemas.microsoft.com/office/drawing/2014/main" val="3298085224"/>
                    </a:ext>
                  </a:extLst>
                </a:gridCol>
                <a:gridCol w="576072">
                  <a:extLst>
                    <a:ext uri="{9D8B030D-6E8A-4147-A177-3AD203B41FA5}">
                      <a16:colId xmlns:a16="http://schemas.microsoft.com/office/drawing/2014/main" val="780876816"/>
                    </a:ext>
                  </a:extLst>
                </a:gridCol>
                <a:gridCol w="576072">
                  <a:extLst>
                    <a:ext uri="{9D8B030D-6E8A-4147-A177-3AD203B41FA5}">
                      <a16:colId xmlns:a16="http://schemas.microsoft.com/office/drawing/2014/main" val="971864522"/>
                    </a:ext>
                  </a:extLst>
                </a:gridCol>
                <a:gridCol w="576072">
                  <a:extLst>
                    <a:ext uri="{9D8B030D-6E8A-4147-A177-3AD203B41FA5}">
                      <a16:colId xmlns:a16="http://schemas.microsoft.com/office/drawing/2014/main" val="2113023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0227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- 2025-09-04 14:00:00</a:t>
                      </a:r>
                      <a:r>
                        <a:rPr kumimoji="0" lang="de-DE" sz="1000" b="0" i="0" u="none" strike="noStrike" kern="1200" cap="none" spc="0" normalizeH="0" baseline="0" noProof="0">
                          <a:ln>
                            <a:noFill/>
                          </a:ln>
                          <a:solidFill>
                            <a:prstClr val="black"/>
                          </a:solidFill>
                          <a:effectLst/>
                          <a:uLnTx/>
                          <a:uFillTx/>
                          <a:latin typeface="Calibri"/>
                          <a:ea typeface="+mn-ea"/>
                          <a:cs typeface="+mn-cs"/>
                        </a:rPr>
                        <a:t>
 Als Harald Peters einen Artikel über einen 90-Jährigen Schwimmanfänger liest, ist der 87-Jährige motiviert. 📰 Nach einer kurzen Internetrecherche findet er die @schwimmschule_otterbuddies . 🦦
Seit April besucht er die Kölner Schwimmschule für Erwachsene und will jetzt auch Vorbild für andere sein.
👩🏼‍💻Autorin: Susan Urbanek
#Schwimmschule #Nichtschwimmer #Mutmacher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https://quintly-eu-image-storage.s3.amazonaws.com/60b0c1ceafa7b1885479f8b118a661a3/aedd631a692910cbbd28022e077ebb32.jpg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43890</a:t>
                      </a:r>
                    </a:p>
                  </a:txBody>
                  <a:tcPr/>
                </a:tc>
                <a:extLst>
                  <a:ext uri="{0D108BD9-81ED-4DB2-BD59-A6C34878D82A}">
                    <a16:rowId xmlns:a16="http://schemas.microsoft.com/office/drawing/2014/main" val="2233682698"/>
                  </a:ext>
                </a:extLst>
              </a:tr>
            </a:tbl>
          </a:graphicData>
        </a:graphic>
      </p:graphicFrame>
      <p:sp>
        <p:nvSpPr>
          <p:cNvPr id="4" name="Text Placeholder 3">
            <a:extLst>
              <a:ext uri="{FF2B5EF4-FFF2-40B4-BE49-F238E27FC236}">
                <a16:creationId xmlns:a16="http://schemas.microsoft.com/office/drawing/2014/main" id="{85BE0DA4-336A-44BF-B339-61DF2F854164}"/>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285945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9DF2D-D665-4B1C-9195-42842F2B4671}"/>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1E527F8F-DE04-4000-A600-E5706D9420AA}"/>
              </a:ext>
            </a:extLst>
          </p:cNvPr>
          <p:cNvGraphicFramePr>
            <a:graphicFrameLocks noGrp="1"/>
          </p:cNvGraphicFramePr>
          <p:nvPr>
            <p:ph type="tbl" sz="quarter" idx="13"/>
            <p:extLst>
              <p:ext uri="{D42A27DB-BD31-4B8C-83A1-F6EECF244321}">
                <p14:modId xmlns:p14="http://schemas.microsoft.com/office/powerpoint/2010/main" val="223522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4015821"/>
                    </a:ext>
                  </a:extLst>
                </a:gridCol>
                <a:gridCol w="1234440">
                  <a:extLst>
                    <a:ext uri="{9D8B030D-6E8A-4147-A177-3AD203B41FA5}">
                      <a16:colId xmlns:a16="http://schemas.microsoft.com/office/drawing/2014/main" val="3616956367"/>
                    </a:ext>
                  </a:extLst>
                </a:gridCol>
                <a:gridCol w="1645920">
                  <a:extLst>
                    <a:ext uri="{9D8B030D-6E8A-4147-A177-3AD203B41FA5}">
                      <a16:colId xmlns:a16="http://schemas.microsoft.com/office/drawing/2014/main" val="568722098"/>
                    </a:ext>
                  </a:extLst>
                </a:gridCol>
                <a:gridCol w="576072">
                  <a:extLst>
                    <a:ext uri="{9D8B030D-6E8A-4147-A177-3AD203B41FA5}">
                      <a16:colId xmlns:a16="http://schemas.microsoft.com/office/drawing/2014/main" val="2655655798"/>
                    </a:ext>
                  </a:extLst>
                </a:gridCol>
                <a:gridCol w="576072">
                  <a:extLst>
                    <a:ext uri="{9D8B030D-6E8A-4147-A177-3AD203B41FA5}">
                      <a16:colId xmlns:a16="http://schemas.microsoft.com/office/drawing/2014/main" val="3530684893"/>
                    </a:ext>
                  </a:extLst>
                </a:gridCol>
                <a:gridCol w="576072">
                  <a:extLst>
                    <a:ext uri="{9D8B030D-6E8A-4147-A177-3AD203B41FA5}">
                      <a16:colId xmlns:a16="http://schemas.microsoft.com/office/drawing/2014/main" val="1230152399"/>
                    </a:ext>
                  </a:extLst>
                </a:gridCol>
                <a:gridCol w="576072">
                  <a:extLst>
                    <a:ext uri="{9D8B030D-6E8A-4147-A177-3AD203B41FA5}">
                      <a16:colId xmlns:a16="http://schemas.microsoft.com/office/drawing/2014/main" val="1910677615"/>
                    </a:ext>
                  </a:extLst>
                </a:gridCol>
                <a:gridCol w="576072">
                  <a:extLst>
                    <a:ext uri="{9D8B030D-6E8A-4147-A177-3AD203B41FA5}">
                      <a16:colId xmlns:a16="http://schemas.microsoft.com/office/drawing/2014/main" val="101185679"/>
                    </a:ext>
                  </a:extLst>
                </a:gridCol>
                <a:gridCol w="576072">
                  <a:extLst>
                    <a:ext uri="{9D8B030D-6E8A-4147-A177-3AD203B41FA5}">
                      <a16:colId xmlns:a16="http://schemas.microsoft.com/office/drawing/2014/main" val="278396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6703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- 2025-09-01 10:49:47</a:t>
                      </a:r>
                      <a:r>
                        <a:rPr kumimoji="0" lang="de-DE" sz="1000" b="0" i="0" u="none" strike="noStrike" kern="1200" cap="none" spc="0" normalizeH="0" baseline="0" noProof="0">
                          <a:ln>
                            <a:noFill/>
                          </a:ln>
                          <a:solidFill>
                            <a:prstClr val="black"/>
                          </a:solidFill>
                          <a:effectLst/>
                          <a:uLnTx/>
                          <a:uFillTx/>
                          <a:latin typeface="Calibri"/>
                          <a:ea typeface="+mn-ea"/>
                          <a:cs typeface="+mn-cs"/>
                        </a:rPr>
                        <a:t>
 📸 Miriam Langhoff aus Bochum startet gemeinsam mit ihrer Projektpartnerin und Fotografin Karin das Fotoprojekt „EinBlick“. Menschen in ihrer Vielfalt sichtbar machen und Inklusion erlebbar machen - das ist ihr Ziel. ✨
Miriam sagt: „Ich habe das Gefühl, ich kann etwas für die Gesellschaft tun.“ Und ihr so? 💬
Was macht ihr, um eure Gesellschaft ein Stück besser zu machen?
#Lokalzeit #WDR #ARD #Gleichberechtigung #Inklusion #Fotoshooting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https://quintly-eu-image-storage.s3.amazonaws.com/60b0c1ceafa7b1885479f8b118a661a3/34bdb52f669e36a993dd55fce4900fd9.jpg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41904</a:t>
                      </a:r>
                    </a:p>
                  </a:txBody>
                  <a:tcPr/>
                </a:tc>
                <a:extLst>
                  <a:ext uri="{0D108BD9-81ED-4DB2-BD59-A6C34878D82A}">
                    <a16:rowId xmlns:a16="http://schemas.microsoft.com/office/drawing/2014/main" val="1967825735"/>
                  </a:ext>
                </a:extLst>
              </a:tr>
            </a:tbl>
          </a:graphicData>
        </a:graphic>
      </p:graphicFrame>
      <p:sp>
        <p:nvSpPr>
          <p:cNvPr id="4" name="Text Placeholder 3">
            <a:extLst>
              <a:ext uri="{FF2B5EF4-FFF2-40B4-BE49-F238E27FC236}">
                <a16:creationId xmlns:a16="http://schemas.microsoft.com/office/drawing/2014/main" id="{ADCA67AB-21BF-42B3-B8E2-64DEBBDDC758}"/>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7287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A078-1A66-401E-B0D8-F62B052059CF}"/>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110D2FEA-E2D1-4AEE-8DF3-A2FE8FDF782F}"/>
              </a:ext>
            </a:extLst>
          </p:cNvPr>
          <p:cNvGraphicFramePr>
            <a:graphicFrameLocks noGrp="1"/>
          </p:cNvGraphicFramePr>
          <p:nvPr>
            <p:ph type="tbl" sz="quarter" idx="13"/>
            <p:extLst>
              <p:ext uri="{D42A27DB-BD31-4B8C-83A1-F6EECF244321}">
                <p14:modId xmlns:p14="http://schemas.microsoft.com/office/powerpoint/2010/main" val="212739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4469272"/>
                    </a:ext>
                  </a:extLst>
                </a:gridCol>
                <a:gridCol w="1234440">
                  <a:extLst>
                    <a:ext uri="{9D8B030D-6E8A-4147-A177-3AD203B41FA5}">
                      <a16:colId xmlns:a16="http://schemas.microsoft.com/office/drawing/2014/main" val="1271263215"/>
                    </a:ext>
                  </a:extLst>
                </a:gridCol>
                <a:gridCol w="1645920">
                  <a:extLst>
                    <a:ext uri="{9D8B030D-6E8A-4147-A177-3AD203B41FA5}">
                      <a16:colId xmlns:a16="http://schemas.microsoft.com/office/drawing/2014/main" val="2324256420"/>
                    </a:ext>
                  </a:extLst>
                </a:gridCol>
                <a:gridCol w="576072">
                  <a:extLst>
                    <a:ext uri="{9D8B030D-6E8A-4147-A177-3AD203B41FA5}">
                      <a16:colId xmlns:a16="http://schemas.microsoft.com/office/drawing/2014/main" val="30041520"/>
                    </a:ext>
                  </a:extLst>
                </a:gridCol>
                <a:gridCol w="576072">
                  <a:extLst>
                    <a:ext uri="{9D8B030D-6E8A-4147-A177-3AD203B41FA5}">
                      <a16:colId xmlns:a16="http://schemas.microsoft.com/office/drawing/2014/main" val="2602269459"/>
                    </a:ext>
                  </a:extLst>
                </a:gridCol>
                <a:gridCol w="576072">
                  <a:extLst>
                    <a:ext uri="{9D8B030D-6E8A-4147-A177-3AD203B41FA5}">
                      <a16:colId xmlns:a16="http://schemas.microsoft.com/office/drawing/2014/main" val="3270337795"/>
                    </a:ext>
                  </a:extLst>
                </a:gridCol>
                <a:gridCol w="576072">
                  <a:extLst>
                    <a:ext uri="{9D8B030D-6E8A-4147-A177-3AD203B41FA5}">
                      <a16:colId xmlns:a16="http://schemas.microsoft.com/office/drawing/2014/main" val="1092962312"/>
                    </a:ext>
                  </a:extLst>
                </a:gridCol>
                <a:gridCol w="576072">
                  <a:extLst>
                    <a:ext uri="{9D8B030D-6E8A-4147-A177-3AD203B41FA5}">
                      <a16:colId xmlns:a16="http://schemas.microsoft.com/office/drawing/2014/main" val="2657501811"/>
                    </a:ext>
                  </a:extLst>
                </a:gridCol>
                <a:gridCol w="576072">
                  <a:extLst>
                    <a:ext uri="{9D8B030D-6E8A-4147-A177-3AD203B41FA5}">
                      <a16:colId xmlns:a16="http://schemas.microsoft.com/office/drawing/2014/main" val="129700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486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- 2025-09-01 16:18:59</a:t>
                      </a:r>
                      <a:r>
                        <a:rPr kumimoji="0" lang="de-DE" sz="1000" b="0" i="0" u="none" strike="noStrike" kern="1200" cap="none" spc="0" normalizeH="0" baseline="0" noProof="0">
                          <a:ln>
                            <a:noFill/>
                          </a:ln>
                          <a:solidFill>
                            <a:prstClr val="black"/>
                          </a:solidFill>
                          <a:effectLst/>
                          <a:uLnTx/>
                          <a:uFillTx/>
                          <a:latin typeface="Calibri"/>
                          <a:ea typeface="+mn-ea"/>
                          <a:cs typeface="+mn-cs"/>
                        </a:rPr>
                        <a:t>
 Wer hat das Größte? Ganz klar: Neuss! Kein Schützenfest in NRWist so groß, wie das Neusser Bürger-Schützenfest, hier marschieren mehr als 7.700 Schützer und Musiker.🥳
(Und ja liebe Neusser, es ist irgendwie auch das größte Schützenfest der Welt, weil es im Gegensatz zu Hannover von einem einzigen Schützenverein organisiert wird.) 😝 Jedenfalls Grund genug die XXL-Edition eines Schützenfests genauer unter die Lupe zu nehmen.🔎
👩🏼‍💻Autorin: Juliette Nichols
#Schützenfest #Neuss #GrösstesSchützenfestDerWelt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https://quintly-eu-image-storage.s3.amazonaws.com/60b0c1ceafa7b1885479f8b118a661a3/261eaac8e7b21de315e3808e6ebf6fd0.jpg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36478</a:t>
                      </a:r>
                    </a:p>
                  </a:txBody>
                  <a:tcPr/>
                </a:tc>
                <a:extLst>
                  <a:ext uri="{0D108BD9-81ED-4DB2-BD59-A6C34878D82A}">
                    <a16:rowId xmlns:a16="http://schemas.microsoft.com/office/drawing/2014/main" val="205107930"/>
                  </a:ext>
                </a:extLst>
              </a:tr>
            </a:tbl>
          </a:graphicData>
        </a:graphic>
      </p:graphicFrame>
      <p:sp>
        <p:nvSpPr>
          <p:cNvPr id="4" name="Text Placeholder 3">
            <a:extLst>
              <a:ext uri="{FF2B5EF4-FFF2-40B4-BE49-F238E27FC236}">
                <a16:creationId xmlns:a16="http://schemas.microsoft.com/office/drawing/2014/main" id="{2FDAF3C8-A268-44B3-BD7C-FE511E1D1563}"/>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2749484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2A7A4-B0B7-466F-8B85-92B308CF3D19}"/>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DE8DE987-AFA7-4920-85F6-9C04D0F6DF79}"/>
              </a:ext>
            </a:extLst>
          </p:cNvPr>
          <p:cNvGraphicFramePr>
            <a:graphicFrameLocks noGrp="1"/>
          </p:cNvGraphicFramePr>
          <p:nvPr>
            <p:ph type="tbl" sz="quarter" idx="13"/>
            <p:extLst>
              <p:ext uri="{D42A27DB-BD31-4B8C-83A1-F6EECF244321}">
                <p14:modId xmlns:p14="http://schemas.microsoft.com/office/powerpoint/2010/main" val="160148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181023"/>
                    </a:ext>
                  </a:extLst>
                </a:gridCol>
                <a:gridCol w="1234440">
                  <a:extLst>
                    <a:ext uri="{9D8B030D-6E8A-4147-A177-3AD203B41FA5}">
                      <a16:colId xmlns:a16="http://schemas.microsoft.com/office/drawing/2014/main" val="2704828662"/>
                    </a:ext>
                  </a:extLst>
                </a:gridCol>
                <a:gridCol w="1645920">
                  <a:extLst>
                    <a:ext uri="{9D8B030D-6E8A-4147-A177-3AD203B41FA5}">
                      <a16:colId xmlns:a16="http://schemas.microsoft.com/office/drawing/2014/main" val="533591949"/>
                    </a:ext>
                  </a:extLst>
                </a:gridCol>
                <a:gridCol w="576072">
                  <a:extLst>
                    <a:ext uri="{9D8B030D-6E8A-4147-A177-3AD203B41FA5}">
                      <a16:colId xmlns:a16="http://schemas.microsoft.com/office/drawing/2014/main" val="3729031025"/>
                    </a:ext>
                  </a:extLst>
                </a:gridCol>
                <a:gridCol w="576072">
                  <a:extLst>
                    <a:ext uri="{9D8B030D-6E8A-4147-A177-3AD203B41FA5}">
                      <a16:colId xmlns:a16="http://schemas.microsoft.com/office/drawing/2014/main" val="3002800521"/>
                    </a:ext>
                  </a:extLst>
                </a:gridCol>
                <a:gridCol w="576072">
                  <a:extLst>
                    <a:ext uri="{9D8B030D-6E8A-4147-A177-3AD203B41FA5}">
                      <a16:colId xmlns:a16="http://schemas.microsoft.com/office/drawing/2014/main" val="1182414359"/>
                    </a:ext>
                  </a:extLst>
                </a:gridCol>
                <a:gridCol w="576072">
                  <a:extLst>
                    <a:ext uri="{9D8B030D-6E8A-4147-A177-3AD203B41FA5}">
                      <a16:colId xmlns:a16="http://schemas.microsoft.com/office/drawing/2014/main" val="943734052"/>
                    </a:ext>
                  </a:extLst>
                </a:gridCol>
                <a:gridCol w="576072">
                  <a:extLst>
                    <a:ext uri="{9D8B030D-6E8A-4147-A177-3AD203B41FA5}">
                      <a16:colId xmlns:a16="http://schemas.microsoft.com/office/drawing/2014/main" val="4092991"/>
                    </a:ext>
                  </a:extLst>
                </a:gridCol>
                <a:gridCol w="576072">
                  <a:extLst>
                    <a:ext uri="{9D8B030D-6E8A-4147-A177-3AD203B41FA5}">
                      <a16:colId xmlns:a16="http://schemas.microsoft.com/office/drawing/2014/main" val="50452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8126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- 2025-09-06 13:16:06</a:t>
                      </a:r>
                      <a:r>
                        <a:rPr kumimoji="0" lang="de-DE" sz="1000" b="0" i="0" u="none" strike="noStrike" kern="1200" cap="none" spc="0" normalizeH="0" baseline="0" noProof="0">
                          <a:ln>
                            <a:noFill/>
                          </a:ln>
                          <a:solidFill>
                            <a:prstClr val="black"/>
                          </a:solidFill>
                          <a:effectLst/>
                          <a:uLnTx/>
                          <a:uFillTx/>
                          <a:latin typeface="Calibri"/>
                          <a:ea typeface="+mn-ea"/>
                          <a:cs typeface="+mn-cs"/>
                        </a:rPr>
                        <a:t>
 Nach einer Satzungsänderung bei der Schützenbruderschaft Holzbüttgen darf es seit diesem Jahr auch weibliche Schützinnen geben. Aus 11 Frauen hat sich der Frauenzug „Holzbüttcher Mädsche“ gebildet und zum ersten Mal marschieren sie mit. 
👩🏻‍💻Autorin: Juliette Nichols 
#Schützenfest #Frauen #Mitglied #Kaarst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https://quintly-eu-image-storage.s3.amazonaws.com/60b0c1ceafa7b1885479f8b118a661a3/e675ce7b058bef9f51807aee87f16d75.jpg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36406</a:t>
                      </a:r>
                    </a:p>
                  </a:txBody>
                  <a:tcPr/>
                </a:tc>
                <a:extLst>
                  <a:ext uri="{0D108BD9-81ED-4DB2-BD59-A6C34878D82A}">
                    <a16:rowId xmlns:a16="http://schemas.microsoft.com/office/drawing/2014/main" val="2027925107"/>
                  </a:ext>
                </a:extLst>
              </a:tr>
            </a:tbl>
          </a:graphicData>
        </a:graphic>
      </p:graphicFrame>
      <p:sp>
        <p:nvSpPr>
          <p:cNvPr id="4" name="Text Placeholder 3">
            <a:extLst>
              <a:ext uri="{FF2B5EF4-FFF2-40B4-BE49-F238E27FC236}">
                <a16:creationId xmlns:a16="http://schemas.microsoft.com/office/drawing/2014/main" id="{6CC7A270-6516-47BB-9022-ABA2D8689838}"/>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3515508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41F7-3A03-4552-A4CC-DE42B6F7AEC4}"/>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1073BE1C-E5B4-4DBA-BB9E-39DBEE546850}"/>
              </a:ext>
            </a:extLst>
          </p:cNvPr>
          <p:cNvGraphicFramePr>
            <a:graphicFrameLocks noGrp="1"/>
          </p:cNvGraphicFramePr>
          <p:nvPr>
            <p:ph type="tbl" sz="quarter" idx="13"/>
            <p:extLst>
              <p:ext uri="{D42A27DB-BD31-4B8C-83A1-F6EECF244321}">
                <p14:modId xmlns:p14="http://schemas.microsoft.com/office/powerpoint/2010/main" val="3386976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5074883"/>
                    </a:ext>
                  </a:extLst>
                </a:gridCol>
                <a:gridCol w="1234440">
                  <a:extLst>
                    <a:ext uri="{9D8B030D-6E8A-4147-A177-3AD203B41FA5}">
                      <a16:colId xmlns:a16="http://schemas.microsoft.com/office/drawing/2014/main" val="1515198406"/>
                    </a:ext>
                  </a:extLst>
                </a:gridCol>
                <a:gridCol w="1645920">
                  <a:extLst>
                    <a:ext uri="{9D8B030D-6E8A-4147-A177-3AD203B41FA5}">
                      <a16:colId xmlns:a16="http://schemas.microsoft.com/office/drawing/2014/main" val="2270421532"/>
                    </a:ext>
                  </a:extLst>
                </a:gridCol>
                <a:gridCol w="576072">
                  <a:extLst>
                    <a:ext uri="{9D8B030D-6E8A-4147-A177-3AD203B41FA5}">
                      <a16:colId xmlns:a16="http://schemas.microsoft.com/office/drawing/2014/main" val="3928699887"/>
                    </a:ext>
                  </a:extLst>
                </a:gridCol>
                <a:gridCol w="576072">
                  <a:extLst>
                    <a:ext uri="{9D8B030D-6E8A-4147-A177-3AD203B41FA5}">
                      <a16:colId xmlns:a16="http://schemas.microsoft.com/office/drawing/2014/main" val="4260415833"/>
                    </a:ext>
                  </a:extLst>
                </a:gridCol>
                <a:gridCol w="576072">
                  <a:extLst>
                    <a:ext uri="{9D8B030D-6E8A-4147-A177-3AD203B41FA5}">
                      <a16:colId xmlns:a16="http://schemas.microsoft.com/office/drawing/2014/main" val="1061831317"/>
                    </a:ext>
                  </a:extLst>
                </a:gridCol>
                <a:gridCol w="576072">
                  <a:extLst>
                    <a:ext uri="{9D8B030D-6E8A-4147-A177-3AD203B41FA5}">
                      <a16:colId xmlns:a16="http://schemas.microsoft.com/office/drawing/2014/main" val="3214454127"/>
                    </a:ext>
                  </a:extLst>
                </a:gridCol>
                <a:gridCol w="576072">
                  <a:extLst>
                    <a:ext uri="{9D8B030D-6E8A-4147-A177-3AD203B41FA5}">
                      <a16:colId xmlns:a16="http://schemas.microsoft.com/office/drawing/2014/main" val="2039051659"/>
                    </a:ext>
                  </a:extLst>
                </a:gridCol>
                <a:gridCol w="576072">
                  <a:extLst>
                    <a:ext uri="{9D8B030D-6E8A-4147-A177-3AD203B41FA5}">
                      <a16:colId xmlns:a16="http://schemas.microsoft.com/office/drawing/2014/main" val="79056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214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- 2025-09-05 14:10:00</a:t>
                      </a:r>
                      <a:r>
                        <a:rPr kumimoji="0" lang="de-DE" sz="1000" b="0" i="0" u="none" strike="noStrike" kern="1200" cap="none" spc="0" normalizeH="0" baseline="0" noProof="0">
                          <a:ln>
                            <a:noFill/>
                          </a:ln>
                          <a:solidFill>
                            <a:prstClr val="black"/>
                          </a:solidFill>
                          <a:effectLst/>
                          <a:uLnTx/>
                          <a:uFillTx/>
                          <a:latin typeface="Calibri"/>
                          <a:ea typeface="+mn-ea"/>
                          <a:cs typeface="+mn-cs"/>
                        </a:rPr>
                        <a:t>
 Nazlı ist in der 25.Woche schwanger, als sie erfährt, dass ihr Sohn im Bauch verstorben ist. Sie muss ins Krankenhaus, die Geburt wird künstlich eingeleitet. Dann bringt sie ihren Sohn tot zur Welt. Sie hält ihn nie in den Armen. Eine stille Geburt.
Denn ihr Sohn Kadir Efe ist ein Sternenkind. Mehr als fünf Jahre ist das her, aber der Schmerz vergeht nicht.
Nazlı wird danach noch drei Mal schwanger. Sie bringt zwei gesunde Mädchen zur Welt, aber auch ihr viertes Kind verstirbt noch während der Schwangerschaft.
Ihre beiden Mädels bedeuten für Nazlı die ganze Welt. Wie sie ihr helfen, mit dem Schmerz zu leben, erfahrt ihr in diesem Video.
👩🏼‍💻Autorin: Paula Randerath
#Sternenkinder #Trauer #Hoffnung #WDR #ARD #Lokalzeit #Düren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https://quintly-eu-image-storage.s3.amazonaws.com/60b0c1ceafa7b1885479f8b118a661a3/818432606001e3fa34165d009d49745b.jpg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33525</a:t>
                      </a:r>
                    </a:p>
                  </a:txBody>
                  <a:tcPr/>
                </a:tc>
                <a:extLst>
                  <a:ext uri="{0D108BD9-81ED-4DB2-BD59-A6C34878D82A}">
                    <a16:rowId xmlns:a16="http://schemas.microsoft.com/office/drawing/2014/main" val="2418161053"/>
                  </a:ext>
                </a:extLst>
              </a:tr>
            </a:tbl>
          </a:graphicData>
        </a:graphic>
      </p:graphicFrame>
      <p:sp>
        <p:nvSpPr>
          <p:cNvPr id="4" name="Text Placeholder 3">
            <a:extLst>
              <a:ext uri="{FF2B5EF4-FFF2-40B4-BE49-F238E27FC236}">
                <a16:creationId xmlns:a16="http://schemas.microsoft.com/office/drawing/2014/main" id="{0D629FC0-5692-42CC-9671-41B2354715D7}"/>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22014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FA41-46AB-4C88-A2EF-D91E7E65E4CA}"/>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1B678ACD-71C9-4ADC-9961-3B3A5C6A5F30}"/>
              </a:ext>
            </a:extLst>
          </p:cNvPr>
          <p:cNvGraphicFramePr>
            <a:graphicFrameLocks noGrp="1"/>
          </p:cNvGraphicFramePr>
          <p:nvPr>
            <p:ph type="tbl" sz="quarter" idx="13"/>
            <p:extLst>
              <p:ext uri="{D42A27DB-BD31-4B8C-83A1-F6EECF244321}">
                <p14:modId xmlns:p14="http://schemas.microsoft.com/office/powerpoint/2010/main" val="27047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1080700"/>
                    </a:ext>
                  </a:extLst>
                </a:gridCol>
                <a:gridCol w="1234440">
                  <a:extLst>
                    <a:ext uri="{9D8B030D-6E8A-4147-A177-3AD203B41FA5}">
                      <a16:colId xmlns:a16="http://schemas.microsoft.com/office/drawing/2014/main" val="4111308891"/>
                    </a:ext>
                  </a:extLst>
                </a:gridCol>
                <a:gridCol w="1645920">
                  <a:extLst>
                    <a:ext uri="{9D8B030D-6E8A-4147-A177-3AD203B41FA5}">
                      <a16:colId xmlns:a16="http://schemas.microsoft.com/office/drawing/2014/main" val="3920741290"/>
                    </a:ext>
                  </a:extLst>
                </a:gridCol>
                <a:gridCol w="576072">
                  <a:extLst>
                    <a:ext uri="{9D8B030D-6E8A-4147-A177-3AD203B41FA5}">
                      <a16:colId xmlns:a16="http://schemas.microsoft.com/office/drawing/2014/main" val="255767679"/>
                    </a:ext>
                  </a:extLst>
                </a:gridCol>
                <a:gridCol w="576072">
                  <a:extLst>
                    <a:ext uri="{9D8B030D-6E8A-4147-A177-3AD203B41FA5}">
                      <a16:colId xmlns:a16="http://schemas.microsoft.com/office/drawing/2014/main" val="1009711715"/>
                    </a:ext>
                  </a:extLst>
                </a:gridCol>
                <a:gridCol w="576072">
                  <a:extLst>
                    <a:ext uri="{9D8B030D-6E8A-4147-A177-3AD203B41FA5}">
                      <a16:colId xmlns:a16="http://schemas.microsoft.com/office/drawing/2014/main" val="470988507"/>
                    </a:ext>
                  </a:extLst>
                </a:gridCol>
                <a:gridCol w="576072">
                  <a:extLst>
                    <a:ext uri="{9D8B030D-6E8A-4147-A177-3AD203B41FA5}">
                      <a16:colId xmlns:a16="http://schemas.microsoft.com/office/drawing/2014/main" val="3610548782"/>
                    </a:ext>
                  </a:extLst>
                </a:gridCol>
                <a:gridCol w="576072">
                  <a:extLst>
                    <a:ext uri="{9D8B030D-6E8A-4147-A177-3AD203B41FA5}">
                      <a16:colId xmlns:a16="http://schemas.microsoft.com/office/drawing/2014/main" val="2659113058"/>
                    </a:ext>
                  </a:extLst>
                </a:gridCol>
                <a:gridCol w="576072">
                  <a:extLst>
                    <a:ext uri="{9D8B030D-6E8A-4147-A177-3AD203B41FA5}">
                      <a16:colId xmlns:a16="http://schemas.microsoft.com/office/drawing/2014/main" val="372190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3827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- 2025-09-02 12:05:00</a:t>
                      </a:r>
                      <a:r>
                        <a:rPr kumimoji="0" lang="de-DE" sz="1000" b="0" i="0" u="none" strike="noStrike" kern="1200" cap="none" spc="0" normalizeH="0" baseline="0" noProof="0">
                          <a:ln>
                            <a:noFill/>
                          </a:ln>
                          <a:solidFill>
                            <a:prstClr val="black"/>
                          </a:solidFill>
                          <a:effectLst/>
                          <a:uLnTx/>
                          <a:uFillTx/>
                          <a:latin typeface="Calibri"/>
                          <a:ea typeface="+mn-ea"/>
                          <a:cs typeface="+mn-cs"/>
                        </a:rPr>
                        <a:t>
 Immer wieder kommen minderjährige Geflüchtete zu uns nach NRW, ganz alleine, ohne ihre Familie. Um sich hier zurecht zu finden, brauchen sie Hilfe – besonders für die Aufenthaltsgenehmigung und sowas. 🤝
Weil viele Städte das alleine kaum leisten können, wirbt die Stadt Köln Vormunde, ehrenamtliche. 
Sie sind gerichtlich dazu bestimmt, rechtliche Angelegenheiten der Kinder und Jugendlichen zu regeln. Übernehmen deren Vorsorge, aber oft geht die Hilfe noch viel weiter. So wie bei Qais Safi und Hejo Brauner. ❤️
#Lokalzeit #WDR #ARD #Ehrenamt #Asyl #Flucht #Hilfe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https://quintly-eu-image-storage.s3.amazonaws.com/60b0c1ceafa7b1885479f8b118a661a3/039fbfa552cc915f723d707e5fed0e83.jpg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33248</a:t>
                      </a:r>
                    </a:p>
                  </a:txBody>
                  <a:tcPr/>
                </a:tc>
                <a:extLst>
                  <a:ext uri="{0D108BD9-81ED-4DB2-BD59-A6C34878D82A}">
                    <a16:rowId xmlns:a16="http://schemas.microsoft.com/office/drawing/2014/main" val="857987813"/>
                  </a:ext>
                </a:extLst>
              </a:tr>
            </a:tbl>
          </a:graphicData>
        </a:graphic>
      </p:graphicFrame>
      <p:sp>
        <p:nvSpPr>
          <p:cNvPr id="4" name="Text Placeholder 3">
            <a:extLst>
              <a:ext uri="{FF2B5EF4-FFF2-40B4-BE49-F238E27FC236}">
                <a16:creationId xmlns:a16="http://schemas.microsoft.com/office/drawing/2014/main" id="{7FC4C1ED-6216-4450-A1B9-1F7BFFE09562}"/>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822156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FBC5-0433-4836-B5CE-329F02190DAB}"/>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E3430CE7-CB47-441D-903A-1A8E7080CDAB}"/>
              </a:ext>
            </a:extLst>
          </p:cNvPr>
          <p:cNvGraphicFramePr>
            <a:graphicFrameLocks noGrp="1"/>
          </p:cNvGraphicFramePr>
          <p:nvPr>
            <p:ph type="tbl" sz="quarter" idx="13"/>
            <p:extLst>
              <p:ext uri="{D42A27DB-BD31-4B8C-83A1-F6EECF244321}">
                <p14:modId xmlns:p14="http://schemas.microsoft.com/office/powerpoint/2010/main" val="37477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8249290"/>
                    </a:ext>
                  </a:extLst>
                </a:gridCol>
                <a:gridCol w="1234440">
                  <a:extLst>
                    <a:ext uri="{9D8B030D-6E8A-4147-A177-3AD203B41FA5}">
                      <a16:colId xmlns:a16="http://schemas.microsoft.com/office/drawing/2014/main" val="3338711634"/>
                    </a:ext>
                  </a:extLst>
                </a:gridCol>
                <a:gridCol w="1645920">
                  <a:extLst>
                    <a:ext uri="{9D8B030D-6E8A-4147-A177-3AD203B41FA5}">
                      <a16:colId xmlns:a16="http://schemas.microsoft.com/office/drawing/2014/main" val="4134419858"/>
                    </a:ext>
                  </a:extLst>
                </a:gridCol>
                <a:gridCol w="576072">
                  <a:extLst>
                    <a:ext uri="{9D8B030D-6E8A-4147-A177-3AD203B41FA5}">
                      <a16:colId xmlns:a16="http://schemas.microsoft.com/office/drawing/2014/main" val="2927103197"/>
                    </a:ext>
                  </a:extLst>
                </a:gridCol>
                <a:gridCol w="576072">
                  <a:extLst>
                    <a:ext uri="{9D8B030D-6E8A-4147-A177-3AD203B41FA5}">
                      <a16:colId xmlns:a16="http://schemas.microsoft.com/office/drawing/2014/main" val="1687513961"/>
                    </a:ext>
                  </a:extLst>
                </a:gridCol>
                <a:gridCol w="576072">
                  <a:extLst>
                    <a:ext uri="{9D8B030D-6E8A-4147-A177-3AD203B41FA5}">
                      <a16:colId xmlns:a16="http://schemas.microsoft.com/office/drawing/2014/main" val="2975951840"/>
                    </a:ext>
                  </a:extLst>
                </a:gridCol>
                <a:gridCol w="576072">
                  <a:extLst>
                    <a:ext uri="{9D8B030D-6E8A-4147-A177-3AD203B41FA5}">
                      <a16:colId xmlns:a16="http://schemas.microsoft.com/office/drawing/2014/main" val="3327810233"/>
                    </a:ext>
                  </a:extLst>
                </a:gridCol>
                <a:gridCol w="576072">
                  <a:extLst>
                    <a:ext uri="{9D8B030D-6E8A-4147-A177-3AD203B41FA5}">
                      <a16:colId xmlns:a16="http://schemas.microsoft.com/office/drawing/2014/main" val="3447518919"/>
                    </a:ext>
                  </a:extLst>
                </a:gridCol>
                <a:gridCol w="576072">
                  <a:extLst>
                    <a:ext uri="{9D8B030D-6E8A-4147-A177-3AD203B41FA5}">
                      <a16:colId xmlns:a16="http://schemas.microsoft.com/office/drawing/2014/main" val="89769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4294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- 2025-09-06 16:46:35</a:t>
                      </a:r>
                      <a:r>
                        <a:rPr kumimoji="0" lang="en-US" sz="1000" b="0" i="0" u="none" strike="noStrike" kern="1200" cap="none" spc="0" normalizeH="0" baseline="0" noProof="0">
                          <a:ln>
                            <a:noFill/>
                          </a:ln>
                          <a:solidFill>
                            <a:prstClr val="black"/>
                          </a:solidFill>
                          <a:effectLst/>
                          <a:uLnTx/>
                          <a:uFillTx/>
                          <a:latin typeface="Calibri"/>
                          <a:ea typeface="+mn-ea"/>
                          <a:cs typeface="+mn-cs"/>
                        </a:rPr>
                        <a:t>
 Wenn DJ Dietmar samstags in Schwerte hinter’m DJ Pult steht, wird der Tanz-Treff For You in Schwerte zum Hotspot für Partymäuse jeden Alters 🐭🪩 
Seit fast 40 Jahren sorgt der 81-Jährige mit Vinyl, Herz und Humor für volle Tanzflächen. Für ihn ist das Wichtigste, dass alle Spaß haben! 🥹🥰 
🧑‍💻 Autoren: Olaf Tack, Helena Schumacher 
#ForYouSchwerte #Vinyl #Retro #Disco #Ruhrgebiet #Kult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https://quintly-eu-image-storage.s3.amazonaws.com/60b0c1ceafa7b1885479f8b118a661a3/eb134618c52cfb5a22f9aa5ee85facec.jpg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31387</a:t>
                      </a:r>
                    </a:p>
                  </a:txBody>
                  <a:tcPr/>
                </a:tc>
                <a:extLst>
                  <a:ext uri="{0D108BD9-81ED-4DB2-BD59-A6C34878D82A}">
                    <a16:rowId xmlns:a16="http://schemas.microsoft.com/office/drawing/2014/main" val="3452797380"/>
                  </a:ext>
                </a:extLst>
              </a:tr>
            </a:tbl>
          </a:graphicData>
        </a:graphic>
      </p:graphicFrame>
      <p:sp>
        <p:nvSpPr>
          <p:cNvPr id="4" name="Text Placeholder 3">
            <a:extLst>
              <a:ext uri="{FF2B5EF4-FFF2-40B4-BE49-F238E27FC236}">
                <a16:creationId xmlns:a16="http://schemas.microsoft.com/office/drawing/2014/main" id="{915158E6-F090-4EE7-99DD-B6F486EE6CC7}"/>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374586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6D32-253A-4D3E-B400-206B2493309F}"/>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046F5E84-0886-4FF5-9CC6-C446C8B63494}"/>
              </a:ext>
            </a:extLst>
          </p:cNvPr>
          <p:cNvGraphicFramePr>
            <a:graphicFrameLocks noGrp="1"/>
          </p:cNvGraphicFramePr>
          <p:nvPr>
            <p:ph type="tbl" sz="quarter" idx="13"/>
            <p:extLst>
              <p:ext uri="{D42A27DB-BD31-4B8C-83A1-F6EECF244321}">
                <p14:modId xmlns:p14="http://schemas.microsoft.com/office/powerpoint/2010/main" val="230570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1983825"/>
                    </a:ext>
                  </a:extLst>
                </a:gridCol>
                <a:gridCol w="1234440">
                  <a:extLst>
                    <a:ext uri="{9D8B030D-6E8A-4147-A177-3AD203B41FA5}">
                      <a16:colId xmlns:a16="http://schemas.microsoft.com/office/drawing/2014/main" val="1504735914"/>
                    </a:ext>
                  </a:extLst>
                </a:gridCol>
                <a:gridCol w="1645920">
                  <a:extLst>
                    <a:ext uri="{9D8B030D-6E8A-4147-A177-3AD203B41FA5}">
                      <a16:colId xmlns:a16="http://schemas.microsoft.com/office/drawing/2014/main" val="4019508911"/>
                    </a:ext>
                  </a:extLst>
                </a:gridCol>
                <a:gridCol w="576072">
                  <a:extLst>
                    <a:ext uri="{9D8B030D-6E8A-4147-A177-3AD203B41FA5}">
                      <a16:colId xmlns:a16="http://schemas.microsoft.com/office/drawing/2014/main" val="3548624945"/>
                    </a:ext>
                  </a:extLst>
                </a:gridCol>
                <a:gridCol w="576072">
                  <a:extLst>
                    <a:ext uri="{9D8B030D-6E8A-4147-A177-3AD203B41FA5}">
                      <a16:colId xmlns:a16="http://schemas.microsoft.com/office/drawing/2014/main" val="2097136864"/>
                    </a:ext>
                  </a:extLst>
                </a:gridCol>
                <a:gridCol w="576072">
                  <a:extLst>
                    <a:ext uri="{9D8B030D-6E8A-4147-A177-3AD203B41FA5}">
                      <a16:colId xmlns:a16="http://schemas.microsoft.com/office/drawing/2014/main" val="3312853987"/>
                    </a:ext>
                  </a:extLst>
                </a:gridCol>
                <a:gridCol w="576072">
                  <a:extLst>
                    <a:ext uri="{9D8B030D-6E8A-4147-A177-3AD203B41FA5}">
                      <a16:colId xmlns:a16="http://schemas.microsoft.com/office/drawing/2014/main" val="2457064044"/>
                    </a:ext>
                  </a:extLst>
                </a:gridCol>
                <a:gridCol w="576072">
                  <a:extLst>
                    <a:ext uri="{9D8B030D-6E8A-4147-A177-3AD203B41FA5}">
                      <a16:colId xmlns:a16="http://schemas.microsoft.com/office/drawing/2014/main" val="1856468421"/>
                    </a:ext>
                  </a:extLst>
                </a:gridCol>
                <a:gridCol w="576072">
                  <a:extLst>
                    <a:ext uri="{9D8B030D-6E8A-4147-A177-3AD203B41FA5}">
                      <a16:colId xmlns:a16="http://schemas.microsoft.com/office/drawing/2014/main" val="100375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0732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- 2025-09-03 16:14:18</a:t>
                      </a:r>
                      <a:r>
                        <a:rPr kumimoji="0" lang="de-DE" sz="1000" b="0" i="0" u="none" strike="noStrike" kern="1200" cap="none" spc="0" normalizeH="0" baseline="0" noProof="0">
                          <a:ln>
                            <a:noFill/>
                          </a:ln>
                          <a:solidFill>
                            <a:prstClr val="black"/>
                          </a:solidFill>
                          <a:effectLst/>
                          <a:uLnTx/>
                          <a:uFillTx/>
                          <a:latin typeface="Calibri"/>
                          <a:ea typeface="+mn-ea"/>
                          <a:cs typeface="+mn-cs"/>
                        </a:rPr>
                        <a:t>
 Kriegt Hesselteich bald das Siegerkrönchen als coolstes Dorf in ganz NRW auf? 👑
Die Chancen stehen gut – denn von dem, was dort weniger als 1.000 Menschen hinkriegen, können die meisten Dörfer nur träumen. 😍
Hesselteich nimmt jetzt am Wettbewerb “Unser Dorf hat Zukunft” teil. Bis November müssen die Bewohner und Bewohnerinnen aber noch um den Sieg bangen. Aber das ist kein Problem – bei so viel Zusammenhalt. 🫶🏼
#Dorfleben #Ehrenamt #NRW #Dorf #Hesselteich #Versmold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https://quintly-eu-image-storage.s3.amazonaws.com/60b0c1ceafa7b1885479f8b118a661a3/6180fbb0ed6fe211e1975c19806ab327.jpg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24871</a:t>
                      </a:r>
                    </a:p>
                  </a:txBody>
                  <a:tcPr/>
                </a:tc>
                <a:extLst>
                  <a:ext uri="{0D108BD9-81ED-4DB2-BD59-A6C34878D82A}">
                    <a16:rowId xmlns:a16="http://schemas.microsoft.com/office/drawing/2014/main" val="146226851"/>
                  </a:ext>
                </a:extLst>
              </a:tr>
            </a:tbl>
          </a:graphicData>
        </a:graphic>
      </p:graphicFrame>
      <p:sp>
        <p:nvSpPr>
          <p:cNvPr id="4" name="Text Placeholder 3">
            <a:extLst>
              <a:ext uri="{FF2B5EF4-FFF2-40B4-BE49-F238E27FC236}">
                <a16:creationId xmlns:a16="http://schemas.microsoft.com/office/drawing/2014/main" id="{79BF3DE7-940E-4F80-B168-0173F0D230B3}"/>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117239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E4B8-1507-4153-A59F-1F18C5A160B7}"/>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60F0CCDE-D5B3-41AA-8631-153175ECC925}"/>
              </a:ext>
            </a:extLst>
          </p:cNvPr>
          <p:cNvGraphicFramePr>
            <a:graphicFrameLocks noGrp="1"/>
          </p:cNvGraphicFramePr>
          <p:nvPr>
            <p:ph type="tbl" sz="quarter" idx="13"/>
            <p:extLst>
              <p:ext uri="{D42A27DB-BD31-4B8C-83A1-F6EECF244321}">
                <p14:modId xmlns:p14="http://schemas.microsoft.com/office/powerpoint/2010/main" val="2454534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8396642"/>
                    </a:ext>
                  </a:extLst>
                </a:gridCol>
                <a:gridCol w="1234440">
                  <a:extLst>
                    <a:ext uri="{9D8B030D-6E8A-4147-A177-3AD203B41FA5}">
                      <a16:colId xmlns:a16="http://schemas.microsoft.com/office/drawing/2014/main" val="2817238014"/>
                    </a:ext>
                  </a:extLst>
                </a:gridCol>
                <a:gridCol w="1645920">
                  <a:extLst>
                    <a:ext uri="{9D8B030D-6E8A-4147-A177-3AD203B41FA5}">
                      <a16:colId xmlns:a16="http://schemas.microsoft.com/office/drawing/2014/main" val="2337087510"/>
                    </a:ext>
                  </a:extLst>
                </a:gridCol>
                <a:gridCol w="576072">
                  <a:extLst>
                    <a:ext uri="{9D8B030D-6E8A-4147-A177-3AD203B41FA5}">
                      <a16:colId xmlns:a16="http://schemas.microsoft.com/office/drawing/2014/main" val="3985247425"/>
                    </a:ext>
                  </a:extLst>
                </a:gridCol>
                <a:gridCol w="576072">
                  <a:extLst>
                    <a:ext uri="{9D8B030D-6E8A-4147-A177-3AD203B41FA5}">
                      <a16:colId xmlns:a16="http://schemas.microsoft.com/office/drawing/2014/main" val="3605111488"/>
                    </a:ext>
                  </a:extLst>
                </a:gridCol>
                <a:gridCol w="576072">
                  <a:extLst>
                    <a:ext uri="{9D8B030D-6E8A-4147-A177-3AD203B41FA5}">
                      <a16:colId xmlns:a16="http://schemas.microsoft.com/office/drawing/2014/main" val="804869436"/>
                    </a:ext>
                  </a:extLst>
                </a:gridCol>
                <a:gridCol w="576072">
                  <a:extLst>
                    <a:ext uri="{9D8B030D-6E8A-4147-A177-3AD203B41FA5}">
                      <a16:colId xmlns:a16="http://schemas.microsoft.com/office/drawing/2014/main" val="3073250335"/>
                    </a:ext>
                  </a:extLst>
                </a:gridCol>
                <a:gridCol w="576072">
                  <a:extLst>
                    <a:ext uri="{9D8B030D-6E8A-4147-A177-3AD203B41FA5}">
                      <a16:colId xmlns:a16="http://schemas.microsoft.com/office/drawing/2014/main" val="575625945"/>
                    </a:ext>
                  </a:extLst>
                </a:gridCol>
                <a:gridCol w="576072">
                  <a:extLst>
                    <a:ext uri="{9D8B030D-6E8A-4147-A177-3AD203B41FA5}">
                      <a16:colId xmlns:a16="http://schemas.microsoft.com/office/drawing/2014/main" val="160481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5366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- 2025-09-04 18:11:53</a:t>
                      </a:r>
                      <a:r>
                        <a:rPr kumimoji="0" lang="de-DE" sz="1000" b="0" i="0" u="none" strike="noStrike" kern="1200" cap="none" spc="0" normalizeH="0" baseline="0" noProof="0">
                          <a:ln>
                            <a:noFill/>
                          </a:ln>
                          <a:solidFill>
                            <a:prstClr val="black"/>
                          </a:solidFill>
                          <a:effectLst/>
                          <a:uLnTx/>
                          <a:uFillTx/>
                          <a:latin typeface="Calibri"/>
                          <a:ea typeface="+mn-ea"/>
                          <a:cs typeface="+mn-cs"/>
                        </a:rPr>
                        <a:t>
 Wir sind ganz aufgeregt 😍 Unser Video über Zana und seinen Lehrer, der ihn mit einer 100-Döner-Wette fürs Abi motiviert hat, ist für den Bremer Fernseh- und Digitalpreis in der Kategorie „Nah dran“ nominiert! 🏆 
👉 Abstimmen könnt ihr über den Link in unserer Bio. 
Und das Beste: Mit eurer Stimme landet ihr automatisch im Lostopf für die Verlosung 🎁 Viel Glück &amp; danke für euren Support! 🩷 
#Lokalzeit #ARD #WDR #BremerDigitalpreis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https://quintly-eu-image-storage.s3.amazonaws.com/60b0c1ceafa7b1885479f8b118a661a3/3db86f442f6a11386bf2910cf3236dc2.jpg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22330</a:t>
                      </a:r>
                    </a:p>
                  </a:txBody>
                  <a:tcPr/>
                </a:tc>
                <a:extLst>
                  <a:ext uri="{0D108BD9-81ED-4DB2-BD59-A6C34878D82A}">
                    <a16:rowId xmlns:a16="http://schemas.microsoft.com/office/drawing/2014/main" val="3845790405"/>
                  </a:ext>
                </a:extLst>
              </a:tr>
            </a:tbl>
          </a:graphicData>
        </a:graphic>
      </p:graphicFrame>
      <p:sp>
        <p:nvSpPr>
          <p:cNvPr id="4" name="Text Placeholder 3">
            <a:extLst>
              <a:ext uri="{FF2B5EF4-FFF2-40B4-BE49-F238E27FC236}">
                <a16:creationId xmlns:a16="http://schemas.microsoft.com/office/drawing/2014/main" id="{7E7A984B-9A82-4760-94B4-A81506FA6E7E}"/>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4044385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ABAB5-C6AC-4F09-86B2-21EA71BA480C}"/>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898B9FFE-3217-4B06-B61D-D64D20992FF3}"/>
              </a:ext>
            </a:extLst>
          </p:cNvPr>
          <p:cNvGraphicFramePr>
            <a:graphicFrameLocks noGrp="1"/>
          </p:cNvGraphicFramePr>
          <p:nvPr>
            <p:ph type="tbl" sz="quarter" idx="13"/>
            <p:extLst>
              <p:ext uri="{D42A27DB-BD31-4B8C-83A1-F6EECF244321}">
                <p14:modId xmlns:p14="http://schemas.microsoft.com/office/powerpoint/2010/main" val="328687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0262579"/>
                    </a:ext>
                  </a:extLst>
                </a:gridCol>
                <a:gridCol w="1234440">
                  <a:extLst>
                    <a:ext uri="{9D8B030D-6E8A-4147-A177-3AD203B41FA5}">
                      <a16:colId xmlns:a16="http://schemas.microsoft.com/office/drawing/2014/main" val="1502755974"/>
                    </a:ext>
                  </a:extLst>
                </a:gridCol>
                <a:gridCol w="1645920">
                  <a:extLst>
                    <a:ext uri="{9D8B030D-6E8A-4147-A177-3AD203B41FA5}">
                      <a16:colId xmlns:a16="http://schemas.microsoft.com/office/drawing/2014/main" val="4276464401"/>
                    </a:ext>
                  </a:extLst>
                </a:gridCol>
                <a:gridCol w="576072">
                  <a:extLst>
                    <a:ext uri="{9D8B030D-6E8A-4147-A177-3AD203B41FA5}">
                      <a16:colId xmlns:a16="http://schemas.microsoft.com/office/drawing/2014/main" val="3827445181"/>
                    </a:ext>
                  </a:extLst>
                </a:gridCol>
                <a:gridCol w="576072">
                  <a:extLst>
                    <a:ext uri="{9D8B030D-6E8A-4147-A177-3AD203B41FA5}">
                      <a16:colId xmlns:a16="http://schemas.microsoft.com/office/drawing/2014/main" val="319728339"/>
                    </a:ext>
                  </a:extLst>
                </a:gridCol>
                <a:gridCol w="576072">
                  <a:extLst>
                    <a:ext uri="{9D8B030D-6E8A-4147-A177-3AD203B41FA5}">
                      <a16:colId xmlns:a16="http://schemas.microsoft.com/office/drawing/2014/main" val="1898567793"/>
                    </a:ext>
                  </a:extLst>
                </a:gridCol>
                <a:gridCol w="576072">
                  <a:extLst>
                    <a:ext uri="{9D8B030D-6E8A-4147-A177-3AD203B41FA5}">
                      <a16:colId xmlns:a16="http://schemas.microsoft.com/office/drawing/2014/main" val="1560415030"/>
                    </a:ext>
                  </a:extLst>
                </a:gridCol>
                <a:gridCol w="576072">
                  <a:extLst>
                    <a:ext uri="{9D8B030D-6E8A-4147-A177-3AD203B41FA5}">
                      <a16:colId xmlns:a16="http://schemas.microsoft.com/office/drawing/2014/main" val="3783559300"/>
                    </a:ext>
                  </a:extLst>
                </a:gridCol>
                <a:gridCol w="576072">
                  <a:extLst>
                    <a:ext uri="{9D8B030D-6E8A-4147-A177-3AD203B41FA5}">
                      <a16:colId xmlns:a16="http://schemas.microsoft.com/office/drawing/2014/main" val="326189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2187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- 2025-09-01 13:10:00</a:t>
                      </a:r>
                      <a:r>
                        <a:rPr kumimoji="0" lang="de-DE" sz="1000" b="0" i="0" u="none" strike="noStrike" kern="1200" cap="none" spc="0" normalizeH="0" baseline="0" noProof="0">
                          <a:ln>
                            <a:noFill/>
                          </a:ln>
                          <a:solidFill>
                            <a:prstClr val="black"/>
                          </a:solidFill>
                          <a:effectLst/>
                          <a:uLnTx/>
                          <a:uFillTx/>
                          <a:latin typeface="Calibri"/>
                          <a:ea typeface="+mn-ea"/>
                          <a:cs typeface="+mn-cs"/>
                        </a:rPr>
                        <a:t>
 Elf Hunde sind ins Tierheim Tecklenburger Land gekommen, nachdem sie alleine in einem Haus in Niedersachsen zurückgelassen wurden und fast verhungert wären.
Körperlich sind sie wieder fit - aber sie sind immer noch zu scheu für neue Besitzer.
Der Kontakt zu den ehrenamtlichen Kuschlern hilft ihnen hoffentlich, damit sie sich wieder an die Menschen trauen.
#WDR #Lokalzeit #ARD #Hunde #Tierheim #Haustiere #Lengerich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https://quintly-eu-image-storage.s3.amazonaws.com/60b0c1ceafa7b1885479f8b118a661a3/7fd385c03b4a0762f8fc74726935f0e9.jpg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21496</a:t>
                      </a:r>
                    </a:p>
                  </a:txBody>
                  <a:tcPr/>
                </a:tc>
                <a:extLst>
                  <a:ext uri="{0D108BD9-81ED-4DB2-BD59-A6C34878D82A}">
                    <a16:rowId xmlns:a16="http://schemas.microsoft.com/office/drawing/2014/main" val="2783640829"/>
                  </a:ext>
                </a:extLst>
              </a:tr>
            </a:tbl>
          </a:graphicData>
        </a:graphic>
      </p:graphicFrame>
      <p:sp>
        <p:nvSpPr>
          <p:cNvPr id="4" name="Text Placeholder 3">
            <a:extLst>
              <a:ext uri="{FF2B5EF4-FFF2-40B4-BE49-F238E27FC236}">
                <a16:creationId xmlns:a16="http://schemas.microsoft.com/office/drawing/2014/main" id="{FB15F59E-217C-4560-BFDE-B332C72362B5}"/>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2155897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A467-0627-47E1-973B-4D38F8F421A6}"/>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995838CD-3077-4F2A-ABF9-6D87EB0EA3FE}"/>
              </a:ext>
            </a:extLst>
          </p:cNvPr>
          <p:cNvGraphicFramePr>
            <a:graphicFrameLocks noGrp="1"/>
          </p:cNvGraphicFramePr>
          <p:nvPr>
            <p:ph type="tbl" sz="quarter" idx="13"/>
            <p:extLst>
              <p:ext uri="{D42A27DB-BD31-4B8C-83A1-F6EECF244321}">
                <p14:modId xmlns:p14="http://schemas.microsoft.com/office/powerpoint/2010/main" val="527198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2604658"/>
                    </a:ext>
                  </a:extLst>
                </a:gridCol>
                <a:gridCol w="1234440">
                  <a:extLst>
                    <a:ext uri="{9D8B030D-6E8A-4147-A177-3AD203B41FA5}">
                      <a16:colId xmlns:a16="http://schemas.microsoft.com/office/drawing/2014/main" val="2015378143"/>
                    </a:ext>
                  </a:extLst>
                </a:gridCol>
                <a:gridCol w="1645920">
                  <a:extLst>
                    <a:ext uri="{9D8B030D-6E8A-4147-A177-3AD203B41FA5}">
                      <a16:colId xmlns:a16="http://schemas.microsoft.com/office/drawing/2014/main" val="4099723893"/>
                    </a:ext>
                  </a:extLst>
                </a:gridCol>
                <a:gridCol w="576072">
                  <a:extLst>
                    <a:ext uri="{9D8B030D-6E8A-4147-A177-3AD203B41FA5}">
                      <a16:colId xmlns:a16="http://schemas.microsoft.com/office/drawing/2014/main" val="275537132"/>
                    </a:ext>
                  </a:extLst>
                </a:gridCol>
                <a:gridCol w="576072">
                  <a:extLst>
                    <a:ext uri="{9D8B030D-6E8A-4147-A177-3AD203B41FA5}">
                      <a16:colId xmlns:a16="http://schemas.microsoft.com/office/drawing/2014/main" val="2862605588"/>
                    </a:ext>
                  </a:extLst>
                </a:gridCol>
                <a:gridCol w="576072">
                  <a:extLst>
                    <a:ext uri="{9D8B030D-6E8A-4147-A177-3AD203B41FA5}">
                      <a16:colId xmlns:a16="http://schemas.microsoft.com/office/drawing/2014/main" val="2269028554"/>
                    </a:ext>
                  </a:extLst>
                </a:gridCol>
                <a:gridCol w="576072">
                  <a:extLst>
                    <a:ext uri="{9D8B030D-6E8A-4147-A177-3AD203B41FA5}">
                      <a16:colId xmlns:a16="http://schemas.microsoft.com/office/drawing/2014/main" val="187656849"/>
                    </a:ext>
                  </a:extLst>
                </a:gridCol>
                <a:gridCol w="576072">
                  <a:extLst>
                    <a:ext uri="{9D8B030D-6E8A-4147-A177-3AD203B41FA5}">
                      <a16:colId xmlns:a16="http://schemas.microsoft.com/office/drawing/2014/main" val="3260828845"/>
                    </a:ext>
                  </a:extLst>
                </a:gridCol>
                <a:gridCol w="576072">
                  <a:extLst>
                    <a:ext uri="{9D8B030D-6E8A-4147-A177-3AD203B41FA5}">
                      <a16:colId xmlns:a16="http://schemas.microsoft.com/office/drawing/2014/main" val="2901830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5793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- 2025-09-05 12:05:00</a:t>
                      </a:r>
                      <a:r>
                        <a:rPr kumimoji="0" lang="de-DE" sz="1000" b="0" i="0" u="none" strike="noStrike" kern="1200" cap="none" spc="0" normalizeH="0" baseline="0" noProof="0">
                          <a:ln>
                            <a:noFill/>
                          </a:ln>
                          <a:solidFill>
                            <a:prstClr val="black"/>
                          </a:solidFill>
                          <a:effectLst/>
                          <a:uLnTx/>
                          <a:uFillTx/>
                          <a:latin typeface="Calibri"/>
                          <a:ea typeface="+mn-ea"/>
                          <a:cs typeface="+mn-cs"/>
                        </a:rPr>
                        <a:t>
 Mentale Gesundheit. Ein Thema, das für Steffi alle etwas angeht und über das offen gesprochen werden sollte. Und wo geht das besser als auf einem Festival? 🤔 
Zum zweiten Mal organisieren sie und ihr Team das Mental Health Festival in Siegen. Es gibt Live Musik, Infostände und Vorträge von Menschen, die ihre persönlichen Erfahrungen teilen. Ziel ist, das Thema aus der Tabuzone zu holen. 🤝
👩🏼‍💻Autorin: Lea Neumann 
#ARS #WDR #Lokalzeit #MentaleGesungheit #MentalHealth #Festival #PsychischeErkrankung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https://quintly-eu-image-storage.s3.amazonaws.com/60b0c1ceafa7b1885479f8b118a661a3/07d8b0b3175e1c1c80583a6cf26bb91d.jpg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20333</a:t>
                      </a:r>
                    </a:p>
                  </a:txBody>
                  <a:tcPr/>
                </a:tc>
                <a:extLst>
                  <a:ext uri="{0D108BD9-81ED-4DB2-BD59-A6C34878D82A}">
                    <a16:rowId xmlns:a16="http://schemas.microsoft.com/office/drawing/2014/main" val="1467890151"/>
                  </a:ext>
                </a:extLst>
              </a:tr>
            </a:tbl>
          </a:graphicData>
        </a:graphic>
      </p:graphicFrame>
      <p:sp>
        <p:nvSpPr>
          <p:cNvPr id="4" name="Text Placeholder 3">
            <a:extLst>
              <a:ext uri="{FF2B5EF4-FFF2-40B4-BE49-F238E27FC236}">
                <a16:creationId xmlns:a16="http://schemas.microsoft.com/office/drawing/2014/main" id="{DEE729C8-640D-4F1A-B507-C9DBC3CC792C}"/>
              </a:ext>
            </a:extLst>
          </p:cNvPr>
          <p:cNvSpPr>
            <a:spLocks noGrp="1"/>
          </p:cNvSpPr>
          <p:nvPr>
            <p:ph type="body" sz="quarter" idx="14"/>
          </p:nvPr>
        </p:nvSpPr>
        <p:spPr/>
        <p:txBody>
          <a:bodyPr/>
          <a:lstStyle/>
          <a:p>
            <a:r>
              <a:rPr lang="en-US"/>
              <a:t>01/09/2025 - 07/09/2025</a:t>
            </a:r>
          </a:p>
        </p:txBody>
      </p:sp>
    </p:spTree>
    <p:extLst>
      <p:ext uri="{BB962C8B-B14F-4D97-AF65-F5344CB8AC3E}">
        <p14:creationId xmlns:p14="http://schemas.microsoft.com/office/powerpoint/2010/main" val="8182853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3367</Words>
  <Application>Microsoft Office PowerPoint</Application>
  <PresentationFormat>On-screen Show (4:3)</PresentationFormat>
  <Paragraphs>417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2025-09-09T11:05:05Z</dcterms:created>
  <dcterms:modified xsi:type="dcterms:W3CDTF">2025-09-09T11:07:17Z</dcterms:modified>
</cp:coreProperties>
</file>