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8321-0CDD-453B-B485-004A81890844}"/>
              </a:ext>
            </a:extLst>
          </p:cNvPr>
          <p:cNvSpPr>
            <a:spLocks noGrp="1"/>
          </p:cNvSpPr>
          <p:nvPr>
            <p:ph type="title"/>
          </p:nvPr>
        </p:nvSpPr>
        <p:spPr/>
        <p:txBody>
          <a:bodyPr/>
          <a:lstStyle/>
          <a:p>
            <a:r>
              <a:rPr lang="en-US"/>
              <a:t>Instagram Posts Table (mit Shares) | lokalzeit - 1 of 20</a:t>
            </a:r>
          </a:p>
        </p:txBody>
      </p:sp>
      <p:graphicFrame>
        <p:nvGraphicFramePr>
          <p:cNvPr id="5" name="Table Placeholder 4">
            <a:extLst>
              <a:ext uri="{FF2B5EF4-FFF2-40B4-BE49-F238E27FC236}">
                <a16:creationId xmlns:a16="http://schemas.microsoft.com/office/drawing/2014/main" id="{1BE7DFB9-FE44-4E50-9D74-B3743550312C}"/>
              </a:ext>
            </a:extLst>
          </p:cNvPr>
          <p:cNvGraphicFramePr>
            <a:graphicFrameLocks noGrp="1"/>
          </p:cNvGraphicFramePr>
          <p:nvPr>
            <p:ph type="tbl" sz="quarter" idx="13"/>
            <p:extLst>
              <p:ext uri="{D42A27DB-BD31-4B8C-83A1-F6EECF244321}">
                <p14:modId xmlns:p14="http://schemas.microsoft.com/office/powerpoint/2010/main" val="3821630632"/>
              </p:ext>
            </p:extLst>
          </p:nvPr>
        </p:nvGraphicFramePr>
        <p:xfrm>
          <a:off x="457200" y="1731963"/>
          <a:ext cx="8147304" cy="1071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9875852"/>
                    </a:ext>
                  </a:extLst>
                </a:gridCol>
                <a:gridCol w="1234440">
                  <a:extLst>
                    <a:ext uri="{9D8B030D-6E8A-4147-A177-3AD203B41FA5}">
                      <a16:colId xmlns:a16="http://schemas.microsoft.com/office/drawing/2014/main" val="2783297423"/>
                    </a:ext>
                  </a:extLst>
                </a:gridCol>
                <a:gridCol w="1645920">
                  <a:extLst>
                    <a:ext uri="{9D8B030D-6E8A-4147-A177-3AD203B41FA5}">
                      <a16:colId xmlns:a16="http://schemas.microsoft.com/office/drawing/2014/main" val="1328817129"/>
                    </a:ext>
                  </a:extLst>
                </a:gridCol>
                <a:gridCol w="576072">
                  <a:extLst>
                    <a:ext uri="{9D8B030D-6E8A-4147-A177-3AD203B41FA5}">
                      <a16:colId xmlns:a16="http://schemas.microsoft.com/office/drawing/2014/main" val="1537830586"/>
                    </a:ext>
                  </a:extLst>
                </a:gridCol>
                <a:gridCol w="576072">
                  <a:extLst>
                    <a:ext uri="{9D8B030D-6E8A-4147-A177-3AD203B41FA5}">
                      <a16:colId xmlns:a16="http://schemas.microsoft.com/office/drawing/2014/main" val="2648051052"/>
                    </a:ext>
                  </a:extLst>
                </a:gridCol>
                <a:gridCol w="576072">
                  <a:extLst>
                    <a:ext uri="{9D8B030D-6E8A-4147-A177-3AD203B41FA5}">
                      <a16:colId xmlns:a16="http://schemas.microsoft.com/office/drawing/2014/main" val="788463680"/>
                    </a:ext>
                  </a:extLst>
                </a:gridCol>
                <a:gridCol w="576072">
                  <a:extLst>
                    <a:ext uri="{9D8B030D-6E8A-4147-A177-3AD203B41FA5}">
                      <a16:colId xmlns:a16="http://schemas.microsoft.com/office/drawing/2014/main" val="3231476882"/>
                    </a:ext>
                  </a:extLst>
                </a:gridCol>
                <a:gridCol w="576072">
                  <a:extLst>
                    <a:ext uri="{9D8B030D-6E8A-4147-A177-3AD203B41FA5}">
                      <a16:colId xmlns:a16="http://schemas.microsoft.com/office/drawing/2014/main" val="420838546"/>
                    </a:ext>
                  </a:extLst>
                </a:gridCol>
                <a:gridCol w="576072">
                  <a:extLst>
                    <a:ext uri="{9D8B030D-6E8A-4147-A177-3AD203B41FA5}">
                      <a16:colId xmlns:a16="http://schemas.microsoft.com/office/drawing/2014/main" val="155266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5149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- 2025-08-28 14:12:47</a:t>
                      </a:r>
                      <a:r>
                        <a:rPr kumimoji="0" lang="de-DE" sz="1000" b="0" i="0" u="none" strike="noStrike" kern="1200" cap="none" spc="0" normalizeH="0" baseline="0" noProof="0">
                          <a:ln>
                            <a:noFill/>
                          </a:ln>
                          <a:solidFill>
                            <a:prstClr val="black"/>
                          </a:solidFill>
                          <a:effectLst/>
                          <a:uLnTx/>
                          <a:uFillTx/>
                          <a:latin typeface="Calibri"/>
                          <a:ea typeface="+mn-ea"/>
                          <a:cs typeface="+mn-cs"/>
                        </a:rPr>
                        <a:t>
 Schon mal was von der Friedreich-Ataxie gehört? 
Jannis @_liebesmeister aus Dortmund ist daran erkrankt und setzt sich dafür ein, dass mehr Menschen davon wissen.
So kämpf er für mehr Verständnis und einen besseren Umgang mit ihm und anderen Betroffenen.
👨🏼‍💻Autor: Jonas Vogt
#Krankheit #Behinderung #FriedreichAtaxie #Lokalzeit #WDR #ARD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https://quintly-eu-image-storage.s3.amazonaws.com/60b0c1ceafa7b1885479f8b118a661a3/605d06379dfcd66ae829729e601f23ae.jpg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220938</a:t>
                      </a:r>
                    </a:p>
                  </a:txBody>
                  <a:tcPr/>
                </a:tc>
                <a:extLst>
                  <a:ext uri="{0D108BD9-81ED-4DB2-BD59-A6C34878D82A}">
                    <a16:rowId xmlns:a16="http://schemas.microsoft.com/office/drawing/2014/main" val="166959487"/>
                  </a:ext>
                </a:extLst>
              </a:tr>
            </a:tbl>
          </a:graphicData>
        </a:graphic>
      </p:graphicFrame>
      <p:sp>
        <p:nvSpPr>
          <p:cNvPr id="4" name="Text Placeholder 3">
            <a:extLst>
              <a:ext uri="{FF2B5EF4-FFF2-40B4-BE49-F238E27FC236}">
                <a16:creationId xmlns:a16="http://schemas.microsoft.com/office/drawing/2014/main" id="{E67E5703-2801-46F7-A5B0-1D9FEB0E8569}"/>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1446701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DEC3-027E-4458-9FA9-959BC05AAA51}"/>
              </a:ext>
            </a:extLst>
          </p:cNvPr>
          <p:cNvSpPr>
            <a:spLocks noGrp="1"/>
          </p:cNvSpPr>
          <p:nvPr>
            <p:ph type="title"/>
          </p:nvPr>
        </p:nvSpPr>
        <p:spPr/>
        <p:txBody>
          <a:bodyPr/>
          <a:lstStyle/>
          <a:p>
            <a:r>
              <a:rPr lang="en-US"/>
              <a:t>Instagram Posts Table (mit Shares) | lokalzeit - 2 of 20</a:t>
            </a:r>
          </a:p>
        </p:txBody>
      </p:sp>
      <p:graphicFrame>
        <p:nvGraphicFramePr>
          <p:cNvPr id="5" name="Table Placeholder 4">
            <a:extLst>
              <a:ext uri="{FF2B5EF4-FFF2-40B4-BE49-F238E27FC236}">
                <a16:creationId xmlns:a16="http://schemas.microsoft.com/office/drawing/2014/main" id="{976CA05E-99B6-4548-8F28-1849ADA8B371}"/>
              </a:ext>
            </a:extLst>
          </p:cNvPr>
          <p:cNvGraphicFramePr>
            <a:graphicFrameLocks noGrp="1"/>
          </p:cNvGraphicFramePr>
          <p:nvPr>
            <p:ph type="tbl" sz="quarter" idx="13"/>
            <p:extLst>
              <p:ext uri="{D42A27DB-BD31-4B8C-83A1-F6EECF244321}">
                <p14:modId xmlns:p14="http://schemas.microsoft.com/office/powerpoint/2010/main" val="127038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2661302"/>
                    </a:ext>
                  </a:extLst>
                </a:gridCol>
                <a:gridCol w="1234440">
                  <a:extLst>
                    <a:ext uri="{9D8B030D-6E8A-4147-A177-3AD203B41FA5}">
                      <a16:colId xmlns:a16="http://schemas.microsoft.com/office/drawing/2014/main" val="3542136850"/>
                    </a:ext>
                  </a:extLst>
                </a:gridCol>
                <a:gridCol w="1645920">
                  <a:extLst>
                    <a:ext uri="{9D8B030D-6E8A-4147-A177-3AD203B41FA5}">
                      <a16:colId xmlns:a16="http://schemas.microsoft.com/office/drawing/2014/main" val="2387117059"/>
                    </a:ext>
                  </a:extLst>
                </a:gridCol>
                <a:gridCol w="576072">
                  <a:extLst>
                    <a:ext uri="{9D8B030D-6E8A-4147-A177-3AD203B41FA5}">
                      <a16:colId xmlns:a16="http://schemas.microsoft.com/office/drawing/2014/main" val="3002748766"/>
                    </a:ext>
                  </a:extLst>
                </a:gridCol>
                <a:gridCol w="576072">
                  <a:extLst>
                    <a:ext uri="{9D8B030D-6E8A-4147-A177-3AD203B41FA5}">
                      <a16:colId xmlns:a16="http://schemas.microsoft.com/office/drawing/2014/main" val="150831858"/>
                    </a:ext>
                  </a:extLst>
                </a:gridCol>
                <a:gridCol w="576072">
                  <a:extLst>
                    <a:ext uri="{9D8B030D-6E8A-4147-A177-3AD203B41FA5}">
                      <a16:colId xmlns:a16="http://schemas.microsoft.com/office/drawing/2014/main" val="2273124706"/>
                    </a:ext>
                  </a:extLst>
                </a:gridCol>
                <a:gridCol w="576072">
                  <a:extLst>
                    <a:ext uri="{9D8B030D-6E8A-4147-A177-3AD203B41FA5}">
                      <a16:colId xmlns:a16="http://schemas.microsoft.com/office/drawing/2014/main" val="808149322"/>
                    </a:ext>
                  </a:extLst>
                </a:gridCol>
                <a:gridCol w="576072">
                  <a:extLst>
                    <a:ext uri="{9D8B030D-6E8A-4147-A177-3AD203B41FA5}">
                      <a16:colId xmlns:a16="http://schemas.microsoft.com/office/drawing/2014/main" val="1336924588"/>
                    </a:ext>
                  </a:extLst>
                </a:gridCol>
                <a:gridCol w="576072">
                  <a:extLst>
                    <a:ext uri="{9D8B030D-6E8A-4147-A177-3AD203B41FA5}">
                      <a16:colId xmlns:a16="http://schemas.microsoft.com/office/drawing/2014/main" val="127367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1167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- 2025-08-26 09:38:28</a:t>
                      </a:r>
                      <a:r>
                        <a:rPr kumimoji="0" lang="de-DE" sz="1000" b="0" i="0" u="none" strike="noStrike" kern="1200" cap="none" spc="0" normalizeH="0" baseline="0" noProof="0">
                          <a:ln>
                            <a:noFill/>
                          </a:ln>
                          <a:solidFill>
                            <a:prstClr val="black"/>
                          </a:solidFill>
                          <a:effectLst/>
                          <a:uLnTx/>
                          <a:uFillTx/>
                          <a:latin typeface="Calibri"/>
                          <a:ea typeface="+mn-ea"/>
                          <a:cs typeface="+mn-cs"/>
                        </a:rPr>
                        <a:t>
 Bock auf saftiges Mettbrötchen, aber Tiere sollen dafür nicht sterben?
Wer das will, ist bei Saskia und Jan in Köln-Ehrenfeld richtig. Sie haben die erste vegane Fleischerei in NRW eröffnet. 🥩
Neben dem Mettbrötchen gibt es auch Dinge wie Currywurst und ein Pizza-Leberkäse-Sandwich. 😋
Und das ganz ohne Tier. 🐣
Wäre das auch was für dich?
#WDR #Lokalzeit #Vegan #Metzgerei #Fleisch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https://quintly-eu-image-storage.s3.amazonaws.com/60b0c1ceafa7b1885479f8b118a661a3/cb2e2d7ce5203060544ff4fb14c51688.jpg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112609</a:t>
                      </a:r>
                    </a:p>
                  </a:txBody>
                  <a:tcPr/>
                </a:tc>
                <a:extLst>
                  <a:ext uri="{0D108BD9-81ED-4DB2-BD59-A6C34878D82A}">
                    <a16:rowId xmlns:a16="http://schemas.microsoft.com/office/drawing/2014/main" val="1275064089"/>
                  </a:ext>
                </a:extLst>
              </a:tr>
            </a:tbl>
          </a:graphicData>
        </a:graphic>
      </p:graphicFrame>
      <p:sp>
        <p:nvSpPr>
          <p:cNvPr id="4" name="Text Placeholder 3">
            <a:extLst>
              <a:ext uri="{FF2B5EF4-FFF2-40B4-BE49-F238E27FC236}">
                <a16:creationId xmlns:a16="http://schemas.microsoft.com/office/drawing/2014/main" id="{09849CE0-027D-4C1C-A77D-1B17CA01C1D5}"/>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747478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A142C-585D-459F-8C14-18E0E4B66C3C}"/>
              </a:ext>
            </a:extLst>
          </p:cNvPr>
          <p:cNvSpPr>
            <a:spLocks noGrp="1"/>
          </p:cNvSpPr>
          <p:nvPr>
            <p:ph type="title"/>
          </p:nvPr>
        </p:nvSpPr>
        <p:spPr/>
        <p:txBody>
          <a:bodyPr/>
          <a:lstStyle/>
          <a:p>
            <a:r>
              <a:rPr lang="en-US"/>
              <a:t>Instagram Posts Table (mit Shares) | lokalzeit - 3 of 20</a:t>
            </a:r>
          </a:p>
        </p:txBody>
      </p:sp>
      <p:graphicFrame>
        <p:nvGraphicFramePr>
          <p:cNvPr id="5" name="Table Placeholder 4">
            <a:extLst>
              <a:ext uri="{FF2B5EF4-FFF2-40B4-BE49-F238E27FC236}">
                <a16:creationId xmlns:a16="http://schemas.microsoft.com/office/drawing/2014/main" id="{CEE9A0FA-EA07-40A9-9A20-F899713AF44D}"/>
              </a:ext>
            </a:extLst>
          </p:cNvPr>
          <p:cNvGraphicFramePr>
            <a:graphicFrameLocks noGrp="1"/>
          </p:cNvGraphicFramePr>
          <p:nvPr>
            <p:ph type="tbl" sz="quarter" idx="13"/>
            <p:extLst>
              <p:ext uri="{D42A27DB-BD31-4B8C-83A1-F6EECF244321}">
                <p14:modId xmlns:p14="http://schemas.microsoft.com/office/powerpoint/2010/main" val="3419355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8760283"/>
                    </a:ext>
                  </a:extLst>
                </a:gridCol>
                <a:gridCol w="1234440">
                  <a:extLst>
                    <a:ext uri="{9D8B030D-6E8A-4147-A177-3AD203B41FA5}">
                      <a16:colId xmlns:a16="http://schemas.microsoft.com/office/drawing/2014/main" val="63581356"/>
                    </a:ext>
                  </a:extLst>
                </a:gridCol>
                <a:gridCol w="1645920">
                  <a:extLst>
                    <a:ext uri="{9D8B030D-6E8A-4147-A177-3AD203B41FA5}">
                      <a16:colId xmlns:a16="http://schemas.microsoft.com/office/drawing/2014/main" val="2318562611"/>
                    </a:ext>
                  </a:extLst>
                </a:gridCol>
                <a:gridCol w="576072">
                  <a:extLst>
                    <a:ext uri="{9D8B030D-6E8A-4147-A177-3AD203B41FA5}">
                      <a16:colId xmlns:a16="http://schemas.microsoft.com/office/drawing/2014/main" val="1139636141"/>
                    </a:ext>
                  </a:extLst>
                </a:gridCol>
                <a:gridCol w="576072">
                  <a:extLst>
                    <a:ext uri="{9D8B030D-6E8A-4147-A177-3AD203B41FA5}">
                      <a16:colId xmlns:a16="http://schemas.microsoft.com/office/drawing/2014/main" val="338058147"/>
                    </a:ext>
                  </a:extLst>
                </a:gridCol>
                <a:gridCol w="576072">
                  <a:extLst>
                    <a:ext uri="{9D8B030D-6E8A-4147-A177-3AD203B41FA5}">
                      <a16:colId xmlns:a16="http://schemas.microsoft.com/office/drawing/2014/main" val="3775207727"/>
                    </a:ext>
                  </a:extLst>
                </a:gridCol>
                <a:gridCol w="576072">
                  <a:extLst>
                    <a:ext uri="{9D8B030D-6E8A-4147-A177-3AD203B41FA5}">
                      <a16:colId xmlns:a16="http://schemas.microsoft.com/office/drawing/2014/main" val="2949941368"/>
                    </a:ext>
                  </a:extLst>
                </a:gridCol>
                <a:gridCol w="576072">
                  <a:extLst>
                    <a:ext uri="{9D8B030D-6E8A-4147-A177-3AD203B41FA5}">
                      <a16:colId xmlns:a16="http://schemas.microsoft.com/office/drawing/2014/main" val="2818821878"/>
                    </a:ext>
                  </a:extLst>
                </a:gridCol>
                <a:gridCol w="576072">
                  <a:extLst>
                    <a:ext uri="{9D8B030D-6E8A-4147-A177-3AD203B41FA5}">
                      <a16:colId xmlns:a16="http://schemas.microsoft.com/office/drawing/2014/main" val="143315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3489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- 2025-08-30 11:12:56</a:t>
                      </a:r>
                      <a:r>
                        <a:rPr kumimoji="0" lang="de-DE" sz="1000" b="0" i="0" u="none" strike="noStrike" kern="1200" cap="none" spc="0" normalizeH="0" baseline="0" noProof="0">
                          <a:ln>
                            <a:noFill/>
                          </a:ln>
                          <a:solidFill>
                            <a:prstClr val="black"/>
                          </a:solidFill>
                          <a:effectLst/>
                          <a:uLnTx/>
                          <a:uFillTx/>
                          <a:latin typeface="Calibri"/>
                          <a:ea typeface="+mn-ea"/>
                          <a:cs typeface="+mn-cs"/>
                        </a:rPr>
                        <a:t>
 Halb süß, halb aggressiv, ganz hormongesteuert ❤️‍🔥 
Dieser Bock tyrannisiert die ganze Nachbarschaft in Kerken 😈 
Das Verhalten hängt wohl mit der sogenannten Blattzeit zusammen. In dieser Phase ist das Rehwild besonders aktiv auf Partnersuche und markiert sein Revier 😤 
Da sein Revier auch bewohnte Flächen umfasst, überschneiden sich seine Aktivitäten mit den Wegen von Spaziergängern und Anwohnern 🤨 
Habt ihr sowas schonmal gesehen? 
#WDR #ARD #Lokalzeit #Reh #Wild #Natur #Kerken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https://quintly-eu-image-storage.s3.amazonaws.com/60b0c1ceafa7b1885479f8b118a661a3/12735e2724cde9c57eadbc8490669349.jpg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97114</a:t>
                      </a:r>
                    </a:p>
                  </a:txBody>
                  <a:tcPr/>
                </a:tc>
                <a:extLst>
                  <a:ext uri="{0D108BD9-81ED-4DB2-BD59-A6C34878D82A}">
                    <a16:rowId xmlns:a16="http://schemas.microsoft.com/office/drawing/2014/main" val="3014606921"/>
                  </a:ext>
                </a:extLst>
              </a:tr>
            </a:tbl>
          </a:graphicData>
        </a:graphic>
      </p:graphicFrame>
      <p:sp>
        <p:nvSpPr>
          <p:cNvPr id="4" name="Text Placeholder 3">
            <a:extLst>
              <a:ext uri="{FF2B5EF4-FFF2-40B4-BE49-F238E27FC236}">
                <a16:creationId xmlns:a16="http://schemas.microsoft.com/office/drawing/2014/main" id="{FA6F4D3F-D26C-45A5-BF12-88792B7A5DFA}"/>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20278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37C2B-38AF-4A4D-AA0B-3462B04C7EF1}"/>
              </a:ext>
            </a:extLst>
          </p:cNvPr>
          <p:cNvSpPr>
            <a:spLocks noGrp="1"/>
          </p:cNvSpPr>
          <p:nvPr>
            <p:ph type="title"/>
          </p:nvPr>
        </p:nvSpPr>
        <p:spPr/>
        <p:txBody>
          <a:bodyPr/>
          <a:lstStyle/>
          <a:p>
            <a:r>
              <a:rPr lang="en-US"/>
              <a:t>Instagram Posts Table (mit Shares) | lokalzeit - 4 of 20</a:t>
            </a:r>
          </a:p>
        </p:txBody>
      </p:sp>
      <p:graphicFrame>
        <p:nvGraphicFramePr>
          <p:cNvPr id="5" name="Table Placeholder 4">
            <a:extLst>
              <a:ext uri="{FF2B5EF4-FFF2-40B4-BE49-F238E27FC236}">
                <a16:creationId xmlns:a16="http://schemas.microsoft.com/office/drawing/2014/main" id="{15A0E733-A5CB-412F-A437-748B9E8D9B55}"/>
              </a:ext>
            </a:extLst>
          </p:cNvPr>
          <p:cNvGraphicFramePr>
            <a:graphicFrameLocks noGrp="1"/>
          </p:cNvGraphicFramePr>
          <p:nvPr>
            <p:ph type="tbl" sz="quarter" idx="13"/>
            <p:extLst>
              <p:ext uri="{D42A27DB-BD31-4B8C-83A1-F6EECF244321}">
                <p14:modId xmlns:p14="http://schemas.microsoft.com/office/powerpoint/2010/main" val="4265229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2521170"/>
                    </a:ext>
                  </a:extLst>
                </a:gridCol>
                <a:gridCol w="1234440">
                  <a:extLst>
                    <a:ext uri="{9D8B030D-6E8A-4147-A177-3AD203B41FA5}">
                      <a16:colId xmlns:a16="http://schemas.microsoft.com/office/drawing/2014/main" val="966196407"/>
                    </a:ext>
                  </a:extLst>
                </a:gridCol>
                <a:gridCol w="1645920">
                  <a:extLst>
                    <a:ext uri="{9D8B030D-6E8A-4147-A177-3AD203B41FA5}">
                      <a16:colId xmlns:a16="http://schemas.microsoft.com/office/drawing/2014/main" val="669277194"/>
                    </a:ext>
                  </a:extLst>
                </a:gridCol>
                <a:gridCol w="576072">
                  <a:extLst>
                    <a:ext uri="{9D8B030D-6E8A-4147-A177-3AD203B41FA5}">
                      <a16:colId xmlns:a16="http://schemas.microsoft.com/office/drawing/2014/main" val="3858658027"/>
                    </a:ext>
                  </a:extLst>
                </a:gridCol>
                <a:gridCol w="576072">
                  <a:extLst>
                    <a:ext uri="{9D8B030D-6E8A-4147-A177-3AD203B41FA5}">
                      <a16:colId xmlns:a16="http://schemas.microsoft.com/office/drawing/2014/main" val="1712644439"/>
                    </a:ext>
                  </a:extLst>
                </a:gridCol>
                <a:gridCol w="576072">
                  <a:extLst>
                    <a:ext uri="{9D8B030D-6E8A-4147-A177-3AD203B41FA5}">
                      <a16:colId xmlns:a16="http://schemas.microsoft.com/office/drawing/2014/main" val="3180988192"/>
                    </a:ext>
                  </a:extLst>
                </a:gridCol>
                <a:gridCol w="576072">
                  <a:extLst>
                    <a:ext uri="{9D8B030D-6E8A-4147-A177-3AD203B41FA5}">
                      <a16:colId xmlns:a16="http://schemas.microsoft.com/office/drawing/2014/main" val="909640054"/>
                    </a:ext>
                  </a:extLst>
                </a:gridCol>
                <a:gridCol w="576072">
                  <a:extLst>
                    <a:ext uri="{9D8B030D-6E8A-4147-A177-3AD203B41FA5}">
                      <a16:colId xmlns:a16="http://schemas.microsoft.com/office/drawing/2014/main" val="1785401294"/>
                    </a:ext>
                  </a:extLst>
                </a:gridCol>
                <a:gridCol w="576072">
                  <a:extLst>
                    <a:ext uri="{9D8B030D-6E8A-4147-A177-3AD203B41FA5}">
                      <a16:colId xmlns:a16="http://schemas.microsoft.com/office/drawing/2014/main" val="962475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4340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- 2025-08-25 09:31:01</a:t>
                      </a:r>
                      <a:r>
                        <a:rPr kumimoji="0" lang="de-DE" sz="1000" b="0" i="0" u="none" strike="noStrike" kern="1200" cap="none" spc="0" normalizeH="0" baseline="0" noProof="0">
                          <a:ln>
                            <a:noFill/>
                          </a:ln>
                          <a:solidFill>
                            <a:prstClr val="black"/>
                          </a:solidFill>
                          <a:effectLst/>
                          <a:uLnTx/>
                          <a:uFillTx/>
                          <a:latin typeface="Calibri"/>
                          <a:ea typeface="+mn-ea"/>
                          <a:cs typeface="+mn-cs"/>
                        </a:rPr>
                        <a:t>
 Wolfgang fliegt voll auf Papageien ab und fährt sogar mit seiner Coco mit dem Fahrrad:
Seit Jahrzehnten kümmert er sich um die Tiere und hat selbst inzwischen mehr als hundert Tiere. 🦜
Viele der Papageien hat er von anderen Besitzerinnen und Besitzern übernommen, die ihre Vögel nicht mehr haben wollten.
🧑🏼‍💻Autor: Jan-Ole Niermann
#Papagei #Papageienliebe #Rad #Fahrrad #WDR #ARD #Lokalzeit #Dörentrup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https://quintly-eu-image-storage.s3.amazonaws.com/60b0c1ceafa7b1885479f8b118a661a3/3f00886b37e3016f40302e1e87969245.jpg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90069</a:t>
                      </a:r>
                    </a:p>
                  </a:txBody>
                  <a:tcPr/>
                </a:tc>
                <a:extLst>
                  <a:ext uri="{0D108BD9-81ED-4DB2-BD59-A6C34878D82A}">
                    <a16:rowId xmlns:a16="http://schemas.microsoft.com/office/drawing/2014/main" val="1817949092"/>
                  </a:ext>
                </a:extLst>
              </a:tr>
            </a:tbl>
          </a:graphicData>
        </a:graphic>
      </p:graphicFrame>
      <p:sp>
        <p:nvSpPr>
          <p:cNvPr id="4" name="Text Placeholder 3">
            <a:extLst>
              <a:ext uri="{FF2B5EF4-FFF2-40B4-BE49-F238E27FC236}">
                <a16:creationId xmlns:a16="http://schemas.microsoft.com/office/drawing/2014/main" id="{8D5D1C39-D82B-49C1-8792-8A1D3931B2F1}"/>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997405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B6E21-F789-4B48-A4B5-3A92C101FDB1}"/>
              </a:ext>
            </a:extLst>
          </p:cNvPr>
          <p:cNvSpPr>
            <a:spLocks noGrp="1"/>
          </p:cNvSpPr>
          <p:nvPr>
            <p:ph type="title"/>
          </p:nvPr>
        </p:nvSpPr>
        <p:spPr/>
        <p:txBody>
          <a:bodyPr/>
          <a:lstStyle/>
          <a:p>
            <a:r>
              <a:rPr lang="en-US"/>
              <a:t>Instagram Posts Table (mit Shares) | lokalzeit - 5 of 20</a:t>
            </a:r>
          </a:p>
        </p:txBody>
      </p:sp>
      <p:graphicFrame>
        <p:nvGraphicFramePr>
          <p:cNvPr id="5" name="Table Placeholder 4">
            <a:extLst>
              <a:ext uri="{FF2B5EF4-FFF2-40B4-BE49-F238E27FC236}">
                <a16:creationId xmlns:a16="http://schemas.microsoft.com/office/drawing/2014/main" id="{05B9E246-3BA9-4F0B-9F03-FA5663DEABD1}"/>
              </a:ext>
            </a:extLst>
          </p:cNvPr>
          <p:cNvGraphicFramePr>
            <a:graphicFrameLocks noGrp="1"/>
          </p:cNvGraphicFramePr>
          <p:nvPr>
            <p:ph type="tbl" sz="quarter" idx="13"/>
            <p:extLst>
              <p:ext uri="{D42A27DB-BD31-4B8C-83A1-F6EECF244321}">
                <p14:modId xmlns:p14="http://schemas.microsoft.com/office/powerpoint/2010/main" val="131397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5788509"/>
                    </a:ext>
                  </a:extLst>
                </a:gridCol>
                <a:gridCol w="1234440">
                  <a:extLst>
                    <a:ext uri="{9D8B030D-6E8A-4147-A177-3AD203B41FA5}">
                      <a16:colId xmlns:a16="http://schemas.microsoft.com/office/drawing/2014/main" val="2651340522"/>
                    </a:ext>
                  </a:extLst>
                </a:gridCol>
                <a:gridCol w="1645920">
                  <a:extLst>
                    <a:ext uri="{9D8B030D-6E8A-4147-A177-3AD203B41FA5}">
                      <a16:colId xmlns:a16="http://schemas.microsoft.com/office/drawing/2014/main" val="2055585029"/>
                    </a:ext>
                  </a:extLst>
                </a:gridCol>
                <a:gridCol w="576072">
                  <a:extLst>
                    <a:ext uri="{9D8B030D-6E8A-4147-A177-3AD203B41FA5}">
                      <a16:colId xmlns:a16="http://schemas.microsoft.com/office/drawing/2014/main" val="2355679317"/>
                    </a:ext>
                  </a:extLst>
                </a:gridCol>
                <a:gridCol w="576072">
                  <a:extLst>
                    <a:ext uri="{9D8B030D-6E8A-4147-A177-3AD203B41FA5}">
                      <a16:colId xmlns:a16="http://schemas.microsoft.com/office/drawing/2014/main" val="1754706243"/>
                    </a:ext>
                  </a:extLst>
                </a:gridCol>
                <a:gridCol w="576072">
                  <a:extLst>
                    <a:ext uri="{9D8B030D-6E8A-4147-A177-3AD203B41FA5}">
                      <a16:colId xmlns:a16="http://schemas.microsoft.com/office/drawing/2014/main" val="2994178128"/>
                    </a:ext>
                  </a:extLst>
                </a:gridCol>
                <a:gridCol w="576072">
                  <a:extLst>
                    <a:ext uri="{9D8B030D-6E8A-4147-A177-3AD203B41FA5}">
                      <a16:colId xmlns:a16="http://schemas.microsoft.com/office/drawing/2014/main" val="3555739757"/>
                    </a:ext>
                  </a:extLst>
                </a:gridCol>
                <a:gridCol w="576072">
                  <a:extLst>
                    <a:ext uri="{9D8B030D-6E8A-4147-A177-3AD203B41FA5}">
                      <a16:colId xmlns:a16="http://schemas.microsoft.com/office/drawing/2014/main" val="3628604092"/>
                    </a:ext>
                  </a:extLst>
                </a:gridCol>
                <a:gridCol w="576072">
                  <a:extLst>
                    <a:ext uri="{9D8B030D-6E8A-4147-A177-3AD203B41FA5}">
                      <a16:colId xmlns:a16="http://schemas.microsoft.com/office/drawing/2014/main" val="106691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987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- 2025-08-26 14:06:12</a:t>
                      </a:r>
                      <a:r>
                        <a:rPr kumimoji="0" lang="de-DE" sz="1000" b="0" i="0" u="none" strike="noStrike" kern="1200" cap="none" spc="0" normalizeH="0" baseline="0" noProof="0">
                          <a:ln>
                            <a:noFill/>
                          </a:ln>
                          <a:solidFill>
                            <a:prstClr val="black"/>
                          </a:solidFill>
                          <a:effectLst/>
                          <a:uLnTx/>
                          <a:uFillTx/>
                          <a:latin typeface="Calibri"/>
                          <a:ea typeface="+mn-ea"/>
                          <a:cs typeface="+mn-cs"/>
                        </a:rPr>
                        <a:t>
 😮‍💨 Das Verladen ist für viele Pferde ein stressiges oder sogar traumatisches Prozedere. Weil viele die Geduld verlieren, gibt Michaela seit mehr als 30 Jahren Verlade-Workshops für Transporteur:innen und Pferdebesitzer:innen.
✋🏻 Gewaltfreie Methoden, die sie in den USA und Namibia gelernt hat, gibt sie so an die Workshop-Teilnehmenden weiter: Viel Ruhe oder ein Lasso am Hinterteil als Vorbereitung für die Stange, mit der die Box verschlossen wird.
🐎 Das Erschrecken nutzt Michaela, um zu verstehen, wie sie in Stress-Situationen reagieren und eine enge Verbindung zu den Füßen herzustellen. Beim Verladen achtet sie außerdem darauf, dass die Pferde von links einsteigen, da dass ihre „denkende Seite“ ist, sagt sie.
👩🏼‍💻Autorin: Philine Elster
Liebe Community, vielen Dank, dass ihr hier so fleißig und sachlich mit diskutiert. Wir verstehen, dass das Thema zu Diskussionen anregt. Wir nehmen eure Kritik an unserem Beitrag wahr und setzen uns damit auseinander. 
#Pferde #Verladen #Transport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https://quintly-eu-image-storage.s3.amazonaws.com/60b0c1ceafa7b1885479f8b118a661a3/deb44230f72685a4bfff49e70768559a.jpg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86195</a:t>
                      </a:r>
                    </a:p>
                  </a:txBody>
                  <a:tcPr/>
                </a:tc>
                <a:extLst>
                  <a:ext uri="{0D108BD9-81ED-4DB2-BD59-A6C34878D82A}">
                    <a16:rowId xmlns:a16="http://schemas.microsoft.com/office/drawing/2014/main" val="301721231"/>
                  </a:ext>
                </a:extLst>
              </a:tr>
            </a:tbl>
          </a:graphicData>
        </a:graphic>
      </p:graphicFrame>
      <p:sp>
        <p:nvSpPr>
          <p:cNvPr id="4" name="Text Placeholder 3">
            <a:extLst>
              <a:ext uri="{FF2B5EF4-FFF2-40B4-BE49-F238E27FC236}">
                <a16:creationId xmlns:a16="http://schemas.microsoft.com/office/drawing/2014/main" id="{3061EC90-F069-4C18-877F-1C5FFE026FC3}"/>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168877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4C76-A704-4751-A0EE-493909B2CC3D}"/>
              </a:ext>
            </a:extLst>
          </p:cNvPr>
          <p:cNvSpPr>
            <a:spLocks noGrp="1"/>
          </p:cNvSpPr>
          <p:nvPr>
            <p:ph type="title"/>
          </p:nvPr>
        </p:nvSpPr>
        <p:spPr/>
        <p:txBody>
          <a:bodyPr/>
          <a:lstStyle/>
          <a:p>
            <a:r>
              <a:rPr lang="en-US"/>
              <a:t>Instagram Posts Table (mit Shares) | lokalzeit - 6 of 20</a:t>
            </a:r>
          </a:p>
        </p:txBody>
      </p:sp>
      <p:graphicFrame>
        <p:nvGraphicFramePr>
          <p:cNvPr id="5" name="Table Placeholder 4">
            <a:extLst>
              <a:ext uri="{FF2B5EF4-FFF2-40B4-BE49-F238E27FC236}">
                <a16:creationId xmlns:a16="http://schemas.microsoft.com/office/drawing/2014/main" id="{1072337C-BE3F-4B1F-816A-7B6E37B83167}"/>
              </a:ext>
            </a:extLst>
          </p:cNvPr>
          <p:cNvGraphicFramePr>
            <a:graphicFrameLocks noGrp="1"/>
          </p:cNvGraphicFramePr>
          <p:nvPr>
            <p:ph type="tbl" sz="quarter" idx="13"/>
            <p:extLst>
              <p:ext uri="{D42A27DB-BD31-4B8C-83A1-F6EECF244321}">
                <p14:modId xmlns:p14="http://schemas.microsoft.com/office/powerpoint/2010/main" val="256369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5542065"/>
                    </a:ext>
                  </a:extLst>
                </a:gridCol>
                <a:gridCol w="1234440">
                  <a:extLst>
                    <a:ext uri="{9D8B030D-6E8A-4147-A177-3AD203B41FA5}">
                      <a16:colId xmlns:a16="http://schemas.microsoft.com/office/drawing/2014/main" val="107851034"/>
                    </a:ext>
                  </a:extLst>
                </a:gridCol>
                <a:gridCol w="1645920">
                  <a:extLst>
                    <a:ext uri="{9D8B030D-6E8A-4147-A177-3AD203B41FA5}">
                      <a16:colId xmlns:a16="http://schemas.microsoft.com/office/drawing/2014/main" val="3258548974"/>
                    </a:ext>
                  </a:extLst>
                </a:gridCol>
                <a:gridCol w="576072">
                  <a:extLst>
                    <a:ext uri="{9D8B030D-6E8A-4147-A177-3AD203B41FA5}">
                      <a16:colId xmlns:a16="http://schemas.microsoft.com/office/drawing/2014/main" val="3395543543"/>
                    </a:ext>
                  </a:extLst>
                </a:gridCol>
                <a:gridCol w="576072">
                  <a:extLst>
                    <a:ext uri="{9D8B030D-6E8A-4147-A177-3AD203B41FA5}">
                      <a16:colId xmlns:a16="http://schemas.microsoft.com/office/drawing/2014/main" val="143914826"/>
                    </a:ext>
                  </a:extLst>
                </a:gridCol>
                <a:gridCol w="576072">
                  <a:extLst>
                    <a:ext uri="{9D8B030D-6E8A-4147-A177-3AD203B41FA5}">
                      <a16:colId xmlns:a16="http://schemas.microsoft.com/office/drawing/2014/main" val="3482207883"/>
                    </a:ext>
                  </a:extLst>
                </a:gridCol>
                <a:gridCol w="576072">
                  <a:extLst>
                    <a:ext uri="{9D8B030D-6E8A-4147-A177-3AD203B41FA5}">
                      <a16:colId xmlns:a16="http://schemas.microsoft.com/office/drawing/2014/main" val="3045614615"/>
                    </a:ext>
                  </a:extLst>
                </a:gridCol>
                <a:gridCol w="576072">
                  <a:extLst>
                    <a:ext uri="{9D8B030D-6E8A-4147-A177-3AD203B41FA5}">
                      <a16:colId xmlns:a16="http://schemas.microsoft.com/office/drawing/2014/main" val="82557768"/>
                    </a:ext>
                  </a:extLst>
                </a:gridCol>
                <a:gridCol w="576072">
                  <a:extLst>
                    <a:ext uri="{9D8B030D-6E8A-4147-A177-3AD203B41FA5}">
                      <a16:colId xmlns:a16="http://schemas.microsoft.com/office/drawing/2014/main" val="116824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8014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- 2025-08-31 14:56:06</a:t>
                      </a:r>
                      <a:r>
                        <a:rPr kumimoji="0" lang="de-DE" sz="1000" b="0" i="0" u="none" strike="noStrike" kern="1200" cap="none" spc="0" normalizeH="0" baseline="0" noProof="0">
                          <a:ln>
                            <a:noFill/>
                          </a:ln>
                          <a:solidFill>
                            <a:prstClr val="black"/>
                          </a:solidFill>
                          <a:effectLst/>
                          <a:uLnTx/>
                          <a:uFillTx/>
                          <a:latin typeface="Calibri"/>
                          <a:ea typeface="+mn-ea"/>
                          <a:cs typeface="+mn-cs"/>
                        </a:rPr>
                        <a:t>
 Bei Florian, André und Lars geht es nicht um Masse: Die Brennerei Gerbermanns wird in fünfter Generation in Familienhand betrieben. Klar, ab und zu muss da auch mal probiert werden. 😉 
Wie hält man eine Brennerei samt landwirtschaftlichen Betrieb am Leben, wenn sich die Zeiten ändern? Antwort: Indem der Nachwuchs Bock drauf hat – hoffentlich! Noch ist nichts entschieden, niemand unter Druck aber alle stolz auf ihren Betrieb. 
👨🏼‍💻Autor: Florian Dolle 
#Brennerei #Dorfleben #Getränk #Korn #Münsterland #Alverskirchen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https://quintly-eu-image-storage.s3.amazonaws.com/60b0c1ceafa7b1885479f8b118a661a3/af80d0e9be83be60f13a2213c6312468.jpg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81133</a:t>
                      </a:r>
                    </a:p>
                  </a:txBody>
                  <a:tcPr/>
                </a:tc>
                <a:extLst>
                  <a:ext uri="{0D108BD9-81ED-4DB2-BD59-A6C34878D82A}">
                    <a16:rowId xmlns:a16="http://schemas.microsoft.com/office/drawing/2014/main" val="3168332346"/>
                  </a:ext>
                </a:extLst>
              </a:tr>
            </a:tbl>
          </a:graphicData>
        </a:graphic>
      </p:graphicFrame>
      <p:sp>
        <p:nvSpPr>
          <p:cNvPr id="4" name="Text Placeholder 3">
            <a:extLst>
              <a:ext uri="{FF2B5EF4-FFF2-40B4-BE49-F238E27FC236}">
                <a16:creationId xmlns:a16="http://schemas.microsoft.com/office/drawing/2014/main" id="{1EC9F164-203A-48CA-A6D8-4B7AF0E081DA}"/>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1802404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A195-7123-4EA6-9F56-E1B79FA2EDAA}"/>
              </a:ext>
            </a:extLst>
          </p:cNvPr>
          <p:cNvSpPr>
            <a:spLocks noGrp="1"/>
          </p:cNvSpPr>
          <p:nvPr>
            <p:ph type="title"/>
          </p:nvPr>
        </p:nvSpPr>
        <p:spPr/>
        <p:txBody>
          <a:bodyPr/>
          <a:lstStyle/>
          <a:p>
            <a:r>
              <a:rPr lang="en-US"/>
              <a:t>Instagram Posts Table (mit Shares) | lokalzeit - 7 of 20</a:t>
            </a:r>
          </a:p>
        </p:txBody>
      </p:sp>
      <p:graphicFrame>
        <p:nvGraphicFramePr>
          <p:cNvPr id="5" name="Table Placeholder 4">
            <a:extLst>
              <a:ext uri="{FF2B5EF4-FFF2-40B4-BE49-F238E27FC236}">
                <a16:creationId xmlns:a16="http://schemas.microsoft.com/office/drawing/2014/main" id="{7653FECD-B865-4C18-A536-FB33AD52204C}"/>
              </a:ext>
            </a:extLst>
          </p:cNvPr>
          <p:cNvGraphicFramePr>
            <a:graphicFrameLocks noGrp="1"/>
          </p:cNvGraphicFramePr>
          <p:nvPr>
            <p:ph type="tbl" sz="quarter" idx="13"/>
            <p:extLst>
              <p:ext uri="{D42A27DB-BD31-4B8C-83A1-F6EECF244321}">
                <p14:modId xmlns:p14="http://schemas.microsoft.com/office/powerpoint/2010/main" val="3694916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9793921"/>
                    </a:ext>
                  </a:extLst>
                </a:gridCol>
                <a:gridCol w="1234440">
                  <a:extLst>
                    <a:ext uri="{9D8B030D-6E8A-4147-A177-3AD203B41FA5}">
                      <a16:colId xmlns:a16="http://schemas.microsoft.com/office/drawing/2014/main" val="2276060507"/>
                    </a:ext>
                  </a:extLst>
                </a:gridCol>
                <a:gridCol w="1645920">
                  <a:extLst>
                    <a:ext uri="{9D8B030D-6E8A-4147-A177-3AD203B41FA5}">
                      <a16:colId xmlns:a16="http://schemas.microsoft.com/office/drawing/2014/main" val="971851827"/>
                    </a:ext>
                  </a:extLst>
                </a:gridCol>
                <a:gridCol w="576072">
                  <a:extLst>
                    <a:ext uri="{9D8B030D-6E8A-4147-A177-3AD203B41FA5}">
                      <a16:colId xmlns:a16="http://schemas.microsoft.com/office/drawing/2014/main" val="3413684438"/>
                    </a:ext>
                  </a:extLst>
                </a:gridCol>
                <a:gridCol w="576072">
                  <a:extLst>
                    <a:ext uri="{9D8B030D-6E8A-4147-A177-3AD203B41FA5}">
                      <a16:colId xmlns:a16="http://schemas.microsoft.com/office/drawing/2014/main" val="3298171189"/>
                    </a:ext>
                  </a:extLst>
                </a:gridCol>
                <a:gridCol w="576072">
                  <a:extLst>
                    <a:ext uri="{9D8B030D-6E8A-4147-A177-3AD203B41FA5}">
                      <a16:colId xmlns:a16="http://schemas.microsoft.com/office/drawing/2014/main" val="1391218408"/>
                    </a:ext>
                  </a:extLst>
                </a:gridCol>
                <a:gridCol w="576072">
                  <a:extLst>
                    <a:ext uri="{9D8B030D-6E8A-4147-A177-3AD203B41FA5}">
                      <a16:colId xmlns:a16="http://schemas.microsoft.com/office/drawing/2014/main" val="3494289205"/>
                    </a:ext>
                  </a:extLst>
                </a:gridCol>
                <a:gridCol w="576072">
                  <a:extLst>
                    <a:ext uri="{9D8B030D-6E8A-4147-A177-3AD203B41FA5}">
                      <a16:colId xmlns:a16="http://schemas.microsoft.com/office/drawing/2014/main" val="1242780203"/>
                    </a:ext>
                  </a:extLst>
                </a:gridCol>
                <a:gridCol w="576072">
                  <a:extLst>
                    <a:ext uri="{9D8B030D-6E8A-4147-A177-3AD203B41FA5}">
                      <a16:colId xmlns:a16="http://schemas.microsoft.com/office/drawing/2014/main" val="303093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6715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- 2025-08-28 10:57:00</a:t>
                      </a:r>
                      <a:r>
                        <a:rPr kumimoji="0" lang="en-US" sz="1000" b="0" i="0" u="none" strike="noStrike" kern="1200" cap="none" spc="0" normalizeH="0" baseline="0" noProof="0">
                          <a:ln>
                            <a:noFill/>
                          </a:ln>
                          <a:solidFill>
                            <a:prstClr val="black"/>
                          </a:solidFill>
                          <a:effectLst/>
                          <a:uLnTx/>
                          <a:uFillTx/>
                          <a:latin typeface="Calibri"/>
                          <a:ea typeface="+mn-ea"/>
                          <a:cs typeface="+mn-cs"/>
                        </a:rPr>
                        <a:t>
 Gelsenkirchen is ready when you are, Taylor! 🫶🏼
149 Konzerte auf fünf Kontinenten hat @taylorswift auf ihrer Eras-Tour gegeben - und dann erinnert sie sich ausgerechnet an die tolle Stimmung in Gelsenkirchen im Podcast mit ihrem frisch-Verlobten. Wenn das kein Zeichen für eine American Royal Wedding made in Gelsenkirchen ist!
👨🏼‍💻Autor: Simon Voigt
#TaylorSwift #TravisKelce #Verlobt #Gelsenkirchen #americanroyalwedding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https://quintly-eu-image-storage.s3.amazonaws.com/60b0c1ceafa7b1885479f8b118a661a3/d56f8cec2088d79eec41a40ea5f5e820.jpg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46931</a:t>
                      </a:r>
                    </a:p>
                  </a:txBody>
                  <a:tcPr/>
                </a:tc>
                <a:extLst>
                  <a:ext uri="{0D108BD9-81ED-4DB2-BD59-A6C34878D82A}">
                    <a16:rowId xmlns:a16="http://schemas.microsoft.com/office/drawing/2014/main" val="3736893475"/>
                  </a:ext>
                </a:extLst>
              </a:tr>
            </a:tbl>
          </a:graphicData>
        </a:graphic>
      </p:graphicFrame>
      <p:sp>
        <p:nvSpPr>
          <p:cNvPr id="4" name="Text Placeholder 3">
            <a:extLst>
              <a:ext uri="{FF2B5EF4-FFF2-40B4-BE49-F238E27FC236}">
                <a16:creationId xmlns:a16="http://schemas.microsoft.com/office/drawing/2014/main" id="{B1225A05-2751-4D9F-885F-5177F8DCF3AD}"/>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3680150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FD0B4-5A4F-418B-9B12-3032370E8618}"/>
              </a:ext>
            </a:extLst>
          </p:cNvPr>
          <p:cNvSpPr>
            <a:spLocks noGrp="1"/>
          </p:cNvSpPr>
          <p:nvPr>
            <p:ph type="title"/>
          </p:nvPr>
        </p:nvSpPr>
        <p:spPr/>
        <p:txBody>
          <a:bodyPr/>
          <a:lstStyle/>
          <a:p>
            <a:r>
              <a:rPr lang="en-US"/>
              <a:t>Instagram Posts Table (mit Shares) | lokalzeit - 8 of 20</a:t>
            </a:r>
          </a:p>
        </p:txBody>
      </p:sp>
      <p:graphicFrame>
        <p:nvGraphicFramePr>
          <p:cNvPr id="5" name="Table Placeholder 4">
            <a:extLst>
              <a:ext uri="{FF2B5EF4-FFF2-40B4-BE49-F238E27FC236}">
                <a16:creationId xmlns:a16="http://schemas.microsoft.com/office/drawing/2014/main" id="{7FCF430E-9C45-4430-8F54-4103392E7EF8}"/>
              </a:ext>
            </a:extLst>
          </p:cNvPr>
          <p:cNvGraphicFramePr>
            <a:graphicFrameLocks noGrp="1"/>
          </p:cNvGraphicFramePr>
          <p:nvPr>
            <p:ph type="tbl" sz="quarter" idx="13"/>
            <p:extLst>
              <p:ext uri="{D42A27DB-BD31-4B8C-83A1-F6EECF244321}">
                <p14:modId xmlns:p14="http://schemas.microsoft.com/office/powerpoint/2010/main" val="115833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49089"/>
                    </a:ext>
                  </a:extLst>
                </a:gridCol>
                <a:gridCol w="1234440">
                  <a:extLst>
                    <a:ext uri="{9D8B030D-6E8A-4147-A177-3AD203B41FA5}">
                      <a16:colId xmlns:a16="http://schemas.microsoft.com/office/drawing/2014/main" val="2789195412"/>
                    </a:ext>
                  </a:extLst>
                </a:gridCol>
                <a:gridCol w="1645920">
                  <a:extLst>
                    <a:ext uri="{9D8B030D-6E8A-4147-A177-3AD203B41FA5}">
                      <a16:colId xmlns:a16="http://schemas.microsoft.com/office/drawing/2014/main" val="4065963111"/>
                    </a:ext>
                  </a:extLst>
                </a:gridCol>
                <a:gridCol w="576072">
                  <a:extLst>
                    <a:ext uri="{9D8B030D-6E8A-4147-A177-3AD203B41FA5}">
                      <a16:colId xmlns:a16="http://schemas.microsoft.com/office/drawing/2014/main" val="781434849"/>
                    </a:ext>
                  </a:extLst>
                </a:gridCol>
                <a:gridCol w="576072">
                  <a:extLst>
                    <a:ext uri="{9D8B030D-6E8A-4147-A177-3AD203B41FA5}">
                      <a16:colId xmlns:a16="http://schemas.microsoft.com/office/drawing/2014/main" val="1874680069"/>
                    </a:ext>
                  </a:extLst>
                </a:gridCol>
                <a:gridCol w="576072">
                  <a:extLst>
                    <a:ext uri="{9D8B030D-6E8A-4147-A177-3AD203B41FA5}">
                      <a16:colId xmlns:a16="http://schemas.microsoft.com/office/drawing/2014/main" val="918606064"/>
                    </a:ext>
                  </a:extLst>
                </a:gridCol>
                <a:gridCol w="576072">
                  <a:extLst>
                    <a:ext uri="{9D8B030D-6E8A-4147-A177-3AD203B41FA5}">
                      <a16:colId xmlns:a16="http://schemas.microsoft.com/office/drawing/2014/main" val="3023402134"/>
                    </a:ext>
                  </a:extLst>
                </a:gridCol>
                <a:gridCol w="576072">
                  <a:extLst>
                    <a:ext uri="{9D8B030D-6E8A-4147-A177-3AD203B41FA5}">
                      <a16:colId xmlns:a16="http://schemas.microsoft.com/office/drawing/2014/main" val="1349575334"/>
                    </a:ext>
                  </a:extLst>
                </a:gridCol>
                <a:gridCol w="576072">
                  <a:extLst>
                    <a:ext uri="{9D8B030D-6E8A-4147-A177-3AD203B41FA5}">
                      <a16:colId xmlns:a16="http://schemas.microsoft.com/office/drawing/2014/main" val="1375096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1478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- 2025-08-27 14:22:46</a:t>
                      </a:r>
                      <a:r>
                        <a:rPr kumimoji="0" lang="de-DE" sz="1000" b="0" i="0" u="none" strike="noStrike" kern="1200" cap="none" spc="0" normalizeH="0" baseline="0" noProof="0">
                          <a:ln>
                            <a:noFill/>
                          </a:ln>
                          <a:solidFill>
                            <a:prstClr val="black"/>
                          </a:solidFill>
                          <a:effectLst/>
                          <a:uLnTx/>
                          <a:uFillTx/>
                          <a:latin typeface="Calibri"/>
                          <a:ea typeface="+mn-ea"/>
                          <a:cs typeface="+mn-cs"/>
                        </a:rPr>
                        <a:t>
 Wenn ein Mensch in Lebensgefahr ist, geht es um Sekunden: Diese drei Männer haben nicht gezögert: Sie haben ihr eigenes Leben riskiert, um das eines anderen Menschen zu retten. ❤️
Gewalt, Ertrinken, Amoklauf - ihre Geschichten sind völlig unterschiedlich. Die Gemeinsamkeit: Helfen ist für sie selbstverständlich. 🤩
So viel Einsatz verdient Anerkennung. Deshalb sind sie und elf weitere Menschen für ihre Courage mit der Rettungsmedaille des Landes NRW ausgezeichnet worden. 🏅
👩🏼‍💻Autorin: Agata Pilarska
#WDR #Lokaleit #Zivilcourage #Rettungsmedaille #NRW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https://quintly-eu-image-storage.s3.amazonaws.com/60b0c1ceafa7b1885479f8b118a661a3/9cca095596a166cfa4832de1a531d7ee.jpg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46455</a:t>
                      </a:r>
                    </a:p>
                  </a:txBody>
                  <a:tcPr/>
                </a:tc>
                <a:extLst>
                  <a:ext uri="{0D108BD9-81ED-4DB2-BD59-A6C34878D82A}">
                    <a16:rowId xmlns:a16="http://schemas.microsoft.com/office/drawing/2014/main" val="2718811330"/>
                  </a:ext>
                </a:extLst>
              </a:tr>
            </a:tbl>
          </a:graphicData>
        </a:graphic>
      </p:graphicFrame>
      <p:sp>
        <p:nvSpPr>
          <p:cNvPr id="4" name="Text Placeholder 3">
            <a:extLst>
              <a:ext uri="{FF2B5EF4-FFF2-40B4-BE49-F238E27FC236}">
                <a16:creationId xmlns:a16="http://schemas.microsoft.com/office/drawing/2014/main" id="{CC976282-EA24-4369-AC1B-BE2A67977CFD}"/>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1826284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AA357-016F-4604-A380-0BA814898E47}"/>
              </a:ext>
            </a:extLst>
          </p:cNvPr>
          <p:cNvSpPr>
            <a:spLocks noGrp="1"/>
          </p:cNvSpPr>
          <p:nvPr>
            <p:ph type="title"/>
          </p:nvPr>
        </p:nvSpPr>
        <p:spPr/>
        <p:txBody>
          <a:bodyPr/>
          <a:lstStyle/>
          <a:p>
            <a:r>
              <a:rPr lang="en-US"/>
              <a:t>Instagram Posts Table (mit Shares) | lokalzeit - 9 of 20</a:t>
            </a:r>
          </a:p>
        </p:txBody>
      </p:sp>
      <p:graphicFrame>
        <p:nvGraphicFramePr>
          <p:cNvPr id="5" name="Table Placeholder 4">
            <a:extLst>
              <a:ext uri="{FF2B5EF4-FFF2-40B4-BE49-F238E27FC236}">
                <a16:creationId xmlns:a16="http://schemas.microsoft.com/office/drawing/2014/main" id="{2CA6DE60-A58C-4D8C-A880-F96C8DC3C22B}"/>
              </a:ext>
            </a:extLst>
          </p:cNvPr>
          <p:cNvGraphicFramePr>
            <a:graphicFrameLocks noGrp="1"/>
          </p:cNvGraphicFramePr>
          <p:nvPr>
            <p:ph type="tbl" sz="quarter" idx="13"/>
            <p:extLst>
              <p:ext uri="{D42A27DB-BD31-4B8C-83A1-F6EECF244321}">
                <p14:modId xmlns:p14="http://schemas.microsoft.com/office/powerpoint/2010/main" val="3461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2974324"/>
                    </a:ext>
                  </a:extLst>
                </a:gridCol>
                <a:gridCol w="1234440">
                  <a:extLst>
                    <a:ext uri="{9D8B030D-6E8A-4147-A177-3AD203B41FA5}">
                      <a16:colId xmlns:a16="http://schemas.microsoft.com/office/drawing/2014/main" val="2534074723"/>
                    </a:ext>
                  </a:extLst>
                </a:gridCol>
                <a:gridCol w="1645920">
                  <a:extLst>
                    <a:ext uri="{9D8B030D-6E8A-4147-A177-3AD203B41FA5}">
                      <a16:colId xmlns:a16="http://schemas.microsoft.com/office/drawing/2014/main" val="2378333196"/>
                    </a:ext>
                  </a:extLst>
                </a:gridCol>
                <a:gridCol w="576072">
                  <a:extLst>
                    <a:ext uri="{9D8B030D-6E8A-4147-A177-3AD203B41FA5}">
                      <a16:colId xmlns:a16="http://schemas.microsoft.com/office/drawing/2014/main" val="59164778"/>
                    </a:ext>
                  </a:extLst>
                </a:gridCol>
                <a:gridCol w="576072">
                  <a:extLst>
                    <a:ext uri="{9D8B030D-6E8A-4147-A177-3AD203B41FA5}">
                      <a16:colId xmlns:a16="http://schemas.microsoft.com/office/drawing/2014/main" val="632139670"/>
                    </a:ext>
                  </a:extLst>
                </a:gridCol>
                <a:gridCol w="576072">
                  <a:extLst>
                    <a:ext uri="{9D8B030D-6E8A-4147-A177-3AD203B41FA5}">
                      <a16:colId xmlns:a16="http://schemas.microsoft.com/office/drawing/2014/main" val="2430697321"/>
                    </a:ext>
                  </a:extLst>
                </a:gridCol>
                <a:gridCol w="576072">
                  <a:extLst>
                    <a:ext uri="{9D8B030D-6E8A-4147-A177-3AD203B41FA5}">
                      <a16:colId xmlns:a16="http://schemas.microsoft.com/office/drawing/2014/main" val="2761392005"/>
                    </a:ext>
                  </a:extLst>
                </a:gridCol>
                <a:gridCol w="576072">
                  <a:extLst>
                    <a:ext uri="{9D8B030D-6E8A-4147-A177-3AD203B41FA5}">
                      <a16:colId xmlns:a16="http://schemas.microsoft.com/office/drawing/2014/main" val="435194123"/>
                    </a:ext>
                  </a:extLst>
                </a:gridCol>
                <a:gridCol w="576072">
                  <a:extLst>
                    <a:ext uri="{9D8B030D-6E8A-4147-A177-3AD203B41FA5}">
                      <a16:colId xmlns:a16="http://schemas.microsoft.com/office/drawing/2014/main" val="114649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1502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- 2025-08-29 09:31:10</a:t>
                      </a:r>
                      <a:r>
                        <a:rPr kumimoji="0" lang="de-DE" sz="1000" b="0" i="0" u="none" strike="noStrike" kern="1200" cap="none" spc="0" normalizeH="0" baseline="0" noProof="0">
                          <a:ln>
                            <a:noFill/>
                          </a:ln>
                          <a:solidFill>
                            <a:prstClr val="black"/>
                          </a:solidFill>
                          <a:effectLst/>
                          <a:uLnTx/>
                          <a:uFillTx/>
                          <a:latin typeface="Calibri"/>
                          <a:ea typeface="+mn-ea"/>
                          <a:cs typeface="+mn-cs"/>
                        </a:rPr>
                        <a:t>
 Etwas Neues zu probieren ist für Pippo gar nicht so leicht, denn er lebt mit einer Essstörung. Mit seinem Instagramaccount @pippoprobiert möchte er auf die Krankheit „ARFID“ (avoidant-restrictive food intake disorder), eine vermeidend-restriktive Essstörung, aufmerksam machen.
Regelmäßig versucht er sich an neuen Lebensmitteln und filmt sich. Der soziale Druck hilf ihm dabei, sagt er. Und für andere wird so sichtbar, wieviel Arbeit und Mut dahintersteckt sich an etwas Neues zu wagen.
Der Kölner Familienvater ist überzeugt: Für Eltern oder Angehörige von Betroffenen können seine Challenge- und Erklärvideos sehr hilfreich sein.
Autorin: Mathilda Lehnigk
#Essstörung #ARFID #arfidawareness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https://quintly-eu-image-storage.s3.amazonaws.com/60b0c1ceafa7b1885479f8b118a661a3/e62b1279ecd97fe181ee1c92f25b091b.jpg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45363</a:t>
                      </a:r>
                    </a:p>
                  </a:txBody>
                  <a:tcPr/>
                </a:tc>
                <a:extLst>
                  <a:ext uri="{0D108BD9-81ED-4DB2-BD59-A6C34878D82A}">
                    <a16:rowId xmlns:a16="http://schemas.microsoft.com/office/drawing/2014/main" val="2720537219"/>
                  </a:ext>
                </a:extLst>
              </a:tr>
            </a:tbl>
          </a:graphicData>
        </a:graphic>
      </p:graphicFrame>
      <p:sp>
        <p:nvSpPr>
          <p:cNvPr id="4" name="Text Placeholder 3">
            <a:extLst>
              <a:ext uri="{FF2B5EF4-FFF2-40B4-BE49-F238E27FC236}">
                <a16:creationId xmlns:a16="http://schemas.microsoft.com/office/drawing/2014/main" id="{E7C9D4CA-E81C-4CB7-87C6-244285ED0B4E}"/>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404527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93F9-38FE-4B3C-891A-607CD91933EE}"/>
              </a:ext>
            </a:extLst>
          </p:cNvPr>
          <p:cNvSpPr>
            <a:spLocks noGrp="1"/>
          </p:cNvSpPr>
          <p:nvPr>
            <p:ph type="title"/>
          </p:nvPr>
        </p:nvSpPr>
        <p:spPr/>
        <p:txBody>
          <a:bodyPr/>
          <a:lstStyle/>
          <a:p>
            <a:r>
              <a:rPr lang="en-US"/>
              <a:t>Instagram Posts Table (mit Shares) | lokalzeit - 10 of 20</a:t>
            </a:r>
          </a:p>
        </p:txBody>
      </p:sp>
      <p:graphicFrame>
        <p:nvGraphicFramePr>
          <p:cNvPr id="5" name="Table Placeholder 4">
            <a:extLst>
              <a:ext uri="{FF2B5EF4-FFF2-40B4-BE49-F238E27FC236}">
                <a16:creationId xmlns:a16="http://schemas.microsoft.com/office/drawing/2014/main" id="{103F7DBF-D39B-4F21-BB34-9BF8F5A3C55E}"/>
              </a:ext>
            </a:extLst>
          </p:cNvPr>
          <p:cNvGraphicFramePr>
            <a:graphicFrameLocks noGrp="1"/>
          </p:cNvGraphicFramePr>
          <p:nvPr>
            <p:ph type="tbl" sz="quarter" idx="13"/>
            <p:extLst>
              <p:ext uri="{D42A27DB-BD31-4B8C-83A1-F6EECF244321}">
                <p14:modId xmlns:p14="http://schemas.microsoft.com/office/powerpoint/2010/main" val="248699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8306289"/>
                    </a:ext>
                  </a:extLst>
                </a:gridCol>
                <a:gridCol w="1234440">
                  <a:extLst>
                    <a:ext uri="{9D8B030D-6E8A-4147-A177-3AD203B41FA5}">
                      <a16:colId xmlns:a16="http://schemas.microsoft.com/office/drawing/2014/main" val="3685925558"/>
                    </a:ext>
                  </a:extLst>
                </a:gridCol>
                <a:gridCol w="1645920">
                  <a:extLst>
                    <a:ext uri="{9D8B030D-6E8A-4147-A177-3AD203B41FA5}">
                      <a16:colId xmlns:a16="http://schemas.microsoft.com/office/drawing/2014/main" val="3409343789"/>
                    </a:ext>
                  </a:extLst>
                </a:gridCol>
                <a:gridCol w="576072">
                  <a:extLst>
                    <a:ext uri="{9D8B030D-6E8A-4147-A177-3AD203B41FA5}">
                      <a16:colId xmlns:a16="http://schemas.microsoft.com/office/drawing/2014/main" val="953880227"/>
                    </a:ext>
                  </a:extLst>
                </a:gridCol>
                <a:gridCol w="576072">
                  <a:extLst>
                    <a:ext uri="{9D8B030D-6E8A-4147-A177-3AD203B41FA5}">
                      <a16:colId xmlns:a16="http://schemas.microsoft.com/office/drawing/2014/main" val="3015676525"/>
                    </a:ext>
                  </a:extLst>
                </a:gridCol>
                <a:gridCol w="576072">
                  <a:extLst>
                    <a:ext uri="{9D8B030D-6E8A-4147-A177-3AD203B41FA5}">
                      <a16:colId xmlns:a16="http://schemas.microsoft.com/office/drawing/2014/main" val="164134176"/>
                    </a:ext>
                  </a:extLst>
                </a:gridCol>
                <a:gridCol w="576072">
                  <a:extLst>
                    <a:ext uri="{9D8B030D-6E8A-4147-A177-3AD203B41FA5}">
                      <a16:colId xmlns:a16="http://schemas.microsoft.com/office/drawing/2014/main" val="3374419492"/>
                    </a:ext>
                  </a:extLst>
                </a:gridCol>
                <a:gridCol w="576072">
                  <a:extLst>
                    <a:ext uri="{9D8B030D-6E8A-4147-A177-3AD203B41FA5}">
                      <a16:colId xmlns:a16="http://schemas.microsoft.com/office/drawing/2014/main" val="433678773"/>
                    </a:ext>
                  </a:extLst>
                </a:gridCol>
                <a:gridCol w="576072">
                  <a:extLst>
                    <a:ext uri="{9D8B030D-6E8A-4147-A177-3AD203B41FA5}">
                      <a16:colId xmlns:a16="http://schemas.microsoft.com/office/drawing/2014/main" val="3401672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0775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- 2025-08-31 11:24:01</a:t>
                      </a:r>
                      <a:r>
                        <a:rPr kumimoji="0" lang="en-US" sz="1000" b="0" i="0" u="none" strike="noStrike" kern="1200" cap="none" spc="0" normalizeH="0" baseline="0" noProof="0">
                          <a:ln>
                            <a:noFill/>
                          </a:ln>
                          <a:solidFill>
                            <a:prstClr val="black"/>
                          </a:solidFill>
                          <a:effectLst/>
                          <a:uLnTx/>
                          <a:uFillTx/>
                          <a:latin typeface="Calibri"/>
                          <a:ea typeface="+mn-ea"/>
                          <a:cs typeface="+mn-cs"/>
                        </a:rPr>
                        <a:t>
 Leo ist 6 Jahre alt träumt davon, irgendwann professionell Motorrad zu fahren. Er trainiert jetzt schon wie die Großen. 👊 
Auf dem ADAC-Fahrsicherheitszentrum in Haltern am See trainieren Leo und seine Freunde regelmäßig. Und mit Papa an der Box kann da doch nix mehr schieflaufen! 🏍️💨 
👩🏻‍💻Autorin: Feyza Bıçakcı 
#WDR #ARD #Lokalzeit #Dorsten #HalternAmSee #Rennsport #Motorradsport #PocketBike #ADACPocketBikeCup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https://quintly-eu-image-storage.s3.amazonaws.com/60b0c1ceafa7b1885479f8b118a661a3/2ed51f4aa135a6829dc679d8d4b8588f.jpg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41197</a:t>
                      </a:r>
                    </a:p>
                  </a:txBody>
                  <a:tcPr/>
                </a:tc>
                <a:extLst>
                  <a:ext uri="{0D108BD9-81ED-4DB2-BD59-A6C34878D82A}">
                    <a16:rowId xmlns:a16="http://schemas.microsoft.com/office/drawing/2014/main" val="429082347"/>
                  </a:ext>
                </a:extLst>
              </a:tr>
            </a:tbl>
          </a:graphicData>
        </a:graphic>
      </p:graphicFrame>
      <p:sp>
        <p:nvSpPr>
          <p:cNvPr id="4" name="Text Placeholder 3">
            <a:extLst>
              <a:ext uri="{FF2B5EF4-FFF2-40B4-BE49-F238E27FC236}">
                <a16:creationId xmlns:a16="http://schemas.microsoft.com/office/drawing/2014/main" id="{43860418-D164-4059-8D4D-E3A7477DB096}"/>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615545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AC14-4776-4676-B090-37D7A361D8BE}"/>
              </a:ext>
            </a:extLst>
          </p:cNvPr>
          <p:cNvSpPr>
            <a:spLocks noGrp="1"/>
          </p:cNvSpPr>
          <p:nvPr>
            <p:ph type="title"/>
          </p:nvPr>
        </p:nvSpPr>
        <p:spPr/>
        <p:txBody>
          <a:bodyPr/>
          <a:lstStyle/>
          <a:p>
            <a:r>
              <a:rPr lang="en-US"/>
              <a:t>Instagram Posts Table (mit Shares) | lokalzeit - 11 of 20</a:t>
            </a:r>
          </a:p>
        </p:txBody>
      </p:sp>
      <p:graphicFrame>
        <p:nvGraphicFramePr>
          <p:cNvPr id="5" name="Table Placeholder 4">
            <a:extLst>
              <a:ext uri="{FF2B5EF4-FFF2-40B4-BE49-F238E27FC236}">
                <a16:creationId xmlns:a16="http://schemas.microsoft.com/office/drawing/2014/main" id="{3E323235-6AAA-463D-B323-81FFBB6AF706}"/>
              </a:ext>
            </a:extLst>
          </p:cNvPr>
          <p:cNvGraphicFramePr>
            <a:graphicFrameLocks noGrp="1"/>
          </p:cNvGraphicFramePr>
          <p:nvPr>
            <p:ph type="tbl" sz="quarter" idx="13"/>
            <p:extLst>
              <p:ext uri="{D42A27DB-BD31-4B8C-83A1-F6EECF244321}">
                <p14:modId xmlns:p14="http://schemas.microsoft.com/office/powerpoint/2010/main" val="381270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56038605"/>
                    </a:ext>
                  </a:extLst>
                </a:gridCol>
                <a:gridCol w="1234440">
                  <a:extLst>
                    <a:ext uri="{9D8B030D-6E8A-4147-A177-3AD203B41FA5}">
                      <a16:colId xmlns:a16="http://schemas.microsoft.com/office/drawing/2014/main" val="294295117"/>
                    </a:ext>
                  </a:extLst>
                </a:gridCol>
                <a:gridCol w="1645920">
                  <a:extLst>
                    <a:ext uri="{9D8B030D-6E8A-4147-A177-3AD203B41FA5}">
                      <a16:colId xmlns:a16="http://schemas.microsoft.com/office/drawing/2014/main" val="1714392723"/>
                    </a:ext>
                  </a:extLst>
                </a:gridCol>
                <a:gridCol w="576072">
                  <a:extLst>
                    <a:ext uri="{9D8B030D-6E8A-4147-A177-3AD203B41FA5}">
                      <a16:colId xmlns:a16="http://schemas.microsoft.com/office/drawing/2014/main" val="4164473649"/>
                    </a:ext>
                  </a:extLst>
                </a:gridCol>
                <a:gridCol w="576072">
                  <a:extLst>
                    <a:ext uri="{9D8B030D-6E8A-4147-A177-3AD203B41FA5}">
                      <a16:colId xmlns:a16="http://schemas.microsoft.com/office/drawing/2014/main" val="3348532006"/>
                    </a:ext>
                  </a:extLst>
                </a:gridCol>
                <a:gridCol w="576072">
                  <a:extLst>
                    <a:ext uri="{9D8B030D-6E8A-4147-A177-3AD203B41FA5}">
                      <a16:colId xmlns:a16="http://schemas.microsoft.com/office/drawing/2014/main" val="3730177666"/>
                    </a:ext>
                  </a:extLst>
                </a:gridCol>
                <a:gridCol w="576072">
                  <a:extLst>
                    <a:ext uri="{9D8B030D-6E8A-4147-A177-3AD203B41FA5}">
                      <a16:colId xmlns:a16="http://schemas.microsoft.com/office/drawing/2014/main" val="2227054148"/>
                    </a:ext>
                  </a:extLst>
                </a:gridCol>
                <a:gridCol w="576072">
                  <a:extLst>
                    <a:ext uri="{9D8B030D-6E8A-4147-A177-3AD203B41FA5}">
                      <a16:colId xmlns:a16="http://schemas.microsoft.com/office/drawing/2014/main" val="338575223"/>
                    </a:ext>
                  </a:extLst>
                </a:gridCol>
                <a:gridCol w="576072">
                  <a:extLst>
                    <a:ext uri="{9D8B030D-6E8A-4147-A177-3AD203B41FA5}">
                      <a16:colId xmlns:a16="http://schemas.microsoft.com/office/drawing/2014/main" val="104029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3217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- 2025-08-27 16:41:10</a:t>
                      </a:r>
                      <a:r>
                        <a:rPr kumimoji="0" lang="de-DE" sz="1000" b="0" i="0" u="none" strike="noStrike" kern="1200" cap="none" spc="0" normalizeH="0" baseline="0" noProof="0">
                          <a:ln>
                            <a:noFill/>
                          </a:ln>
                          <a:solidFill>
                            <a:prstClr val="black"/>
                          </a:solidFill>
                          <a:effectLst/>
                          <a:uLnTx/>
                          <a:uFillTx/>
                          <a:latin typeface="Calibri"/>
                          <a:ea typeface="+mn-ea"/>
                          <a:cs typeface="+mn-cs"/>
                        </a:rPr>
                        <a:t>
 📵 Seit Schulbeginn verzichten alle Fünftklässler in Solingen freiwillig auf Plattformen wie Instagram und TikTok - nicht nur in der Schule, sondern auch zuhause.📚🏠
Gemeinsam mit der Stadt haben Schulen und Eltern das Modellprojekt gestartet, um Kinder vor Online-Druck und Mediensucht zu schützen. 🤝
Auch Medienscouts helfen dabei, den bewussten Umgang mit digitalen Medien zu fördern. 💬
#SocialMedia #Medien #DigitalDetox #Digitalisierung #Lokalzeit #WDR #ARD #Solingen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https://quintly-eu-image-storage.s3.amazonaws.com/60b0c1ceafa7b1885479f8b118a661a3/be795a4dbd53b9787073c696b2085bf4.jpg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40053</a:t>
                      </a:r>
                    </a:p>
                  </a:txBody>
                  <a:tcPr/>
                </a:tc>
                <a:extLst>
                  <a:ext uri="{0D108BD9-81ED-4DB2-BD59-A6C34878D82A}">
                    <a16:rowId xmlns:a16="http://schemas.microsoft.com/office/drawing/2014/main" val="1253992708"/>
                  </a:ext>
                </a:extLst>
              </a:tr>
            </a:tbl>
          </a:graphicData>
        </a:graphic>
      </p:graphicFrame>
      <p:sp>
        <p:nvSpPr>
          <p:cNvPr id="4" name="Text Placeholder 3">
            <a:extLst>
              <a:ext uri="{FF2B5EF4-FFF2-40B4-BE49-F238E27FC236}">
                <a16:creationId xmlns:a16="http://schemas.microsoft.com/office/drawing/2014/main" id="{EEE99019-0223-4275-BC98-3A85F88C752A}"/>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455995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21A13-0475-4FBB-B6A3-8562EA6A21D0}"/>
              </a:ext>
            </a:extLst>
          </p:cNvPr>
          <p:cNvSpPr>
            <a:spLocks noGrp="1"/>
          </p:cNvSpPr>
          <p:nvPr>
            <p:ph type="title"/>
          </p:nvPr>
        </p:nvSpPr>
        <p:spPr/>
        <p:txBody>
          <a:bodyPr/>
          <a:lstStyle/>
          <a:p>
            <a:r>
              <a:rPr lang="en-US"/>
              <a:t>Instagram Posts Table (mit Shares) | lokalzeit - 12 of 20</a:t>
            </a:r>
          </a:p>
        </p:txBody>
      </p:sp>
      <p:graphicFrame>
        <p:nvGraphicFramePr>
          <p:cNvPr id="5" name="Table Placeholder 4">
            <a:extLst>
              <a:ext uri="{FF2B5EF4-FFF2-40B4-BE49-F238E27FC236}">
                <a16:creationId xmlns:a16="http://schemas.microsoft.com/office/drawing/2014/main" id="{E27EEE83-C1E5-4D3E-B1D5-376FDB655402}"/>
              </a:ext>
            </a:extLst>
          </p:cNvPr>
          <p:cNvGraphicFramePr>
            <a:graphicFrameLocks noGrp="1"/>
          </p:cNvGraphicFramePr>
          <p:nvPr>
            <p:ph type="tbl" sz="quarter" idx="13"/>
            <p:extLst>
              <p:ext uri="{D42A27DB-BD31-4B8C-83A1-F6EECF244321}">
                <p14:modId xmlns:p14="http://schemas.microsoft.com/office/powerpoint/2010/main" val="411704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4729296"/>
                    </a:ext>
                  </a:extLst>
                </a:gridCol>
                <a:gridCol w="1234440">
                  <a:extLst>
                    <a:ext uri="{9D8B030D-6E8A-4147-A177-3AD203B41FA5}">
                      <a16:colId xmlns:a16="http://schemas.microsoft.com/office/drawing/2014/main" val="717777956"/>
                    </a:ext>
                  </a:extLst>
                </a:gridCol>
                <a:gridCol w="1645920">
                  <a:extLst>
                    <a:ext uri="{9D8B030D-6E8A-4147-A177-3AD203B41FA5}">
                      <a16:colId xmlns:a16="http://schemas.microsoft.com/office/drawing/2014/main" val="2553635278"/>
                    </a:ext>
                  </a:extLst>
                </a:gridCol>
                <a:gridCol w="576072">
                  <a:extLst>
                    <a:ext uri="{9D8B030D-6E8A-4147-A177-3AD203B41FA5}">
                      <a16:colId xmlns:a16="http://schemas.microsoft.com/office/drawing/2014/main" val="1153794703"/>
                    </a:ext>
                  </a:extLst>
                </a:gridCol>
                <a:gridCol w="576072">
                  <a:extLst>
                    <a:ext uri="{9D8B030D-6E8A-4147-A177-3AD203B41FA5}">
                      <a16:colId xmlns:a16="http://schemas.microsoft.com/office/drawing/2014/main" val="4156486597"/>
                    </a:ext>
                  </a:extLst>
                </a:gridCol>
                <a:gridCol w="576072">
                  <a:extLst>
                    <a:ext uri="{9D8B030D-6E8A-4147-A177-3AD203B41FA5}">
                      <a16:colId xmlns:a16="http://schemas.microsoft.com/office/drawing/2014/main" val="598472097"/>
                    </a:ext>
                  </a:extLst>
                </a:gridCol>
                <a:gridCol w="576072">
                  <a:extLst>
                    <a:ext uri="{9D8B030D-6E8A-4147-A177-3AD203B41FA5}">
                      <a16:colId xmlns:a16="http://schemas.microsoft.com/office/drawing/2014/main" val="3257954476"/>
                    </a:ext>
                  </a:extLst>
                </a:gridCol>
                <a:gridCol w="576072">
                  <a:extLst>
                    <a:ext uri="{9D8B030D-6E8A-4147-A177-3AD203B41FA5}">
                      <a16:colId xmlns:a16="http://schemas.microsoft.com/office/drawing/2014/main" val="1980518083"/>
                    </a:ext>
                  </a:extLst>
                </a:gridCol>
                <a:gridCol w="576072">
                  <a:extLst>
                    <a:ext uri="{9D8B030D-6E8A-4147-A177-3AD203B41FA5}">
                      <a16:colId xmlns:a16="http://schemas.microsoft.com/office/drawing/2014/main" val="129355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2338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- 2025-08-28 09:26:09</a:t>
                      </a:r>
                      <a:r>
                        <a:rPr kumimoji="0" lang="de-DE" sz="1000" b="0" i="0" u="none" strike="noStrike" kern="1200" cap="none" spc="0" normalizeH="0" baseline="0" noProof="0">
                          <a:ln>
                            <a:noFill/>
                          </a:ln>
                          <a:solidFill>
                            <a:prstClr val="black"/>
                          </a:solidFill>
                          <a:effectLst/>
                          <a:uLnTx/>
                          <a:uFillTx/>
                          <a:latin typeface="Calibri"/>
                          <a:ea typeface="+mn-ea"/>
                          <a:cs typeface="+mn-cs"/>
                        </a:rPr>
                        <a:t>
 Vor zweieinhalb Jahren flieht Luba aus Russland nach Bonn. Denn sie war politische Aktivistin, hat unter anderem in Menschenrechtsorganisationen und als Wahlbeobachterin gearbeitet. In ihrer Heimat stand sie daher unter dem Risiko, politisch verfolgt zu werden.
In Bonn erzählt sie nun bei Stadtführungen von ihrem Leben in Russland. Und davon, wie es ist, neu in eine Stadt zu kommen. Die Idee kommt vom Bonner Verein @stadtstreifen 
Die Teilnehmenden sollen die eigene Stadt aus den Augen einer geflüchteten Person sehen können.
#Fluchterfahrung #Stadtführung #Bonn #Lokalzeit #WDR #ARD #MigraToechter
#MigraTöchter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https://quintly-eu-image-storage.s3.amazonaws.com/60b0c1ceafa7b1885479f8b118a661a3/f395905976ed8ee4a145a87889004d58.jpg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30685</a:t>
                      </a:r>
                    </a:p>
                  </a:txBody>
                  <a:tcPr/>
                </a:tc>
                <a:extLst>
                  <a:ext uri="{0D108BD9-81ED-4DB2-BD59-A6C34878D82A}">
                    <a16:rowId xmlns:a16="http://schemas.microsoft.com/office/drawing/2014/main" val="70167040"/>
                  </a:ext>
                </a:extLst>
              </a:tr>
            </a:tbl>
          </a:graphicData>
        </a:graphic>
      </p:graphicFrame>
      <p:sp>
        <p:nvSpPr>
          <p:cNvPr id="4" name="Text Placeholder 3">
            <a:extLst>
              <a:ext uri="{FF2B5EF4-FFF2-40B4-BE49-F238E27FC236}">
                <a16:creationId xmlns:a16="http://schemas.microsoft.com/office/drawing/2014/main" id="{089ED7DC-8834-4947-8F4E-8FCD69D2B35C}"/>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896618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C0FA-7A41-48F8-8F30-EE186CDA47F3}"/>
              </a:ext>
            </a:extLst>
          </p:cNvPr>
          <p:cNvSpPr>
            <a:spLocks noGrp="1"/>
          </p:cNvSpPr>
          <p:nvPr>
            <p:ph type="title"/>
          </p:nvPr>
        </p:nvSpPr>
        <p:spPr/>
        <p:txBody>
          <a:bodyPr/>
          <a:lstStyle/>
          <a:p>
            <a:r>
              <a:rPr lang="en-US"/>
              <a:t>Instagram Posts Table (mit Shares) | lokalzeit - 13 of 20</a:t>
            </a:r>
          </a:p>
        </p:txBody>
      </p:sp>
      <p:graphicFrame>
        <p:nvGraphicFramePr>
          <p:cNvPr id="5" name="Table Placeholder 4">
            <a:extLst>
              <a:ext uri="{FF2B5EF4-FFF2-40B4-BE49-F238E27FC236}">
                <a16:creationId xmlns:a16="http://schemas.microsoft.com/office/drawing/2014/main" id="{79B9C2E3-48FE-4266-9017-B3C9034E232A}"/>
              </a:ext>
            </a:extLst>
          </p:cNvPr>
          <p:cNvGraphicFramePr>
            <a:graphicFrameLocks noGrp="1"/>
          </p:cNvGraphicFramePr>
          <p:nvPr>
            <p:ph type="tbl" sz="quarter" idx="13"/>
            <p:extLst>
              <p:ext uri="{D42A27DB-BD31-4B8C-83A1-F6EECF244321}">
                <p14:modId xmlns:p14="http://schemas.microsoft.com/office/powerpoint/2010/main" val="4267926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2087838"/>
                    </a:ext>
                  </a:extLst>
                </a:gridCol>
                <a:gridCol w="1234440">
                  <a:extLst>
                    <a:ext uri="{9D8B030D-6E8A-4147-A177-3AD203B41FA5}">
                      <a16:colId xmlns:a16="http://schemas.microsoft.com/office/drawing/2014/main" val="2605497369"/>
                    </a:ext>
                  </a:extLst>
                </a:gridCol>
                <a:gridCol w="1645920">
                  <a:extLst>
                    <a:ext uri="{9D8B030D-6E8A-4147-A177-3AD203B41FA5}">
                      <a16:colId xmlns:a16="http://schemas.microsoft.com/office/drawing/2014/main" val="4191073463"/>
                    </a:ext>
                  </a:extLst>
                </a:gridCol>
                <a:gridCol w="576072">
                  <a:extLst>
                    <a:ext uri="{9D8B030D-6E8A-4147-A177-3AD203B41FA5}">
                      <a16:colId xmlns:a16="http://schemas.microsoft.com/office/drawing/2014/main" val="3909435686"/>
                    </a:ext>
                  </a:extLst>
                </a:gridCol>
                <a:gridCol w="576072">
                  <a:extLst>
                    <a:ext uri="{9D8B030D-6E8A-4147-A177-3AD203B41FA5}">
                      <a16:colId xmlns:a16="http://schemas.microsoft.com/office/drawing/2014/main" val="2178829579"/>
                    </a:ext>
                  </a:extLst>
                </a:gridCol>
                <a:gridCol w="576072">
                  <a:extLst>
                    <a:ext uri="{9D8B030D-6E8A-4147-A177-3AD203B41FA5}">
                      <a16:colId xmlns:a16="http://schemas.microsoft.com/office/drawing/2014/main" val="2718408353"/>
                    </a:ext>
                  </a:extLst>
                </a:gridCol>
                <a:gridCol w="576072">
                  <a:extLst>
                    <a:ext uri="{9D8B030D-6E8A-4147-A177-3AD203B41FA5}">
                      <a16:colId xmlns:a16="http://schemas.microsoft.com/office/drawing/2014/main" val="4228145652"/>
                    </a:ext>
                  </a:extLst>
                </a:gridCol>
                <a:gridCol w="576072">
                  <a:extLst>
                    <a:ext uri="{9D8B030D-6E8A-4147-A177-3AD203B41FA5}">
                      <a16:colId xmlns:a16="http://schemas.microsoft.com/office/drawing/2014/main" val="615032238"/>
                    </a:ext>
                  </a:extLst>
                </a:gridCol>
                <a:gridCol w="576072">
                  <a:extLst>
                    <a:ext uri="{9D8B030D-6E8A-4147-A177-3AD203B41FA5}">
                      <a16:colId xmlns:a16="http://schemas.microsoft.com/office/drawing/2014/main" val="1506591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3151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- 2025-08-27 09:36:36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schonmal eine schlechte Erfahrung bei einem Arzt oder Ärztin gemacht und wolltest deshalb die Praxis nicht mehr besuchen?
Doch wie findet man dann einen neuen Arzt, eine neue Ärztin, wo man nicht wieder schlechte Erfahrungen macht?
Dafür hat Samson queermed_deutschland gegründet. Eine Plattform, auf der man Ärzt:innen finden kann, bei denen andere Menschen positive Erfahrungen gemacht haben.
#Hilfe #Arzt #Medizin #Gesundheitsversorgung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https://quintly-eu-image-storage.s3.amazonaws.com/60b0c1ceafa7b1885479f8b118a661a3/fde4886114ba1990c3e1fd80a9184b63.jpg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28282</a:t>
                      </a:r>
                    </a:p>
                  </a:txBody>
                  <a:tcPr/>
                </a:tc>
                <a:extLst>
                  <a:ext uri="{0D108BD9-81ED-4DB2-BD59-A6C34878D82A}">
                    <a16:rowId xmlns:a16="http://schemas.microsoft.com/office/drawing/2014/main" val="775363061"/>
                  </a:ext>
                </a:extLst>
              </a:tr>
            </a:tbl>
          </a:graphicData>
        </a:graphic>
      </p:graphicFrame>
      <p:sp>
        <p:nvSpPr>
          <p:cNvPr id="4" name="Text Placeholder 3">
            <a:extLst>
              <a:ext uri="{FF2B5EF4-FFF2-40B4-BE49-F238E27FC236}">
                <a16:creationId xmlns:a16="http://schemas.microsoft.com/office/drawing/2014/main" id="{FCFCB1FA-AF76-4801-94E6-23867C478AD0}"/>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46128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4D93D-F2D9-477E-B938-66595B3A64D0}"/>
              </a:ext>
            </a:extLst>
          </p:cNvPr>
          <p:cNvSpPr>
            <a:spLocks noGrp="1"/>
          </p:cNvSpPr>
          <p:nvPr>
            <p:ph type="title"/>
          </p:nvPr>
        </p:nvSpPr>
        <p:spPr/>
        <p:txBody>
          <a:bodyPr/>
          <a:lstStyle/>
          <a:p>
            <a:r>
              <a:rPr lang="en-US"/>
              <a:t>Instagram Posts Table (mit Shares) | lokalzeit - 14 of 20</a:t>
            </a:r>
          </a:p>
        </p:txBody>
      </p:sp>
      <p:graphicFrame>
        <p:nvGraphicFramePr>
          <p:cNvPr id="5" name="Table Placeholder 4">
            <a:extLst>
              <a:ext uri="{FF2B5EF4-FFF2-40B4-BE49-F238E27FC236}">
                <a16:creationId xmlns:a16="http://schemas.microsoft.com/office/drawing/2014/main" id="{65043C9B-FBC0-42C3-8546-4511B55FAFF6}"/>
              </a:ext>
            </a:extLst>
          </p:cNvPr>
          <p:cNvGraphicFramePr>
            <a:graphicFrameLocks noGrp="1"/>
          </p:cNvGraphicFramePr>
          <p:nvPr>
            <p:ph type="tbl" sz="quarter" idx="13"/>
            <p:extLst>
              <p:ext uri="{D42A27DB-BD31-4B8C-83A1-F6EECF244321}">
                <p14:modId xmlns:p14="http://schemas.microsoft.com/office/powerpoint/2010/main" val="308727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9224257"/>
                    </a:ext>
                  </a:extLst>
                </a:gridCol>
                <a:gridCol w="1234440">
                  <a:extLst>
                    <a:ext uri="{9D8B030D-6E8A-4147-A177-3AD203B41FA5}">
                      <a16:colId xmlns:a16="http://schemas.microsoft.com/office/drawing/2014/main" val="3852261806"/>
                    </a:ext>
                  </a:extLst>
                </a:gridCol>
                <a:gridCol w="1645920">
                  <a:extLst>
                    <a:ext uri="{9D8B030D-6E8A-4147-A177-3AD203B41FA5}">
                      <a16:colId xmlns:a16="http://schemas.microsoft.com/office/drawing/2014/main" val="2977995571"/>
                    </a:ext>
                  </a:extLst>
                </a:gridCol>
                <a:gridCol w="576072">
                  <a:extLst>
                    <a:ext uri="{9D8B030D-6E8A-4147-A177-3AD203B41FA5}">
                      <a16:colId xmlns:a16="http://schemas.microsoft.com/office/drawing/2014/main" val="2519679677"/>
                    </a:ext>
                  </a:extLst>
                </a:gridCol>
                <a:gridCol w="576072">
                  <a:extLst>
                    <a:ext uri="{9D8B030D-6E8A-4147-A177-3AD203B41FA5}">
                      <a16:colId xmlns:a16="http://schemas.microsoft.com/office/drawing/2014/main" val="3465248245"/>
                    </a:ext>
                  </a:extLst>
                </a:gridCol>
                <a:gridCol w="576072">
                  <a:extLst>
                    <a:ext uri="{9D8B030D-6E8A-4147-A177-3AD203B41FA5}">
                      <a16:colId xmlns:a16="http://schemas.microsoft.com/office/drawing/2014/main" val="2224739249"/>
                    </a:ext>
                  </a:extLst>
                </a:gridCol>
                <a:gridCol w="576072">
                  <a:extLst>
                    <a:ext uri="{9D8B030D-6E8A-4147-A177-3AD203B41FA5}">
                      <a16:colId xmlns:a16="http://schemas.microsoft.com/office/drawing/2014/main" val="939724267"/>
                    </a:ext>
                  </a:extLst>
                </a:gridCol>
                <a:gridCol w="576072">
                  <a:extLst>
                    <a:ext uri="{9D8B030D-6E8A-4147-A177-3AD203B41FA5}">
                      <a16:colId xmlns:a16="http://schemas.microsoft.com/office/drawing/2014/main" val="3980527484"/>
                    </a:ext>
                  </a:extLst>
                </a:gridCol>
                <a:gridCol w="576072">
                  <a:extLst>
                    <a:ext uri="{9D8B030D-6E8A-4147-A177-3AD203B41FA5}">
                      <a16:colId xmlns:a16="http://schemas.microsoft.com/office/drawing/2014/main" val="323116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7258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- 2025-08-31 18:16:55</a:t>
                      </a:r>
                      <a:r>
                        <a:rPr kumimoji="0" lang="de-DE" sz="1000" b="0" i="0" u="none" strike="noStrike" kern="1200" cap="none" spc="0" normalizeH="0" baseline="0" noProof="0">
                          <a:ln>
                            <a:noFill/>
                          </a:ln>
                          <a:solidFill>
                            <a:prstClr val="black"/>
                          </a:solidFill>
                          <a:effectLst/>
                          <a:uLnTx/>
                          <a:uFillTx/>
                          <a:latin typeface="Calibri"/>
                          <a:ea typeface="+mn-ea"/>
                          <a:cs typeface="+mn-cs"/>
                        </a:rPr>
                        <a:t>
 In Neuss ist Schützenfest! Aber was, wenn der Regen von oben droht? Wir lassen die Schützen schneller marschieren! 🏃💨 
Besonders großen Applaus gab es bei der heutigen Königsparade natürlich für den Schützenkönig! 🤴🏻 Bert Römgens bildet gemeinsam mit seinem Ehemann Dionissis „Saki“ Liampotis das erste gleichgeschlechtliche Königspaar in der Geschichte des Neusser Schützenfestes. 
Autorin: Juliette Nichols 
#Schuetzenfest #Neuss #Parade #DoppelteGeschwindigkeit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https://quintly-eu-image-storage.s3.amazonaws.com/60b0c1ceafa7b1885479f8b118a661a3/98f8bc5d41deca4599306cda615f3c84.jpg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a:t>
                      </a:r>
                    </a:p>
                  </a:txBody>
                  <a:tcPr/>
                </a:tc>
                <a:extLst>
                  <a:ext uri="{0D108BD9-81ED-4DB2-BD59-A6C34878D82A}">
                    <a16:rowId xmlns:a16="http://schemas.microsoft.com/office/drawing/2014/main" val="139933961"/>
                  </a:ext>
                </a:extLst>
              </a:tr>
            </a:tbl>
          </a:graphicData>
        </a:graphic>
      </p:graphicFrame>
      <p:sp>
        <p:nvSpPr>
          <p:cNvPr id="4" name="Text Placeholder 3">
            <a:extLst>
              <a:ext uri="{FF2B5EF4-FFF2-40B4-BE49-F238E27FC236}">
                <a16:creationId xmlns:a16="http://schemas.microsoft.com/office/drawing/2014/main" id="{0C85BF22-80C9-41AD-B9F2-C674AA028DCC}"/>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241807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9CB5-B1C2-4993-A813-AB4FF1998EAB}"/>
              </a:ext>
            </a:extLst>
          </p:cNvPr>
          <p:cNvSpPr>
            <a:spLocks noGrp="1"/>
          </p:cNvSpPr>
          <p:nvPr>
            <p:ph type="title"/>
          </p:nvPr>
        </p:nvSpPr>
        <p:spPr/>
        <p:txBody>
          <a:bodyPr/>
          <a:lstStyle/>
          <a:p>
            <a:r>
              <a:rPr lang="en-US"/>
              <a:t>Instagram Posts Table (mit Shares) | lokalzeit - 15 of 20</a:t>
            </a:r>
          </a:p>
        </p:txBody>
      </p:sp>
      <p:graphicFrame>
        <p:nvGraphicFramePr>
          <p:cNvPr id="5" name="Table Placeholder 4">
            <a:extLst>
              <a:ext uri="{FF2B5EF4-FFF2-40B4-BE49-F238E27FC236}">
                <a16:creationId xmlns:a16="http://schemas.microsoft.com/office/drawing/2014/main" id="{237A722A-F324-4041-93DC-2B5EB9046AAB}"/>
              </a:ext>
            </a:extLst>
          </p:cNvPr>
          <p:cNvGraphicFramePr>
            <a:graphicFrameLocks noGrp="1"/>
          </p:cNvGraphicFramePr>
          <p:nvPr>
            <p:ph type="tbl" sz="quarter" idx="13"/>
            <p:extLst>
              <p:ext uri="{D42A27DB-BD31-4B8C-83A1-F6EECF244321}">
                <p14:modId xmlns:p14="http://schemas.microsoft.com/office/powerpoint/2010/main" val="88700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827768"/>
                    </a:ext>
                  </a:extLst>
                </a:gridCol>
                <a:gridCol w="1234440">
                  <a:extLst>
                    <a:ext uri="{9D8B030D-6E8A-4147-A177-3AD203B41FA5}">
                      <a16:colId xmlns:a16="http://schemas.microsoft.com/office/drawing/2014/main" val="3248538479"/>
                    </a:ext>
                  </a:extLst>
                </a:gridCol>
                <a:gridCol w="1645920">
                  <a:extLst>
                    <a:ext uri="{9D8B030D-6E8A-4147-A177-3AD203B41FA5}">
                      <a16:colId xmlns:a16="http://schemas.microsoft.com/office/drawing/2014/main" val="102463935"/>
                    </a:ext>
                  </a:extLst>
                </a:gridCol>
                <a:gridCol w="576072">
                  <a:extLst>
                    <a:ext uri="{9D8B030D-6E8A-4147-A177-3AD203B41FA5}">
                      <a16:colId xmlns:a16="http://schemas.microsoft.com/office/drawing/2014/main" val="1238301808"/>
                    </a:ext>
                  </a:extLst>
                </a:gridCol>
                <a:gridCol w="576072">
                  <a:extLst>
                    <a:ext uri="{9D8B030D-6E8A-4147-A177-3AD203B41FA5}">
                      <a16:colId xmlns:a16="http://schemas.microsoft.com/office/drawing/2014/main" val="412005006"/>
                    </a:ext>
                  </a:extLst>
                </a:gridCol>
                <a:gridCol w="576072">
                  <a:extLst>
                    <a:ext uri="{9D8B030D-6E8A-4147-A177-3AD203B41FA5}">
                      <a16:colId xmlns:a16="http://schemas.microsoft.com/office/drawing/2014/main" val="2760388576"/>
                    </a:ext>
                  </a:extLst>
                </a:gridCol>
                <a:gridCol w="576072">
                  <a:extLst>
                    <a:ext uri="{9D8B030D-6E8A-4147-A177-3AD203B41FA5}">
                      <a16:colId xmlns:a16="http://schemas.microsoft.com/office/drawing/2014/main" val="4112349057"/>
                    </a:ext>
                  </a:extLst>
                </a:gridCol>
                <a:gridCol w="576072">
                  <a:extLst>
                    <a:ext uri="{9D8B030D-6E8A-4147-A177-3AD203B41FA5}">
                      <a16:colId xmlns:a16="http://schemas.microsoft.com/office/drawing/2014/main" val="2631455830"/>
                    </a:ext>
                  </a:extLst>
                </a:gridCol>
                <a:gridCol w="576072">
                  <a:extLst>
                    <a:ext uri="{9D8B030D-6E8A-4147-A177-3AD203B41FA5}">
                      <a16:colId xmlns:a16="http://schemas.microsoft.com/office/drawing/2014/main" val="335929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7676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- 2025-08-25 14:35:34</a:t>
                      </a:r>
                      <a:r>
                        <a:rPr kumimoji="0" lang="de-DE" sz="1000" b="0" i="0" u="none" strike="noStrike" kern="1200" cap="none" spc="0" normalizeH="0" baseline="0" noProof="0">
                          <a:ln>
                            <a:noFill/>
                          </a:ln>
                          <a:solidFill>
                            <a:prstClr val="black"/>
                          </a:solidFill>
                          <a:effectLst/>
                          <a:uLnTx/>
                          <a:uFillTx/>
                          <a:latin typeface="Calibri"/>
                          <a:ea typeface="+mn-ea"/>
                          <a:cs typeface="+mn-cs"/>
                        </a:rPr>
                        <a:t>
 Plattenverträge, berühmte Kollegen, Voice of Germany - Anja schwimmt im Erfolg. 🎶🎤
Doch nach dem Jubel folgt das Tief. Die Sängerin möchte sich neu erfinden und findet letztendlich zu sich - mit einem ganz besonderen Musikprojekt. 😍
#WDR #ARD #Lokalzeit #Duisburg #TheVoice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https://quintly-eu-image-storage.s3.amazonaws.com/60b0c1ceafa7b1885479f8b118a661a3/a7782521d15f54f0133bc79de5d6da65.jpg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25191</a:t>
                      </a:r>
                    </a:p>
                  </a:txBody>
                  <a:tcPr/>
                </a:tc>
                <a:extLst>
                  <a:ext uri="{0D108BD9-81ED-4DB2-BD59-A6C34878D82A}">
                    <a16:rowId xmlns:a16="http://schemas.microsoft.com/office/drawing/2014/main" val="3129814960"/>
                  </a:ext>
                </a:extLst>
              </a:tr>
            </a:tbl>
          </a:graphicData>
        </a:graphic>
      </p:graphicFrame>
      <p:sp>
        <p:nvSpPr>
          <p:cNvPr id="4" name="Text Placeholder 3">
            <a:extLst>
              <a:ext uri="{FF2B5EF4-FFF2-40B4-BE49-F238E27FC236}">
                <a16:creationId xmlns:a16="http://schemas.microsoft.com/office/drawing/2014/main" id="{2377918A-B1CF-46CA-A384-1A02ECCC59AC}"/>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813817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3385-B72F-4695-A2CE-6FC43ED12762}"/>
              </a:ext>
            </a:extLst>
          </p:cNvPr>
          <p:cNvSpPr>
            <a:spLocks noGrp="1"/>
          </p:cNvSpPr>
          <p:nvPr>
            <p:ph type="title"/>
          </p:nvPr>
        </p:nvSpPr>
        <p:spPr/>
        <p:txBody>
          <a:bodyPr/>
          <a:lstStyle/>
          <a:p>
            <a:r>
              <a:rPr lang="en-US"/>
              <a:t>Instagram Posts Table (mit Shares) | lokalzeit - 16 of 20</a:t>
            </a:r>
          </a:p>
        </p:txBody>
      </p:sp>
      <p:graphicFrame>
        <p:nvGraphicFramePr>
          <p:cNvPr id="5" name="Table Placeholder 4">
            <a:extLst>
              <a:ext uri="{FF2B5EF4-FFF2-40B4-BE49-F238E27FC236}">
                <a16:creationId xmlns:a16="http://schemas.microsoft.com/office/drawing/2014/main" id="{4A782951-5DDA-412C-8B4C-D8DDA7314147}"/>
              </a:ext>
            </a:extLst>
          </p:cNvPr>
          <p:cNvGraphicFramePr>
            <a:graphicFrameLocks noGrp="1"/>
          </p:cNvGraphicFramePr>
          <p:nvPr>
            <p:ph type="tbl" sz="quarter" idx="13"/>
            <p:extLst>
              <p:ext uri="{D42A27DB-BD31-4B8C-83A1-F6EECF244321}">
                <p14:modId xmlns:p14="http://schemas.microsoft.com/office/powerpoint/2010/main" val="21502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0673463"/>
                    </a:ext>
                  </a:extLst>
                </a:gridCol>
                <a:gridCol w="1234440">
                  <a:extLst>
                    <a:ext uri="{9D8B030D-6E8A-4147-A177-3AD203B41FA5}">
                      <a16:colId xmlns:a16="http://schemas.microsoft.com/office/drawing/2014/main" val="318927080"/>
                    </a:ext>
                  </a:extLst>
                </a:gridCol>
                <a:gridCol w="1645920">
                  <a:extLst>
                    <a:ext uri="{9D8B030D-6E8A-4147-A177-3AD203B41FA5}">
                      <a16:colId xmlns:a16="http://schemas.microsoft.com/office/drawing/2014/main" val="2410067388"/>
                    </a:ext>
                  </a:extLst>
                </a:gridCol>
                <a:gridCol w="576072">
                  <a:extLst>
                    <a:ext uri="{9D8B030D-6E8A-4147-A177-3AD203B41FA5}">
                      <a16:colId xmlns:a16="http://schemas.microsoft.com/office/drawing/2014/main" val="3822105618"/>
                    </a:ext>
                  </a:extLst>
                </a:gridCol>
                <a:gridCol w="576072">
                  <a:extLst>
                    <a:ext uri="{9D8B030D-6E8A-4147-A177-3AD203B41FA5}">
                      <a16:colId xmlns:a16="http://schemas.microsoft.com/office/drawing/2014/main" val="542383974"/>
                    </a:ext>
                  </a:extLst>
                </a:gridCol>
                <a:gridCol w="576072">
                  <a:extLst>
                    <a:ext uri="{9D8B030D-6E8A-4147-A177-3AD203B41FA5}">
                      <a16:colId xmlns:a16="http://schemas.microsoft.com/office/drawing/2014/main" val="485312613"/>
                    </a:ext>
                  </a:extLst>
                </a:gridCol>
                <a:gridCol w="576072">
                  <a:extLst>
                    <a:ext uri="{9D8B030D-6E8A-4147-A177-3AD203B41FA5}">
                      <a16:colId xmlns:a16="http://schemas.microsoft.com/office/drawing/2014/main" val="1064626868"/>
                    </a:ext>
                  </a:extLst>
                </a:gridCol>
                <a:gridCol w="576072">
                  <a:extLst>
                    <a:ext uri="{9D8B030D-6E8A-4147-A177-3AD203B41FA5}">
                      <a16:colId xmlns:a16="http://schemas.microsoft.com/office/drawing/2014/main" val="3672058772"/>
                    </a:ext>
                  </a:extLst>
                </a:gridCol>
                <a:gridCol w="576072">
                  <a:extLst>
                    <a:ext uri="{9D8B030D-6E8A-4147-A177-3AD203B41FA5}">
                      <a16:colId xmlns:a16="http://schemas.microsoft.com/office/drawing/2014/main" val="14024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5257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- 2025-08-25 11:36:14</a:t>
                      </a:r>
                      <a:r>
                        <a:rPr kumimoji="0" lang="de-DE" sz="1000" b="0" i="0" u="none" strike="noStrike" kern="1200" cap="none" spc="0" normalizeH="0" baseline="0" noProof="0">
                          <a:ln>
                            <a:noFill/>
                          </a:ln>
                          <a:solidFill>
                            <a:prstClr val="black"/>
                          </a:solidFill>
                          <a:effectLst/>
                          <a:uLnTx/>
                          <a:uFillTx/>
                          <a:latin typeface="Calibri"/>
                          <a:ea typeface="+mn-ea"/>
                          <a:cs typeface="+mn-cs"/>
                        </a:rPr>
                        <a:t>
 Das nächste Outfit leihen, statt es zu kaufen? 👚👖👗
Das geht in der „Kleiderei“ in Köln-Ehrenfeld, dem ersten Second-Hand-Laden in Deutschland mit Sharing-Konzept.
Lena Schröder will mit ihrem Laden Menschen anregen, sich bewusster und nachhaltiger mit Kleidung auseinanderzusetzen: Wo kommt sie her? Wie wurde sie hergestellt? Doch vor allem soll die „Kleiderei“ eins: Spaß machen. 💃🏻
Und das Slow-Fashion-Konzept hat Erfolg: Inzwischen gibt es weitere „Kleiderei“-Geschäfte in Berlin, Freiburg, Hamburg und Stuttgart. 💪
👩🏼‍💻 Autorin: Mirjam Ratmann
#Nachhaltigkeit #Slowfashion #Secondhand #Lokalzeit #WDR #ARD #Köln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https://quintly-eu-image-storage.s3.amazonaws.com/60b0c1ceafa7b1885479f8b118a661a3/7543805a9c4dc87ea1d86a3c53352c3f.jpg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21543</a:t>
                      </a:r>
                    </a:p>
                  </a:txBody>
                  <a:tcPr/>
                </a:tc>
                <a:extLst>
                  <a:ext uri="{0D108BD9-81ED-4DB2-BD59-A6C34878D82A}">
                    <a16:rowId xmlns:a16="http://schemas.microsoft.com/office/drawing/2014/main" val="878146040"/>
                  </a:ext>
                </a:extLst>
              </a:tr>
            </a:tbl>
          </a:graphicData>
        </a:graphic>
      </p:graphicFrame>
      <p:sp>
        <p:nvSpPr>
          <p:cNvPr id="4" name="Text Placeholder 3">
            <a:extLst>
              <a:ext uri="{FF2B5EF4-FFF2-40B4-BE49-F238E27FC236}">
                <a16:creationId xmlns:a16="http://schemas.microsoft.com/office/drawing/2014/main" id="{EA07292E-6DCC-490D-9D4E-B1E747DBE2C9}"/>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244309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70FB6-5F02-4F9C-B19C-BF57697A35D7}"/>
              </a:ext>
            </a:extLst>
          </p:cNvPr>
          <p:cNvSpPr>
            <a:spLocks noGrp="1"/>
          </p:cNvSpPr>
          <p:nvPr>
            <p:ph type="title"/>
          </p:nvPr>
        </p:nvSpPr>
        <p:spPr/>
        <p:txBody>
          <a:bodyPr/>
          <a:lstStyle/>
          <a:p>
            <a:r>
              <a:rPr lang="en-US"/>
              <a:t>Instagram Posts Table (mit Shares) | lokalzeit - 17 of 20</a:t>
            </a:r>
          </a:p>
        </p:txBody>
      </p:sp>
      <p:graphicFrame>
        <p:nvGraphicFramePr>
          <p:cNvPr id="5" name="Table Placeholder 4">
            <a:extLst>
              <a:ext uri="{FF2B5EF4-FFF2-40B4-BE49-F238E27FC236}">
                <a16:creationId xmlns:a16="http://schemas.microsoft.com/office/drawing/2014/main" id="{5395060D-533E-4370-84FA-E04C66276787}"/>
              </a:ext>
            </a:extLst>
          </p:cNvPr>
          <p:cNvGraphicFramePr>
            <a:graphicFrameLocks noGrp="1"/>
          </p:cNvGraphicFramePr>
          <p:nvPr>
            <p:ph type="tbl" sz="quarter" idx="13"/>
            <p:extLst>
              <p:ext uri="{D42A27DB-BD31-4B8C-83A1-F6EECF244321}">
                <p14:modId xmlns:p14="http://schemas.microsoft.com/office/powerpoint/2010/main" val="93538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5219115"/>
                    </a:ext>
                  </a:extLst>
                </a:gridCol>
                <a:gridCol w="1234440">
                  <a:extLst>
                    <a:ext uri="{9D8B030D-6E8A-4147-A177-3AD203B41FA5}">
                      <a16:colId xmlns:a16="http://schemas.microsoft.com/office/drawing/2014/main" val="3537958338"/>
                    </a:ext>
                  </a:extLst>
                </a:gridCol>
                <a:gridCol w="1645920">
                  <a:extLst>
                    <a:ext uri="{9D8B030D-6E8A-4147-A177-3AD203B41FA5}">
                      <a16:colId xmlns:a16="http://schemas.microsoft.com/office/drawing/2014/main" val="3943638747"/>
                    </a:ext>
                  </a:extLst>
                </a:gridCol>
                <a:gridCol w="576072">
                  <a:extLst>
                    <a:ext uri="{9D8B030D-6E8A-4147-A177-3AD203B41FA5}">
                      <a16:colId xmlns:a16="http://schemas.microsoft.com/office/drawing/2014/main" val="1566063752"/>
                    </a:ext>
                  </a:extLst>
                </a:gridCol>
                <a:gridCol w="576072">
                  <a:extLst>
                    <a:ext uri="{9D8B030D-6E8A-4147-A177-3AD203B41FA5}">
                      <a16:colId xmlns:a16="http://schemas.microsoft.com/office/drawing/2014/main" val="3477261502"/>
                    </a:ext>
                  </a:extLst>
                </a:gridCol>
                <a:gridCol w="576072">
                  <a:extLst>
                    <a:ext uri="{9D8B030D-6E8A-4147-A177-3AD203B41FA5}">
                      <a16:colId xmlns:a16="http://schemas.microsoft.com/office/drawing/2014/main" val="281524335"/>
                    </a:ext>
                  </a:extLst>
                </a:gridCol>
                <a:gridCol w="576072">
                  <a:extLst>
                    <a:ext uri="{9D8B030D-6E8A-4147-A177-3AD203B41FA5}">
                      <a16:colId xmlns:a16="http://schemas.microsoft.com/office/drawing/2014/main" val="1069925403"/>
                    </a:ext>
                  </a:extLst>
                </a:gridCol>
                <a:gridCol w="576072">
                  <a:extLst>
                    <a:ext uri="{9D8B030D-6E8A-4147-A177-3AD203B41FA5}">
                      <a16:colId xmlns:a16="http://schemas.microsoft.com/office/drawing/2014/main" val="3117924993"/>
                    </a:ext>
                  </a:extLst>
                </a:gridCol>
                <a:gridCol w="576072">
                  <a:extLst>
                    <a:ext uri="{9D8B030D-6E8A-4147-A177-3AD203B41FA5}">
                      <a16:colId xmlns:a16="http://schemas.microsoft.com/office/drawing/2014/main" val="322229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5129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- 2025-08-30 14:37:12</a:t>
                      </a:r>
                      <a:r>
                        <a:rPr kumimoji="0" lang="de-DE" sz="1000" b="0" i="0" u="none" strike="noStrike" kern="1200" cap="none" spc="0" normalizeH="0" baseline="0" noProof="0">
                          <a:ln>
                            <a:noFill/>
                          </a:ln>
                          <a:solidFill>
                            <a:prstClr val="black"/>
                          </a:solidFill>
                          <a:effectLst/>
                          <a:uLnTx/>
                          <a:uFillTx/>
                          <a:latin typeface="Calibri"/>
                          <a:ea typeface="+mn-ea"/>
                          <a:cs typeface="+mn-cs"/>
                        </a:rPr>
                        <a:t>
 Wie baust du Stress ab? 🗣️ 
In Köln wird geschrien! Maike hat einen Schreiclub aus den USA auf Instagram gesehen – und direkt eine eigene Aktion gestartet. 💪 
An der Kölner Südbrücke haben sich einige versammelt, um gemeinsam Stress und Sorgen rauszuschreien. Dafür haben sie vorher negative Emotionen auf einen Zettel geschrieben und meditiert. 🧘 
Laut Studien hilft das Schreien das Nervensystem zu beruhigen. Deshalb überlegt Maike, öfter sonntags gemeinsam zu schreien. 🧠 
Autorin: Franziska Schork
#MentalHealth #Stress #Rheinufer #Köln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https://quintly-eu-image-storage.s3.amazonaws.com/60b0c1ceafa7b1885479f8b118a661a3/c818eb2575fe997cc5c0a86a2a1ca831.jpg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19538</a:t>
                      </a:r>
                    </a:p>
                  </a:txBody>
                  <a:tcPr/>
                </a:tc>
                <a:extLst>
                  <a:ext uri="{0D108BD9-81ED-4DB2-BD59-A6C34878D82A}">
                    <a16:rowId xmlns:a16="http://schemas.microsoft.com/office/drawing/2014/main" val="2634692491"/>
                  </a:ext>
                </a:extLst>
              </a:tr>
            </a:tbl>
          </a:graphicData>
        </a:graphic>
      </p:graphicFrame>
      <p:sp>
        <p:nvSpPr>
          <p:cNvPr id="4" name="Text Placeholder 3">
            <a:extLst>
              <a:ext uri="{FF2B5EF4-FFF2-40B4-BE49-F238E27FC236}">
                <a16:creationId xmlns:a16="http://schemas.microsoft.com/office/drawing/2014/main" id="{70C8C070-8699-49FF-B7B2-C34EC350FFBF}"/>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407919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0905-6CEE-4E0C-83BA-A0AA83A90CEA}"/>
              </a:ext>
            </a:extLst>
          </p:cNvPr>
          <p:cNvSpPr>
            <a:spLocks noGrp="1"/>
          </p:cNvSpPr>
          <p:nvPr>
            <p:ph type="title"/>
          </p:nvPr>
        </p:nvSpPr>
        <p:spPr/>
        <p:txBody>
          <a:bodyPr/>
          <a:lstStyle/>
          <a:p>
            <a:r>
              <a:rPr lang="en-US"/>
              <a:t>Instagram Posts Table (mit Shares) | lokalzeit - 18 of 20</a:t>
            </a:r>
          </a:p>
        </p:txBody>
      </p:sp>
      <p:graphicFrame>
        <p:nvGraphicFramePr>
          <p:cNvPr id="5" name="Table Placeholder 4">
            <a:extLst>
              <a:ext uri="{FF2B5EF4-FFF2-40B4-BE49-F238E27FC236}">
                <a16:creationId xmlns:a16="http://schemas.microsoft.com/office/drawing/2014/main" id="{DB55F171-8CAC-4789-85C8-07C571EB66C2}"/>
              </a:ext>
            </a:extLst>
          </p:cNvPr>
          <p:cNvGraphicFramePr>
            <a:graphicFrameLocks noGrp="1"/>
          </p:cNvGraphicFramePr>
          <p:nvPr>
            <p:ph type="tbl" sz="quarter" idx="13"/>
            <p:extLst>
              <p:ext uri="{D42A27DB-BD31-4B8C-83A1-F6EECF244321}">
                <p14:modId xmlns:p14="http://schemas.microsoft.com/office/powerpoint/2010/main" val="251527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4561225"/>
                    </a:ext>
                  </a:extLst>
                </a:gridCol>
                <a:gridCol w="1234440">
                  <a:extLst>
                    <a:ext uri="{9D8B030D-6E8A-4147-A177-3AD203B41FA5}">
                      <a16:colId xmlns:a16="http://schemas.microsoft.com/office/drawing/2014/main" val="702568961"/>
                    </a:ext>
                  </a:extLst>
                </a:gridCol>
                <a:gridCol w="1645920">
                  <a:extLst>
                    <a:ext uri="{9D8B030D-6E8A-4147-A177-3AD203B41FA5}">
                      <a16:colId xmlns:a16="http://schemas.microsoft.com/office/drawing/2014/main" val="3284040302"/>
                    </a:ext>
                  </a:extLst>
                </a:gridCol>
                <a:gridCol w="576072">
                  <a:extLst>
                    <a:ext uri="{9D8B030D-6E8A-4147-A177-3AD203B41FA5}">
                      <a16:colId xmlns:a16="http://schemas.microsoft.com/office/drawing/2014/main" val="2461040464"/>
                    </a:ext>
                  </a:extLst>
                </a:gridCol>
                <a:gridCol w="576072">
                  <a:extLst>
                    <a:ext uri="{9D8B030D-6E8A-4147-A177-3AD203B41FA5}">
                      <a16:colId xmlns:a16="http://schemas.microsoft.com/office/drawing/2014/main" val="3421953106"/>
                    </a:ext>
                  </a:extLst>
                </a:gridCol>
                <a:gridCol w="576072">
                  <a:extLst>
                    <a:ext uri="{9D8B030D-6E8A-4147-A177-3AD203B41FA5}">
                      <a16:colId xmlns:a16="http://schemas.microsoft.com/office/drawing/2014/main" val="4253137172"/>
                    </a:ext>
                  </a:extLst>
                </a:gridCol>
                <a:gridCol w="576072">
                  <a:extLst>
                    <a:ext uri="{9D8B030D-6E8A-4147-A177-3AD203B41FA5}">
                      <a16:colId xmlns:a16="http://schemas.microsoft.com/office/drawing/2014/main" val="689454627"/>
                    </a:ext>
                  </a:extLst>
                </a:gridCol>
                <a:gridCol w="576072">
                  <a:extLst>
                    <a:ext uri="{9D8B030D-6E8A-4147-A177-3AD203B41FA5}">
                      <a16:colId xmlns:a16="http://schemas.microsoft.com/office/drawing/2014/main" val="1215408302"/>
                    </a:ext>
                  </a:extLst>
                </a:gridCol>
                <a:gridCol w="576072">
                  <a:extLst>
                    <a:ext uri="{9D8B030D-6E8A-4147-A177-3AD203B41FA5}">
                      <a16:colId xmlns:a16="http://schemas.microsoft.com/office/drawing/2014/main" val="159332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8456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- 2025-08-29 16:02:23</a:t>
                      </a:r>
                      <a:r>
                        <a:rPr kumimoji="0" lang="de-DE" sz="1000" b="0" i="0" u="none" strike="noStrike" kern="1200" cap="none" spc="0" normalizeH="0" baseline="0" noProof="0">
                          <a:ln>
                            <a:noFill/>
                          </a:ln>
                          <a:solidFill>
                            <a:prstClr val="black"/>
                          </a:solidFill>
                          <a:effectLst/>
                          <a:uLnTx/>
                          <a:uFillTx/>
                          <a:latin typeface="Calibri"/>
                          <a:ea typeface="+mn-ea"/>
                          <a:cs typeface="+mn-cs"/>
                        </a:rPr>
                        <a:t>
 Das Schild 🤨🌹 Die Reaktion ☠️😎
Das Einkaufzentrum Limbecker Platz aus Essen wirbt in Gelsenkirchen-Buer. Das GEfällt nicht allen und manche haben auch zufällig gleich die passende Antwort dabei 🙃🖕
Siegbert Panteleit von der Immobilien und Standortgemeinschaft in Buer sieht das positiver. Dass in Buer für den Limbecker Platz Werbung geschaltet wird, würde wohl zeigen, dass es in Buer immer noch einiges an Kaufkraft gäbe 💪
#Lokalzeit #WDR #ARD #Essen #Gelsenkirchen #401GE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https://quintly-eu-image-storage.s3.amazonaws.com/60b0c1ceafa7b1885479f8b118a661a3/4210fbee7dedc202cc9ff2e26a0f4b48.jpg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19258</a:t>
                      </a:r>
                    </a:p>
                  </a:txBody>
                  <a:tcPr/>
                </a:tc>
                <a:extLst>
                  <a:ext uri="{0D108BD9-81ED-4DB2-BD59-A6C34878D82A}">
                    <a16:rowId xmlns:a16="http://schemas.microsoft.com/office/drawing/2014/main" val="470399822"/>
                  </a:ext>
                </a:extLst>
              </a:tr>
            </a:tbl>
          </a:graphicData>
        </a:graphic>
      </p:graphicFrame>
      <p:sp>
        <p:nvSpPr>
          <p:cNvPr id="4" name="Text Placeholder 3">
            <a:extLst>
              <a:ext uri="{FF2B5EF4-FFF2-40B4-BE49-F238E27FC236}">
                <a16:creationId xmlns:a16="http://schemas.microsoft.com/office/drawing/2014/main" id="{E75D3509-3A1A-4508-9409-0945FB9BCB63}"/>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1910138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94A0B-A4D4-435F-8E64-F244256E399A}"/>
              </a:ext>
            </a:extLst>
          </p:cNvPr>
          <p:cNvSpPr>
            <a:spLocks noGrp="1"/>
          </p:cNvSpPr>
          <p:nvPr>
            <p:ph type="title"/>
          </p:nvPr>
        </p:nvSpPr>
        <p:spPr/>
        <p:txBody>
          <a:bodyPr/>
          <a:lstStyle/>
          <a:p>
            <a:r>
              <a:rPr lang="en-US"/>
              <a:t>Instagram Posts Table (mit Shares) | lokalzeit - 19 of 20</a:t>
            </a:r>
          </a:p>
        </p:txBody>
      </p:sp>
      <p:graphicFrame>
        <p:nvGraphicFramePr>
          <p:cNvPr id="5" name="Table Placeholder 4">
            <a:extLst>
              <a:ext uri="{FF2B5EF4-FFF2-40B4-BE49-F238E27FC236}">
                <a16:creationId xmlns:a16="http://schemas.microsoft.com/office/drawing/2014/main" id="{AF66B736-96F2-4D0C-8771-B2C3FD5A4F90}"/>
              </a:ext>
            </a:extLst>
          </p:cNvPr>
          <p:cNvGraphicFramePr>
            <a:graphicFrameLocks noGrp="1"/>
          </p:cNvGraphicFramePr>
          <p:nvPr>
            <p:ph type="tbl" sz="quarter" idx="13"/>
            <p:extLst>
              <p:ext uri="{D42A27DB-BD31-4B8C-83A1-F6EECF244321}">
                <p14:modId xmlns:p14="http://schemas.microsoft.com/office/powerpoint/2010/main" val="282322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0428669"/>
                    </a:ext>
                  </a:extLst>
                </a:gridCol>
                <a:gridCol w="1234440">
                  <a:extLst>
                    <a:ext uri="{9D8B030D-6E8A-4147-A177-3AD203B41FA5}">
                      <a16:colId xmlns:a16="http://schemas.microsoft.com/office/drawing/2014/main" val="3228482655"/>
                    </a:ext>
                  </a:extLst>
                </a:gridCol>
                <a:gridCol w="1645920">
                  <a:extLst>
                    <a:ext uri="{9D8B030D-6E8A-4147-A177-3AD203B41FA5}">
                      <a16:colId xmlns:a16="http://schemas.microsoft.com/office/drawing/2014/main" val="3156377234"/>
                    </a:ext>
                  </a:extLst>
                </a:gridCol>
                <a:gridCol w="576072">
                  <a:extLst>
                    <a:ext uri="{9D8B030D-6E8A-4147-A177-3AD203B41FA5}">
                      <a16:colId xmlns:a16="http://schemas.microsoft.com/office/drawing/2014/main" val="384603470"/>
                    </a:ext>
                  </a:extLst>
                </a:gridCol>
                <a:gridCol w="576072">
                  <a:extLst>
                    <a:ext uri="{9D8B030D-6E8A-4147-A177-3AD203B41FA5}">
                      <a16:colId xmlns:a16="http://schemas.microsoft.com/office/drawing/2014/main" val="3425399805"/>
                    </a:ext>
                  </a:extLst>
                </a:gridCol>
                <a:gridCol w="576072">
                  <a:extLst>
                    <a:ext uri="{9D8B030D-6E8A-4147-A177-3AD203B41FA5}">
                      <a16:colId xmlns:a16="http://schemas.microsoft.com/office/drawing/2014/main" val="3535538806"/>
                    </a:ext>
                  </a:extLst>
                </a:gridCol>
                <a:gridCol w="576072">
                  <a:extLst>
                    <a:ext uri="{9D8B030D-6E8A-4147-A177-3AD203B41FA5}">
                      <a16:colId xmlns:a16="http://schemas.microsoft.com/office/drawing/2014/main" val="491846463"/>
                    </a:ext>
                  </a:extLst>
                </a:gridCol>
                <a:gridCol w="576072">
                  <a:extLst>
                    <a:ext uri="{9D8B030D-6E8A-4147-A177-3AD203B41FA5}">
                      <a16:colId xmlns:a16="http://schemas.microsoft.com/office/drawing/2014/main" val="744169538"/>
                    </a:ext>
                  </a:extLst>
                </a:gridCol>
                <a:gridCol w="576072">
                  <a:extLst>
                    <a:ext uri="{9D8B030D-6E8A-4147-A177-3AD203B41FA5}">
                      <a16:colId xmlns:a16="http://schemas.microsoft.com/office/drawing/2014/main" val="142716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9267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- 2025-08-26 17:15:00</a:t>
                      </a:r>
                      <a:r>
                        <a:rPr kumimoji="0" lang="de-DE" sz="1000" b="0" i="0" u="none" strike="noStrike" kern="1200" cap="none" spc="0" normalizeH="0" baseline="0" noProof="0">
                          <a:ln>
                            <a:noFill/>
                          </a:ln>
                          <a:solidFill>
                            <a:prstClr val="black"/>
                          </a:solidFill>
                          <a:effectLst/>
                          <a:uLnTx/>
                          <a:uFillTx/>
                          <a:latin typeface="Calibri"/>
                          <a:ea typeface="+mn-ea"/>
                          <a:cs typeface="+mn-cs"/>
                        </a:rPr>
                        <a:t>
 Damit es nicht immer mehr Stadttauben gibt, tauschen Tierschützer wie Özlem in Witten oder Bochum zum Beispiel Eier gegen Attrappen aus. Doch um Tauben zu helfen, muss man kein Profi sein. 💪
Zwischen 190.000 und 310.000 Stadttauben-Paare gibt es laut NABU schätzungsweise in Deutschland. Viele von ihnen leiden. Eigentlich sind Stadttauben nämlich domestizierte Vögel. In den Städten finden sie oft nicht genug Futter oder verletzen sich. 🙁
👩🏻‍💻Autorin: Katharina Hollstein
#Tauben #Tierschutz #Sommer #Witten #Bochum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https://quintly-eu-image-storage.s3.amazonaws.com/60b0c1ceafa7b1885479f8b118a661a3/b376b41fef2244ad88fc84c055c40598.jpg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18644</a:t>
                      </a:r>
                    </a:p>
                  </a:txBody>
                  <a:tcPr/>
                </a:tc>
                <a:extLst>
                  <a:ext uri="{0D108BD9-81ED-4DB2-BD59-A6C34878D82A}">
                    <a16:rowId xmlns:a16="http://schemas.microsoft.com/office/drawing/2014/main" val="2800528905"/>
                  </a:ext>
                </a:extLst>
              </a:tr>
            </a:tbl>
          </a:graphicData>
        </a:graphic>
      </p:graphicFrame>
      <p:sp>
        <p:nvSpPr>
          <p:cNvPr id="4" name="Text Placeholder 3">
            <a:extLst>
              <a:ext uri="{FF2B5EF4-FFF2-40B4-BE49-F238E27FC236}">
                <a16:creationId xmlns:a16="http://schemas.microsoft.com/office/drawing/2014/main" id="{B8FC6C46-B94C-4D3F-BDA8-486EB41BB18B}"/>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552636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506C5-9200-44F5-98DD-B15E778FDC8C}"/>
              </a:ext>
            </a:extLst>
          </p:cNvPr>
          <p:cNvSpPr>
            <a:spLocks noGrp="1"/>
          </p:cNvSpPr>
          <p:nvPr>
            <p:ph type="title"/>
          </p:nvPr>
        </p:nvSpPr>
        <p:spPr/>
        <p:txBody>
          <a:bodyPr/>
          <a:lstStyle/>
          <a:p>
            <a:r>
              <a:rPr lang="en-US"/>
              <a:t>Instagram Posts Table (mit Shares) | lokalzeit - 20 of 20</a:t>
            </a:r>
          </a:p>
        </p:txBody>
      </p:sp>
      <p:graphicFrame>
        <p:nvGraphicFramePr>
          <p:cNvPr id="5" name="Table Placeholder 4">
            <a:extLst>
              <a:ext uri="{FF2B5EF4-FFF2-40B4-BE49-F238E27FC236}">
                <a16:creationId xmlns:a16="http://schemas.microsoft.com/office/drawing/2014/main" id="{FFBDB4C5-7B41-4BB4-B8AD-BFB54EF9B9B8}"/>
              </a:ext>
            </a:extLst>
          </p:cNvPr>
          <p:cNvGraphicFramePr>
            <a:graphicFrameLocks noGrp="1"/>
          </p:cNvGraphicFramePr>
          <p:nvPr>
            <p:ph type="tbl" sz="quarter" idx="13"/>
            <p:extLst>
              <p:ext uri="{D42A27DB-BD31-4B8C-83A1-F6EECF244321}">
                <p14:modId xmlns:p14="http://schemas.microsoft.com/office/powerpoint/2010/main" val="3386052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7295223"/>
                    </a:ext>
                  </a:extLst>
                </a:gridCol>
                <a:gridCol w="1234440">
                  <a:extLst>
                    <a:ext uri="{9D8B030D-6E8A-4147-A177-3AD203B41FA5}">
                      <a16:colId xmlns:a16="http://schemas.microsoft.com/office/drawing/2014/main" val="3015851025"/>
                    </a:ext>
                  </a:extLst>
                </a:gridCol>
                <a:gridCol w="1645920">
                  <a:extLst>
                    <a:ext uri="{9D8B030D-6E8A-4147-A177-3AD203B41FA5}">
                      <a16:colId xmlns:a16="http://schemas.microsoft.com/office/drawing/2014/main" val="2032811971"/>
                    </a:ext>
                  </a:extLst>
                </a:gridCol>
                <a:gridCol w="576072">
                  <a:extLst>
                    <a:ext uri="{9D8B030D-6E8A-4147-A177-3AD203B41FA5}">
                      <a16:colId xmlns:a16="http://schemas.microsoft.com/office/drawing/2014/main" val="1722387343"/>
                    </a:ext>
                  </a:extLst>
                </a:gridCol>
                <a:gridCol w="576072">
                  <a:extLst>
                    <a:ext uri="{9D8B030D-6E8A-4147-A177-3AD203B41FA5}">
                      <a16:colId xmlns:a16="http://schemas.microsoft.com/office/drawing/2014/main" val="1432452780"/>
                    </a:ext>
                  </a:extLst>
                </a:gridCol>
                <a:gridCol w="576072">
                  <a:extLst>
                    <a:ext uri="{9D8B030D-6E8A-4147-A177-3AD203B41FA5}">
                      <a16:colId xmlns:a16="http://schemas.microsoft.com/office/drawing/2014/main" val="3050129002"/>
                    </a:ext>
                  </a:extLst>
                </a:gridCol>
                <a:gridCol w="576072">
                  <a:extLst>
                    <a:ext uri="{9D8B030D-6E8A-4147-A177-3AD203B41FA5}">
                      <a16:colId xmlns:a16="http://schemas.microsoft.com/office/drawing/2014/main" val="2010253371"/>
                    </a:ext>
                  </a:extLst>
                </a:gridCol>
                <a:gridCol w="576072">
                  <a:extLst>
                    <a:ext uri="{9D8B030D-6E8A-4147-A177-3AD203B41FA5}">
                      <a16:colId xmlns:a16="http://schemas.microsoft.com/office/drawing/2014/main" val="892651017"/>
                    </a:ext>
                  </a:extLst>
                </a:gridCol>
                <a:gridCol w="576072">
                  <a:extLst>
                    <a:ext uri="{9D8B030D-6E8A-4147-A177-3AD203B41FA5}">
                      <a16:colId xmlns:a16="http://schemas.microsoft.com/office/drawing/2014/main" val="210452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9202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- 2025-08-30 17:22:56</a:t>
                      </a:r>
                      <a:r>
                        <a:rPr kumimoji="0" lang="de-DE" sz="1000" b="0" i="0" u="none" strike="noStrike" kern="1200" cap="none" spc="0" normalizeH="0" baseline="0" noProof="0">
                          <a:ln>
                            <a:noFill/>
                          </a:ln>
                          <a:solidFill>
                            <a:prstClr val="black"/>
                          </a:solidFill>
                          <a:effectLst/>
                          <a:uLnTx/>
                          <a:uFillTx/>
                          <a:latin typeface="Calibri"/>
                          <a:ea typeface="+mn-ea"/>
                          <a:cs typeface="+mn-cs"/>
                        </a:rPr>
                        <a:t>
 Heinz kennt keine Ausreden fürs Gym! 🏋
Jede Woche geht er zweimal in sein Fitti in Dortmund – und das mit 95 Jahren. »Heinzi« ist dort ein immer gut gelaunter und gern gesehener Gast. Manchmal bringt er seine Freundin mit (aber pscht, die ist erst 80 😉). 
Wetten wir, er schlägt deinen Rekord auf dem Stairmaster? 
Also, hoch vom Sofa, ab Montag wird durchgezogen! Wenn Heinzi das kann, dann kannst du das auch! 💪 
#Gym #Fitti #Fitness #Lokalzeit #WDR #ARD #NRW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https://quintly-eu-image-storage.s3.amazonaws.com/60b0c1ceafa7b1885479f8b118a661a3/3783d23f2014319f0a85a112a101fd77.jpg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15061</a:t>
                      </a:r>
                    </a:p>
                  </a:txBody>
                  <a:tcPr/>
                </a:tc>
                <a:extLst>
                  <a:ext uri="{0D108BD9-81ED-4DB2-BD59-A6C34878D82A}">
                    <a16:rowId xmlns:a16="http://schemas.microsoft.com/office/drawing/2014/main" val="2696112662"/>
                  </a:ext>
                </a:extLst>
              </a:tr>
            </a:tbl>
          </a:graphicData>
        </a:graphic>
      </p:graphicFrame>
      <p:sp>
        <p:nvSpPr>
          <p:cNvPr id="4" name="Text Placeholder 3">
            <a:extLst>
              <a:ext uri="{FF2B5EF4-FFF2-40B4-BE49-F238E27FC236}">
                <a16:creationId xmlns:a16="http://schemas.microsoft.com/office/drawing/2014/main" id="{B59C15C2-F8A7-4985-996E-6C8521828A4E}"/>
              </a:ext>
            </a:extLst>
          </p:cNvPr>
          <p:cNvSpPr>
            <a:spLocks noGrp="1"/>
          </p:cNvSpPr>
          <p:nvPr>
            <p:ph type="body" sz="quarter" idx="14"/>
          </p:nvPr>
        </p:nvSpPr>
        <p:spPr/>
        <p:txBody>
          <a:bodyPr/>
          <a:lstStyle/>
          <a:p>
            <a:r>
              <a:rPr lang="en-US"/>
              <a:t>25/08/2025 - 31/08/2025</a:t>
            </a:r>
          </a:p>
        </p:txBody>
      </p:sp>
    </p:spTree>
    <p:extLst>
      <p:ext uri="{BB962C8B-B14F-4D97-AF65-F5344CB8AC3E}">
        <p14:creationId xmlns:p14="http://schemas.microsoft.com/office/powerpoint/2010/main" val="11059527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3488</Words>
  <Application>Microsoft Office PowerPoint</Application>
  <PresentationFormat>On-screen Show (4:3)</PresentationFormat>
  <Paragraphs>400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lokalzeit - 1 of 20</vt:lpstr>
      <vt:lpstr>Instagram Posts Table (mit Shares) | lokalzeit - 2 of 20</vt:lpstr>
      <vt:lpstr>Instagram Posts Table (mit Shares) | lokalzeit - 3 of 20</vt:lpstr>
      <vt:lpstr>Instagram Posts Table (mit Shares) | lokalzeit - 4 of 20</vt:lpstr>
      <vt:lpstr>Instagram Posts Table (mit Shares) | lokalzeit - 5 of 20</vt:lpstr>
      <vt:lpstr>Instagram Posts Table (mit Shares) | lokalzeit - 6 of 20</vt:lpstr>
      <vt:lpstr>Instagram Posts Table (mit Shares) | lokalzeit - 7 of 20</vt:lpstr>
      <vt:lpstr>Instagram Posts Table (mit Shares) | lokalzeit - 8 of 20</vt:lpstr>
      <vt:lpstr>Instagram Posts Table (mit Shares) | lokalzeit - 9 of 20</vt:lpstr>
      <vt:lpstr>Instagram Posts Table (mit Shares) | lokalzeit - 10 of 20</vt:lpstr>
      <vt:lpstr>Instagram Posts Table (mit Shares) | lokalzeit - 11 of 20</vt:lpstr>
      <vt:lpstr>Instagram Posts Table (mit Shares) | lokalzeit - 12 of 20</vt:lpstr>
      <vt:lpstr>Instagram Posts Table (mit Shares) | lokalzeit - 13 of 20</vt:lpstr>
      <vt:lpstr>Instagram Posts Table (mit Shares) | lokalzeit - 14 of 20</vt:lpstr>
      <vt:lpstr>Instagram Posts Table (mit Shares) | lokalzeit - 15 of 20</vt:lpstr>
      <vt:lpstr>Instagram Posts Table (mit Shares) | lokalzeit - 16 of 20</vt:lpstr>
      <vt:lpstr>Instagram Posts Table (mit Shares) | lokalzeit - 17 of 20</vt:lpstr>
      <vt:lpstr>Instagram Posts Table (mit Shares) | lokalzeit - 18 of 20</vt:lpstr>
      <vt:lpstr>Instagram Posts Table (mit Shares) | lokalzeit - 19 of 20</vt:lpstr>
      <vt:lpstr>Instagram Posts Table (mit Shares)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20</dc:title>
  <dc:creator>Frederik Born</dc:creator>
  <cp:lastModifiedBy>Frederik Born</cp:lastModifiedBy>
  <cp:revision>1</cp:revision>
  <dcterms:created xsi:type="dcterms:W3CDTF">2025-09-02T07:12:48Z</dcterms:created>
  <dcterms:modified xsi:type="dcterms:W3CDTF">2025-09-02T07:14:55Z</dcterms:modified>
</cp:coreProperties>
</file>