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35D35-D6BD-4A98-AD0B-A3908378538F}"/>
              </a:ext>
            </a:extLst>
          </p:cNvPr>
          <p:cNvSpPr>
            <a:spLocks noGrp="1"/>
          </p:cNvSpPr>
          <p:nvPr>
            <p:ph type="title"/>
          </p:nvPr>
        </p:nvSpPr>
        <p:spPr/>
        <p:txBody>
          <a:bodyPr/>
          <a:lstStyle/>
          <a:p>
            <a:r>
              <a:rPr lang="en-US"/>
              <a:t>Instagram Posts Table (mit Shares) | lokalzeit - 1 of 22</a:t>
            </a:r>
          </a:p>
        </p:txBody>
      </p:sp>
      <p:graphicFrame>
        <p:nvGraphicFramePr>
          <p:cNvPr id="5" name="Table Placeholder 4">
            <a:extLst>
              <a:ext uri="{FF2B5EF4-FFF2-40B4-BE49-F238E27FC236}">
                <a16:creationId xmlns:a16="http://schemas.microsoft.com/office/drawing/2014/main" id="{8D3F7F0E-62C4-4D9A-8B19-52352359C708}"/>
              </a:ext>
            </a:extLst>
          </p:cNvPr>
          <p:cNvGraphicFramePr>
            <a:graphicFrameLocks noGrp="1"/>
          </p:cNvGraphicFramePr>
          <p:nvPr>
            <p:ph type="tbl" sz="quarter" idx="13"/>
            <p:extLst>
              <p:ext uri="{D42A27DB-BD31-4B8C-83A1-F6EECF244321}">
                <p14:modId xmlns:p14="http://schemas.microsoft.com/office/powerpoint/2010/main" val="2925613176"/>
              </p:ext>
            </p:extLst>
          </p:nvPr>
        </p:nvGraphicFramePr>
        <p:xfrm>
          <a:off x="457200" y="1731963"/>
          <a:ext cx="7982709" cy="1005840"/>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2811554"/>
                    </a:ext>
                  </a:extLst>
                </a:gridCol>
                <a:gridCol w="1069847">
                  <a:extLst>
                    <a:ext uri="{9D8B030D-6E8A-4147-A177-3AD203B41FA5}">
                      <a16:colId xmlns:a16="http://schemas.microsoft.com/office/drawing/2014/main" val="2864640159"/>
                    </a:ext>
                  </a:extLst>
                </a:gridCol>
                <a:gridCol w="1399031">
                  <a:extLst>
                    <a:ext uri="{9D8B030D-6E8A-4147-A177-3AD203B41FA5}">
                      <a16:colId xmlns:a16="http://schemas.microsoft.com/office/drawing/2014/main" val="1617256835"/>
                    </a:ext>
                  </a:extLst>
                </a:gridCol>
                <a:gridCol w="493776">
                  <a:extLst>
                    <a:ext uri="{9D8B030D-6E8A-4147-A177-3AD203B41FA5}">
                      <a16:colId xmlns:a16="http://schemas.microsoft.com/office/drawing/2014/main" val="2827585390"/>
                    </a:ext>
                  </a:extLst>
                </a:gridCol>
                <a:gridCol w="493776">
                  <a:extLst>
                    <a:ext uri="{9D8B030D-6E8A-4147-A177-3AD203B41FA5}">
                      <a16:colId xmlns:a16="http://schemas.microsoft.com/office/drawing/2014/main" val="1237933696"/>
                    </a:ext>
                  </a:extLst>
                </a:gridCol>
                <a:gridCol w="493776">
                  <a:extLst>
                    <a:ext uri="{9D8B030D-6E8A-4147-A177-3AD203B41FA5}">
                      <a16:colId xmlns:a16="http://schemas.microsoft.com/office/drawing/2014/main" val="1017905066"/>
                    </a:ext>
                  </a:extLst>
                </a:gridCol>
                <a:gridCol w="493776">
                  <a:extLst>
                    <a:ext uri="{9D8B030D-6E8A-4147-A177-3AD203B41FA5}">
                      <a16:colId xmlns:a16="http://schemas.microsoft.com/office/drawing/2014/main" val="4277274243"/>
                    </a:ext>
                  </a:extLst>
                </a:gridCol>
                <a:gridCol w="493776">
                  <a:extLst>
                    <a:ext uri="{9D8B030D-6E8A-4147-A177-3AD203B41FA5}">
                      <a16:colId xmlns:a16="http://schemas.microsoft.com/office/drawing/2014/main" val="4182280064"/>
                    </a:ext>
                  </a:extLst>
                </a:gridCol>
                <a:gridCol w="493776">
                  <a:extLst>
                    <a:ext uri="{9D8B030D-6E8A-4147-A177-3AD203B41FA5}">
                      <a16:colId xmlns:a16="http://schemas.microsoft.com/office/drawing/2014/main" val="3106656854"/>
                    </a:ext>
                  </a:extLst>
                </a:gridCol>
                <a:gridCol w="493776">
                  <a:extLst>
                    <a:ext uri="{9D8B030D-6E8A-4147-A177-3AD203B41FA5}">
                      <a16:colId xmlns:a16="http://schemas.microsoft.com/office/drawing/2014/main" val="2984835955"/>
                    </a:ext>
                  </a:extLst>
                </a:gridCol>
                <a:gridCol w="493776">
                  <a:extLst>
                    <a:ext uri="{9D8B030D-6E8A-4147-A177-3AD203B41FA5}">
                      <a16:colId xmlns:a16="http://schemas.microsoft.com/office/drawing/2014/main" val="1276780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51367348"/>
                  </a:ext>
                </a:extLst>
              </a:tr>
            </a:tbl>
          </a:graphicData>
        </a:graphic>
      </p:graphicFrame>
      <p:sp>
        <p:nvSpPr>
          <p:cNvPr id="4" name="Text Placeholder 3">
            <a:extLst>
              <a:ext uri="{FF2B5EF4-FFF2-40B4-BE49-F238E27FC236}">
                <a16:creationId xmlns:a16="http://schemas.microsoft.com/office/drawing/2014/main" id="{40DA029E-96B1-4BBF-90A5-C5AFC1763429}"/>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606555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B76E1-ECD4-401D-83D5-F542668A77BD}"/>
              </a:ext>
            </a:extLst>
          </p:cNvPr>
          <p:cNvSpPr>
            <a:spLocks noGrp="1"/>
          </p:cNvSpPr>
          <p:nvPr>
            <p:ph type="title"/>
          </p:nvPr>
        </p:nvSpPr>
        <p:spPr/>
        <p:txBody>
          <a:bodyPr/>
          <a:lstStyle/>
          <a:p>
            <a:r>
              <a:rPr lang="en-US"/>
              <a:t>Instagram Posts Table (mit Shares) | lokalzeit - 2 of 22</a:t>
            </a:r>
          </a:p>
        </p:txBody>
      </p:sp>
      <p:graphicFrame>
        <p:nvGraphicFramePr>
          <p:cNvPr id="5" name="Table Placeholder 4">
            <a:extLst>
              <a:ext uri="{FF2B5EF4-FFF2-40B4-BE49-F238E27FC236}">
                <a16:creationId xmlns:a16="http://schemas.microsoft.com/office/drawing/2014/main" id="{21A02370-3455-434F-B6EE-6F84BE111FE4}"/>
              </a:ext>
            </a:extLst>
          </p:cNvPr>
          <p:cNvGraphicFramePr>
            <a:graphicFrameLocks noGrp="1"/>
          </p:cNvGraphicFramePr>
          <p:nvPr>
            <p:ph type="tbl" sz="quarter" idx="13"/>
            <p:extLst>
              <p:ext uri="{D42A27DB-BD31-4B8C-83A1-F6EECF244321}">
                <p14:modId xmlns:p14="http://schemas.microsoft.com/office/powerpoint/2010/main" val="2640286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540425390"/>
                    </a:ext>
                  </a:extLst>
                </a:gridCol>
                <a:gridCol w="1069847">
                  <a:extLst>
                    <a:ext uri="{9D8B030D-6E8A-4147-A177-3AD203B41FA5}">
                      <a16:colId xmlns:a16="http://schemas.microsoft.com/office/drawing/2014/main" val="303414069"/>
                    </a:ext>
                  </a:extLst>
                </a:gridCol>
                <a:gridCol w="1399031">
                  <a:extLst>
                    <a:ext uri="{9D8B030D-6E8A-4147-A177-3AD203B41FA5}">
                      <a16:colId xmlns:a16="http://schemas.microsoft.com/office/drawing/2014/main" val="2430040198"/>
                    </a:ext>
                  </a:extLst>
                </a:gridCol>
                <a:gridCol w="493776">
                  <a:extLst>
                    <a:ext uri="{9D8B030D-6E8A-4147-A177-3AD203B41FA5}">
                      <a16:colId xmlns:a16="http://schemas.microsoft.com/office/drawing/2014/main" val="806857333"/>
                    </a:ext>
                  </a:extLst>
                </a:gridCol>
                <a:gridCol w="493776">
                  <a:extLst>
                    <a:ext uri="{9D8B030D-6E8A-4147-A177-3AD203B41FA5}">
                      <a16:colId xmlns:a16="http://schemas.microsoft.com/office/drawing/2014/main" val="1047481117"/>
                    </a:ext>
                  </a:extLst>
                </a:gridCol>
                <a:gridCol w="493776">
                  <a:extLst>
                    <a:ext uri="{9D8B030D-6E8A-4147-A177-3AD203B41FA5}">
                      <a16:colId xmlns:a16="http://schemas.microsoft.com/office/drawing/2014/main" val="2986378774"/>
                    </a:ext>
                  </a:extLst>
                </a:gridCol>
                <a:gridCol w="493776">
                  <a:extLst>
                    <a:ext uri="{9D8B030D-6E8A-4147-A177-3AD203B41FA5}">
                      <a16:colId xmlns:a16="http://schemas.microsoft.com/office/drawing/2014/main" val="1254882600"/>
                    </a:ext>
                  </a:extLst>
                </a:gridCol>
                <a:gridCol w="493776">
                  <a:extLst>
                    <a:ext uri="{9D8B030D-6E8A-4147-A177-3AD203B41FA5}">
                      <a16:colId xmlns:a16="http://schemas.microsoft.com/office/drawing/2014/main" val="1000038291"/>
                    </a:ext>
                  </a:extLst>
                </a:gridCol>
                <a:gridCol w="493776">
                  <a:extLst>
                    <a:ext uri="{9D8B030D-6E8A-4147-A177-3AD203B41FA5}">
                      <a16:colId xmlns:a16="http://schemas.microsoft.com/office/drawing/2014/main" val="1471637237"/>
                    </a:ext>
                  </a:extLst>
                </a:gridCol>
                <a:gridCol w="493776">
                  <a:extLst>
                    <a:ext uri="{9D8B030D-6E8A-4147-A177-3AD203B41FA5}">
                      <a16:colId xmlns:a16="http://schemas.microsoft.com/office/drawing/2014/main" val="3128752414"/>
                    </a:ext>
                  </a:extLst>
                </a:gridCol>
                <a:gridCol w="493776">
                  <a:extLst>
                    <a:ext uri="{9D8B030D-6E8A-4147-A177-3AD203B41FA5}">
                      <a16:colId xmlns:a16="http://schemas.microsoft.com/office/drawing/2014/main" val="1524443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963209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- 2025-08-17 11:00:00</a:t>
                      </a:r>
                      <a:r>
                        <a:rPr kumimoji="0" lang="de-DE" sz="1000" b="0" i="0" u="none" strike="noStrike" kern="1200" cap="none" spc="0" normalizeH="0" baseline="0" noProof="0">
                          <a:ln>
                            <a:noFill/>
                          </a:ln>
                          <a:solidFill>
                            <a:prstClr val="black"/>
                          </a:solidFill>
                          <a:effectLst/>
                          <a:uLnTx/>
                          <a:uFillTx/>
                          <a:latin typeface="Calibri"/>
                          <a:ea typeface="+mn-ea"/>
                          <a:cs typeface="+mn-cs"/>
                        </a:rPr>
                        <a:t>
 7 Freunde, alle über 80, treffen sich jede Woche am Fischwagen auf dem Hardter Markt in Mönchengladbach. 🐟 
Die Regeln: Termin ist Pflicht, Regen keine Ausrede, wer nicht kann muss sich abmelden. ⏰ 
Erst Fisch &amp; Wein, dann ins Eiscafé. Hier wird geredet, gelacht und auch über Probleme gesprochen. 
Das perfekte Rezept gegen Einsamkeit im Alter. 💕 
Habt ihr auch so eine Tradition? 
#Mönchengladbach #Senioren #Freundschaft #Einsamkeit #FischEssen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https://quintly-eu-image-storage.s3.amazonaws.com/60b0c1ceafa7b1885479f8b118a661a3/3e9c2adf91e9f04ecf8fef516d9e5d0c.jpg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30837194"/>
                  </a:ext>
                </a:extLst>
              </a:tr>
            </a:tbl>
          </a:graphicData>
        </a:graphic>
      </p:graphicFrame>
      <p:sp>
        <p:nvSpPr>
          <p:cNvPr id="4" name="Text Placeholder 3">
            <a:extLst>
              <a:ext uri="{FF2B5EF4-FFF2-40B4-BE49-F238E27FC236}">
                <a16:creationId xmlns:a16="http://schemas.microsoft.com/office/drawing/2014/main" id="{28BB4EB3-8BE1-4D11-9B25-777C997C747B}"/>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1580887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96576-C602-4242-8472-8D54D9408A34}"/>
              </a:ext>
            </a:extLst>
          </p:cNvPr>
          <p:cNvSpPr>
            <a:spLocks noGrp="1"/>
          </p:cNvSpPr>
          <p:nvPr>
            <p:ph type="title"/>
          </p:nvPr>
        </p:nvSpPr>
        <p:spPr/>
        <p:txBody>
          <a:bodyPr/>
          <a:lstStyle/>
          <a:p>
            <a:r>
              <a:rPr lang="en-US"/>
              <a:t>Instagram Posts Table (mit Shares) | lokalzeit - 3 of 22</a:t>
            </a:r>
          </a:p>
        </p:txBody>
      </p:sp>
      <p:graphicFrame>
        <p:nvGraphicFramePr>
          <p:cNvPr id="5" name="Table Placeholder 4">
            <a:extLst>
              <a:ext uri="{FF2B5EF4-FFF2-40B4-BE49-F238E27FC236}">
                <a16:creationId xmlns:a16="http://schemas.microsoft.com/office/drawing/2014/main" id="{408D88D5-8276-44C7-A4AD-5DD32A7E082D}"/>
              </a:ext>
            </a:extLst>
          </p:cNvPr>
          <p:cNvGraphicFramePr>
            <a:graphicFrameLocks noGrp="1"/>
          </p:cNvGraphicFramePr>
          <p:nvPr>
            <p:ph type="tbl" sz="quarter" idx="13"/>
            <p:extLst>
              <p:ext uri="{D42A27DB-BD31-4B8C-83A1-F6EECF244321}">
                <p14:modId xmlns:p14="http://schemas.microsoft.com/office/powerpoint/2010/main" val="1607896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846170165"/>
                    </a:ext>
                  </a:extLst>
                </a:gridCol>
                <a:gridCol w="1069847">
                  <a:extLst>
                    <a:ext uri="{9D8B030D-6E8A-4147-A177-3AD203B41FA5}">
                      <a16:colId xmlns:a16="http://schemas.microsoft.com/office/drawing/2014/main" val="2581611598"/>
                    </a:ext>
                  </a:extLst>
                </a:gridCol>
                <a:gridCol w="1399031">
                  <a:extLst>
                    <a:ext uri="{9D8B030D-6E8A-4147-A177-3AD203B41FA5}">
                      <a16:colId xmlns:a16="http://schemas.microsoft.com/office/drawing/2014/main" val="2397119777"/>
                    </a:ext>
                  </a:extLst>
                </a:gridCol>
                <a:gridCol w="493776">
                  <a:extLst>
                    <a:ext uri="{9D8B030D-6E8A-4147-A177-3AD203B41FA5}">
                      <a16:colId xmlns:a16="http://schemas.microsoft.com/office/drawing/2014/main" val="2236985069"/>
                    </a:ext>
                  </a:extLst>
                </a:gridCol>
                <a:gridCol w="493776">
                  <a:extLst>
                    <a:ext uri="{9D8B030D-6E8A-4147-A177-3AD203B41FA5}">
                      <a16:colId xmlns:a16="http://schemas.microsoft.com/office/drawing/2014/main" val="1048351577"/>
                    </a:ext>
                  </a:extLst>
                </a:gridCol>
                <a:gridCol w="493776">
                  <a:extLst>
                    <a:ext uri="{9D8B030D-6E8A-4147-A177-3AD203B41FA5}">
                      <a16:colId xmlns:a16="http://schemas.microsoft.com/office/drawing/2014/main" val="938123066"/>
                    </a:ext>
                  </a:extLst>
                </a:gridCol>
                <a:gridCol w="493776">
                  <a:extLst>
                    <a:ext uri="{9D8B030D-6E8A-4147-A177-3AD203B41FA5}">
                      <a16:colId xmlns:a16="http://schemas.microsoft.com/office/drawing/2014/main" val="2575520538"/>
                    </a:ext>
                  </a:extLst>
                </a:gridCol>
                <a:gridCol w="493776">
                  <a:extLst>
                    <a:ext uri="{9D8B030D-6E8A-4147-A177-3AD203B41FA5}">
                      <a16:colId xmlns:a16="http://schemas.microsoft.com/office/drawing/2014/main" val="1914212597"/>
                    </a:ext>
                  </a:extLst>
                </a:gridCol>
                <a:gridCol w="493776">
                  <a:extLst>
                    <a:ext uri="{9D8B030D-6E8A-4147-A177-3AD203B41FA5}">
                      <a16:colId xmlns:a16="http://schemas.microsoft.com/office/drawing/2014/main" val="3477242486"/>
                    </a:ext>
                  </a:extLst>
                </a:gridCol>
                <a:gridCol w="493776">
                  <a:extLst>
                    <a:ext uri="{9D8B030D-6E8A-4147-A177-3AD203B41FA5}">
                      <a16:colId xmlns:a16="http://schemas.microsoft.com/office/drawing/2014/main" val="828338704"/>
                    </a:ext>
                  </a:extLst>
                </a:gridCol>
                <a:gridCol w="493776">
                  <a:extLst>
                    <a:ext uri="{9D8B030D-6E8A-4147-A177-3AD203B41FA5}">
                      <a16:colId xmlns:a16="http://schemas.microsoft.com/office/drawing/2014/main" val="3882556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642066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- 2025-08-13 09:40:47</a:t>
                      </a:r>
                      <a:r>
                        <a:rPr kumimoji="0" lang="de-DE" sz="1000" b="0" i="0" u="none" strike="noStrike" kern="1200" cap="none" spc="0" normalizeH="0" baseline="0" noProof="0">
                          <a:ln>
                            <a:noFill/>
                          </a:ln>
                          <a:solidFill>
                            <a:prstClr val="black"/>
                          </a:solidFill>
                          <a:effectLst/>
                          <a:uLnTx/>
                          <a:uFillTx/>
                          <a:latin typeface="Calibri"/>
                          <a:ea typeface="+mn-ea"/>
                          <a:cs typeface="+mn-cs"/>
                        </a:rPr>
                        <a:t>
 Frei und leicht wie ein Fisch 🐟 – so fühlen sich die Teilnehmenden des Schwimmkurses von Angelika Müller in Ochtrup.  
Sie alle sind adipös, trauen sich nicht in Bikini oder Badehose in die Öffentlichkeit. Der Kurs gibt ihnen Vertrauen und Sicherheit. Denn sie schwimmen erst, wenn alle anderen Freibad-Besucher weg sind. 🏊💦
👩‍💻Autorin: Katja Bothe 
#Lokalzeit #WDR #ARD #Schwimmen #BodyPositivity #PlusSize #LoveYourself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https://quintly-eu-image-storage.s3.amazonaws.com/60b0c1ceafa7b1885479f8b118a661a3/3b3463e34b62befafa334383d9c2a5ec.jpg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67808723"/>
                  </a:ext>
                </a:extLst>
              </a:tr>
            </a:tbl>
          </a:graphicData>
        </a:graphic>
      </p:graphicFrame>
      <p:sp>
        <p:nvSpPr>
          <p:cNvPr id="4" name="Text Placeholder 3">
            <a:extLst>
              <a:ext uri="{FF2B5EF4-FFF2-40B4-BE49-F238E27FC236}">
                <a16:creationId xmlns:a16="http://schemas.microsoft.com/office/drawing/2014/main" id="{621A622A-EC5E-4A77-B5F2-9068CB1C99F0}"/>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1978543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E8CD2-C21B-42D9-9FBE-50AEA8569EBF}"/>
              </a:ext>
            </a:extLst>
          </p:cNvPr>
          <p:cNvSpPr>
            <a:spLocks noGrp="1"/>
          </p:cNvSpPr>
          <p:nvPr>
            <p:ph type="title"/>
          </p:nvPr>
        </p:nvSpPr>
        <p:spPr/>
        <p:txBody>
          <a:bodyPr/>
          <a:lstStyle/>
          <a:p>
            <a:r>
              <a:rPr lang="en-US"/>
              <a:t>Instagram Posts Table (mit Shares) | lokalzeit - 4 of 22</a:t>
            </a:r>
          </a:p>
        </p:txBody>
      </p:sp>
      <p:graphicFrame>
        <p:nvGraphicFramePr>
          <p:cNvPr id="5" name="Table Placeholder 4">
            <a:extLst>
              <a:ext uri="{FF2B5EF4-FFF2-40B4-BE49-F238E27FC236}">
                <a16:creationId xmlns:a16="http://schemas.microsoft.com/office/drawing/2014/main" id="{DDDF7EC5-0B43-41F6-B3DA-A4951F161682}"/>
              </a:ext>
            </a:extLst>
          </p:cNvPr>
          <p:cNvGraphicFramePr>
            <a:graphicFrameLocks noGrp="1"/>
          </p:cNvGraphicFramePr>
          <p:nvPr>
            <p:ph type="tbl" sz="quarter" idx="13"/>
            <p:extLst>
              <p:ext uri="{D42A27DB-BD31-4B8C-83A1-F6EECF244321}">
                <p14:modId xmlns:p14="http://schemas.microsoft.com/office/powerpoint/2010/main" val="3280038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305143816"/>
                    </a:ext>
                  </a:extLst>
                </a:gridCol>
                <a:gridCol w="1069847">
                  <a:extLst>
                    <a:ext uri="{9D8B030D-6E8A-4147-A177-3AD203B41FA5}">
                      <a16:colId xmlns:a16="http://schemas.microsoft.com/office/drawing/2014/main" val="4082380405"/>
                    </a:ext>
                  </a:extLst>
                </a:gridCol>
                <a:gridCol w="1399031">
                  <a:extLst>
                    <a:ext uri="{9D8B030D-6E8A-4147-A177-3AD203B41FA5}">
                      <a16:colId xmlns:a16="http://schemas.microsoft.com/office/drawing/2014/main" val="1887133635"/>
                    </a:ext>
                  </a:extLst>
                </a:gridCol>
                <a:gridCol w="493776">
                  <a:extLst>
                    <a:ext uri="{9D8B030D-6E8A-4147-A177-3AD203B41FA5}">
                      <a16:colId xmlns:a16="http://schemas.microsoft.com/office/drawing/2014/main" val="9657827"/>
                    </a:ext>
                  </a:extLst>
                </a:gridCol>
                <a:gridCol w="493776">
                  <a:extLst>
                    <a:ext uri="{9D8B030D-6E8A-4147-A177-3AD203B41FA5}">
                      <a16:colId xmlns:a16="http://schemas.microsoft.com/office/drawing/2014/main" val="4048642860"/>
                    </a:ext>
                  </a:extLst>
                </a:gridCol>
                <a:gridCol w="493776">
                  <a:extLst>
                    <a:ext uri="{9D8B030D-6E8A-4147-A177-3AD203B41FA5}">
                      <a16:colId xmlns:a16="http://schemas.microsoft.com/office/drawing/2014/main" val="3923248970"/>
                    </a:ext>
                  </a:extLst>
                </a:gridCol>
                <a:gridCol w="493776">
                  <a:extLst>
                    <a:ext uri="{9D8B030D-6E8A-4147-A177-3AD203B41FA5}">
                      <a16:colId xmlns:a16="http://schemas.microsoft.com/office/drawing/2014/main" val="2294409377"/>
                    </a:ext>
                  </a:extLst>
                </a:gridCol>
                <a:gridCol w="493776">
                  <a:extLst>
                    <a:ext uri="{9D8B030D-6E8A-4147-A177-3AD203B41FA5}">
                      <a16:colId xmlns:a16="http://schemas.microsoft.com/office/drawing/2014/main" val="1747724954"/>
                    </a:ext>
                  </a:extLst>
                </a:gridCol>
                <a:gridCol w="493776">
                  <a:extLst>
                    <a:ext uri="{9D8B030D-6E8A-4147-A177-3AD203B41FA5}">
                      <a16:colId xmlns:a16="http://schemas.microsoft.com/office/drawing/2014/main" val="3987442063"/>
                    </a:ext>
                  </a:extLst>
                </a:gridCol>
                <a:gridCol w="493776">
                  <a:extLst>
                    <a:ext uri="{9D8B030D-6E8A-4147-A177-3AD203B41FA5}">
                      <a16:colId xmlns:a16="http://schemas.microsoft.com/office/drawing/2014/main" val="146974658"/>
                    </a:ext>
                  </a:extLst>
                </a:gridCol>
                <a:gridCol w="493776">
                  <a:extLst>
                    <a:ext uri="{9D8B030D-6E8A-4147-A177-3AD203B41FA5}">
                      <a16:colId xmlns:a16="http://schemas.microsoft.com/office/drawing/2014/main" val="3770989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64118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- 2025-08-11 12:55:00</a:t>
                      </a:r>
                      <a:r>
                        <a:rPr kumimoji="0" lang="de-DE" sz="1000" b="0" i="0" u="none" strike="noStrike" kern="1200" cap="none" spc="0" normalizeH="0" baseline="0" noProof="0">
                          <a:ln>
                            <a:noFill/>
                          </a:ln>
                          <a:solidFill>
                            <a:prstClr val="black"/>
                          </a:solidFill>
                          <a:effectLst/>
                          <a:uLnTx/>
                          <a:uFillTx/>
                          <a:latin typeface="Calibri"/>
                          <a:ea typeface="+mn-ea"/>
                          <a:cs typeface="+mn-cs"/>
                        </a:rPr>
                        <a:t>
 Vivien will unbedingt Mama werden, aber ein Hirntumor macht ihr einen Strich durch die Rechnung – dachte sie zumindest.  
Aus dem Nichts hat sie nachts starke Schmerzen im Bauch. Vivien ruft aus Panik den Notarzt. Im Krankenhaus kommt dann die unerwartete Diagnose: Viven hat Wehen. Die komplette Schwangerschaft blieb neben der Chemotherapie unbemerkt. 🤰
Keine zwei Stunden später ist Malina geboren - gesund und munter. Jetzt ist sie ein halbes Jahr alt. 👶❤️
Viviens Krebs ist zurück, aber für Malina will sie noch stärker kämpfen. 💪
#WDR #Lokalzeit #Baby #Mama #Kinderwunsch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https://quintly-eu-image-storage.s3.amazonaws.com/60b0c1ceafa7b1885479f8b118a661a3/05955f24efe126045fd30248b521407e.jpg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35143497"/>
                  </a:ext>
                </a:extLst>
              </a:tr>
            </a:tbl>
          </a:graphicData>
        </a:graphic>
      </p:graphicFrame>
      <p:sp>
        <p:nvSpPr>
          <p:cNvPr id="4" name="Text Placeholder 3">
            <a:extLst>
              <a:ext uri="{FF2B5EF4-FFF2-40B4-BE49-F238E27FC236}">
                <a16:creationId xmlns:a16="http://schemas.microsoft.com/office/drawing/2014/main" id="{1BAAFDAD-2903-4232-9EF9-C2C0B1C306C2}"/>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929482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5FE04-744E-4850-A7DB-986006D9592A}"/>
              </a:ext>
            </a:extLst>
          </p:cNvPr>
          <p:cNvSpPr>
            <a:spLocks noGrp="1"/>
          </p:cNvSpPr>
          <p:nvPr>
            <p:ph type="title"/>
          </p:nvPr>
        </p:nvSpPr>
        <p:spPr/>
        <p:txBody>
          <a:bodyPr/>
          <a:lstStyle/>
          <a:p>
            <a:r>
              <a:rPr lang="en-US"/>
              <a:t>Instagram Posts Table (mit Shares) | lokalzeit - 5 of 22</a:t>
            </a:r>
          </a:p>
        </p:txBody>
      </p:sp>
      <p:graphicFrame>
        <p:nvGraphicFramePr>
          <p:cNvPr id="5" name="Table Placeholder 4">
            <a:extLst>
              <a:ext uri="{FF2B5EF4-FFF2-40B4-BE49-F238E27FC236}">
                <a16:creationId xmlns:a16="http://schemas.microsoft.com/office/drawing/2014/main" id="{BD3BEECB-ECDE-4CDF-8A46-1CD6C2B15BD8}"/>
              </a:ext>
            </a:extLst>
          </p:cNvPr>
          <p:cNvGraphicFramePr>
            <a:graphicFrameLocks noGrp="1"/>
          </p:cNvGraphicFramePr>
          <p:nvPr>
            <p:ph type="tbl" sz="quarter" idx="13"/>
            <p:extLst>
              <p:ext uri="{D42A27DB-BD31-4B8C-83A1-F6EECF244321}">
                <p14:modId xmlns:p14="http://schemas.microsoft.com/office/powerpoint/2010/main" val="979306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580337552"/>
                    </a:ext>
                  </a:extLst>
                </a:gridCol>
                <a:gridCol w="1069847">
                  <a:extLst>
                    <a:ext uri="{9D8B030D-6E8A-4147-A177-3AD203B41FA5}">
                      <a16:colId xmlns:a16="http://schemas.microsoft.com/office/drawing/2014/main" val="2555948912"/>
                    </a:ext>
                  </a:extLst>
                </a:gridCol>
                <a:gridCol w="1399031">
                  <a:extLst>
                    <a:ext uri="{9D8B030D-6E8A-4147-A177-3AD203B41FA5}">
                      <a16:colId xmlns:a16="http://schemas.microsoft.com/office/drawing/2014/main" val="4262237779"/>
                    </a:ext>
                  </a:extLst>
                </a:gridCol>
                <a:gridCol w="493776">
                  <a:extLst>
                    <a:ext uri="{9D8B030D-6E8A-4147-A177-3AD203B41FA5}">
                      <a16:colId xmlns:a16="http://schemas.microsoft.com/office/drawing/2014/main" val="3292654346"/>
                    </a:ext>
                  </a:extLst>
                </a:gridCol>
                <a:gridCol w="493776">
                  <a:extLst>
                    <a:ext uri="{9D8B030D-6E8A-4147-A177-3AD203B41FA5}">
                      <a16:colId xmlns:a16="http://schemas.microsoft.com/office/drawing/2014/main" val="3339410920"/>
                    </a:ext>
                  </a:extLst>
                </a:gridCol>
                <a:gridCol w="493776">
                  <a:extLst>
                    <a:ext uri="{9D8B030D-6E8A-4147-A177-3AD203B41FA5}">
                      <a16:colId xmlns:a16="http://schemas.microsoft.com/office/drawing/2014/main" val="2214369846"/>
                    </a:ext>
                  </a:extLst>
                </a:gridCol>
                <a:gridCol w="493776">
                  <a:extLst>
                    <a:ext uri="{9D8B030D-6E8A-4147-A177-3AD203B41FA5}">
                      <a16:colId xmlns:a16="http://schemas.microsoft.com/office/drawing/2014/main" val="3141057472"/>
                    </a:ext>
                  </a:extLst>
                </a:gridCol>
                <a:gridCol w="493776">
                  <a:extLst>
                    <a:ext uri="{9D8B030D-6E8A-4147-A177-3AD203B41FA5}">
                      <a16:colId xmlns:a16="http://schemas.microsoft.com/office/drawing/2014/main" val="3650732294"/>
                    </a:ext>
                  </a:extLst>
                </a:gridCol>
                <a:gridCol w="493776">
                  <a:extLst>
                    <a:ext uri="{9D8B030D-6E8A-4147-A177-3AD203B41FA5}">
                      <a16:colId xmlns:a16="http://schemas.microsoft.com/office/drawing/2014/main" val="1436657589"/>
                    </a:ext>
                  </a:extLst>
                </a:gridCol>
                <a:gridCol w="493776">
                  <a:extLst>
                    <a:ext uri="{9D8B030D-6E8A-4147-A177-3AD203B41FA5}">
                      <a16:colId xmlns:a16="http://schemas.microsoft.com/office/drawing/2014/main" val="1776917070"/>
                    </a:ext>
                  </a:extLst>
                </a:gridCol>
                <a:gridCol w="493776">
                  <a:extLst>
                    <a:ext uri="{9D8B030D-6E8A-4147-A177-3AD203B41FA5}">
                      <a16:colId xmlns:a16="http://schemas.microsoft.com/office/drawing/2014/main" val="56943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711259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- 2025-08-13 12:25:00</a:t>
                      </a:r>
                      <a:r>
                        <a:rPr kumimoji="0" lang="de-DE" sz="1000" b="0" i="0" u="none" strike="noStrike" kern="1200" cap="none" spc="0" normalizeH="0" baseline="0" noProof="0">
                          <a:ln>
                            <a:noFill/>
                          </a:ln>
                          <a:solidFill>
                            <a:prstClr val="black"/>
                          </a:solidFill>
                          <a:effectLst/>
                          <a:uLnTx/>
                          <a:uFillTx/>
                          <a:latin typeface="Calibri"/>
                          <a:ea typeface="+mn-ea"/>
                          <a:cs typeface="+mn-cs"/>
                        </a:rPr>
                        <a:t>
 März 2023 in Mönchengladbach: Fabian ist erkältet. Die Ärzte glauben es ist eine Grippe. Doch es geht ihm immer schlechter. 
Er kommt in eine Klinik. Hier geht alles ganz schnell – Blutvergiftung – septischer Schock. Seine Organe versagen und er muss mehrmals reanimiert werden. Dann der nächste Schock: Arme und Beine verfärben sich schwarz und müssen amputiert werden. 
Heute schaut Fabian nach vorne und übt Laufen, damit er Leistungssportler im Parasport bei @tsvbayer04_official werden kann. 💪🏼🏃
👩‍💻Autor: Cindy Glasmacher 
#Inklusion #Parasport #Amputation #ZurückImLeben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https://quintly-eu-image-storage.s3.amazonaws.com/60b0c1ceafa7b1885479f8b118a661a3/cb8fe3559eff9710bd545bb8f6abc532.jpg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52253820"/>
                  </a:ext>
                </a:extLst>
              </a:tr>
            </a:tbl>
          </a:graphicData>
        </a:graphic>
      </p:graphicFrame>
      <p:sp>
        <p:nvSpPr>
          <p:cNvPr id="4" name="Text Placeholder 3">
            <a:extLst>
              <a:ext uri="{FF2B5EF4-FFF2-40B4-BE49-F238E27FC236}">
                <a16:creationId xmlns:a16="http://schemas.microsoft.com/office/drawing/2014/main" id="{267423D3-4C9D-4C60-BD0D-59D343FC7C08}"/>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1706143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91673-6AD2-4459-A79E-3425114FFB34}"/>
              </a:ext>
            </a:extLst>
          </p:cNvPr>
          <p:cNvSpPr>
            <a:spLocks noGrp="1"/>
          </p:cNvSpPr>
          <p:nvPr>
            <p:ph type="title"/>
          </p:nvPr>
        </p:nvSpPr>
        <p:spPr/>
        <p:txBody>
          <a:bodyPr/>
          <a:lstStyle/>
          <a:p>
            <a:r>
              <a:rPr lang="en-US"/>
              <a:t>Instagram Posts Table (mit Shares) | lokalzeit - 6 of 22</a:t>
            </a:r>
          </a:p>
        </p:txBody>
      </p:sp>
      <p:graphicFrame>
        <p:nvGraphicFramePr>
          <p:cNvPr id="5" name="Table Placeholder 4">
            <a:extLst>
              <a:ext uri="{FF2B5EF4-FFF2-40B4-BE49-F238E27FC236}">
                <a16:creationId xmlns:a16="http://schemas.microsoft.com/office/drawing/2014/main" id="{B5CCC3FB-19BF-45AC-87B3-647539DD81CD}"/>
              </a:ext>
            </a:extLst>
          </p:cNvPr>
          <p:cNvGraphicFramePr>
            <a:graphicFrameLocks noGrp="1"/>
          </p:cNvGraphicFramePr>
          <p:nvPr>
            <p:ph type="tbl" sz="quarter" idx="13"/>
            <p:extLst>
              <p:ext uri="{D42A27DB-BD31-4B8C-83A1-F6EECF244321}">
                <p14:modId xmlns:p14="http://schemas.microsoft.com/office/powerpoint/2010/main" val="246414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889358300"/>
                    </a:ext>
                  </a:extLst>
                </a:gridCol>
                <a:gridCol w="1069847">
                  <a:extLst>
                    <a:ext uri="{9D8B030D-6E8A-4147-A177-3AD203B41FA5}">
                      <a16:colId xmlns:a16="http://schemas.microsoft.com/office/drawing/2014/main" val="2431323989"/>
                    </a:ext>
                  </a:extLst>
                </a:gridCol>
                <a:gridCol w="1399031">
                  <a:extLst>
                    <a:ext uri="{9D8B030D-6E8A-4147-A177-3AD203B41FA5}">
                      <a16:colId xmlns:a16="http://schemas.microsoft.com/office/drawing/2014/main" val="4067458881"/>
                    </a:ext>
                  </a:extLst>
                </a:gridCol>
                <a:gridCol w="493776">
                  <a:extLst>
                    <a:ext uri="{9D8B030D-6E8A-4147-A177-3AD203B41FA5}">
                      <a16:colId xmlns:a16="http://schemas.microsoft.com/office/drawing/2014/main" val="870646046"/>
                    </a:ext>
                  </a:extLst>
                </a:gridCol>
                <a:gridCol w="493776">
                  <a:extLst>
                    <a:ext uri="{9D8B030D-6E8A-4147-A177-3AD203B41FA5}">
                      <a16:colId xmlns:a16="http://schemas.microsoft.com/office/drawing/2014/main" val="2639647871"/>
                    </a:ext>
                  </a:extLst>
                </a:gridCol>
                <a:gridCol w="493776">
                  <a:extLst>
                    <a:ext uri="{9D8B030D-6E8A-4147-A177-3AD203B41FA5}">
                      <a16:colId xmlns:a16="http://schemas.microsoft.com/office/drawing/2014/main" val="4178863994"/>
                    </a:ext>
                  </a:extLst>
                </a:gridCol>
                <a:gridCol w="493776">
                  <a:extLst>
                    <a:ext uri="{9D8B030D-6E8A-4147-A177-3AD203B41FA5}">
                      <a16:colId xmlns:a16="http://schemas.microsoft.com/office/drawing/2014/main" val="1879483112"/>
                    </a:ext>
                  </a:extLst>
                </a:gridCol>
                <a:gridCol w="493776">
                  <a:extLst>
                    <a:ext uri="{9D8B030D-6E8A-4147-A177-3AD203B41FA5}">
                      <a16:colId xmlns:a16="http://schemas.microsoft.com/office/drawing/2014/main" val="2317750134"/>
                    </a:ext>
                  </a:extLst>
                </a:gridCol>
                <a:gridCol w="493776">
                  <a:extLst>
                    <a:ext uri="{9D8B030D-6E8A-4147-A177-3AD203B41FA5}">
                      <a16:colId xmlns:a16="http://schemas.microsoft.com/office/drawing/2014/main" val="186427946"/>
                    </a:ext>
                  </a:extLst>
                </a:gridCol>
                <a:gridCol w="493776">
                  <a:extLst>
                    <a:ext uri="{9D8B030D-6E8A-4147-A177-3AD203B41FA5}">
                      <a16:colId xmlns:a16="http://schemas.microsoft.com/office/drawing/2014/main" val="2543407453"/>
                    </a:ext>
                  </a:extLst>
                </a:gridCol>
                <a:gridCol w="493776">
                  <a:extLst>
                    <a:ext uri="{9D8B030D-6E8A-4147-A177-3AD203B41FA5}">
                      <a16:colId xmlns:a16="http://schemas.microsoft.com/office/drawing/2014/main" val="295199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552205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- 2025-08-15 16:00:00</a:t>
                      </a:r>
                      <a:r>
                        <a:rPr kumimoji="0" lang="de-DE" sz="1000" b="0" i="0" u="none" strike="noStrike" kern="1200" cap="none" spc="0" normalizeH="0" baseline="0" noProof="0">
                          <a:ln>
                            <a:noFill/>
                          </a:ln>
                          <a:solidFill>
                            <a:prstClr val="black"/>
                          </a:solidFill>
                          <a:effectLst/>
                          <a:uLnTx/>
                          <a:uFillTx/>
                          <a:latin typeface="Calibri"/>
                          <a:ea typeface="+mn-ea"/>
                          <a:cs typeface="+mn-cs"/>
                        </a:rPr>
                        <a:t>
 Einfach mit dem Auto irgendwo hinfahren - für viele Menschen bedeutet das Freiheit! Aber nicht für Maren. Sie ist blind und konnte nie einen Führerschein machen. 🚗❌
Umso mehr freute sie sich auf diesen Tag: Eine Fahrstunde auf dem Flugplatz Münster-Telgte, organisiert vom Blinden- und Sehbehindertenverein Westfalen. 🙌🚘
#Blind #Sehbehinderung #Autofahren #Flugplatz #Telgte #Münster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https://quintly-eu-image-storage.s3.amazonaws.com/60b0c1ceafa7b1885479f8b118a661a3/14dd0222ed7850846e0ce1c5bac40b60.jpg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64453127"/>
                  </a:ext>
                </a:extLst>
              </a:tr>
            </a:tbl>
          </a:graphicData>
        </a:graphic>
      </p:graphicFrame>
      <p:sp>
        <p:nvSpPr>
          <p:cNvPr id="4" name="Text Placeholder 3">
            <a:extLst>
              <a:ext uri="{FF2B5EF4-FFF2-40B4-BE49-F238E27FC236}">
                <a16:creationId xmlns:a16="http://schemas.microsoft.com/office/drawing/2014/main" id="{380D1571-3C23-4318-8C1A-DDEADF5459FC}"/>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2420623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3BC01-7901-4C31-B37E-1E303E2653AB}"/>
              </a:ext>
            </a:extLst>
          </p:cNvPr>
          <p:cNvSpPr>
            <a:spLocks noGrp="1"/>
          </p:cNvSpPr>
          <p:nvPr>
            <p:ph type="title"/>
          </p:nvPr>
        </p:nvSpPr>
        <p:spPr/>
        <p:txBody>
          <a:bodyPr/>
          <a:lstStyle/>
          <a:p>
            <a:r>
              <a:rPr lang="en-US"/>
              <a:t>Instagram Posts Table (mit Shares) | lokalzeit - 7 of 22</a:t>
            </a:r>
          </a:p>
        </p:txBody>
      </p:sp>
      <p:graphicFrame>
        <p:nvGraphicFramePr>
          <p:cNvPr id="5" name="Table Placeholder 4">
            <a:extLst>
              <a:ext uri="{FF2B5EF4-FFF2-40B4-BE49-F238E27FC236}">
                <a16:creationId xmlns:a16="http://schemas.microsoft.com/office/drawing/2014/main" id="{36B4ED9C-2294-4C75-BFB8-5AF593466B12}"/>
              </a:ext>
            </a:extLst>
          </p:cNvPr>
          <p:cNvGraphicFramePr>
            <a:graphicFrameLocks noGrp="1"/>
          </p:cNvGraphicFramePr>
          <p:nvPr>
            <p:ph type="tbl" sz="quarter" idx="13"/>
            <p:extLst>
              <p:ext uri="{D42A27DB-BD31-4B8C-83A1-F6EECF244321}">
                <p14:modId xmlns:p14="http://schemas.microsoft.com/office/powerpoint/2010/main" val="4082792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37418479"/>
                    </a:ext>
                  </a:extLst>
                </a:gridCol>
                <a:gridCol w="1069847">
                  <a:extLst>
                    <a:ext uri="{9D8B030D-6E8A-4147-A177-3AD203B41FA5}">
                      <a16:colId xmlns:a16="http://schemas.microsoft.com/office/drawing/2014/main" val="940423441"/>
                    </a:ext>
                  </a:extLst>
                </a:gridCol>
                <a:gridCol w="1399031">
                  <a:extLst>
                    <a:ext uri="{9D8B030D-6E8A-4147-A177-3AD203B41FA5}">
                      <a16:colId xmlns:a16="http://schemas.microsoft.com/office/drawing/2014/main" val="1023486471"/>
                    </a:ext>
                  </a:extLst>
                </a:gridCol>
                <a:gridCol w="493776">
                  <a:extLst>
                    <a:ext uri="{9D8B030D-6E8A-4147-A177-3AD203B41FA5}">
                      <a16:colId xmlns:a16="http://schemas.microsoft.com/office/drawing/2014/main" val="3712122484"/>
                    </a:ext>
                  </a:extLst>
                </a:gridCol>
                <a:gridCol w="493776">
                  <a:extLst>
                    <a:ext uri="{9D8B030D-6E8A-4147-A177-3AD203B41FA5}">
                      <a16:colId xmlns:a16="http://schemas.microsoft.com/office/drawing/2014/main" val="4086462079"/>
                    </a:ext>
                  </a:extLst>
                </a:gridCol>
                <a:gridCol w="493776">
                  <a:extLst>
                    <a:ext uri="{9D8B030D-6E8A-4147-A177-3AD203B41FA5}">
                      <a16:colId xmlns:a16="http://schemas.microsoft.com/office/drawing/2014/main" val="406559051"/>
                    </a:ext>
                  </a:extLst>
                </a:gridCol>
                <a:gridCol w="493776">
                  <a:extLst>
                    <a:ext uri="{9D8B030D-6E8A-4147-A177-3AD203B41FA5}">
                      <a16:colId xmlns:a16="http://schemas.microsoft.com/office/drawing/2014/main" val="318299946"/>
                    </a:ext>
                  </a:extLst>
                </a:gridCol>
                <a:gridCol w="493776">
                  <a:extLst>
                    <a:ext uri="{9D8B030D-6E8A-4147-A177-3AD203B41FA5}">
                      <a16:colId xmlns:a16="http://schemas.microsoft.com/office/drawing/2014/main" val="4224608387"/>
                    </a:ext>
                  </a:extLst>
                </a:gridCol>
                <a:gridCol w="493776">
                  <a:extLst>
                    <a:ext uri="{9D8B030D-6E8A-4147-A177-3AD203B41FA5}">
                      <a16:colId xmlns:a16="http://schemas.microsoft.com/office/drawing/2014/main" val="1671967243"/>
                    </a:ext>
                  </a:extLst>
                </a:gridCol>
                <a:gridCol w="493776">
                  <a:extLst>
                    <a:ext uri="{9D8B030D-6E8A-4147-A177-3AD203B41FA5}">
                      <a16:colId xmlns:a16="http://schemas.microsoft.com/office/drawing/2014/main" val="2188305041"/>
                    </a:ext>
                  </a:extLst>
                </a:gridCol>
                <a:gridCol w="493776">
                  <a:extLst>
                    <a:ext uri="{9D8B030D-6E8A-4147-A177-3AD203B41FA5}">
                      <a16:colId xmlns:a16="http://schemas.microsoft.com/office/drawing/2014/main" val="2860114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88447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- 2025-08-13 16:28:08</a:t>
                      </a:r>
                      <a:r>
                        <a:rPr kumimoji="0" lang="de-DE" sz="1000" b="0" i="0" u="none" strike="noStrike" kern="1200" cap="none" spc="0" normalizeH="0" baseline="0" noProof="0">
                          <a:ln>
                            <a:noFill/>
                          </a:ln>
                          <a:solidFill>
                            <a:prstClr val="black"/>
                          </a:solidFill>
                          <a:effectLst/>
                          <a:uLnTx/>
                          <a:uFillTx/>
                          <a:latin typeface="Calibri"/>
                          <a:ea typeface="+mn-ea"/>
                          <a:cs typeface="+mn-cs"/>
                        </a:rPr>
                        <a:t>
 André Ehmann hat selber viele tolle Kindheitserinnerung ans Freibad. Diese Erlebnisse möchte er nun auch den Kindern und Jugendlichen im Bergischen Land ermöglichen. 🛟☀️ 
#Lokalzeit #WDR #Freibad #Wermelskirchen #Sommer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https://quintly-eu-image-storage.s3.amazonaws.com/60b0c1ceafa7b1885479f8b118a661a3/d0774b446dc1535dfa5182ef23898a08.jpg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04300159"/>
                  </a:ext>
                </a:extLst>
              </a:tr>
            </a:tbl>
          </a:graphicData>
        </a:graphic>
      </p:graphicFrame>
      <p:sp>
        <p:nvSpPr>
          <p:cNvPr id="4" name="Text Placeholder 3">
            <a:extLst>
              <a:ext uri="{FF2B5EF4-FFF2-40B4-BE49-F238E27FC236}">
                <a16:creationId xmlns:a16="http://schemas.microsoft.com/office/drawing/2014/main" id="{0BD63982-5AC7-4986-93E5-206EEE5B3DEE}"/>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2100750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4EB1D-30A1-466F-A157-FB18CD4A87E1}"/>
              </a:ext>
            </a:extLst>
          </p:cNvPr>
          <p:cNvSpPr>
            <a:spLocks noGrp="1"/>
          </p:cNvSpPr>
          <p:nvPr>
            <p:ph type="title"/>
          </p:nvPr>
        </p:nvSpPr>
        <p:spPr/>
        <p:txBody>
          <a:bodyPr/>
          <a:lstStyle/>
          <a:p>
            <a:r>
              <a:rPr lang="en-US"/>
              <a:t>Instagram Posts Table (mit Shares) | lokalzeit - 8 of 22</a:t>
            </a:r>
          </a:p>
        </p:txBody>
      </p:sp>
      <p:graphicFrame>
        <p:nvGraphicFramePr>
          <p:cNvPr id="5" name="Table Placeholder 4">
            <a:extLst>
              <a:ext uri="{FF2B5EF4-FFF2-40B4-BE49-F238E27FC236}">
                <a16:creationId xmlns:a16="http://schemas.microsoft.com/office/drawing/2014/main" id="{B6C60FAF-3493-43E0-A3EA-5EF1FF180F2D}"/>
              </a:ext>
            </a:extLst>
          </p:cNvPr>
          <p:cNvGraphicFramePr>
            <a:graphicFrameLocks noGrp="1"/>
          </p:cNvGraphicFramePr>
          <p:nvPr>
            <p:ph type="tbl" sz="quarter" idx="13"/>
            <p:extLst>
              <p:ext uri="{D42A27DB-BD31-4B8C-83A1-F6EECF244321}">
                <p14:modId xmlns:p14="http://schemas.microsoft.com/office/powerpoint/2010/main" val="122091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919083459"/>
                    </a:ext>
                  </a:extLst>
                </a:gridCol>
                <a:gridCol w="1069847">
                  <a:extLst>
                    <a:ext uri="{9D8B030D-6E8A-4147-A177-3AD203B41FA5}">
                      <a16:colId xmlns:a16="http://schemas.microsoft.com/office/drawing/2014/main" val="3921092585"/>
                    </a:ext>
                  </a:extLst>
                </a:gridCol>
                <a:gridCol w="1399031">
                  <a:extLst>
                    <a:ext uri="{9D8B030D-6E8A-4147-A177-3AD203B41FA5}">
                      <a16:colId xmlns:a16="http://schemas.microsoft.com/office/drawing/2014/main" val="1436630668"/>
                    </a:ext>
                  </a:extLst>
                </a:gridCol>
                <a:gridCol w="493776">
                  <a:extLst>
                    <a:ext uri="{9D8B030D-6E8A-4147-A177-3AD203B41FA5}">
                      <a16:colId xmlns:a16="http://schemas.microsoft.com/office/drawing/2014/main" val="809258688"/>
                    </a:ext>
                  </a:extLst>
                </a:gridCol>
                <a:gridCol w="493776">
                  <a:extLst>
                    <a:ext uri="{9D8B030D-6E8A-4147-A177-3AD203B41FA5}">
                      <a16:colId xmlns:a16="http://schemas.microsoft.com/office/drawing/2014/main" val="2988567310"/>
                    </a:ext>
                  </a:extLst>
                </a:gridCol>
                <a:gridCol w="493776">
                  <a:extLst>
                    <a:ext uri="{9D8B030D-6E8A-4147-A177-3AD203B41FA5}">
                      <a16:colId xmlns:a16="http://schemas.microsoft.com/office/drawing/2014/main" val="2246170919"/>
                    </a:ext>
                  </a:extLst>
                </a:gridCol>
                <a:gridCol w="493776">
                  <a:extLst>
                    <a:ext uri="{9D8B030D-6E8A-4147-A177-3AD203B41FA5}">
                      <a16:colId xmlns:a16="http://schemas.microsoft.com/office/drawing/2014/main" val="3152548182"/>
                    </a:ext>
                  </a:extLst>
                </a:gridCol>
                <a:gridCol w="493776">
                  <a:extLst>
                    <a:ext uri="{9D8B030D-6E8A-4147-A177-3AD203B41FA5}">
                      <a16:colId xmlns:a16="http://schemas.microsoft.com/office/drawing/2014/main" val="2227244177"/>
                    </a:ext>
                  </a:extLst>
                </a:gridCol>
                <a:gridCol w="493776">
                  <a:extLst>
                    <a:ext uri="{9D8B030D-6E8A-4147-A177-3AD203B41FA5}">
                      <a16:colId xmlns:a16="http://schemas.microsoft.com/office/drawing/2014/main" val="1585824373"/>
                    </a:ext>
                  </a:extLst>
                </a:gridCol>
                <a:gridCol w="493776">
                  <a:extLst>
                    <a:ext uri="{9D8B030D-6E8A-4147-A177-3AD203B41FA5}">
                      <a16:colId xmlns:a16="http://schemas.microsoft.com/office/drawing/2014/main" val="2945541939"/>
                    </a:ext>
                  </a:extLst>
                </a:gridCol>
                <a:gridCol w="493776">
                  <a:extLst>
                    <a:ext uri="{9D8B030D-6E8A-4147-A177-3AD203B41FA5}">
                      <a16:colId xmlns:a16="http://schemas.microsoft.com/office/drawing/2014/main" val="3478730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7301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- 2025-08-17 16:00:00</a:t>
                      </a:r>
                      <a:r>
                        <a:rPr kumimoji="0" lang="de-DE" sz="1000" b="0" i="0" u="none" strike="noStrike" kern="1200" cap="none" spc="0" normalizeH="0" baseline="0" noProof="0">
                          <a:ln>
                            <a:noFill/>
                          </a:ln>
                          <a:solidFill>
                            <a:prstClr val="black"/>
                          </a:solidFill>
                          <a:effectLst/>
                          <a:uLnTx/>
                          <a:uFillTx/>
                          <a:latin typeface="Calibri"/>
                          <a:ea typeface="+mn-ea"/>
                          <a:cs typeface="+mn-cs"/>
                        </a:rPr>
                        <a:t>
 Dani und Eva heiraten – aber haben absolut keine Lust auf den klassischen Schnickschnack. Bei ihnen gibt es kein weißes Kleid – sie tragen Schwarz. Keine Sitzordnung, keinen Brautstrauß – dafür Moshpit und Gitarrenmusik. 
Einfach mal heiraten, wie sie es wollen – traut ihr euch auch? 
#Unna #Hochzeit #Moshpit #Andersheiraten #Metalhochzeit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https://quintly-eu-image-storage.s3.amazonaws.com/60b0c1ceafa7b1885479f8b118a661a3/7989e244fb75c0e1645d033fef168986.jpg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80558822"/>
                  </a:ext>
                </a:extLst>
              </a:tr>
            </a:tbl>
          </a:graphicData>
        </a:graphic>
      </p:graphicFrame>
      <p:sp>
        <p:nvSpPr>
          <p:cNvPr id="4" name="Text Placeholder 3">
            <a:extLst>
              <a:ext uri="{FF2B5EF4-FFF2-40B4-BE49-F238E27FC236}">
                <a16:creationId xmlns:a16="http://schemas.microsoft.com/office/drawing/2014/main" id="{69D0E95C-5E0E-4977-AB0C-C0B50425C541}"/>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4135168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BC0D1-3B8C-4E77-8841-9D7DA079465A}"/>
              </a:ext>
            </a:extLst>
          </p:cNvPr>
          <p:cNvSpPr>
            <a:spLocks noGrp="1"/>
          </p:cNvSpPr>
          <p:nvPr>
            <p:ph type="title"/>
          </p:nvPr>
        </p:nvSpPr>
        <p:spPr/>
        <p:txBody>
          <a:bodyPr/>
          <a:lstStyle/>
          <a:p>
            <a:r>
              <a:rPr lang="en-US"/>
              <a:t>Instagram Posts Table (mit Shares) | lokalzeit - 9 of 22</a:t>
            </a:r>
          </a:p>
        </p:txBody>
      </p:sp>
      <p:graphicFrame>
        <p:nvGraphicFramePr>
          <p:cNvPr id="5" name="Table Placeholder 4">
            <a:extLst>
              <a:ext uri="{FF2B5EF4-FFF2-40B4-BE49-F238E27FC236}">
                <a16:creationId xmlns:a16="http://schemas.microsoft.com/office/drawing/2014/main" id="{8463A6B2-BB02-4633-8CD4-B034F43905F9}"/>
              </a:ext>
            </a:extLst>
          </p:cNvPr>
          <p:cNvGraphicFramePr>
            <a:graphicFrameLocks noGrp="1"/>
          </p:cNvGraphicFramePr>
          <p:nvPr>
            <p:ph type="tbl" sz="quarter" idx="13"/>
            <p:extLst>
              <p:ext uri="{D42A27DB-BD31-4B8C-83A1-F6EECF244321}">
                <p14:modId xmlns:p14="http://schemas.microsoft.com/office/powerpoint/2010/main" val="3051187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710928725"/>
                    </a:ext>
                  </a:extLst>
                </a:gridCol>
                <a:gridCol w="1069847">
                  <a:extLst>
                    <a:ext uri="{9D8B030D-6E8A-4147-A177-3AD203B41FA5}">
                      <a16:colId xmlns:a16="http://schemas.microsoft.com/office/drawing/2014/main" val="1130491441"/>
                    </a:ext>
                  </a:extLst>
                </a:gridCol>
                <a:gridCol w="1399031">
                  <a:extLst>
                    <a:ext uri="{9D8B030D-6E8A-4147-A177-3AD203B41FA5}">
                      <a16:colId xmlns:a16="http://schemas.microsoft.com/office/drawing/2014/main" val="3894169065"/>
                    </a:ext>
                  </a:extLst>
                </a:gridCol>
                <a:gridCol w="493776">
                  <a:extLst>
                    <a:ext uri="{9D8B030D-6E8A-4147-A177-3AD203B41FA5}">
                      <a16:colId xmlns:a16="http://schemas.microsoft.com/office/drawing/2014/main" val="2436979035"/>
                    </a:ext>
                  </a:extLst>
                </a:gridCol>
                <a:gridCol w="493776">
                  <a:extLst>
                    <a:ext uri="{9D8B030D-6E8A-4147-A177-3AD203B41FA5}">
                      <a16:colId xmlns:a16="http://schemas.microsoft.com/office/drawing/2014/main" val="4036279397"/>
                    </a:ext>
                  </a:extLst>
                </a:gridCol>
                <a:gridCol w="493776">
                  <a:extLst>
                    <a:ext uri="{9D8B030D-6E8A-4147-A177-3AD203B41FA5}">
                      <a16:colId xmlns:a16="http://schemas.microsoft.com/office/drawing/2014/main" val="4233364548"/>
                    </a:ext>
                  </a:extLst>
                </a:gridCol>
                <a:gridCol w="493776">
                  <a:extLst>
                    <a:ext uri="{9D8B030D-6E8A-4147-A177-3AD203B41FA5}">
                      <a16:colId xmlns:a16="http://schemas.microsoft.com/office/drawing/2014/main" val="4112601395"/>
                    </a:ext>
                  </a:extLst>
                </a:gridCol>
                <a:gridCol w="493776">
                  <a:extLst>
                    <a:ext uri="{9D8B030D-6E8A-4147-A177-3AD203B41FA5}">
                      <a16:colId xmlns:a16="http://schemas.microsoft.com/office/drawing/2014/main" val="1801415818"/>
                    </a:ext>
                  </a:extLst>
                </a:gridCol>
                <a:gridCol w="493776">
                  <a:extLst>
                    <a:ext uri="{9D8B030D-6E8A-4147-A177-3AD203B41FA5}">
                      <a16:colId xmlns:a16="http://schemas.microsoft.com/office/drawing/2014/main" val="2034125632"/>
                    </a:ext>
                  </a:extLst>
                </a:gridCol>
                <a:gridCol w="493776">
                  <a:extLst>
                    <a:ext uri="{9D8B030D-6E8A-4147-A177-3AD203B41FA5}">
                      <a16:colId xmlns:a16="http://schemas.microsoft.com/office/drawing/2014/main" val="1590930893"/>
                    </a:ext>
                  </a:extLst>
                </a:gridCol>
                <a:gridCol w="493776">
                  <a:extLst>
                    <a:ext uri="{9D8B030D-6E8A-4147-A177-3AD203B41FA5}">
                      <a16:colId xmlns:a16="http://schemas.microsoft.com/office/drawing/2014/main" val="551744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24641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- 2025-08-14 16:18:23</a:t>
                      </a:r>
                      <a:r>
                        <a:rPr kumimoji="0" lang="de-DE" sz="1000" b="0" i="0" u="none" strike="noStrike" kern="1200" cap="none" spc="0" normalizeH="0" baseline="0" noProof="0">
                          <a:ln>
                            <a:noFill/>
                          </a:ln>
                          <a:solidFill>
                            <a:prstClr val="black"/>
                          </a:solidFill>
                          <a:effectLst/>
                          <a:uLnTx/>
                          <a:uFillTx/>
                          <a:latin typeface="Calibri"/>
                          <a:ea typeface="+mn-ea"/>
                          <a:cs typeface="+mn-cs"/>
                        </a:rPr>
                        <a:t>
 Für Justus ist es manchmal nicht leicht, unter Menschen zu sein – er ist Autist. Sein größtes Hobby ist das Gaming. Das geht gut von zu Hause aus, aber in der Gruppe macht es doch am meisten Spaß. 💪🏼😍
Im AutismusTherapieZentrum der Duisburger Lebenshilfe zockt er deshalb zusammen mit Ehrenamtlern und anderen Kindern und Jugendlichen im Autismus-Spektrum. Zocken verbindet. 🎮❤️
🧑🏻‍💻 Autor: Christian Richter
#Gaming #Zocken #Autismus #Duisburg #Lebenshilfe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https://quintly-eu-image-storage.s3.amazonaws.com/60b0c1ceafa7b1885479f8b118a661a3/df735d86578c4eed2cc37dc3de8e3463.jpg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86353632"/>
                  </a:ext>
                </a:extLst>
              </a:tr>
            </a:tbl>
          </a:graphicData>
        </a:graphic>
      </p:graphicFrame>
      <p:sp>
        <p:nvSpPr>
          <p:cNvPr id="4" name="Text Placeholder 3">
            <a:extLst>
              <a:ext uri="{FF2B5EF4-FFF2-40B4-BE49-F238E27FC236}">
                <a16:creationId xmlns:a16="http://schemas.microsoft.com/office/drawing/2014/main" id="{93051052-8322-4A8D-ABB1-4411DAB5BDD9}"/>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4085423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E127A-2F7B-486B-9756-FB796A86FB9A}"/>
              </a:ext>
            </a:extLst>
          </p:cNvPr>
          <p:cNvSpPr>
            <a:spLocks noGrp="1"/>
          </p:cNvSpPr>
          <p:nvPr>
            <p:ph type="title"/>
          </p:nvPr>
        </p:nvSpPr>
        <p:spPr/>
        <p:txBody>
          <a:bodyPr/>
          <a:lstStyle/>
          <a:p>
            <a:r>
              <a:rPr lang="en-US"/>
              <a:t>Instagram Posts Table (mit Shares) | lokalzeit - 10 of 22</a:t>
            </a:r>
          </a:p>
        </p:txBody>
      </p:sp>
      <p:graphicFrame>
        <p:nvGraphicFramePr>
          <p:cNvPr id="5" name="Table Placeholder 4">
            <a:extLst>
              <a:ext uri="{FF2B5EF4-FFF2-40B4-BE49-F238E27FC236}">
                <a16:creationId xmlns:a16="http://schemas.microsoft.com/office/drawing/2014/main" id="{C6741742-E073-49F5-9DD2-C163605C052B}"/>
              </a:ext>
            </a:extLst>
          </p:cNvPr>
          <p:cNvGraphicFramePr>
            <a:graphicFrameLocks noGrp="1"/>
          </p:cNvGraphicFramePr>
          <p:nvPr>
            <p:ph type="tbl" sz="quarter" idx="13"/>
            <p:extLst>
              <p:ext uri="{D42A27DB-BD31-4B8C-83A1-F6EECF244321}">
                <p14:modId xmlns:p14="http://schemas.microsoft.com/office/powerpoint/2010/main" val="27585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832256968"/>
                    </a:ext>
                  </a:extLst>
                </a:gridCol>
                <a:gridCol w="1069847">
                  <a:extLst>
                    <a:ext uri="{9D8B030D-6E8A-4147-A177-3AD203B41FA5}">
                      <a16:colId xmlns:a16="http://schemas.microsoft.com/office/drawing/2014/main" val="409382145"/>
                    </a:ext>
                  </a:extLst>
                </a:gridCol>
                <a:gridCol w="1399031">
                  <a:extLst>
                    <a:ext uri="{9D8B030D-6E8A-4147-A177-3AD203B41FA5}">
                      <a16:colId xmlns:a16="http://schemas.microsoft.com/office/drawing/2014/main" val="3930717395"/>
                    </a:ext>
                  </a:extLst>
                </a:gridCol>
                <a:gridCol w="493776">
                  <a:extLst>
                    <a:ext uri="{9D8B030D-6E8A-4147-A177-3AD203B41FA5}">
                      <a16:colId xmlns:a16="http://schemas.microsoft.com/office/drawing/2014/main" val="3410759089"/>
                    </a:ext>
                  </a:extLst>
                </a:gridCol>
                <a:gridCol w="493776">
                  <a:extLst>
                    <a:ext uri="{9D8B030D-6E8A-4147-A177-3AD203B41FA5}">
                      <a16:colId xmlns:a16="http://schemas.microsoft.com/office/drawing/2014/main" val="3511896591"/>
                    </a:ext>
                  </a:extLst>
                </a:gridCol>
                <a:gridCol w="493776">
                  <a:extLst>
                    <a:ext uri="{9D8B030D-6E8A-4147-A177-3AD203B41FA5}">
                      <a16:colId xmlns:a16="http://schemas.microsoft.com/office/drawing/2014/main" val="2236725204"/>
                    </a:ext>
                  </a:extLst>
                </a:gridCol>
                <a:gridCol w="493776">
                  <a:extLst>
                    <a:ext uri="{9D8B030D-6E8A-4147-A177-3AD203B41FA5}">
                      <a16:colId xmlns:a16="http://schemas.microsoft.com/office/drawing/2014/main" val="3402226855"/>
                    </a:ext>
                  </a:extLst>
                </a:gridCol>
                <a:gridCol w="493776">
                  <a:extLst>
                    <a:ext uri="{9D8B030D-6E8A-4147-A177-3AD203B41FA5}">
                      <a16:colId xmlns:a16="http://schemas.microsoft.com/office/drawing/2014/main" val="1786377290"/>
                    </a:ext>
                  </a:extLst>
                </a:gridCol>
                <a:gridCol w="493776">
                  <a:extLst>
                    <a:ext uri="{9D8B030D-6E8A-4147-A177-3AD203B41FA5}">
                      <a16:colId xmlns:a16="http://schemas.microsoft.com/office/drawing/2014/main" val="1864682952"/>
                    </a:ext>
                  </a:extLst>
                </a:gridCol>
                <a:gridCol w="493776">
                  <a:extLst>
                    <a:ext uri="{9D8B030D-6E8A-4147-A177-3AD203B41FA5}">
                      <a16:colId xmlns:a16="http://schemas.microsoft.com/office/drawing/2014/main" val="3602879527"/>
                    </a:ext>
                  </a:extLst>
                </a:gridCol>
                <a:gridCol w="493776">
                  <a:extLst>
                    <a:ext uri="{9D8B030D-6E8A-4147-A177-3AD203B41FA5}">
                      <a16:colId xmlns:a16="http://schemas.microsoft.com/office/drawing/2014/main" val="3032096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925580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- 2025-08-12 10:13:29</a:t>
                      </a:r>
                      <a:r>
                        <a:rPr kumimoji="0" lang="en-US" sz="1000" b="0" i="0" u="none" strike="noStrike" kern="1200" cap="none" spc="0" normalizeH="0" baseline="0" noProof="0">
                          <a:ln>
                            <a:noFill/>
                          </a:ln>
                          <a:solidFill>
                            <a:prstClr val="black"/>
                          </a:solidFill>
                          <a:effectLst/>
                          <a:uLnTx/>
                          <a:uFillTx/>
                          <a:latin typeface="Calibri"/>
                          <a:ea typeface="+mn-ea"/>
                          <a:cs typeface="+mn-cs"/>
                        </a:rPr>
                        <a:t>
 Luca hat die seltene Knochenmarkserkrankung MDS und braucht dringend eine Stammzelltransplantation. Jede Typisierung zählt und kann Leben retten! ❤️
#MDS #Stammzellspende #Stammzelltransplantation #WDR #Lokalzeit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https://quintly-eu-image-storage.s3.amazonaws.com/60b0c1ceafa7b1885479f8b118a661a3/ae684d7e580569d629ecd9f2990326e7.jpg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24525956"/>
                  </a:ext>
                </a:extLst>
              </a:tr>
            </a:tbl>
          </a:graphicData>
        </a:graphic>
      </p:graphicFrame>
      <p:sp>
        <p:nvSpPr>
          <p:cNvPr id="4" name="Text Placeholder 3">
            <a:extLst>
              <a:ext uri="{FF2B5EF4-FFF2-40B4-BE49-F238E27FC236}">
                <a16:creationId xmlns:a16="http://schemas.microsoft.com/office/drawing/2014/main" id="{143D9C01-3D24-43BD-A4F9-41767B7EE2FC}"/>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7594404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91E6D-6C46-4223-A4CE-3DA8EB1B8F60}"/>
              </a:ext>
            </a:extLst>
          </p:cNvPr>
          <p:cNvSpPr>
            <a:spLocks noGrp="1"/>
          </p:cNvSpPr>
          <p:nvPr>
            <p:ph type="title"/>
          </p:nvPr>
        </p:nvSpPr>
        <p:spPr/>
        <p:txBody>
          <a:bodyPr/>
          <a:lstStyle/>
          <a:p>
            <a:r>
              <a:rPr lang="en-US"/>
              <a:t>Instagram Posts Table (mit Shares) | lokalzeit - 11 of 22</a:t>
            </a:r>
          </a:p>
        </p:txBody>
      </p:sp>
      <p:graphicFrame>
        <p:nvGraphicFramePr>
          <p:cNvPr id="5" name="Table Placeholder 4">
            <a:extLst>
              <a:ext uri="{FF2B5EF4-FFF2-40B4-BE49-F238E27FC236}">
                <a16:creationId xmlns:a16="http://schemas.microsoft.com/office/drawing/2014/main" id="{087D6016-FAEB-4208-92E4-C75B6F8DCB6B}"/>
              </a:ext>
            </a:extLst>
          </p:cNvPr>
          <p:cNvGraphicFramePr>
            <a:graphicFrameLocks noGrp="1"/>
          </p:cNvGraphicFramePr>
          <p:nvPr>
            <p:ph type="tbl" sz="quarter" idx="13"/>
            <p:extLst>
              <p:ext uri="{D42A27DB-BD31-4B8C-83A1-F6EECF244321}">
                <p14:modId xmlns:p14="http://schemas.microsoft.com/office/powerpoint/2010/main" val="2779846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915420864"/>
                    </a:ext>
                  </a:extLst>
                </a:gridCol>
                <a:gridCol w="1069847">
                  <a:extLst>
                    <a:ext uri="{9D8B030D-6E8A-4147-A177-3AD203B41FA5}">
                      <a16:colId xmlns:a16="http://schemas.microsoft.com/office/drawing/2014/main" val="2925558966"/>
                    </a:ext>
                  </a:extLst>
                </a:gridCol>
                <a:gridCol w="1399031">
                  <a:extLst>
                    <a:ext uri="{9D8B030D-6E8A-4147-A177-3AD203B41FA5}">
                      <a16:colId xmlns:a16="http://schemas.microsoft.com/office/drawing/2014/main" val="4705288"/>
                    </a:ext>
                  </a:extLst>
                </a:gridCol>
                <a:gridCol w="493776">
                  <a:extLst>
                    <a:ext uri="{9D8B030D-6E8A-4147-A177-3AD203B41FA5}">
                      <a16:colId xmlns:a16="http://schemas.microsoft.com/office/drawing/2014/main" val="3943720371"/>
                    </a:ext>
                  </a:extLst>
                </a:gridCol>
                <a:gridCol w="493776">
                  <a:extLst>
                    <a:ext uri="{9D8B030D-6E8A-4147-A177-3AD203B41FA5}">
                      <a16:colId xmlns:a16="http://schemas.microsoft.com/office/drawing/2014/main" val="3044368956"/>
                    </a:ext>
                  </a:extLst>
                </a:gridCol>
                <a:gridCol w="493776">
                  <a:extLst>
                    <a:ext uri="{9D8B030D-6E8A-4147-A177-3AD203B41FA5}">
                      <a16:colId xmlns:a16="http://schemas.microsoft.com/office/drawing/2014/main" val="4159225863"/>
                    </a:ext>
                  </a:extLst>
                </a:gridCol>
                <a:gridCol w="493776">
                  <a:extLst>
                    <a:ext uri="{9D8B030D-6E8A-4147-A177-3AD203B41FA5}">
                      <a16:colId xmlns:a16="http://schemas.microsoft.com/office/drawing/2014/main" val="3570626232"/>
                    </a:ext>
                  </a:extLst>
                </a:gridCol>
                <a:gridCol w="493776">
                  <a:extLst>
                    <a:ext uri="{9D8B030D-6E8A-4147-A177-3AD203B41FA5}">
                      <a16:colId xmlns:a16="http://schemas.microsoft.com/office/drawing/2014/main" val="2804683920"/>
                    </a:ext>
                  </a:extLst>
                </a:gridCol>
                <a:gridCol w="493776">
                  <a:extLst>
                    <a:ext uri="{9D8B030D-6E8A-4147-A177-3AD203B41FA5}">
                      <a16:colId xmlns:a16="http://schemas.microsoft.com/office/drawing/2014/main" val="1320996931"/>
                    </a:ext>
                  </a:extLst>
                </a:gridCol>
                <a:gridCol w="493776">
                  <a:extLst>
                    <a:ext uri="{9D8B030D-6E8A-4147-A177-3AD203B41FA5}">
                      <a16:colId xmlns:a16="http://schemas.microsoft.com/office/drawing/2014/main" val="1473163077"/>
                    </a:ext>
                  </a:extLst>
                </a:gridCol>
                <a:gridCol w="493776">
                  <a:extLst>
                    <a:ext uri="{9D8B030D-6E8A-4147-A177-3AD203B41FA5}">
                      <a16:colId xmlns:a16="http://schemas.microsoft.com/office/drawing/2014/main" val="3450472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342450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- 2025-08-16 14:00:00</a:t>
                      </a:r>
                      <a:r>
                        <a:rPr kumimoji="0" lang="en-US" sz="1000" b="0" i="0" u="none" strike="noStrike" kern="1200" cap="none" spc="0" normalizeH="0" baseline="0" noProof="0">
                          <a:ln>
                            <a:noFill/>
                          </a:ln>
                          <a:solidFill>
                            <a:prstClr val="black"/>
                          </a:solidFill>
                          <a:effectLst/>
                          <a:uLnTx/>
                          <a:uFillTx/>
                          <a:latin typeface="Calibri"/>
                          <a:ea typeface="+mn-ea"/>
                          <a:cs typeface="+mn-cs"/>
                        </a:rPr>
                        <a:t>
 Mehr als 3 Millionen Menschen sind betroffen – von einer Krankheit, die kaum jemand kennt. 😞 
Diese Betroffenen zeigen ihre Beine und erzählen ihre Geschichten - dazu gehört für die meisten sehr viel Mut. Das Lipödem ist eine chronische Fettverteilungsstörung. 💪🦵 
Darauf haben sie mit einer Menschenkette am Wuppertaler Bahnhof aufmerksam gemacht. Organisiert wird die von Ramona. Sie leitet die Lipödem-Selbsthilfegruppe Lip Ladys - und ist selbst betroffen. 
👩‍💻 Autorin: Klaudia Deus 
#Lipödem #Lipödemfighter #LipoedemaLadies #Lipoedema #LipoedemaAwareness #LipödemKämpferin #LipödemMutmacher #LipödemCommunity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https://quintly-eu-image-storage.s3.amazonaws.com/60b0c1ceafa7b1885479f8b118a661a3/c587db2659c8253aa82c50ba9a201725.jpg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47993934"/>
                  </a:ext>
                </a:extLst>
              </a:tr>
            </a:tbl>
          </a:graphicData>
        </a:graphic>
      </p:graphicFrame>
      <p:sp>
        <p:nvSpPr>
          <p:cNvPr id="4" name="Text Placeholder 3">
            <a:extLst>
              <a:ext uri="{FF2B5EF4-FFF2-40B4-BE49-F238E27FC236}">
                <a16:creationId xmlns:a16="http://schemas.microsoft.com/office/drawing/2014/main" id="{38843326-C562-4FB9-BBD7-E6312CB811B2}"/>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4261281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C7731-FB89-4DB3-862E-B6C399A77F53}"/>
              </a:ext>
            </a:extLst>
          </p:cNvPr>
          <p:cNvSpPr>
            <a:spLocks noGrp="1"/>
          </p:cNvSpPr>
          <p:nvPr>
            <p:ph type="title"/>
          </p:nvPr>
        </p:nvSpPr>
        <p:spPr/>
        <p:txBody>
          <a:bodyPr/>
          <a:lstStyle/>
          <a:p>
            <a:r>
              <a:rPr lang="en-US"/>
              <a:t>Instagram Posts Table (mit Shares) | lokalzeit - 12 of 22</a:t>
            </a:r>
          </a:p>
        </p:txBody>
      </p:sp>
      <p:graphicFrame>
        <p:nvGraphicFramePr>
          <p:cNvPr id="5" name="Table Placeholder 4">
            <a:extLst>
              <a:ext uri="{FF2B5EF4-FFF2-40B4-BE49-F238E27FC236}">
                <a16:creationId xmlns:a16="http://schemas.microsoft.com/office/drawing/2014/main" id="{F49D3BBA-E870-4A00-95A4-FF2657E00323}"/>
              </a:ext>
            </a:extLst>
          </p:cNvPr>
          <p:cNvGraphicFramePr>
            <a:graphicFrameLocks noGrp="1"/>
          </p:cNvGraphicFramePr>
          <p:nvPr>
            <p:ph type="tbl" sz="quarter" idx="13"/>
            <p:extLst>
              <p:ext uri="{D42A27DB-BD31-4B8C-83A1-F6EECF244321}">
                <p14:modId xmlns:p14="http://schemas.microsoft.com/office/powerpoint/2010/main" val="1727066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175697604"/>
                    </a:ext>
                  </a:extLst>
                </a:gridCol>
                <a:gridCol w="1069847">
                  <a:extLst>
                    <a:ext uri="{9D8B030D-6E8A-4147-A177-3AD203B41FA5}">
                      <a16:colId xmlns:a16="http://schemas.microsoft.com/office/drawing/2014/main" val="3012899037"/>
                    </a:ext>
                  </a:extLst>
                </a:gridCol>
                <a:gridCol w="1399031">
                  <a:extLst>
                    <a:ext uri="{9D8B030D-6E8A-4147-A177-3AD203B41FA5}">
                      <a16:colId xmlns:a16="http://schemas.microsoft.com/office/drawing/2014/main" val="45806723"/>
                    </a:ext>
                  </a:extLst>
                </a:gridCol>
                <a:gridCol w="493776">
                  <a:extLst>
                    <a:ext uri="{9D8B030D-6E8A-4147-A177-3AD203B41FA5}">
                      <a16:colId xmlns:a16="http://schemas.microsoft.com/office/drawing/2014/main" val="4060981259"/>
                    </a:ext>
                  </a:extLst>
                </a:gridCol>
                <a:gridCol w="493776">
                  <a:extLst>
                    <a:ext uri="{9D8B030D-6E8A-4147-A177-3AD203B41FA5}">
                      <a16:colId xmlns:a16="http://schemas.microsoft.com/office/drawing/2014/main" val="4236510080"/>
                    </a:ext>
                  </a:extLst>
                </a:gridCol>
                <a:gridCol w="493776">
                  <a:extLst>
                    <a:ext uri="{9D8B030D-6E8A-4147-A177-3AD203B41FA5}">
                      <a16:colId xmlns:a16="http://schemas.microsoft.com/office/drawing/2014/main" val="3034323635"/>
                    </a:ext>
                  </a:extLst>
                </a:gridCol>
                <a:gridCol w="493776">
                  <a:extLst>
                    <a:ext uri="{9D8B030D-6E8A-4147-A177-3AD203B41FA5}">
                      <a16:colId xmlns:a16="http://schemas.microsoft.com/office/drawing/2014/main" val="2668753649"/>
                    </a:ext>
                  </a:extLst>
                </a:gridCol>
                <a:gridCol w="493776">
                  <a:extLst>
                    <a:ext uri="{9D8B030D-6E8A-4147-A177-3AD203B41FA5}">
                      <a16:colId xmlns:a16="http://schemas.microsoft.com/office/drawing/2014/main" val="2182821360"/>
                    </a:ext>
                  </a:extLst>
                </a:gridCol>
                <a:gridCol w="493776">
                  <a:extLst>
                    <a:ext uri="{9D8B030D-6E8A-4147-A177-3AD203B41FA5}">
                      <a16:colId xmlns:a16="http://schemas.microsoft.com/office/drawing/2014/main" val="1706860380"/>
                    </a:ext>
                  </a:extLst>
                </a:gridCol>
                <a:gridCol w="493776">
                  <a:extLst>
                    <a:ext uri="{9D8B030D-6E8A-4147-A177-3AD203B41FA5}">
                      <a16:colId xmlns:a16="http://schemas.microsoft.com/office/drawing/2014/main" val="3891687786"/>
                    </a:ext>
                  </a:extLst>
                </a:gridCol>
                <a:gridCol w="493776">
                  <a:extLst>
                    <a:ext uri="{9D8B030D-6E8A-4147-A177-3AD203B41FA5}">
                      <a16:colId xmlns:a16="http://schemas.microsoft.com/office/drawing/2014/main" val="1375089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56845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- 2025-08-14 13:52:56</a:t>
                      </a:r>
                      <a:r>
                        <a:rPr kumimoji="0" lang="de-DE" sz="1000" b="0" i="0" u="none" strike="noStrike" kern="1200" cap="none" spc="0" normalizeH="0" baseline="0" noProof="0">
                          <a:ln>
                            <a:noFill/>
                          </a:ln>
                          <a:solidFill>
                            <a:prstClr val="black"/>
                          </a:solidFill>
                          <a:effectLst/>
                          <a:uLnTx/>
                          <a:uFillTx/>
                          <a:latin typeface="Calibri"/>
                          <a:ea typeface="+mn-ea"/>
                          <a:cs typeface="+mn-cs"/>
                        </a:rPr>
                        <a:t>
 Im Gefängnis in Castrop-Rauxel kümmern sich Häftlinge um gerettete Hühner. Für die Hühner ein Neustart, für die Häftlinge viel Verantwortung und ein kleines Stück Freiheit. 🐓❤️
In der JVA Castrop-Rauxel leben rund 100 Hühner. Verbrochen haben sie nichts – sie wurden aus schlimmen Umständen gerettet und genießen jetzt im Knast ihren Lebensabend. Liebevoll umsorgt werden sie von Häftlingen der JVA. Sie füttern die Hühner, sammeln ihre Eier und kuscheln mit ihnen. 🌾🥚
🧑🏻‍💻 Autor: Jonas Vogt 
#Hühner #Tiere #Gefängnis #Knast #JVA #Lokalzeit #WDR #ARD #Castrop-Rauxel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https://quintly-eu-image-storage.s3.amazonaws.com/60b0c1ceafa7b1885479f8b118a661a3/55046431aea27d980dd0c22c8e9a90a2.jpg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95767631"/>
                  </a:ext>
                </a:extLst>
              </a:tr>
            </a:tbl>
          </a:graphicData>
        </a:graphic>
      </p:graphicFrame>
      <p:sp>
        <p:nvSpPr>
          <p:cNvPr id="4" name="Text Placeholder 3">
            <a:extLst>
              <a:ext uri="{FF2B5EF4-FFF2-40B4-BE49-F238E27FC236}">
                <a16:creationId xmlns:a16="http://schemas.microsoft.com/office/drawing/2014/main" id="{C6034FBA-CBC0-4ED7-ADAD-3F19D4B2173B}"/>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1692962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A275E-3626-4C89-8808-F6A5BC375176}"/>
              </a:ext>
            </a:extLst>
          </p:cNvPr>
          <p:cNvSpPr>
            <a:spLocks noGrp="1"/>
          </p:cNvSpPr>
          <p:nvPr>
            <p:ph type="title"/>
          </p:nvPr>
        </p:nvSpPr>
        <p:spPr/>
        <p:txBody>
          <a:bodyPr/>
          <a:lstStyle/>
          <a:p>
            <a:r>
              <a:rPr lang="en-US"/>
              <a:t>Instagram Posts Table (mit Shares) | lokalzeit - 13 of 22</a:t>
            </a:r>
          </a:p>
        </p:txBody>
      </p:sp>
      <p:graphicFrame>
        <p:nvGraphicFramePr>
          <p:cNvPr id="5" name="Table Placeholder 4">
            <a:extLst>
              <a:ext uri="{FF2B5EF4-FFF2-40B4-BE49-F238E27FC236}">
                <a16:creationId xmlns:a16="http://schemas.microsoft.com/office/drawing/2014/main" id="{5E85E2CE-DF81-4060-A82C-37E3A93DC979}"/>
              </a:ext>
            </a:extLst>
          </p:cNvPr>
          <p:cNvGraphicFramePr>
            <a:graphicFrameLocks noGrp="1"/>
          </p:cNvGraphicFramePr>
          <p:nvPr>
            <p:ph type="tbl" sz="quarter" idx="13"/>
            <p:extLst>
              <p:ext uri="{D42A27DB-BD31-4B8C-83A1-F6EECF244321}">
                <p14:modId xmlns:p14="http://schemas.microsoft.com/office/powerpoint/2010/main" val="1855307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858245464"/>
                    </a:ext>
                  </a:extLst>
                </a:gridCol>
                <a:gridCol w="1069847">
                  <a:extLst>
                    <a:ext uri="{9D8B030D-6E8A-4147-A177-3AD203B41FA5}">
                      <a16:colId xmlns:a16="http://schemas.microsoft.com/office/drawing/2014/main" val="4105587903"/>
                    </a:ext>
                  </a:extLst>
                </a:gridCol>
                <a:gridCol w="1399031">
                  <a:extLst>
                    <a:ext uri="{9D8B030D-6E8A-4147-A177-3AD203B41FA5}">
                      <a16:colId xmlns:a16="http://schemas.microsoft.com/office/drawing/2014/main" val="1620531311"/>
                    </a:ext>
                  </a:extLst>
                </a:gridCol>
                <a:gridCol w="493776">
                  <a:extLst>
                    <a:ext uri="{9D8B030D-6E8A-4147-A177-3AD203B41FA5}">
                      <a16:colId xmlns:a16="http://schemas.microsoft.com/office/drawing/2014/main" val="1059492017"/>
                    </a:ext>
                  </a:extLst>
                </a:gridCol>
                <a:gridCol w="493776">
                  <a:extLst>
                    <a:ext uri="{9D8B030D-6E8A-4147-A177-3AD203B41FA5}">
                      <a16:colId xmlns:a16="http://schemas.microsoft.com/office/drawing/2014/main" val="2553587502"/>
                    </a:ext>
                  </a:extLst>
                </a:gridCol>
                <a:gridCol w="493776">
                  <a:extLst>
                    <a:ext uri="{9D8B030D-6E8A-4147-A177-3AD203B41FA5}">
                      <a16:colId xmlns:a16="http://schemas.microsoft.com/office/drawing/2014/main" val="1355915559"/>
                    </a:ext>
                  </a:extLst>
                </a:gridCol>
                <a:gridCol w="493776">
                  <a:extLst>
                    <a:ext uri="{9D8B030D-6E8A-4147-A177-3AD203B41FA5}">
                      <a16:colId xmlns:a16="http://schemas.microsoft.com/office/drawing/2014/main" val="3837486969"/>
                    </a:ext>
                  </a:extLst>
                </a:gridCol>
                <a:gridCol w="493776">
                  <a:extLst>
                    <a:ext uri="{9D8B030D-6E8A-4147-A177-3AD203B41FA5}">
                      <a16:colId xmlns:a16="http://schemas.microsoft.com/office/drawing/2014/main" val="3187356271"/>
                    </a:ext>
                  </a:extLst>
                </a:gridCol>
                <a:gridCol w="493776">
                  <a:extLst>
                    <a:ext uri="{9D8B030D-6E8A-4147-A177-3AD203B41FA5}">
                      <a16:colId xmlns:a16="http://schemas.microsoft.com/office/drawing/2014/main" val="2409826173"/>
                    </a:ext>
                  </a:extLst>
                </a:gridCol>
                <a:gridCol w="493776">
                  <a:extLst>
                    <a:ext uri="{9D8B030D-6E8A-4147-A177-3AD203B41FA5}">
                      <a16:colId xmlns:a16="http://schemas.microsoft.com/office/drawing/2014/main" val="229734055"/>
                    </a:ext>
                  </a:extLst>
                </a:gridCol>
                <a:gridCol w="493776">
                  <a:extLst>
                    <a:ext uri="{9D8B030D-6E8A-4147-A177-3AD203B41FA5}">
                      <a16:colId xmlns:a16="http://schemas.microsoft.com/office/drawing/2014/main" val="3748495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284491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- 2025-08-16 11:00:00</a:t>
                      </a:r>
                      <a:r>
                        <a:rPr kumimoji="0" lang="de-DE" sz="1000" b="0" i="0" u="none" strike="noStrike" kern="1200" cap="none" spc="0" normalizeH="0" baseline="0" noProof="0">
                          <a:ln>
                            <a:noFill/>
                          </a:ln>
                          <a:solidFill>
                            <a:prstClr val="black"/>
                          </a:solidFill>
                          <a:effectLst/>
                          <a:uLnTx/>
                          <a:uFillTx/>
                          <a:latin typeface="Calibri"/>
                          <a:ea typeface="+mn-ea"/>
                          <a:cs typeface="+mn-cs"/>
                        </a:rPr>
                        <a:t>
 Mit diesem kleinen Auto geht es für David @golf2_edition_travel und seine vierköpfige Familie in den Urlaub. Das Besondere: Alles, was sie brauchen, befindet sich in und an dem 2er Golf. Vier Personen, Zelt, Küche, Dusche, E-Bike, Kühlschrank und Stromversorgung. Alles ist in diesem Raumwunder vorhanden. Damit lässt es sich luxuriös und doch für wenig Geld Urlaub machen. 🏕️🚙💗
👨‍💻 Autor: Niklas Weller 
#CampingLife #campingOnTheRoad #Free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https://quintly-eu-image-storage.s3.amazonaws.com/60b0c1ceafa7b1885479f8b118a661a3/8f67b393562fc489c085d49dc1302cff.jpg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11000262"/>
                  </a:ext>
                </a:extLst>
              </a:tr>
            </a:tbl>
          </a:graphicData>
        </a:graphic>
      </p:graphicFrame>
      <p:sp>
        <p:nvSpPr>
          <p:cNvPr id="4" name="Text Placeholder 3">
            <a:extLst>
              <a:ext uri="{FF2B5EF4-FFF2-40B4-BE49-F238E27FC236}">
                <a16:creationId xmlns:a16="http://schemas.microsoft.com/office/drawing/2014/main" id="{7B810119-3B58-4CE0-A932-99BC9CF0ABEF}"/>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345555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1EFFF-55ED-4FE3-AFEE-5C4F07704A45}"/>
              </a:ext>
            </a:extLst>
          </p:cNvPr>
          <p:cNvSpPr>
            <a:spLocks noGrp="1"/>
          </p:cNvSpPr>
          <p:nvPr>
            <p:ph type="title"/>
          </p:nvPr>
        </p:nvSpPr>
        <p:spPr/>
        <p:txBody>
          <a:bodyPr/>
          <a:lstStyle/>
          <a:p>
            <a:r>
              <a:rPr lang="en-US"/>
              <a:t>Instagram Posts Table (mit Shares) | lokalzeit - 14 of 22</a:t>
            </a:r>
          </a:p>
        </p:txBody>
      </p:sp>
      <p:graphicFrame>
        <p:nvGraphicFramePr>
          <p:cNvPr id="5" name="Table Placeholder 4">
            <a:extLst>
              <a:ext uri="{FF2B5EF4-FFF2-40B4-BE49-F238E27FC236}">
                <a16:creationId xmlns:a16="http://schemas.microsoft.com/office/drawing/2014/main" id="{45D3D2DB-5E9F-4D02-940A-0BA6992E3E0C}"/>
              </a:ext>
            </a:extLst>
          </p:cNvPr>
          <p:cNvGraphicFramePr>
            <a:graphicFrameLocks noGrp="1"/>
          </p:cNvGraphicFramePr>
          <p:nvPr>
            <p:ph type="tbl" sz="quarter" idx="13"/>
            <p:extLst>
              <p:ext uri="{D42A27DB-BD31-4B8C-83A1-F6EECF244321}">
                <p14:modId xmlns:p14="http://schemas.microsoft.com/office/powerpoint/2010/main" val="1890544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599042368"/>
                    </a:ext>
                  </a:extLst>
                </a:gridCol>
                <a:gridCol w="1069847">
                  <a:extLst>
                    <a:ext uri="{9D8B030D-6E8A-4147-A177-3AD203B41FA5}">
                      <a16:colId xmlns:a16="http://schemas.microsoft.com/office/drawing/2014/main" val="1184485949"/>
                    </a:ext>
                  </a:extLst>
                </a:gridCol>
                <a:gridCol w="1399031">
                  <a:extLst>
                    <a:ext uri="{9D8B030D-6E8A-4147-A177-3AD203B41FA5}">
                      <a16:colId xmlns:a16="http://schemas.microsoft.com/office/drawing/2014/main" val="3407365132"/>
                    </a:ext>
                  </a:extLst>
                </a:gridCol>
                <a:gridCol w="493776">
                  <a:extLst>
                    <a:ext uri="{9D8B030D-6E8A-4147-A177-3AD203B41FA5}">
                      <a16:colId xmlns:a16="http://schemas.microsoft.com/office/drawing/2014/main" val="1395732017"/>
                    </a:ext>
                  </a:extLst>
                </a:gridCol>
                <a:gridCol w="493776">
                  <a:extLst>
                    <a:ext uri="{9D8B030D-6E8A-4147-A177-3AD203B41FA5}">
                      <a16:colId xmlns:a16="http://schemas.microsoft.com/office/drawing/2014/main" val="975994536"/>
                    </a:ext>
                  </a:extLst>
                </a:gridCol>
                <a:gridCol w="493776">
                  <a:extLst>
                    <a:ext uri="{9D8B030D-6E8A-4147-A177-3AD203B41FA5}">
                      <a16:colId xmlns:a16="http://schemas.microsoft.com/office/drawing/2014/main" val="1987820730"/>
                    </a:ext>
                  </a:extLst>
                </a:gridCol>
                <a:gridCol w="493776">
                  <a:extLst>
                    <a:ext uri="{9D8B030D-6E8A-4147-A177-3AD203B41FA5}">
                      <a16:colId xmlns:a16="http://schemas.microsoft.com/office/drawing/2014/main" val="3545592778"/>
                    </a:ext>
                  </a:extLst>
                </a:gridCol>
                <a:gridCol w="493776">
                  <a:extLst>
                    <a:ext uri="{9D8B030D-6E8A-4147-A177-3AD203B41FA5}">
                      <a16:colId xmlns:a16="http://schemas.microsoft.com/office/drawing/2014/main" val="1292387725"/>
                    </a:ext>
                  </a:extLst>
                </a:gridCol>
                <a:gridCol w="493776">
                  <a:extLst>
                    <a:ext uri="{9D8B030D-6E8A-4147-A177-3AD203B41FA5}">
                      <a16:colId xmlns:a16="http://schemas.microsoft.com/office/drawing/2014/main" val="2777060180"/>
                    </a:ext>
                  </a:extLst>
                </a:gridCol>
                <a:gridCol w="493776">
                  <a:extLst>
                    <a:ext uri="{9D8B030D-6E8A-4147-A177-3AD203B41FA5}">
                      <a16:colId xmlns:a16="http://schemas.microsoft.com/office/drawing/2014/main" val="399144827"/>
                    </a:ext>
                  </a:extLst>
                </a:gridCol>
                <a:gridCol w="493776">
                  <a:extLst>
                    <a:ext uri="{9D8B030D-6E8A-4147-A177-3AD203B41FA5}">
                      <a16:colId xmlns:a16="http://schemas.microsoft.com/office/drawing/2014/main" val="2276255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857127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- 2025-08-14 10:32:38</a:t>
                      </a:r>
                      <a:r>
                        <a:rPr kumimoji="0" lang="de-DE" sz="1000" b="0" i="0" u="none" strike="noStrike" kern="1200" cap="none" spc="0" normalizeH="0" baseline="0" noProof="0">
                          <a:ln>
                            <a:noFill/>
                          </a:ln>
                          <a:solidFill>
                            <a:prstClr val="black"/>
                          </a:solidFill>
                          <a:effectLst/>
                          <a:uLnTx/>
                          <a:uFillTx/>
                          <a:latin typeface="Calibri"/>
                          <a:ea typeface="+mn-ea"/>
                          <a:cs typeface="+mn-cs"/>
                        </a:rPr>
                        <a:t>
 Sophia Koßenjans lebt ihren Kindheitstraum: Sie ist Großtierärztin. 🐮❤️
Im Raum Münster fährt sie täglich zu landwirtschaftlichen Betrieben, um Tiere direkt vor Ort medizinisch zu versorgen. Auch wenn sie ihrem Freund vielleicht nicht jedes Detail ihres Arbeitsalltags erzählt. 🩺💩
Mehr von Sophias Einsätzen seht ihr auf unserem Youtube-Kanal WDR Lokalzeit LandSchafft. 🚜🌾
#Landschafft #Kühe #Rinder #Tierarzt #Großtierärztin #Lokalzeit #WDR #ARD #Münster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https://quintly-eu-image-storage.s3.amazonaws.com/60b0c1ceafa7b1885479f8b118a661a3/9a622f9fca7016d416a4a765d866f73c.jpg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91789655"/>
                  </a:ext>
                </a:extLst>
              </a:tr>
            </a:tbl>
          </a:graphicData>
        </a:graphic>
      </p:graphicFrame>
      <p:sp>
        <p:nvSpPr>
          <p:cNvPr id="4" name="Text Placeholder 3">
            <a:extLst>
              <a:ext uri="{FF2B5EF4-FFF2-40B4-BE49-F238E27FC236}">
                <a16:creationId xmlns:a16="http://schemas.microsoft.com/office/drawing/2014/main" id="{B3CFB7F6-4E53-47F0-86F4-D188F8B823DB}"/>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2525432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0BFCE-12A8-489E-98D5-080EC51336EA}"/>
              </a:ext>
            </a:extLst>
          </p:cNvPr>
          <p:cNvSpPr>
            <a:spLocks noGrp="1"/>
          </p:cNvSpPr>
          <p:nvPr>
            <p:ph type="title"/>
          </p:nvPr>
        </p:nvSpPr>
        <p:spPr/>
        <p:txBody>
          <a:bodyPr/>
          <a:lstStyle/>
          <a:p>
            <a:r>
              <a:rPr lang="en-US"/>
              <a:t>Instagram Posts Table (mit Shares) | lokalzeit - 15 of 22</a:t>
            </a:r>
          </a:p>
        </p:txBody>
      </p:sp>
      <p:graphicFrame>
        <p:nvGraphicFramePr>
          <p:cNvPr id="5" name="Table Placeholder 4">
            <a:extLst>
              <a:ext uri="{FF2B5EF4-FFF2-40B4-BE49-F238E27FC236}">
                <a16:creationId xmlns:a16="http://schemas.microsoft.com/office/drawing/2014/main" id="{A086D4F2-C514-4EF1-BE5F-2751EE98F5C8}"/>
              </a:ext>
            </a:extLst>
          </p:cNvPr>
          <p:cNvGraphicFramePr>
            <a:graphicFrameLocks noGrp="1"/>
          </p:cNvGraphicFramePr>
          <p:nvPr>
            <p:ph type="tbl" sz="quarter" idx="13"/>
            <p:extLst>
              <p:ext uri="{D42A27DB-BD31-4B8C-83A1-F6EECF244321}">
                <p14:modId xmlns:p14="http://schemas.microsoft.com/office/powerpoint/2010/main" val="2675077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1948466"/>
                    </a:ext>
                  </a:extLst>
                </a:gridCol>
                <a:gridCol w="1069847">
                  <a:extLst>
                    <a:ext uri="{9D8B030D-6E8A-4147-A177-3AD203B41FA5}">
                      <a16:colId xmlns:a16="http://schemas.microsoft.com/office/drawing/2014/main" val="2040388554"/>
                    </a:ext>
                  </a:extLst>
                </a:gridCol>
                <a:gridCol w="1399031">
                  <a:extLst>
                    <a:ext uri="{9D8B030D-6E8A-4147-A177-3AD203B41FA5}">
                      <a16:colId xmlns:a16="http://schemas.microsoft.com/office/drawing/2014/main" val="3760918890"/>
                    </a:ext>
                  </a:extLst>
                </a:gridCol>
                <a:gridCol w="493776">
                  <a:extLst>
                    <a:ext uri="{9D8B030D-6E8A-4147-A177-3AD203B41FA5}">
                      <a16:colId xmlns:a16="http://schemas.microsoft.com/office/drawing/2014/main" val="1797224682"/>
                    </a:ext>
                  </a:extLst>
                </a:gridCol>
                <a:gridCol w="493776">
                  <a:extLst>
                    <a:ext uri="{9D8B030D-6E8A-4147-A177-3AD203B41FA5}">
                      <a16:colId xmlns:a16="http://schemas.microsoft.com/office/drawing/2014/main" val="1430980477"/>
                    </a:ext>
                  </a:extLst>
                </a:gridCol>
                <a:gridCol w="493776">
                  <a:extLst>
                    <a:ext uri="{9D8B030D-6E8A-4147-A177-3AD203B41FA5}">
                      <a16:colId xmlns:a16="http://schemas.microsoft.com/office/drawing/2014/main" val="735114294"/>
                    </a:ext>
                  </a:extLst>
                </a:gridCol>
                <a:gridCol w="493776">
                  <a:extLst>
                    <a:ext uri="{9D8B030D-6E8A-4147-A177-3AD203B41FA5}">
                      <a16:colId xmlns:a16="http://schemas.microsoft.com/office/drawing/2014/main" val="2081504872"/>
                    </a:ext>
                  </a:extLst>
                </a:gridCol>
                <a:gridCol w="493776">
                  <a:extLst>
                    <a:ext uri="{9D8B030D-6E8A-4147-A177-3AD203B41FA5}">
                      <a16:colId xmlns:a16="http://schemas.microsoft.com/office/drawing/2014/main" val="3383378686"/>
                    </a:ext>
                  </a:extLst>
                </a:gridCol>
                <a:gridCol w="493776">
                  <a:extLst>
                    <a:ext uri="{9D8B030D-6E8A-4147-A177-3AD203B41FA5}">
                      <a16:colId xmlns:a16="http://schemas.microsoft.com/office/drawing/2014/main" val="3020995979"/>
                    </a:ext>
                  </a:extLst>
                </a:gridCol>
                <a:gridCol w="493776">
                  <a:extLst>
                    <a:ext uri="{9D8B030D-6E8A-4147-A177-3AD203B41FA5}">
                      <a16:colId xmlns:a16="http://schemas.microsoft.com/office/drawing/2014/main" val="4199444801"/>
                    </a:ext>
                  </a:extLst>
                </a:gridCol>
                <a:gridCol w="493776">
                  <a:extLst>
                    <a:ext uri="{9D8B030D-6E8A-4147-A177-3AD203B41FA5}">
                      <a16:colId xmlns:a16="http://schemas.microsoft.com/office/drawing/2014/main" val="14822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380766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- 2025-08-12 16:10:00</a:t>
                      </a:r>
                      <a:r>
                        <a:rPr kumimoji="0" lang="de-DE" sz="1000" b="0" i="0" u="none" strike="noStrike" kern="1200" cap="none" spc="0" normalizeH="0" baseline="0" noProof="0">
                          <a:ln>
                            <a:noFill/>
                          </a:ln>
                          <a:solidFill>
                            <a:prstClr val="black"/>
                          </a:solidFill>
                          <a:effectLst/>
                          <a:uLnTx/>
                          <a:uFillTx/>
                          <a:latin typeface="Calibri"/>
                          <a:ea typeface="+mn-ea"/>
                          <a:cs typeface="+mn-cs"/>
                        </a:rPr>
                        <a:t>
 Nee wat is dat herrlich hömma ❤️    Ob mit die Blagen oder ganz alleine – ’n Satz ins kühle Nass is immer gut, dat sach ich dir 💦    Auf Zollverein, mitten im Pott, kannse dich bei dem Wetter ma richtig abkühlen – und dat zwischen Koks und Kohle ✨    Pass auf: Der Eintritt is für Umme 😮    Und jetz sach ma: Wo gehst du schwimmen? 🏊 
#Ruhrpott #Schwimmen #Zollverein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https://quintly-eu-image-storage.s3.amazonaws.com/60b0c1ceafa7b1885479f8b118a661a3/06cccc2127a8674c50e347ffcc34383d.jpg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58987644"/>
                  </a:ext>
                </a:extLst>
              </a:tr>
            </a:tbl>
          </a:graphicData>
        </a:graphic>
      </p:graphicFrame>
      <p:sp>
        <p:nvSpPr>
          <p:cNvPr id="4" name="Text Placeholder 3">
            <a:extLst>
              <a:ext uri="{FF2B5EF4-FFF2-40B4-BE49-F238E27FC236}">
                <a16:creationId xmlns:a16="http://schemas.microsoft.com/office/drawing/2014/main" id="{DD3BBD45-4A7C-4604-A6A5-F7F619505BB9}"/>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41477032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77FDB-48BF-4CF7-B1BB-7933B673C776}"/>
              </a:ext>
            </a:extLst>
          </p:cNvPr>
          <p:cNvSpPr>
            <a:spLocks noGrp="1"/>
          </p:cNvSpPr>
          <p:nvPr>
            <p:ph type="title"/>
          </p:nvPr>
        </p:nvSpPr>
        <p:spPr/>
        <p:txBody>
          <a:bodyPr/>
          <a:lstStyle/>
          <a:p>
            <a:r>
              <a:rPr lang="en-US"/>
              <a:t>Instagram Posts Table (mit Shares) | lokalzeit - 16 of 22</a:t>
            </a:r>
          </a:p>
        </p:txBody>
      </p:sp>
      <p:graphicFrame>
        <p:nvGraphicFramePr>
          <p:cNvPr id="5" name="Table Placeholder 4">
            <a:extLst>
              <a:ext uri="{FF2B5EF4-FFF2-40B4-BE49-F238E27FC236}">
                <a16:creationId xmlns:a16="http://schemas.microsoft.com/office/drawing/2014/main" id="{CA56803D-3A1E-4AFD-8017-63B5CF43188F}"/>
              </a:ext>
            </a:extLst>
          </p:cNvPr>
          <p:cNvGraphicFramePr>
            <a:graphicFrameLocks noGrp="1"/>
          </p:cNvGraphicFramePr>
          <p:nvPr>
            <p:ph type="tbl" sz="quarter" idx="13"/>
            <p:extLst>
              <p:ext uri="{D42A27DB-BD31-4B8C-83A1-F6EECF244321}">
                <p14:modId xmlns:p14="http://schemas.microsoft.com/office/powerpoint/2010/main" val="1307667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863171336"/>
                    </a:ext>
                  </a:extLst>
                </a:gridCol>
                <a:gridCol w="1069847">
                  <a:extLst>
                    <a:ext uri="{9D8B030D-6E8A-4147-A177-3AD203B41FA5}">
                      <a16:colId xmlns:a16="http://schemas.microsoft.com/office/drawing/2014/main" val="1642222934"/>
                    </a:ext>
                  </a:extLst>
                </a:gridCol>
                <a:gridCol w="1399031">
                  <a:extLst>
                    <a:ext uri="{9D8B030D-6E8A-4147-A177-3AD203B41FA5}">
                      <a16:colId xmlns:a16="http://schemas.microsoft.com/office/drawing/2014/main" val="1788660136"/>
                    </a:ext>
                  </a:extLst>
                </a:gridCol>
                <a:gridCol w="493776">
                  <a:extLst>
                    <a:ext uri="{9D8B030D-6E8A-4147-A177-3AD203B41FA5}">
                      <a16:colId xmlns:a16="http://schemas.microsoft.com/office/drawing/2014/main" val="1242890808"/>
                    </a:ext>
                  </a:extLst>
                </a:gridCol>
                <a:gridCol w="493776">
                  <a:extLst>
                    <a:ext uri="{9D8B030D-6E8A-4147-A177-3AD203B41FA5}">
                      <a16:colId xmlns:a16="http://schemas.microsoft.com/office/drawing/2014/main" val="1449477666"/>
                    </a:ext>
                  </a:extLst>
                </a:gridCol>
                <a:gridCol w="493776">
                  <a:extLst>
                    <a:ext uri="{9D8B030D-6E8A-4147-A177-3AD203B41FA5}">
                      <a16:colId xmlns:a16="http://schemas.microsoft.com/office/drawing/2014/main" val="2820280848"/>
                    </a:ext>
                  </a:extLst>
                </a:gridCol>
                <a:gridCol w="493776">
                  <a:extLst>
                    <a:ext uri="{9D8B030D-6E8A-4147-A177-3AD203B41FA5}">
                      <a16:colId xmlns:a16="http://schemas.microsoft.com/office/drawing/2014/main" val="2148870773"/>
                    </a:ext>
                  </a:extLst>
                </a:gridCol>
                <a:gridCol w="493776">
                  <a:extLst>
                    <a:ext uri="{9D8B030D-6E8A-4147-A177-3AD203B41FA5}">
                      <a16:colId xmlns:a16="http://schemas.microsoft.com/office/drawing/2014/main" val="2781093376"/>
                    </a:ext>
                  </a:extLst>
                </a:gridCol>
                <a:gridCol w="493776">
                  <a:extLst>
                    <a:ext uri="{9D8B030D-6E8A-4147-A177-3AD203B41FA5}">
                      <a16:colId xmlns:a16="http://schemas.microsoft.com/office/drawing/2014/main" val="1491249760"/>
                    </a:ext>
                  </a:extLst>
                </a:gridCol>
                <a:gridCol w="493776">
                  <a:extLst>
                    <a:ext uri="{9D8B030D-6E8A-4147-A177-3AD203B41FA5}">
                      <a16:colId xmlns:a16="http://schemas.microsoft.com/office/drawing/2014/main" val="2907844154"/>
                    </a:ext>
                  </a:extLst>
                </a:gridCol>
                <a:gridCol w="493776">
                  <a:extLst>
                    <a:ext uri="{9D8B030D-6E8A-4147-A177-3AD203B41FA5}">
                      <a16:colId xmlns:a16="http://schemas.microsoft.com/office/drawing/2014/main" val="824154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633618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- 2025-08-11 09:30:28</a:t>
                      </a:r>
                      <a:r>
                        <a:rPr kumimoji="0" lang="de-DE" sz="1000" b="0" i="0" u="none" strike="noStrike" kern="1200" cap="none" spc="0" normalizeH="0" baseline="0" noProof="0">
                          <a:ln>
                            <a:noFill/>
                          </a:ln>
                          <a:solidFill>
                            <a:prstClr val="black"/>
                          </a:solidFill>
                          <a:effectLst/>
                          <a:uLnTx/>
                          <a:uFillTx/>
                          <a:latin typeface="Calibri"/>
                          <a:ea typeface="+mn-ea"/>
                          <a:cs typeface="+mn-cs"/>
                        </a:rPr>
                        <a:t>
 Wer ist dein Lebensretter? ❤️‍🩹
Harald kann diese Frage ziemlich genau beantworten.  
Beim Firmenlauf in Hemer letztes Jahr bricht er auf der Strecke plötzlich zusammen. Genau hinter ihm laufen Ärzte des katholischen Klinikums – sie beginnen sofort mit der Reanimation. Nur durch ihre schnelle Hilfe überlebt Harald. 🏃👨‍⚕️
Dieses Jahr feuert er seine Kolleginnen und Kollegen vom Streckenrand aus an – und hat auch die Gelegenheit, seinen Rettern vom letzten Jahr DANKE zu sagen. 🙏🏼  
#Firmenlauf #Hemer #Lifesaver #Lebensretter #ARD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https://quintly-eu-image-storage.s3.amazonaws.com/60b0c1ceafa7b1885479f8b118a661a3/027f5b654ad8f056f0cd2d47a545889f.jpg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1746886"/>
                  </a:ext>
                </a:extLst>
              </a:tr>
            </a:tbl>
          </a:graphicData>
        </a:graphic>
      </p:graphicFrame>
      <p:sp>
        <p:nvSpPr>
          <p:cNvPr id="4" name="Text Placeholder 3">
            <a:extLst>
              <a:ext uri="{FF2B5EF4-FFF2-40B4-BE49-F238E27FC236}">
                <a16:creationId xmlns:a16="http://schemas.microsoft.com/office/drawing/2014/main" id="{8143F26E-B887-437D-B677-332FC1606802}"/>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28120477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A8488-59EA-47B1-8AB0-E4B29A933146}"/>
              </a:ext>
            </a:extLst>
          </p:cNvPr>
          <p:cNvSpPr>
            <a:spLocks noGrp="1"/>
          </p:cNvSpPr>
          <p:nvPr>
            <p:ph type="title"/>
          </p:nvPr>
        </p:nvSpPr>
        <p:spPr/>
        <p:txBody>
          <a:bodyPr/>
          <a:lstStyle/>
          <a:p>
            <a:r>
              <a:rPr lang="en-US"/>
              <a:t>Instagram Posts Table (mit Shares) | lokalzeit - 17 of 22</a:t>
            </a:r>
          </a:p>
        </p:txBody>
      </p:sp>
      <p:graphicFrame>
        <p:nvGraphicFramePr>
          <p:cNvPr id="5" name="Table Placeholder 4">
            <a:extLst>
              <a:ext uri="{FF2B5EF4-FFF2-40B4-BE49-F238E27FC236}">
                <a16:creationId xmlns:a16="http://schemas.microsoft.com/office/drawing/2014/main" id="{F0987EAB-060F-4E82-A047-D9981ED6FD43}"/>
              </a:ext>
            </a:extLst>
          </p:cNvPr>
          <p:cNvGraphicFramePr>
            <a:graphicFrameLocks noGrp="1"/>
          </p:cNvGraphicFramePr>
          <p:nvPr>
            <p:ph type="tbl" sz="quarter" idx="13"/>
            <p:extLst>
              <p:ext uri="{D42A27DB-BD31-4B8C-83A1-F6EECF244321}">
                <p14:modId xmlns:p14="http://schemas.microsoft.com/office/powerpoint/2010/main" val="1323532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773071892"/>
                    </a:ext>
                  </a:extLst>
                </a:gridCol>
                <a:gridCol w="1069847">
                  <a:extLst>
                    <a:ext uri="{9D8B030D-6E8A-4147-A177-3AD203B41FA5}">
                      <a16:colId xmlns:a16="http://schemas.microsoft.com/office/drawing/2014/main" val="613680615"/>
                    </a:ext>
                  </a:extLst>
                </a:gridCol>
                <a:gridCol w="1399031">
                  <a:extLst>
                    <a:ext uri="{9D8B030D-6E8A-4147-A177-3AD203B41FA5}">
                      <a16:colId xmlns:a16="http://schemas.microsoft.com/office/drawing/2014/main" val="2053635139"/>
                    </a:ext>
                  </a:extLst>
                </a:gridCol>
                <a:gridCol w="493776">
                  <a:extLst>
                    <a:ext uri="{9D8B030D-6E8A-4147-A177-3AD203B41FA5}">
                      <a16:colId xmlns:a16="http://schemas.microsoft.com/office/drawing/2014/main" val="1972529557"/>
                    </a:ext>
                  </a:extLst>
                </a:gridCol>
                <a:gridCol w="493776">
                  <a:extLst>
                    <a:ext uri="{9D8B030D-6E8A-4147-A177-3AD203B41FA5}">
                      <a16:colId xmlns:a16="http://schemas.microsoft.com/office/drawing/2014/main" val="1599120350"/>
                    </a:ext>
                  </a:extLst>
                </a:gridCol>
                <a:gridCol w="493776">
                  <a:extLst>
                    <a:ext uri="{9D8B030D-6E8A-4147-A177-3AD203B41FA5}">
                      <a16:colId xmlns:a16="http://schemas.microsoft.com/office/drawing/2014/main" val="195110361"/>
                    </a:ext>
                  </a:extLst>
                </a:gridCol>
                <a:gridCol w="493776">
                  <a:extLst>
                    <a:ext uri="{9D8B030D-6E8A-4147-A177-3AD203B41FA5}">
                      <a16:colId xmlns:a16="http://schemas.microsoft.com/office/drawing/2014/main" val="1140082265"/>
                    </a:ext>
                  </a:extLst>
                </a:gridCol>
                <a:gridCol w="493776">
                  <a:extLst>
                    <a:ext uri="{9D8B030D-6E8A-4147-A177-3AD203B41FA5}">
                      <a16:colId xmlns:a16="http://schemas.microsoft.com/office/drawing/2014/main" val="787323747"/>
                    </a:ext>
                  </a:extLst>
                </a:gridCol>
                <a:gridCol w="493776">
                  <a:extLst>
                    <a:ext uri="{9D8B030D-6E8A-4147-A177-3AD203B41FA5}">
                      <a16:colId xmlns:a16="http://schemas.microsoft.com/office/drawing/2014/main" val="1338946477"/>
                    </a:ext>
                  </a:extLst>
                </a:gridCol>
                <a:gridCol w="493776">
                  <a:extLst>
                    <a:ext uri="{9D8B030D-6E8A-4147-A177-3AD203B41FA5}">
                      <a16:colId xmlns:a16="http://schemas.microsoft.com/office/drawing/2014/main" val="165472044"/>
                    </a:ext>
                  </a:extLst>
                </a:gridCol>
                <a:gridCol w="493776">
                  <a:extLst>
                    <a:ext uri="{9D8B030D-6E8A-4147-A177-3AD203B41FA5}">
                      <a16:colId xmlns:a16="http://schemas.microsoft.com/office/drawing/2014/main" val="1794833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743766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- 2025-08-13 18:18:32</a:t>
                      </a:r>
                      <a:r>
                        <a:rPr kumimoji="0" lang="de-DE" sz="1000" b="0" i="0" u="none" strike="noStrike" kern="1200" cap="none" spc="0" normalizeH="0" baseline="0" noProof="0">
                          <a:ln>
                            <a:noFill/>
                          </a:ln>
                          <a:solidFill>
                            <a:prstClr val="black"/>
                          </a:solidFill>
                          <a:effectLst/>
                          <a:uLnTx/>
                          <a:uFillTx/>
                          <a:latin typeface="Calibri"/>
                          <a:ea typeface="+mn-ea"/>
                          <a:cs typeface="+mn-cs"/>
                        </a:rPr>
                        <a:t>
 Ab morgen ist das Baden im Rhein in Düsseldorf verboten und wird mit bis zu 1.000 € Strafe geahndet. Hintergrund sind die gefährlichen und unvorhersehbaren Strömungen, die in den letzten Wochen etliche Todesopfer gefordert haben.☠🌊
Findet ihr das Badeverbot richtig?
👨🏻‍💻Autor: Janik Happ
#Nachrichten #Rheinland #Düsseldorf #Rhein #Badeverbot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https://quintly-eu-image-storage.s3.amazonaws.com/60b0c1ceafa7b1885479f8b118a661a3/40a73f5f5dffa126896fe95db450c9af.jpg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73148640"/>
                  </a:ext>
                </a:extLst>
              </a:tr>
            </a:tbl>
          </a:graphicData>
        </a:graphic>
      </p:graphicFrame>
      <p:sp>
        <p:nvSpPr>
          <p:cNvPr id="4" name="Text Placeholder 3">
            <a:extLst>
              <a:ext uri="{FF2B5EF4-FFF2-40B4-BE49-F238E27FC236}">
                <a16:creationId xmlns:a16="http://schemas.microsoft.com/office/drawing/2014/main" id="{04A08434-37B4-4BB1-93AA-36880AFAB04E}"/>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3839779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F6B4F-5686-4E3C-8AC8-95958589EB9E}"/>
              </a:ext>
            </a:extLst>
          </p:cNvPr>
          <p:cNvSpPr>
            <a:spLocks noGrp="1"/>
          </p:cNvSpPr>
          <p:nvPr>
            <p:ph type="title"/>
          </p:nvPr>
        </p:nvSpPr>
        <p:spPr/>
        <p:txBody>
          <a:bodyPr/>
          <a:lstStyle/>
          <a:p>
            <a:r>
              <a:rPr lang="en-US"/>
              <a:t>Instagram Posts Table (mit Shares) | lokalzeit - 18 of 22</a:t>
            </a:r>
          </a:p>
        </p:txBody>
      </p:sp>
      <p:graphicFrame>
        <p:nvGraphicFramePr>
          <p:cNvPr id="5" name="Table Placeholder 4">
            <a:extLst>
              <a:ext uri="{FF2B5EF4-FFF2-40B4-BE49-F238E27FC236}">
                <a16:creationId xmlns:a16="http://schemas.microsoft.com/office/drawing/2014/main" id="{2EE0EBB4-8B17-4DB5-8FDC-2804E4A2531F}"/>
              </a:ext>
            </a:extLst>
          </p:cNvPr>
          <p:cNvGraphicFramePr>
            <a:graphicFrameLocks noGrp="1"/>
          </p:cNvGraphicFramePr>
          <p:nvPr>
            <p:ph type="tbl" sz="quarter" idx="13"/>
            <p:extLst>
              <p:ext uri="{D42A27DB-BD31-4B8C-83A1-F6EECF244321}">
                <p14:modId xmlns:p14="http://schemas.microsoft.com/office/powerpoint/2010/main" val="3995138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939692134"/>
                    </a:ext>
                  </a:extLst>
                </a:gridCol>
                <a:gridCol w="1069847">
                  <a:extLst>
                    <a:ext uri="{9D8B030D-6E8A-4147-A177-3AD203B41FA5}">
                      <a16:colId xmlns:a16="http://schemas.microsoft.com/office/drawing/2014/main" val="330581390"/>
                    </a:ext>
                  </a:extLst>
                </a:gridCol>
                <a:gridCol w="1399031">
                  <a:extLst>
                    <a:ext uri="{9D8B030D-6E8A-4147-A177-3AD203B41FA5}">
                      <a16:colId xmlns:a16="http://schemas.microsoft.com/office/drawing/2014/main" val="3079307824"/>
                    </a:ext>
                  </a:extLst>
                </a:gridCol>
                <a:gridCol w="493776">
                  <a:extLst>
                    <a:ext uri="{9D8B030D-6E8A-4147-A177-3AD203B41FA5}">
                      <a16:colId xmlns:a16="http://schemas.microsoft.com/office/drawing/2014/main" val="2209556826"/>
                    </a:ext>
                  </a:extLst>
                </a:gridCol>
                <a:gridCol w="493776">
                  <a:extLst>
                    <a:ext uri="{9D8B030D-6E8A-4147-A177-3AD203B41FA5}">
                      <a16:colId xmlns:a16="http://schemas.microsoft.com/office/drawing/2014/main" val="768725697"/>
                    </a:ext>
                  </a:extLst>
                </a:gridCol>
                <a:gridCol w="493776">
                  <a:extLst>
                    <a:ext uri="{9D8B030D-6E8A-4147-A177-3AD203B41FA5}">
                      <a16:colId xmlns:a16="http://schemas.microsoft.com/office/drawing/2014/main" val="2310622132"/>
                    </a:ext>
                  </a:extLst>
                </a:gridCol>
                <a:gridCol w="493776">
                  <a:extLst>
                    <a:ext uri="{9D8B030D-6E8A-4147-A177-3AD203B41FA5}">
                      <a16:colId xmlns:a16="http://schemas.microsoft.com/office/drawing/2014/main" val="1518357013"/>
                    </a:ext>
                  </a:extLst>
                </a:gridCol>
                <a:gridCol w="493776">
                  <a:extLst>
                    <a:ext uri="{9D8B030D-6E8A-4147-A177-3AD203B41FA5}">
                      <a16:colId xmlns:a16="http://schemas.microsoft.com/office/drawing/2014/main" val="2133272024"/>
                    </a:ext>
                  </a:extLst>
                </a:gridCol>
                <a:gridCol w="493776">
                  <a:extLst>
                    <a:ext uri="{9D8B030D-6E8A-4147-A177-3AD203B41FA5}">
                      <a16:colId xmlns:a16="http://schemas.microsoft.com/office/drawing/2014/main" val="1112502572"/>
                    </a:ext>
                  </a:extLst>
                </a:gridCol>
                <a:gridCol w="493776">
                  <a:extLst>
                    <a:ext uri="{9D8B030D-6E8A-4147-A177-3AD203B41FA5}">
                      <a16:colId xmlns:a16="http://schemas.microsoft.com/office/drawing/2014/main" val="2472579565"/>
                    </a:ext>
                  </a:extLst>
                </a:gridCol>
                <a:gridCol w="493776">
                  <a:extLst>
                    <a:ext uri="{9D8B030D-6E8A-4147-A177-3AD203B41FA5}">
                      <a16:colId xmlns:a16="http://schemas.microsoft.com/office/drawing/2014/main" val="1665776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92478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- 2025-08-12 13:05:00</a:t>
                      </a:r>
                      <a:r>
                        <a:rPr kumimoji="0" lang="de-DE" sz="1000" b="0" i="0" u="none" strike="noStrike" kern="1200" cap="none" spc="0" normalizeH="0" baseline="0" noProof="0">
                          <a:ln>
                            <a:noFill/>
                          </a:ln>
                          <a:solidFill>
                            <a:prstClr val="black"/>
                          </a:solidFill>
                          <a:effectLst/>
                          <a:uLnTx/>
                          <a:uFillTx/>
                          <a:latin typeface="Calibri"/>
                          <a:ea typeface="+mn-ea"/>
                          <a:cs typeface="+mn-cs"/>
                        </a:rPr>
                        <a:t>
 Die SOS Humanity rettet Menschen, die über das Mittelmeer von Lybien aus nach Europa fliehen – es soll die gefährlichste Fluchtroute der Welt sein.  
An Board ist mindestens einmal im Jahr der Kölner Architekt Jochen. Er nimmt seinen Jahresurlaub, um ehrenamtlich bei der Seenotrettung zu helfen.  
Was ihn antreibt und was er schon erlebt habt, hat er uns im Reel erzählt.
#Seenotrettung #SOSHumanity #Flucht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https://quintly-eu-image-storage.s3.amazonaws.com/60b0c1ceafa7b1885479f8b118a661a3/e5cec310c1f1ba2d43b162d1d5465dfc.jpg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8702559"/>
                  </a:ext>
                </a:extLst>
              </a:tr>
            </a:tbl>
          </a:graphicData>
        </a:graphic>
      </p:graphicFrame>
      <p:sp>
        <p:nvSpPr>
          <p:cNvPr id="4" name="Text Placeholder 3">
            <a:extLst>
              <a:ext uri="{FF2B5EF4-FFF2-40B4-BE49-F238E27FC236}">
                <a16:creationId xmlns:a16="http://schemas.microsoft.com/office/drawing/2014/main" id="{894C23BA-08E4-443F-9CE8-87DF25628AA2}"/>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7376224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2C5C2-AC56-4B1B-B5CB-A744724B5D4F}"/>
              </a:ext>
            </a:extLst>
          </p:cNvPr>
          <p:cNvSpPr>
            <a:spLocks noGrp="1"/>
          </p:cNvSpPr>
          <p:nvPr>
            <p:ph type="title"/>
          </p:nvPr>
        </p:nvSpPr>
        <p:spPr/>
        <p:txBody>
          <a:bodyPr/>
          <a:lstStyle/>
          <a:p>
            <a:r>
              <a:rPr lang="en-US"/>
              <a:t>Instagram Posts Table (mit Shares) | lokalzeit - 19 of 22</a:t>
            </a:r>
          </a:p>
        </p:txBody>
      </p:sp>
      <p:graphicFrame>
        <p:nvGraphicFramePr>
          <p:cNvPr id="5" name="Table Placeholder 4">
            <a:extLst>
              <a:ext uri="{FF2B5EF4-FFF2-40B4-BE49-F238E27FC236}">
                <a16:creationId xmlns:a16="http://schemas.microsoft.com/office/drawing/2014/main" id="{54DF19D6-0EB9-43A7-B2BD-964BE90E15A7}"/>
              </a:ext>
            </a:extLst>
          </p:cNvPr>
          <p:cNvGraphicFramePr>
            <a:graphicFrameLocks noGrp="1"/>
          </p:cNvGraphicFramePr>
          <p:nvPr>
            <p:ph type="tbl" sz="quarter" idx="13"/>
            <p:extLst>
              <p:ext uri="{D42A27DB-BD31-4B8C-83A1-F6EECF244321}">
                <p14:modId xmlns:p14="http://schemas.microsoft.com/office/powerpoint/2010/main" val="1146201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863983954"/>
                    </a:ext>
                  </a:extLst>
                </a:gridCol>
                <a:gridCol w="1069847">
                  <a:extLst>
                    <a:ext uri="{9D8B030D-6E8A-4147-A177-3AD203B41FA5}">
                      <a16:colId xmlns:a16="http://schemas.microsoft.com/office/drawing/2014/main" val="1880170573"/>
                    </a:ext>
                  </a:extLst>
                </a:gridCol>
                <a:gridCol w="1399031">
                  <a:extLst>
                    <a:ext uri="{9D8B030D-6E8A-4147-A177-3AD203B41FA5}">
                      <a16:colId xmlns:a16="http://schemas.microsoft.com/office/drawing/2014/main" val="3679591735"/>
                    </a:ext>
                  </a:extLst>
                </a:gridCol>
                <a:gridCol w="493776">
                  <a:extLst>
                    <a:ext uri="{9D8B030D-6E8A-4147-A177-3AD203B41FA5}">
                      <a16:colId xmlns:a16="http://schemas.microsoft.com/office/drawing/2014/main" val="616107588"/>
                    </a:ext>
                  </a:extLst>
                </a:gridCol>
                <a:gridCol w="493776">
                  <a:extLst>
                    <a:ext uri="{9D8B030D-6E8A-4147-A177-3AD203B41FA5}">
                      <a16:colId xmlns:a16="http://schemas.microsoft.com/office/drawing/2014/main" val="3393033972"/>
                    </a:ext>
                  </a:extLst>
                </a:gridCol>
                <a:gridCol w="493776">
                  <a:extLst>
                    <a:ext uri="{9D8B030D-6E8A-4147-A177-3AD203B41FA5}">
                      <a16:colId xmlns:a16="http://schemas.microsoft.com/office/drawing/2014/main" val="2164073787"/>
                    </a:ext>
                  </a:extLst>
                </a:gridCol>
                <a:gridCol w="493776">
                  <a:extLst>
                    <a:ext uri="{9D8B030D-6E8A-4147-A177-3AD203B41FA5}">
                      <a16:colId xmlns:a16="http://schemas.microsoft.com/office/drawing/2014/main" val="3119513731"/>
                    </a:ext>
                  </a:extLst>
                </a:gridCol>
                <a:gridCol w="493776">
                  <a:extLst>
                    <a:ext uri="{9D8B030D-6E8A-4147-A177-3AD203B41FA5}">
                      <a16:colId xmlns:a16="http://schemas.microsoft.com/office/drawing/2014/main" val="457539879"/>
                    </a:ext>
                  </a:extLst>
                </a:gridCol>
                <a:gridCol w="493776">
                  <a:extLst>
                    <a:ext uri="{9D8B030D-6E8A-4147-A177-3AD203B41FA5}">
                      <a16:colId xmlns:a16="http://schemas.microsoft.com/office/drawing/2014/main" val="1283101089"/>
                    </a:ext>
                  </a:extLst>
                </a:gridCol>
                <a:gridCol w="493776">
                  <a:extLst>
                    <a:ext uri="{9D8B030D-6E8A-4147-A177-3AD203B41FA5}">
                      <a16:colId xmlns:a16="http://schemas.microsoft.com/office/drawing/2014/main" val="1595829075"/>
                    </a:ext>
                  </a:extLst>
                </a:gridCol>
                <a:gridCol w="493776">
                  <a:extLst>
                    <a:ext uri="{9D8B030D-6E8A-4147-A177-3AD203B41FA5}">
                      <a16:colId xmlns:a16="http://schemas.microsoft.com/office/drawing/2014/main" val="2298501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65571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- 2025-08-15 11:53:34</a:t>
                      </a:r>
                      <a:r>
                        <a:rPr kumimoji="0" lang="de-DE" sz="1000" b="0" i="0" u="none" strike="noStrike" kern="1200" cap="none" spc="0" normalizeH="0" baseline="0" noProof="0">
                          <a:ln>
                            <a:noFill/>
                          </a:ln>
                          <a:solidFill>
                            <a:prstClr val="black"/>
                          </a:solidFill>
                          <a:effectLst/>
                          <a:uLnTx/>
                          <a:uFillTx/>
                          <a:latin typeface="Calibri"/>
                          <a:ea typeface="+mn-ea"/>
                          <a:cs typeface="+mn-cs"/>
                        </a:rPr>
                        <a:t>
 Pierre ist früh mit Drogen in Kontakt gekommen, hat sie konsumiert und verkauft. So viel, dass irgendwann die Fahnder auf ihn aufmerksam wurden. Pierre und seine Kumpel wurden filmreif festgenommen: Hunde, Waffen, SEK. Es folgte eine Haftstrafe, danach eine Therapie. 
Pierre hat sein Leben neu geordnet und ist heute Genesungsbegleiter in der LVR-Klinik in Bedburg-Hau. Sein Erfahrungswissen hilft ihm, Menschen zu betreuen, die heute Ähnliches durchmachen wie er damals. 
👨‍💻 Autor: Christian Richter 
#Drogendealer #Genesungsbegleiter #Bedburg-Hau #LVR-Klinik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https://quintly-eu-image-storage.s3.amazonaws.com/60b0c1ceafa7b1885479f8b118a661a3/a7699fd5bb0d8dabdda6494818eb597e.jpg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55818793"/>
                  </a:ext>
                </a:extLst>
              </a:tr>
            </a:tbl>
          </a:graphicData>
        </a:graphic>
      </p:graphicFrame>
      <p:sp>
        <p:nvSpPr>
          <p:cNvPr id="4" name="Text Placeholder 3">
            <a:extLst>
              <a:ext uri="{FF2B5EF4-FFF2-40B4-BE49-F238E27FC236}">
                <a16:creationId xmlns:a16="http://schemas.microsoft.com/office/drawing/2014/main" id="{62ED6648-9441-401E-B39D-771233A10104}"/>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2698787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00A3C-4709-4456-8420-5E85655114FF}"/>
              </a:ext>
            </a:extLst>
          </p:cNvPr>
          <p:cNvSpPr>
            <a:spLocks noGrp="1"/>
          </p:cNvSpPr>
          <p:nvPr>
            <p:ph type="title"/>
          </p:nvPr>
        </p:nvSpPr>
        <p:spPr/>
        <p:txBody>
          <a:bodyPr/>
          <a:lstStyle/>
          <a:p>
            <a:r>
              <a:rPr lang="en-US"/>
              <a:t>Instagram Posts Table (mit Shares) | lokalzeit - 20 of 22</a:t>
            </a:r>
          </a:p>
        </p:txBody>
      </p:sp>
      <p:graphicFrame>
        <p:nvGraphicFramePr>
          <p:cNvPr id="5" name="Table Placeholder 4">
            <a:extLst>
              <a:ext uri="{FF2B5EF4-FFF2-40B4-BE49-F238E27FC236}">
                <a16:creationId xmlns:a16="http://schemas.microsoft.com/office/drawing/2014/main" id="{FC1B0231-AE04-4880-88C8-1DAD6D4F7882}"/>
              </a:ext>
            </a:extLst>
          </p:cNvPr>
          <p:cNvGraphicFramePr>
            <a:graphicFrameLocks noGrp="1"/>
          </p:cNvGraphicFramePr>
          <p:nvPr>
            <p:ph type="tbl" sz="quarter" idx="13"/>
            <p:extLst>
              <p:ext uri="{D42A27DB-BD31-4B8C-83A1-F6EECF244321}">
                <p14:modId xmlns:p14="http://schemas.microsoft.com/office/powerpoint/2010/main" val="2457091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243114328"/>
                    </a:ext>
                  </a:extLst>
                </a:gridCol>
                <a:gridCol w="1069847">
                  <a:extLst>
                    <a:ext uri="{9D8B030D-6E8A-4147-A177-3AD203B41FA5}">
                      <a16:colId xmlns:a16="http://schemas.microsoft.com/office/drawing/2014/main" val="1252206855"/>
                    </a:ext>
                  </a:extLst>
                </a:gridCol>
                <a:gridCol w="1399031">
                  <a:extLst>
                    <a:ext uri="{9D8B030D-6E8A-4147-A177-3AD203B41FA5}">
                      <a16:colId xmlns:a16="http://schemas.microsoft.com/office/drawing/2014/main" val="3340431413"/>
                    </a:ext>
                  </a:extLst>
                </a:gridCol>
                <a:gridCol w="493776">
                  <a:extLst>
                    <a:ext uri="{9D8B030D-6E8A-4147-A177-3AD203B41FA5}">
                      <a16:colId xmlns:a16="http://schemas.microsoft.com/office/drawing/2014/main" val="386345605"/>
                    </a:ext>
                  </a:extLst>
                </a:gridCol>
                <a:gridCol w="493776">
                  <a:extLst>
                    <a:ext uri="{9D8B030D-6E8A-4147-A177-3AD203B41FA5}">
                      <a16:colId xmlns:a16="http://schemas.microsoft.com/office/drawing/2014/main" val="4236045327"/>
                    </a:ext>
                  </a:extLst>
                </a:gridCol>
                <a:gridCol w="493776">
                  <a:extLst>
                    <a:ext uri="{9D8B030D-6E8A-4147-A177-3AD203B41FA5}">
                      <a16:colId xmlns:a16="http://schemas.microsoft.com/office/drawing/2014/main" val="37546012"/>
                    </a:ext>
                  </a:extLst>
                </a:gridCol>
                <a:gridCol w="493776">
                  <a:extLst>
                    <a:ext uri="{9D8B030D-6E8A-4147-A177-3AD203B41FA5}">
                      <a16:colId xmlns:a16="http://schemas.microsoft.com/office/drawing/2014/main" val="131479462"/>
                    </a:ext>
                  </a:extLst>
                </a:gridCol>
                <a:gridCol w="493776">
                  <a:extLst>
                    <a:ext uri="{9D8B030D-6E8A-4147-A177-3AD203B41FA5}">
                      <a16:colId xmlns:a16="http://schemas.microsoft.com/office/drawing/2014/main" val="987130533"/>
                    </a:ext>
                  </a:extLst>
                </a:gridCol>
                <a:gridCol w="493776">
                  <a:extLst>
                    <a:ext uri="{9D8B030D-6E8A-4147-A177-3AD203B41FA5}">
                      <a16:colId xmlns:a16="http://schemas.microsoft.com/office/drawing/2014/main" val="666989839"/>
                    </a:ext>
                  </a:extLst>
                </a:gridCol>
                <a:gridCol w="493776">
                  <a:extLst>
                    <a:ext uri="{9D8B030D-6E8A-4147-A177-3AD203B41FA5}">
                      <a16:colId xmlns:a16="http://schemas.microsoft.com/office/drawing/2014/main" val="1216285714"/>
                    </a:ext>
                  </a:extLst>
                </a:gridCol>
                <a:gridCol w="493776">
                  <a:extLst>
                    <a:ext uri="{9D8B030D-6E8A-4147-A177-3AD203B41FA5}">
                      <a16:colId xmlns:a16="http://schemas.microsoft.com/office/drawing/2014/main" val="1151458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016161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- 2025-08-15 14:07:04</a:t>
                      </a:r>
                      <a:r>
                        <a:rPr kumimoji="0" lang="de-DE" sz="1000" b="0" i="0" u="none" strike="noStrike" kern="1200" cap="none" spc="0" normalizeH="0" baseline="0" noProof="0">
                          <a:ln>
                            <a:noFill/>
                          </a:ln>
                          <a:solidFill>
                            <a:prstClr val="black"/>
                          </a:solidFill>
                          <a:effectLst/>
                          <a:uLnTx/>
                          <a:uFillTx/>
                          <a:latin typeface="Calibri"/>
                          <a:ea typeface="+mn-ea"/>
                          <a:cs typeface="+mn-cs"/>
                        </a:rPr>
                        <a:t>
 Klingt für viele verrückt, ist für Malte aber pure Erfüllung: raus aus dem Büro, rein ins Handwerk, sichtbare Ergebnisse am Ende des Tages. 💪⚒ 
E️r hat seinen sicheren Job als Grafiker hingeschmissen, um Dinge zu erschaffen, die man anfassen kann. Das traditionelle Steinmetzhandwerk sucht dringend Nachwuchs und bietet genau das, was Malte im digitalen Job gefehlt hat. ✨ 
Würdest du dir so einen radikalen Neuanfang zutrauen? 
#Handwerk #Steinmetz #Jobwechsel Neuanfang #Pulheim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https://quintly-eu-image-storage.s3.amazonaws.com/60b0c1ceafa7b1885479f8b118a661a3/4a9976ebf20cd227b2e01ead9015f2c4.jpg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68630182"/>
                  </a:ext>
                </a:extLst>
              </a:tr>
            </a:tbl>
          </a:graphicData>
        </a:graphic>
      </p:graphicFrame>
      <p:sp>
        <p:nvSpPr>
          <p:cNvPr id="4" name="Text Placeholder 3">
            <a:extLst>
              <a:ext uri="{FF2B5EF4-FFF2-40B4-BE49-F238E27FC236}">
                <a16:creationId xmlns:a16="http://schemas.microsoft.com/office/drawing/2014/main" id="{5D8E04FC-D55A-4BBC-B5C2-3F0E1635025C}"/>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169849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177ED-D3E1-4FCB-A104-A272196B102D}"/>
              </a:ext>
            </a:extLst>
          </p:cNvPr>
          <p:cNvSpPr>
            <a:spLocks noGrp="1"/>
          </p:cNvSpPr>
          <p:nvPr>
            <p:ph type="title"/>
          </p:nvPr>
        </p:nvSpPr>
        <p:spPr/>
        <p:txBody>
          <a:bodyPr/>
          <a:lstStyle/>
          <a:p>
            <a:r>
              <a:rPr lang="en-US"/>
              <a:t>Instagram Posts Table (mit Shares) | lokalzeit - 21 of 22</a:t>
            </a:r>
          </a:p>
        </p:txBody>
      </p:sp>
      <p:graphicFrame>
        <p:nvGraphicFramePr>
          <p:cNvPr id="5" name="Table Placeholder 4">
            <a:extLst>
              <a:ext uri="{FF2B5EF4-FFF2-40B4-BE49-F238E27FC236}">
                <a16:creationId xmlns:a16="http://schemas.microsoft.com/office/drawing/2014/main" id="{ABA39A62-B6E1-4E30-B4F8-C12950CEB9D8}"/>
              </a:ext>
            </a:extLst>
          </p:cNvPr>
          <p:cNvGraphicFramePr>
            <a:graphicFrameLocks noGrp="1"/>
          </p:cNvGraphicFramePr>
          <p:nvPr>
            <p:ph type="tbl" sz="quarter" idx="13"/>
            <p:extLst>
              <p:ext uri="{D42A27DB-BD31-4B8C-83A1-F6EECF244321}">
                <p14:modId xmlns:p14="http://schemas.microsoft.com/office/powerpoint/2010/main" val="2783832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973281172"/>
                    </a:ext>
                  </a:extLst>
                </a:gridCol>
                <a:gridCol w="1069847">
                  <a:extLst>
                    <a:ext uri="{9D8B030D-6E8A-4147-A177-3AD203B41FA5}">
                      <a16:colId xmlns:a16="http://schemas.microsoft.com/office/drawing/2014/main" val="2594788126"/>
                    </a:ext>
                  </a:extLst>
                </a:gridCol>
                <a:gridCol w="1399031">
                  <a:extLst>
                    <a:ext uri="{9D8B030D-6E8A-4147-A177-3AD203B41FA5}">
                      <a16:colId xmlns:a16="http://schemas.microsoft.com/office/drawing/2014/main" val="4171332293"/>
                    </a:ext>
                  </a:extLst>
                </a:gridCol>
                <a:gridCol w="493776">
                  <a:extLst>
                    <a:ext uri="{9D8B030D-6E8A-4147-A177-3AD203B41FA5}">
                      <a16:colId xmlns:a16="http://schemas.microsoft.com/office/drawing/2014/main" val="2382152214"/>
                    </a:ext>
                  </a:extLst>
                </a:gridCol>
                <a:gridCol w="493776">
                  <a:extLst>
                    <a:ext uri="{9D8B030D-6E8A-4147-A177-3AD203B41FA5}">
                      <a16:colId xmlns:a16="http://schemas.microsoft.com/office/drawing/2014/main" val="530039623"/>
                    </a:ext>
                  </a:extLst>
                </a:gridCol>
                <a:gridCol w="493776">
                  <a:extLst>
                    <a:ext uri="{9D8B030D-6E8A-4147-A177-3AD203B41FA5}">
                      <a16:colId xmlns:a16="http://schemas.microsoft.com/office/drawing/2014/main" val="1044165335"/>
                    </a:ext>
                  </a:extLst>
                </a:gridCol>
                <a:gridCol w="493776">
                  <a:extLst>
                    <a:ext uri="{9D8B030D-6E8A-4147-A177-3AD203B41FA5}">
                      <a16:colId xmlns:a16="http://schemas.microsoft.com/office/drawing/2014/main" val="13506684"/>
                    </a:ext>
                  </a:extLst>
                </a:gridCol>
                <a:gridCol w="493776">
                  <a:extLst>
                    <a:ext uri="{9D8B030D-6E8A-4147-A177-3AD203B41FA5}">
                      <a16:colId xmlns:a16="http://schemas.microsoft.com/office/drawing/2014/main" val="1331467829"/>
                    </a:ext>
                  </a:extLst>
                </a:gridCol>
                <a:gridCol w="493776">
                  <a:extLst>
                    <a:ext uri="{9D8B030D-6E8A-4147-A177-3AD203B41FA5}">
                      <a16:colId xmlns:a16="http://schemas.microsoft.com/office/drawing/2014/main" val="1965495552"/>
                    </a:ext>
                  </a:extLst>
                </a:gridCol>
                <a:gridCol w="493776">
                  <a:extLst>
                    <a:ext uri="{9D8B030D-6E8A-4147-A177-3AD203B41FA5}">
                      <a16:colId xmlns:a16="http://schemas.microsoft.com/office/drawing/2014/main" val="1030062033"/>
                    </a:ext>
                  </a:extLst>
                </a:gridCol>
                <a:gridCol w="493776">
                  <a:extLst>
                    <a:ext uri="{9D8B030D-6E8A-4147-A177-3AD203B41FA5}">
                      <a16:colId xmlns:a16="http://schemas.microsoft.com/office/drawing/2014/main" val="699705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510648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- 2025-08-11 16:05:00</a:t>
                      </a:r>
                      <a:r>
                        <a:rPr kumimoji="0" lang="de-DE" sz="1000" b="0" i="0" u="none" strike="noStrike" kern="1200" cap="none" spc="0" normalizeH="0" baseline="0" noProof="0">
                          <a:ln>
                            <a:noFill/>
                          </a:ln>
                          <a:solidFill>
                            <a:prstClr val="black"/>
                          </a:solidFill>
                          <a:effectLst/>
                          <a:uLnTx/>
                          <a:uFillTx/>
                          <a:latin typeface="Calibri"/>
                          <a:ea typeface="+mn-ea"/>
                          <a:cs typeface="+mn-cs"/>
                        </a:rPr>
                        <a:t>
 „Den scheren wir im Sommer ganz kurz, sonst ist dem viel zu heiß.“ 🥵
Warum das nicht immer eine gute Idee ist, erklärt uns Sandra vom Hundesalon Goldene Fellnasen in Duisburg. Sie hat 5 Tipps, wie euer Vierbeiner gut durch den Sommer kommt! 🐶☀️
#Hunde #Sommer #Hitze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https://quintly-eu-image-storage.s3.amazonaws.com/60b0c1ceafa7b1885479f8b118a661a3/67025af666ae7be3d77c081224b7bedc.jpg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28119082"/>
                  </a:ext>
                </a:extLst>
              </a:tr>
            </a:tbl>
          </a:graphicData>
        </a:graphic>
      </p:graphicFrame>
      <p:sp>
        <p:nvSpPr>
          <p:cNvPr id="4" name="Text Placeholder 3">
            <a:extLst>
              <a:ext uri="{FF2B5EF4-FFF2-40B4-BE49-F238E27FC236}">
                <a16:creationId xmlns:a16="http://schemas.microsoft.com/office/drawing/2014/main" id="{520B1B69-A463-43AD-9438-5AE3CE2259CA}"/>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7050363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A1253-4D16-42DC-B55E-317A78A5C542}"/>
              </a:ext>
            </a:extLst>
          </p:cNvPr>
          <p:cNvSpPr>
            <a:spLocks noGrp="1"/>
          </p:cNvSpPr>
          <p:nvPr>
            <p:ph type="title"/>
          </p:nvPr>
        </p:nvSpPr>
        <p:spPr/>
        <p:txBody>
          <a:bodyPr/>
          <a:lstStyle/>
          <a:p>
            <a:r>
              <a:rPr lang="en-US"/>
              <a:t>Instagram Posts Table (mit Shares) | lokalzeit - 22 of 22</a:t>
            </a:r>
          </a:p>
        </p:txBody>
      </p:sp>
      <p:graphicFrame>
        <p:nvGraphicFramePr>
          <p:cNvPr id="5" name="Table Placeholder 4">
            <a:extLst>
              <a:ext uri="{FF2B5EF4-FFF2-40B4-BE49-F238E27FC236}">
                <a16:creationId xmlns:a16="http://schemas.microsoft.com/office/drawing/2014/main" id="{59CB16F8-A089-40EF-89B4-915F4E9E38B4}"/>
              </a:ext>
            </a:extLst>
          </p:cNvPr>
          <p:cNvGraphicFramePr>
            <a:graphicFrameLocks noGrp="1"/>
          </p:cNvGraphicFramePr>
          <p:nvPr>
            <p:ph type="tbl" sz="quarter" idx="13"/>
            <p:extLst>
              <p:ext uri="{D42A27DB-BD31-4B8C-83A1-F6EECF244321}">
                <p14:modId xmlns:p14="http://schemas.microsoft.com/office/powerpoint/2010/main" val="61328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31559521"/>
                    </a:ext>
                  </a:extLst>
                </a:gridCol>
                <a:gridCol w="1069847">
                  <a:extLst>
                    <a:ext uri="{9D8B030D-6E8A-4147-A177-3AD203B41FA5}">
                      <a16:colId xmlns:a16="http://schemas.microsoft.com/office/drawing/2014/main" val="3254842376"/>
                    </a:ext>
                  </a:extLst>
                </a:gridCol>
                <a:gridCol w="1399031">
                  <a:extLst>
                    <a:ext uri="{9D8B030D-6E8A-4147-A177-3AD203B41FA5}">
                      <a16:colId xmlns:a16="http://schemas.microsoft.com/office/drawing/2014/main" val="1146901684"/>
                    </a:ext>
                  </a:extLst>
                </a:gridCol>
                <a:gridCol w="493776">
                  <a:extLst>
                    <a:ext uri="{9D8B030D-6E8A-4147-A177-3AD203B41FA5}">
                      <a16:colId xmlns:a16="http://schemas.microsoft.com/office/drawing/2014/main" val="2537924058"/>
                    </a:ext>
                  </a:extLst>
                </a:gridCol>
                <a:gridCol w="493776">
                  <a:extLst>
                    <a:ext uri="{9D8B030D-6E8A-4147-A177-3AD203B41FA5}">
                      <a16:colId xmlns:a16="http://schemas.microsoft.com/office/drawing/2014/main" val="3562888037"/>
                    </a:ext>
                  </a:extLst>
                </a:gridCol>
                <a:gridCol w="493776">
                  <a:extLst>
                    <a:ext uri="{9D8B030D-6E8A-4147-A177-3AD203B41FA5}">
                      <a16:colId xmlns:a16="http://schemas.microsoft.com/office/drawing/2014/main" val="3668004006"/>
                    </a:ext>
                  </a:extLst>
                </a:gridCol>
                <a:gridCol w="493776">
                  <a:extLst>
                    <a:ext uri="{9D8B030D-6E8A-4147-A177-3AD203B41FA5}">
                      <a16:colId xmlns:a16="http://schemas.microsoft.com/office/drawing/2014/main" val="2479219810"/>
                    </a:ext>
                  </a:extLst>
                </a:gridCol>
                <a:gridCol w="493776">
                  <a:extLst>
                    <a:ext uri="{9D8B030D-6E8A-4147-A177-3AD203B41FA5}">
                      <a16:colId xmlns:a16="http://schemas.microsoft.com/office/drawing/2014/main" val="936798568"/>
                    </a:ext>
                  </a:extLst>
                </a:gridCol>
                <a:gridCol w="493776">
                  <a:extLst>
                    <a:ext uri="{9D8B030D-6E8A-4147-A177-3AD203B41FA5}">
                      <a16:colId xmlns:a16="http://schemas.microsoft.com/office/drawing/2014/main" val="3757566781"/>
                    </a:ext>
                  </a:extLst>
                </a:gridCol>
                <a:gridCol w="493776">
                  <a:extLst>
                    <a:ext uri="{9D8B030D-6E8A-4147-A177-3AD203B41FA5}">
                      <a16:colId xmlns:a16="http://schemas.microsoft.com/office/drawing/2014/main" val="730922769"/>
                    </a:ext>
                  </a:extLst>
                </a:gridCol>
                <a:gridCol w="493776">
                  <a:extLst>
                    <a:ext uri="{9D8B030D-6E8A-4147-A177-3AD203B41FA5}">
                      <a16:colId xmlns:a16="http://schemas.microsoft.com/office/drawing/2014/main" val="2488855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97982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- 2025-08-16 16:00:00</a:t>
                      </a:r>
                      <a:r>
                        <a:rPr kumimoji="0" lang="de-DE" sz="1000" b="0" i="0" u="none" strike="noStrike" kern="1200" cap="none" spc="0" normalizeH="0" baseline="0" noProof="0">
                          <a:ln>
                            <a:noFill/>
                          </a:ln>
                          <a:solidFill>
                            <a:prstClr val="black"/>
                          </a:solidFill>
                          <a:effectLst/>
                          <a:uLnTx/>
                          <a:uFillTx/>
                          <a:latin typeface="Calibri"/>
                          <a:ea typeface="+mn-ea"/>
                          <a:cs typeface="+mn-cs"/>
                        </a:rPr>
                        <a:t>
 Teller, Statuen, Poster, Zeitungen – überall ist “der Hermann” drauf: Wilfried und Brigitte Mellies haben mehr als 40.000 Stücke rund um das Denkmal in Detmold – und es kommen immer überraschende Teile zur Sammlung dazu. 🙌
#Detmold #Hermannsdenkmal #Hermänner #Sammler #Sammlung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https://quintly-eu-image-storage.s3.amazonaws.com/60b0c1ceafa7b1885479f8b118a661a3/ed740f88e1f4fa31a3286d25d92f9527.jpg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24902914"/>
                  </a:ext>
                </a:extLst>
              </a:tr>
            </a:tbl>
          </a:graphicData>
        </a:graphic>
      </p:graphicFrame>
      <p:sp>
        <p:nvSpPr>
          <p:cNvPr id="4" name="Text Placeholder 3">
            <a:extLst>
              <a:ext uri="{FF2B5EF4-FFF2-40B4-BE49-F238E27FC236}">
                <a16:creationId xmlns:a16="http://schemas.microsoft.com/office/drawing/2014/main" id="{4A0E0759-D913-4617-82D0-0B71EFC3E1A1}"/>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21315069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3759</Words>
  <Application>Microsoft Office PowerPoint</Application>
  <PresentationFormat>On-screen Show (4:3)</PresentationFormat>
  <Paragraphs>517</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Calibri</vt:lpstr>
      <vt:lpstr>Arial</vt:lpstr>
      <vt:lpstr>quintly_template</vt:lpstr>
      <vt:lpstr>Instagram Posts Table (mit Shares) | lokalzeit - 1 of 22</vt:lpstr>
      <vt:lpstr>Instagram Posts Table (mit Shares) | lokalzeit - 2 of 22</vt:lpstr>
      <vt:lpstr>Instagram Posts Table (mit Shares) | lokalzeit - 3 of 22</vt:lpstr>
      <vt:lpstr>Instagram Posts Table (mit Shares) | lokalzeit - 4 of 22</vt:lpstr>
      <vt:lpstr>Instagram Posts Table (mit Shares) | lokalzeit - 5 of 22</vt:lpstr>
      <vt:lpstr>Instagram Posts Table (mit Shares) | lokalzeit - 6 of 22</vt:lpstr>
      <vt:lpstr>Instagram Posts Table (mit Shares) | lokalzeit - 7 of 22</vt:lpstr>
      <vt:lpstr>Instagram Posts Table (mit Shares) | lokalzeit - 8 of 22</vt:lpstr>
      <vt:lpstr>Instagram Posts Table (mit Shares) | lokalzeit - 9 of 22</vt:lpstr>
      <vt:lpstr>Instagram Posts Table (mit Shares) | lokalzeit - 10 of 22</vt:lpstr>
      <vt:lpstr>Instagram Posts Table (mit Shares) | lokalzeit - 11 of 22</vt:lpstr>
      <vt:lpstr>Instagram Posts Table (mit Shares) | lokalzeit - 12 of 22</vt:lpstr>
      <vt:lpstr>Instagram Posts Table (mit Shares) | lokalzeit - 13 of 22</vt:lpstr>
      <vt:lpstr>Instagram Posts Table (mit Shares) | lokalzeit - 14 of 22</vt:lpstr>
      <vt:lpstr>Instagram Posts Table (mit Shares) | lokalzeit - 15 of 22</vt:lpstr>
      <vt:lpstr>Instagram Posts Table (mit Shares) | lokalzeit - 16 of 22</vt:lpstr>
      <vt:lpstr>Instagram Posts Table (mit Shares) | lokalzeit - 17 of 22</vt:lpstr>
      <vt:lpstr>Instagram Posts Table (mit Shares) | lokalzeit - 18 of 22</vt:lpstr>
      <vt:lpstr>Instagram Posts Table (mit Shares) | lokalzeit - 19 of 22</vt:lpstr>
      <vt:lpstr>Instagram Posts Table (mit Shares) | lokalzeit - 20 of 22</vt:lpstr>
      <vt:lpstr>Instagram Posts Table (mit Shares) | lokalzeit - 21 of 22</vt:lpstr>
      <vt:lpstr>Instagram Posts Table (mit Shares) | lokalzeit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lokalzeit - 1 of 22</dc:title>
  <dc:creator>Frederik Born</dc:creator>
  <cp:lastModifiedBy>Frederik Born</cp:lastModifiedBy>
  <cp:revision>1</cp:revision>
  <dcterms:created xsi:type="dcterms:W3CDTF">2025-08-19T09:59:34Z</dcterms:created>
  <dcterms:modified xsi:type="dcterms:W3CDTF">2025-08-19T10:02:37Z</dcterms:modified>
</cp:coreProperties>
</file>