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651C4-7760-4E86-BEDC-8664A5CBE614}"/>
              </a:ext>
            </a:extLst>
          </p:cNvPr>
          <p:cNvSpPr>
            <a:spLocks noGrp="1"/>
          </p:cNvSpPr>
          <p:nvPr>
            <p:ph type="title"/>
          </p:nvPr>
        </p:nvSpPr>
        <p:spPr/>
        <p:txBody>
          <a:bodyPr/>
          <a:lstStyle/>
          <a:p>
            <a:r>
              <a:rPr lang="en-US"/>
              <a:t>Instagram Posts Table (mit Shares) | 01.2.34. WDR Lokalzeit - 1 of 20</a:t>
            </a:r>
          </a:p>
        </p:txBody>
      </p:sp>
      <p:graphicFrame>
        <p:nvGraphicFramePr>
          <p:cNvPr id="5" name="Table Placeholder 4">
            <a:extLst>
              <a:ext uri="{FF2B5EF4-FFF2-40B4-BE49-F238E27FC236}">
                <a16:creationId xmlns:a16="http://schemas.microsoft.com/office/drawing/2014/main" id="{CA2302D2-46FE-4D0A-95D6-E58558D1E42F}"/>
              </a:ext>
            </a:extLst>
          </p:cNvPr>
          <p:cNvGraphicFramePr>
            <a:graphicFrameLocks noGrp="1"/>
          </p:cNvGraphicFramePr>
          <p:nvPr>
            <p:ph type="tbl" sz="quarter" idx="13"/>
            <p:extLst>
              <p:ext uri="{D42A27DB-BD31-4B8C-83A1-F6EECF244321}">
                <p14:modId xmlns:p14="http://schemas.microsoft.com/office/powerpoint/2010/main" val="3330638608"/>
              </p:ext>
            </p:extLst>
          </p:nvPr>
        </p:nvGraphicFramePr>
        <p:xfrm>
          <a:off x="457200" y="1731963"/>
          <a:ext cx="7982709" cy="1005840"/>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322001778"/>
                    </a:ext>
                  </a:extLst>
                </a:gridCol>
                <a:gridCol w="1069847">
                  <a:extLst>
                    <a:ext uri="{9D8B030D-6E8A-4147-A177-3AD203B41FA5}">
                      <a16:colId xmlns:a16="http://schemas.microsoft.com/office/drawing/2014/main" val="149459136"/>
                    </a:ext>
                  </a:extLst>
                </a:gridCol>
                <a:gridCol w="1399031">
                  <a:extLst>
                    <a:ext uri="{9D8B030D-6E8A-4147-A177-3AD203B41FA5}">
                      <a16:colId xmlns:a16="http://schemas.microsoft.com/office/drawing/2014/main" val="1085208978"/>
                    </a:ext>
                  </a:extLst>
                </a:gridCol>
                <a:gridCol w="493776">
                  <a:extLst>
                    <a:ext uri="{9D8B030D-6E8A-4147-A177-3AD203B41FA5}">
                      <a16:colId xmlns:a16="http://schemas.microsoft.com/office/drawing/2014/main" val="4094500570"/>
                    </a:ext>
                  </a:extLst>
                </a:gridCol>
                <a:gridCol w="493776">
                  <a:extLst>
                    <a:ext uri="{9D8B030D-6E8A-4147-A177-3AD203B41FA5}">
                      <a16:colId xmlns:a16="http://schemas.microsoft.com/office/drawing/2014/main" val="378273328"/>
                    </a:ext>
                  </a:extLst>
                </a:gridCol>
                <a:gridCol w="493776">
                  <a:extLst>
                    <a:ext uri="{9D8B030D-6E8A-4147-A177-3AD203B41FA5}">
                      <a16:colId xmlns:a16="http://schemas.microsoft.com/office/drawing/2014/main" val="465654888"/>
                    </a:ext>
                  </a:extLst>
                </a:gridCol>
                <a:gridCol w="493776">
                  <a:extLst>
                    <a:ext uri="{9D8B030D-6E8A-4147-A177-3AD203B41FA5}">
                      <a16:colId xmlns:a16="http://schemas.microsoft.com/office/drawing/2014/main" val="823834924"/>
                    </a:ext>
                  </a:extLst>
                </a:gridCol>
                <a:gridCol w="493776">
                  <a:extLst>
                    <a:ext uri="{9D8B030D-6E8A-4147-A177-3AD203B41FA5}">
                      <a16:colId xmlns:a16="http://schemas.microsoft.com/office/drawing/2014/main" val="3487509107"/>
                    </a:ext>
                  </a:extLst>
                </a:gridCol>
                <a:gridCol w="493776">
                  <a:extLst>
                    <a:ext uri="{9D8B030D-6E8A-4147-A177-3AD203B41FA5}">
                      <a16:colId xmlns:a16="http://schemas.microsoft.com/office/drawing/2014/main" val="3047449669"/>
                    </a:ext>
                  </a:extLst>
                </a:gridCol>
                <a:gridCol w="493776">
                  <a:extLst>
                    <a:ext uri="{9D8B030D-6E8A-4147-A177-3AD203B41FA5}">
                      <a16:colId xmlns:a16="http://schemas.microsoft.com/office/drawing/2014/main" val="438335033"/>
                    </a:ext>
                  </a:extLst>
                </a:gridCol>
                <a:gridCol w="493776">
                  <a:extLst>
                    <a:ext uri="{9D8B030D-6E8A-4147-A177-3AD203B41FA5}">
                      <a16:colId xmlns:a16="http://schemas.microsoft.com/office/drawing/2014/main" val="9460036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700138968"/>
                  </a:ext>
                </a:extLst>
              </a:tr>
            </a:tbl>
          </a:graphicData>
        </a:graphic>
      </p:graphicFrame>
      <p:sp>
        <p:nvSpPr>
          <p:cNvPr id="4" name="Text Placeholder 3">
            <a:extLst>
              <a:ext uri="{FF2B5EF4-FFF2-40B4-BE49-F238E27FC236}">
                <a16:creationId xmlns:a16="http://schemas.microsoft.com/office/drawing/2014/main" id="{B74AF9DA-0170-480D-A7A0-297ABA7B887E}"/>
              </a:ext>
            </a:extLst>
          </p:cNvPr>
          <p:cNvSpPr>
            <a:spLocks noGrp="1"/>
          </p:cNvSpPr>
          <p:nvPr>
            <p:ph type="body" sz="quarter" idx="14"/>
          </p:nvPr>
        </p:nvSpPr>
        <p:spPr/>
        <p:txBody>
          <a:bodyPr/>
          <a:lstStyle/>
          <a:p>
            <a:r>
              <a:rPr lang="en-US"/>
              <a:t>04/08/2025 - 10/08/2025</a:t>
            </a:r>
          </a:p>
        </p:txBody>
      </p:sp>
    </p:spTree>
    <p:extLst>
      <p:ext uri="{BB962C8B-B14F-4D97-AF65-F5344CB8AC3E}">
        <p14:creationId xmlns:p14="http://schemas.microsoft.com/office/powerpoint/2010/main" val="1785257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4F94E-2D9C-4E85-8848-9CC26278EAF9}"/>
              </a:ext>
            </a:extLst>
          </p:cNvPr>
          <p:cNvSpPr>
            <a:spLocks noGrp="1"/>
          </p:cNvSpPr>
          <p:nvPr>
            <p:ph type="title"/>
          </p:nvPr>
        </p:nvSpPr>
        <p:spPr/>
        <p:txBody>
          <a:bodyPr/>
          <a:lstStyle/>
          <a:p>
            <a:r>
              <a:rPr lang="en-US"/>
              <a:t>Instagram Posts Table (mit Shares) | 01.2.34. WDR Lokalzeit - 2 of 20</a:t>
            </a:r>
          </a:p>
        </p:txBody>
      </p:sp>
      <p:graphicFrame>
        <p:nvGraphicFramePr>
          <p:cNvPr id="5" name="Table Placeholder 4">
            <a:extLst>
              <a:ext uri="{FF2B5EF4-FFF2-40B4-BE49-F238E27FC236}">
                <a16:creationId xmlns:a16="http://schemas.microsoft.com/office/drawing/2014/main" id="{5145FCFD-1D53-4214-96B3-1E21CA17BC3B}"/>
              </a:ext>
            </a:extLst>
          </p:cNvPr>
          <p:cNvGraphicFramePr>
            <a:graphicFrameLocks noGrp="1"/>
          </p:cNvGraphicFramePr>
          <p:nvPr>
            <p:ph type="tbl" sz="quarter" idx="13"/>
            <p:extLst>
              <p:ext uri="{D42A27DB-BD31-4B8C-83A1-F6EECF244321}">
                <p14:modId xmlns:p14="http://schemas.microsoft.com/office/powerpoint/2010/main" val="2394394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358811751"/>
                    </a:ext>
                  </a:extLst>
                </a:gridCol>
                <a:gridCol w="1069847">
                  <a:extLst>
                    <a:ext uri="{9D8B030D-6E8A-4147-A177-3AD203B41FA5}">
                      <a16:colId xmlns:a16="http://schemas.microsoft.com/office/drawing/2014/main" val="241523618"/>
                    </a:ext>
                  </a:extLst>
                </a:gridCol>
                <a:gridCol w="1399031">
                  <a:extLst>
                    <a:ext uri="{9D8B030D-6E8A-4147-A177-3AD203B41FA5}">
                      <a16:colId xmlns:a16="http://schemas.microsoft.com/office/drawing/2014/main" val="675460366"/>
                    </a:ext>
                  </a:extLst>
                </a:gridCol>
                <a:gridCol w="493776">
                  <a:extLst>
                    <a:ext uri="{9D8B030D-6E8A-4147-A177-3AD203B41FA5}">
                      <a16:colId xmlns:a16="http://schemas.microsoft.com/office/drawing/2014/main" val="2535692194"/>
                    </a:ext>
                  </a:extLst>
                </a:gridCol>
                <a:gridCol w="493776">
                  <a:extLst>
                    <a:ext uri="{9D8B030D-6E8A-4147-A177-3AD203B41FA5}">
                      <a16:colId xmlns:a16="http://schemas.microsoft.com/office/drawing/2014/main" val="2650024869"/>
                    </a:ext>
                  </a:extLst>
                </a:gridCol>
                <a:gridCol w="493776">
                  <a:extLst>
                    <a:ext uri="{9D8B030D-6E8A-4147-A177-3AD203B41FA5}">
                      <a16:colId xmlns:a16="http://schemas.microsoft.com/office/drawing/2014/main" val="1369724811"/>
                    </a:ext>
                  </a:extLst>
                </a:gridCol>
                <a:gridCol w="493776">
                  <a:extLst>
                    <a:ext uri="{9D8B030D-6E8A-4147-A177-3AD203B41FA5}">
                      <a16:colId xmlns:a16="http://schemas.microsoft.com/office/drawing/2014/main" val="2980498658"/>
                    </a:ext>
                  </a:extLst>
                </a:gridCol>
                <a:gridCol w="493776">
                  <a:extLst>
                    <a:ext uri="{9D8B030D-6E8A-4147-A177-3AD203B41FA5}">
                      <a16:colId xmlns:a16="http://schemas.microsoft.com/office/drawing/2014/main" val="3836519164"/>
                    </a:ext>
                  </a:extLst>
                </a:gridCol>
                <a:gridCol w="493776">
                  <a:extLst>
                    <a:ext uri="{9D8B030D-6E8A-4147-A177-3AD203B41FA5}">
                      <a16:colId xmlns:a16="http://schemas.microsoft.com/office/drawing/2014/main" val="878187838"/>
                    </a:ext>
                  </a:extLst>
                </a:gridCol>
                <a:gridCol w="493776">
                  <a:extLst>
                    <a:ext uri="{9D8B030D-6E8A-4147-A177-3AD203B41FA5}">
                      <a16:colId xmlns:a16="http://schemas.microsoft.com/office/drawing/2014/main" val="1943027462"/>
                    </a:ext>
                  </a:extLst>
                </a:gridCol>
                <a:gridCol w="493776">
                  <a:extLst>
                    <a:ext uri="{9D8B030D-6E8A-4147-A177-3AD203B41FA5}">
                      <a16:colId xmlns:a16="http://schemas.microsoft.com/office/drawing/2014/main" val="582930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990647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- 2025-08-04 10:07:11</a:t>
                      </a:r>
                      <a:r>
                        <a:rPr kumimoji="0" lang="de-DE" sz="1000" b="0" i="0" u="none" strike="noStrike" kern="1200" cap="none" spc="0" normalizeH="0" baseline="0" noProof="0">
                          <a:ln>
                            <a:noFill/>
                          </a:ln>
                          <a:solidFill>
                            <a:prstClr val="black"/>
                          </a:solidFill>
                          <a:effectLst/>
                          <a:uLnTx/>
                          <a:uFillTx/>
                          <a:latin typeface="Calibri"/>
                          <a:ea typeface="+mn-ea"/>
                          <a:cs typeface="+mn-cs"/>
                        </a:rPr>
                        <a:t>
 24/7 Shoppen, Wachsalon oder Kundensupport, aber Beten? In der Kapelle St. Josef in Ruppichteroth wird seit fast 8 Jahren ununterbrochen zu Jesus gebetet – auch nachts. 🙏🏼 Manche der etwa 140 Betenden fahren jede Woche 70 Kilometer, um bei dem Projekt mitzumachen. 🧎‍♂️⛪️🧎‍♀️ 
Aber wie funktioniert das?  
Die Schichten dauern immer eine Stunde. 
Außer von 22 Uhr bis 6 Uhr, da sind sie zweistündig. 
Man kann alleine kommen, als Paar oder mit Freunden, denn tagsüber ist die Kapelle immer offen. Während der Nachtschichten wird die Kapelle aus Sicherheitsgründen abgeschlossen, so dass die Betenden die Kapelle wirklich ganz für sich alleine haben.  
Bei der Übergabe von einem Betenden zum nächsten wird kurz gemeinsam gebetet, ein paar persönliche Worte gewechselt und dann geht derjenige, dessen Schicht zu Ende ist. 
👩‍💻Autorin: Elisabeth Kowalski 
#Kirche #Glaube #Gebet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https://quintly-eu-image-storage.s3.amazonaws.com/60b0c1ceafa7b1885479f8b118a661a3/b3e71b9dbbc1a1d0015e0d930509fc35.jpg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324488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609128641"/>
                  </a:ext>
                </a:extLst>
              </a:tr>
            </a:tbl>
          </a:graphicData>
        </a:graphic>
      </p:graphicFrame>
      <p:sp>
        <p:nvSpPr>
          <p:cNvPr id="4" name="Text Placeholder 3">
            <a:extLst>
              <a:ext uri="{FF2B5EF4-FFF2-40B4-BE49-F238E27FC236}">
                <a16:creationId xmlns:a16="http://schemas.microsoft.com/office/drawing/2014/main" id="{31B96510-507A-4F1F-9C53-2A23980CF7BF}"/>
              </a:ext>
            </a:extLst>
          </p:cNvPr>
          <p:cNvSpPr>
            <a:spLocks noGrp="1"/>
          </p:cNvSpPr>
          <p:nvPr>
            <p:ph type="body" sz="quarter" idx="14"/>
          </p:nvPr>
        </p:nvSpPr>
        <p:spPr/>
        <p:txBody>
          <a:bodyPr/>
          <a:lstStyle/>
          <a:p>
            <a:r>
              <a:rPr lang="en-US"/>
              <a:t>04/08/2025 - 10/08/2025</a:t>
            </a:r>
          </a:p>
        </p:txBody>
      </p:sp>
    </p:spTree>
    <p:extLst>
      <p:ext uri="{BB962C8B-B14F-4D97-AF65-F5344CB8AC3E}">
        <p14:creationId xmlns:p14="http://schemas.microsoft.com/office/powerpoint/2010/main" val="24853373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6A4B0-C147-4BB5-B8FD-6592FEB1847F}"/>
              </a:ext>
            </a:extLst>
          </p:cNvPr>
          <p:cNvSpPr>
            <a:spLocks noGrp="1"/>
          </p:cNvSpPr>
          <p:nvPr>
            <p:ph type="title"/>
          </p:nvPr>
        </p:nvSpPr>
        <p:spPr/>
        <p:txBody>
          <a:bodyPr/>
          <a:lstStyle/>
          <a:p>
            <a:r>
              <a:rPr lang="en-US"/>
              <a:t>Instagram Posts Table (mit Shares) | 01.2.34. WDR Lokalzeit - 3 of 20</a:t>
            </a:r>
          </a:p>
        </p:txBody>
      </p:sp>
      <p:graphicFrame>
        <p:nvGraphicFramePr>
          <p:cNvPr id="5" name="Table Placeholder 4">
            <a:extLst>
              <a:ext uri="{FF2B5EF4-FFF2-40B4-BE49-F238E27FC236}">
                <a16:creationId xmlns:a16="http://schemas.microsoft.com/office/drawing/2014/main" id="{C5FA21BF-9070-4B6A-84F0-41B0E1477062}"/>
              </a:ext>
            </a:extLst>
          </p:cNvPr>
          <p:cNvGraphicFramePr>
            <a:graphicFrameLocks noGrp="1"/>
          </p:cNvGraphicFramePr>
          <p:nvPr>
            <p:ph type="tbl" sz="quarter" idx="13"/>
            <p:extLst>
              <p:ext uri="{D42A27DB-BD31-4B8C-83A1-F6EECF244321}">
                <p14:modId xmlns:p14="http://schemas.microsoft.com/office/powerpoint/2010/main" val="19565329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443889784"/>
                    </a:ext>
                  </a:extLst>
                </a:gridCol>
                <a:gridCol w="1069847">
                  <a:extLst>
                    <a:ext uri="{9D8B030D-6E8A-4147-A177-3AD203B41FA5}">
                      <a16:colId xmlns:a16="http://schemas.microsoft.com/office/drawing/2014/main" val="2938580585"/>
                    </a:ext>
                  </a:extLst>
                </a:gridCol>
                <a:gridCol w="1399031">
                  <a:extLst>
                    <a:ext uri="{9D8B030D-6E8A-4147-A177-3AD203B41FA5}">
                      <a16:colId xmlns:a16="http://schemas.microsoft.com/office/drawing/2014/main" val="3766323347"/>
                    </a:ext>
                  </a:extLst>
                </a:gridCol>
                <a:gridCol w="493776">
                  <a:extLst>
                    <a:ext uri="{9D8B030D-6E8A-4147-A177-3AD203B41FA5}">
                      <a16:colId xmlns:a16="http://schemas.microsoft.com/office/drawing/2014/main" val="3584782090"/>
                    </a:ext>
                  </a:extLst>
                </a:gridCol>
                <a:gridCol w="493776">
                  <a:extLst>
                    <a:ext uri="{9D8B030D-6E8A-4147-A177-3AD203B41FA5}">
                      <a16:colId xmlns:a16="http://schemas.microsoft.com/office/drawing/2014/main" val="2696604595"/>
                    </a:ext>
                  </a:extLst>
                </a:gridCol>
                <a:gridCol w="493776">
                  <a:extLst>
                    <a:ext uri="{9D8B030D-6E8A-4147-A177-3AD203B41FA5}">
                      <a16:colId xmlns:a16="http://schemas.microsoft.com/office/drawing/2014/main" val="2625096529"/>
                    </a:ext>
                  </a:extLst>
                </a:gridCol>
                <a:gridCol w="493776">
                  <a:extLst>
                    <a:ext uri="{9D8B030D-6E8A-4147-A177-3AD203B41FA5}">
                      <a16:colId xmlns:a16="http://schemas.microsoft.com/office/drawing/2014/main" val="3095304579"/>
                    </a:ext>
                  </a:extLst>
                </a:gridCol>
                <a:gridCol w="493776">
                  <a:extLst>
                    <a:ext uri="{9D8B030D-6E8A-4147-A177-3AD203B41FA5}">
                      <a16:colId xmlns:a16="http://schemas.microsoft.com/office/drawing/2014/main" val="569109533"/>
                    </a:ext>
                  </a:extLst>
                </a:gridCol>
                <a:gridCol w="493776">
                  <a:extLst>
                    <a:ext uri="{9D8B030D-6E8A-4147-A177-3AD203B41FA5}">
                      <a16:colId xmlns:a16="http://schemas.microsoft.com/office/drawing/2014/main" val="740952005"/>
                    </a:ext>
                  </a:extLst>
                </a:gridCol>
                <a:gridCol w="493776">
                  <a:extLst>
                    <a:ext uri="{9D8B030D-6E8A-4147-A177-3AD203B41FA5}">
                      <a16:colId xmlns:a16="http://schemas.microsoft.com/office/drawing/2014/main" val="3900567334"/>
                    </a:ext>
                  </a:extLst>
                </a:gridCol>
                <a:gridCol w="493776">
                  <a:extLst>
                    <a:ext uri="{9D8B030D-6E8A-4147-A177-3AD203B41FA5}">
                      <a16:colId xmlns:a16="http://schemas.microsoft.com/office/drawing/2014/main" val="9712447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712637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- 2025-08-08 09:44:17</a:t>
                      </a:r>
                      <a:r>
                        <a:rPr kumimoji="0" lang="de-DE" sz="1000" b="0" i="0" u="none" strike="noStrike" kern="1200" cap="none" spc="0" normalizeH="0" baseline="0" noProof="0">
                          <a:ln>
                            <a:noFill/>
                          </a:ln>
                          <a:solidFill>
                            <a:prstClr val="black"/>
                          </a:solidFill>
                          <a:effectLst/>
                          <a:uLnTx/>
                          <a:uFillTx/>
                          <a:latin typeface="Calibri"/>
                          <a:ea typeface="+mn-ea"/>
                          <a:cs typeface="+mn-cs"/>
                        </a:rPr>
                        <a:t>
 Katrin engagiert sich ehrenamtlich für die mobile Kinderhospizhilfe in Düsseldorf.
Jeden Freitag besucht sie Philipp, geht mit ihm raus und spielt mit ihm. Das entlastet seine Eltern enorm, denn Philipp hat einen Gen-Defekt.
Katrin ist dankbar, dass sie Philipp ein bisschen Freude schenken kann und Philipps Eltern sind dankbar, dass sie eine neue Bezugsperson für Philipp dazugewonnen haben.
Könntest du dir vorstellen, ein Ehrenamt mit so viel Verantwortung zu übernehmen?
#Kinderhospizdienst #Ehrenamt #Gendefekt #Lokalzeit #WDR #ARD #Düsseldorf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https://quintly-eu-image-storage.s3.amazonaws.com/60b0c1ceafa7b1885479f8b118a661a3/920738ef100da9d5d87cb4f3fb939ed7.jpg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70073335"/>
                  </a:ext>
                </a:extLst>
              </a:tr>
            </a:tbl>
          </a:graphicData>
        </a:graphic>
      </p:graphicFrame>
      <p:sp>
        <p:nvSpPr>
          <p:cNvPr id="4" name="Text Placeholder 3">
            <a:extLst>
              <a:ext uri="{FF2B5EF4-FFF2-40B4-BE49-F238E27FC236}">
                <a16:creationId xmlns:a16="http://schemas.microsoft.com/office/drawing/2014/main" id="{A110B5C5-5DB5-45A5-BBCA-46BC3FFF9EA6}"/>
              </a:ext>
            </a:extLst>
          </p:cNvPr>
          <p:cNvSpPr>
            <a:spLocks noGrp="1"/>
          </p:cNvSpPr>
          <p:nvPr>
            <p:ph type="body" sz="quarter" idx="14"/>
          </p:nvPr>
        </p:nvSpPr>
        <p:spPr/>
        <p:txBody>
          <a:bodyPr/>
          <a:lstStyle/>
          <a:p>
            <a:r>
              <a:rPr lang="en-US"/>
              <a:t>04/08/2025 - 10/08/2025</a:t>
            </a:r>
          </a:p>
        </p:txBody>
      </p:sp>
    </p:spTree>
    <p:extLst>
      <p:ext uri="{BB962C8B-B14F-4D97-AF65-F5344CB8AC3E}">
        <p14:creationId xmlns:p14="http://schemas.microsoft.com/office/powerpoint/2010/main" val="28536841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976DA-6E3E-46A1-8631-B16ACB89A10F}"/>
              </a:ext>
            </a:extLst>
          </p:cNvPr>
          <p:cNvSpPr>
            <a:spLocks noGrp="1"/>
          </p:cNvSpPr>
          <p:nvPr>
            <p:ph type="title"/>
          </p:nvPr>
        </p:nvSpPr>
        <p:spPr/>
        <p:txBody>
          <a:bodyPr/>
          <a:lstStyle/>
          <a:p>
            <a:r>
              <a:rPr lang="en-US"/>
              <a:t>Instagram Posts Table (mit Shares) | 01.2.34. WDR Lokalzeit - 4 of 20</a:t>
            </a:r>
          </a:p>
        </p:txBody>
      </p:sp>
      <p:graphicFrame>
        <p:nvGraphicFramePr>
          <p:cNvPr id="5" name="Table Placeholder 4">
            <a:extLst>
              <a:ext uri="{FF2B5EF4-FFF2-40B4-BE49-F238E27FC236}">
                <a16:creationId xmlns:a16="http://schemas.microsoft.com/office/drawing/2014/main" id="{DBDE00AE-FD53-4C05-9011-4103E68371E8}"/>
              </a:ext>
            </a:extLst>
          </p:cNvPr>
          <p:cNvGraphicFramePr>
            <a:graphicFrameLocks noGrp="1"/>
          </p:cNvGraphicFramePr>
          <p:nvPr>
            <p:ph type="tbl" sz="quarter" idx="13"/>
            <p:extLst>
              <p:ext uri="{D42A27DB-BD31-4B8C-83A1-F6EECF244321}">
                <p14:modId xmlns:p14="http://schemas.microsoft.com/office/powerpoint/2010/main" val="20538374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347414320"/>
                    </a:ext>
                  </a:extLst>
                </a:gridCol>
                <a:gridCol w="1069847">
                  <a:extLst>
                    <a:ext uri="{9D8B030D-6E8A-4147-A177-3AD203B41FA5}">
                      <a16:colId xmlns:a16="http://schemas.microsoft.com/office/drawing/2014/main" val="3082380526"/>
                    </a:ext>
                  </a:extLst>
                </a:gridCol>
                <a:gridCol w="1399031">
                  <a:extLst>
                    <a:ext uri="{9D8B030D-6E8A-4147-A177-3AD203B41FA5}">
                      <a16:colId xmlns:a16="http://schemas.microsoft.com/office/drawing/2014/main" val="4269796133"/>
                    </a:ext>
                  </a:extLst>
                </a:gridCol>
                <a:gridCol w="493776">
                  <a:extLst>
                    <a:ext uri="{9D8B030D-6E8A-4147-A177-3AD203B41FA5}">
                      <a16:colId xmlns:a16="http://schemas.microsoft.com/office/drawing/2014/main" val="3976005381"/>
                    </a:ext>
                  </a:extLst>
                </a:gridCol>
                <a:gridCol w="493776">
                  <a:extLst>
                    <a:ext uri="{9D8B030D-6E8A-4147-A177-3AD203B41FA5}">
                      <a16:colId xmlns:a16="http://schemas.microsoft.com/office/drawing/2014/main" val="689540865"/>
                    </a:ext>
                  </a:extLst>
                </a:gridCol>
                <a:gridCol w="493776">
                  <a:extLst>
                    <a:ext uri="{9D8B030D-6E8A-4147-A177-3AD203B41FA5}">
                      <a16:colId xmlns:a16="http://schemas.microsoft.com/office/drawing/2014/main" val="3805322638"/>
                    </a:ext>
                  </a:extLst>
                </a:gridCol>
                <a:gridCol w="493776">
                  <a:extLst>
                    <a:ext uri="{9D8B030D-6E8A-4147-A177-3AD203B41FA5}">
                      <a16:colId xmlns:a16="http://schemas.microsoft.com/office/drawing/2014/main" val="840477176"/>
                    </a:ext>
                  </a:extLst>
                </a:gridCol>
                <a:gridCol w="493776">
                  <a:extLst>
                    <a:ext uri="{9D8B030D-6E8A-4147-A177-3AD203B41FA5}">
                      <a16:colId xmlns:a16="http://schemas.microsoft.com/office/drawing/2014/main" val="4250449724"/>
                    </a:ext>
                  </a:extLst>
                </a:gridCol>
                <a:gridCol w="493776">
                  <a:extLst>
                    <a:ext uri="{9D8B030D-6E8A-4147-A177-3AD203B41FA5}">
                      <a16:colId xmlns:a16="http://schemas.microsoft.com/office/drawing/2014/main" val="1109839295"/>
                    </a:ext>
                  </a:extLst>
                </a:gridCol>
                <a:gridCol w="493776">
                  <a:extLst>
                    <a:ext uri="{9D8B030D-6E8A-4147-A177-3AD203B41FA5}">
                      <a16:colId xmlns:a16="http://schemas.microsoft.com/office/drawing/2014/main" val="386229162"/>
                    </a:ext>
                  </a:extLst>
                </a:gridCol>
                <a:gridCol w="493776">
                  <a:extLst>
                    <a:ext uri="{9D8B030D-6E8A-4147-A177-3AD203B41FA5}">
                      <a16:colId xmlns:a16="http://schemas.microsoft.com/office/drawing/2014/main" val="18623422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651852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- 2025-08-07 15:18:58</a:t>
                      </a:r>
                      <a:r>
                        <a:rPr kumimoji="0" lang="de-DE" sz="1000" b="0" i="0" u="none" strike="noStrike" kern="1200" cap="none" spc="0" normalizeH="0" baseline="0" noProof="0">
                          <a:ln>
                            <a:noFill/>
                          </a:ln>
                          <a:solidFill>
                            <a:prstClr val="black"/>
                          </a:solidFill>
                          <a:effectLst/>
                          <a:uLnTx/>
                          <a:uFillTx/>
                          <a:latin typeface="Calibri"/>
                          <a:ea typeface="+mn-ea"/>
                          <a:cs typeface="+mn-cs"/>
                        </a:rPr>
                        <a:t>
 Moni und Georgios finden, dass Eis für alle ist. Darum gibt’s in ihrer Eisdiele in Bochum eine Kugel Eis für 50 Cent 🍦 Die Kugel ist zwar kleiner, aber es gibt auch eine größere für 1 Euro.
Moni und Georgios verraten nicht, wie sie kalkulieren. Aber: sie haben ein sehr kleines Lokal und verkaufen das Eis nur an der Theke. In der Eisdiele kann man nicht sitzen.
Und: Das Eis ist hausgemacht. Jeden Tag produzieren sie 100 Liter Eis!
#Eis #Inflation #Sommer #Lokalzeit #WDR #ARD #Bochum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https://quintly-eu-image-storage.s3.amazonaws.com/60b0c1ceafa7b1885479f8b118a661a3/119f1d28f8f74637e8a849cef89e41dc.jpg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886050347"/>
                  </a:ext>
                </a:extLst>
              </a:tr>
            </a:tbl>
          </a:graphicData>
        </a:graphic>
      </p:graphicFrame>
      <p:sp>
        <p:nvSpPr>
          <p:cNvPr id="4" name="Text Placeholder 3">
            <a:extLst>
              <a:ext uri="{FF2B5EF4-FFF2-40B4-BE49-F238E27FC236}">
                <a16:creationId xmlns:a16="http://schemas.microsoft.com/office/drawing/2014/main" id="{42E143A1-560B-4ABD-B80C-CB5C9063D7CC}"/>
              </a:ext>
            </a:extLst>
          </p:cNvPr>
          <p:cNvSpPr>
            <a:spLocks noGrp="1"/>
          </p:cNvSpPr>
          <p:nvPr>
            <p:ph type="body" sz="quarter" idx="14"/>
          </p:nvPr>
        </p:nvSpPr>
        <p:spPr/>
        <p:txBody>
          <a:bodyPr/>
          <a:lstStyle/>
          <a:p>
            <a:r>
              <a:rPr lang="en-US"/>
              <a:t>04/08/2025 - 10/08/2025</a:t>
            </a:r>
          </a:p>
        </p:txBody>
      </p:sp>
    </p:spTree>
    <p:extLst>
      <p:ext uri="{BB962C8B-B14F-4D97-AF65-F5344CB8AC3E}">
        <p14:creationId xmlns:p14="http://schemas.microsoft.com/office/powerpoint/2010/main" val="7276830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F40C0-B5B8-48B0-9909-741051B4DA5A}"/>
              </a:ext>
            </a:extLst>
          </p:cNvPr>
          <p:cNvSpPr>
            <a:spLocks noGrp="1"/>
          </p:cNvSpPr>
          <p:nvPr>
            <p:ph type="title"/>
          </p:nvPr>
        </p:nvSpPr>
        <p:spPr/>
        <p:txBody>
          <a:bodyPr/>
          <a:lstStyle/>
          <a:p>
            <a:r>
              <a:rPr lang="en-US"/>
              <a:t>Instagram Posts Table (mit Shares) | 01.2.34. WDR Lokalzeit - 5 of 20</a:t>
            </a:r>
          </a:p>
        </p:txBody>
      </p:sp>
      <p:graphicFrame>
        <p:nvGraphicFramePr>
          <p:cNvPr id="5" name="Table Placeholder 4">
            <a:extLst>
              <a:ext uri="{FF2B5EF4-FFF2-40B4-BE49-F238E27FC236}">
                <a16:creationId xmlns:a16="http://schemas.microsoft.com/office/drawing/2014/main" id="{7CBA9E6F-23A1-493B-837E-72D09ED0E43B}"/>
              </a:ext>
            </a:extLst>
          </p:cNvPr>
          <p:cNvGraphicFramePr>
            <a:graphicFrameLocks noGrp="1"/>
          </p:cNvGraphicFramePr>
          <p:nvPr>
            <p:ph type="tbl" sz="quarter" idx="13"/>
            <p:extLst>
              <p:ext uri="{D42A27DB-BD31-4B8C-83A1-F6EECF244321}">
                <p14:modId xmlns:p14="http://schemas.microsoft.com/office/powerpoint/2010/main" val="8916130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959512797"/>
                    </a:ext>
                  </a:extLst>
                </a:gridCol>
                <a:gridCol w="1069847">
                  <a:extLst>
                    <a:ext uri="{9D8B030D-6E8A-4147-A177-3AD203B41FA5}">
                      <a16:colId xmlns:a16="http://schemas.microsoft.com/office/drawing/2014/main" val="3772545166"/>
                    </a:ext>
                  </a:extLst>
                </a:gridCol>
                <a:gridCol w="1399031">
                  <a:extLst>
                    <a:ext uri="{9D8B030D-6E8A-4147-A177-3AD203B41FA5}">
                      <a16:colId xmlns:a16="http://schemas.microsoft.com/office/drawing/2014/main" val="3071854215"/>
                    </a:ext>
                  </a:extLst>
                </a:gridCol>
                <a:gridCol w="493776">
                  <a:extLst>
                    <a:ext uri="{9D8B030D-6E8A-4147-A177-3AD203B41FA5}">
                      <a16:colId xmlns:a16="http://schemas.microsoft.com/office/drawing/2014/main" val="1612517620"/>
                    </a:ext>
                  </a:extLst>
                </a:gridCol>
                <a:gridCol w="493776">
                  <a:extLst>
                    <a:ext uri="{9D8B030D-6E8A-4147-A177-3AD203B41FA5}">
                      <a16:colId xmlns:a16="http://schemas.microsoft.com/office/drawing/2014/main" val="2101166956"/>
                    </a:ext>
                  </a:extLst>
                </a:gridCol>
                <a:gridCol w="493776">
                  <a:extLst>
                    <a:ext uri="{9D8B030D-6E8A-4147-A177-3AD203B41FA5}">
                      <a16:colId xmlns:a16="http://schemas.microsoft.com/office/drawing/2014/main" val="994914236"/>
                    </a:ext>
                  </a:extLst>
                </a:gridCol>
                <a:gridCol w="493776">
                  <a:extLst>
                    <a:ext uri="{9D8B030D-6E8A-4147-A177-3AD203B41FA5}">
                      <a16:colId xmlns:a16="http://schemas.microsoft.com/office/drawing/2014/main" val="1086271210"/>
                    </a:ext>
                  </a:extLst>
                </a:gridCol>
                <a:gridCol w="493776">
                  <a:extLst>
                    <a:ext uri="{9D8B030D-6E8A-4147-A177-3AD203B41FA5}">
                      <a16:colId xmlns:a16="http://schemas.microsoft.com/office/drawing/2014/main" val="4231096797"/>
                    </a:ext>
                  </a:extLst>
                </a:gridCol>
                <a:gridCol w="493776">
                  <a:extLst>
                    <a:ext uri="{9D8B030D-6E8A-4147-A177-3AD203B41FA5}">
                      <a16:colId xmlns:a16="http://schemas.microsoft.com/office/drawing/2014/main" val="4195993127"/>
                    </a:ext>
                  </a:extLst>
                </a:gridCol>
                <a:gridCol w="493776">
                  <a:extLst>
                    <a:ext uri="{9D8B030D-6E8A-4147-A177-3AD203B41FA5}">
                      <a16:colId xmlns:a16="http://schemas.microsoft.com/office/drawing/2014/main" val="899108534"/>
                    </a:ext>
                  </a:extLst>
                </a:gridCol>
                <a:gridCol w="493776">
                  <a:extLst>
                    <a:ext uri="{9D8B030D-6E8A-4147-A177-3AD203B41FA5}">
                      <a16:colId xmlns:a16="http://schemas.microsoft.com/office/drawing/2014/main" val="2266594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881454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- 2025-08-04 13:15:00</a:t>
                      </a:r>
                      <a:r>
                        <a:rPr kumimoji="0" lang="de-DE" sz="1000" b="0" i="0" u="none" strike="noStrike" kern="1200" cap="none" spc="0" normalizeH="0" baseline="0" noProof="0">
                          <a:ln>
                            <a:noFill/>
                          </a:ln>
                          <a:solidFill>
                            <a:prstClr val="black"/>
                          </a:solidFill>
                          <a:effectLst/>
                          <a:uLnTx/>
                          <a:uFillTx/>
                          <a:latin typeface="Calibri"/>
                          <a:ea typeface="+mn-ea"/>
                          <a:cs typeface="+mn-cs"/>
                        </a:rPr>
                        <a:t>
 Eine Geburt ist immer eine Herausforderung. Doch was passiert, wenn man Drillinge bekommt – und das auch noch viel zu früh?  Sitem Turp hat genau das erlebt. 🥺
In der 25. Schwangerschaftswoche - hier waren ihre Kinder kaum größer als eine Hand - bekam sie Blutungen. Grund dafür war eine akute Plazentaablösung – ein lebensbedrohlicher Zustand für Mutter und Kinder. Innerhalb kürzester Zeit wurde ein Not-Kaiserschnitt eingeleitet. 🏥
Sitem dachte bei der Geburt nur an eines: Ihre Kinder müssen überleben. Und das haben sie! ❤️
#Schwangerschaft #Frühchen #Drillinge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https://quintly-eu-image-storage.s3.amazonaws.com/60b0c1ceafa7b1885479f8b118a661a3/aaeca7f640989efa4386bf3109691bfe.jpg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467037979"/>
                  </a:ext>
                </a:extLst>
              </a:tr>
            </a:tbl>
          </a:graphicData>
        </a:graphic>
      </p:graphicFrame>
      <p:sp>
        <p:nvSpPr>
          <p:cNvPr id="4" name="Text Placeholder 3">
            <a:extLst>
              <a:ext uri="{FF2B5EF4-FFF2-40B4-BE49-F238E27FC236}">
                <a16:creationId xmlns:a16="http://schemas.microsoft.com/office/drawing/2014/main" id="{91C61533-6FBA-4B42-A92F-C63E47DC42EC}"/>
              </a:ext>
            </a:extLst>
          </p:cNvPr>
          <p:cNvSpPr>
            <a:spLocks noGrp="1"/>
          </p:cNvSpPr>
          <p:nvPr>
            <p:ph type="body" sz="quarter" idx="14"/>
          </p:nvPr>
        </p:nvSpPr>
        <p:spPr/>
        <p:txBody>
          <a:bodyPr/>
          <a:lstStyle/>
          <a:p>
            <a:r>
              <a:rPr lang="en-US"/>
              <a:t>04/08/2025 - 10/08/2025</a:t>
            </a:r>
          </a:p>
        </p:txBody>
      </p:sp>
    </p:spTree>
    <p:extLst>
      <p:ext uri="{BB962C8B-B14F-4D97-AF65-F5344CB8AC3E}">
        <p14:creationId xmlns:p14="http://schemas.microsoft.com/office/powerpoint/2010/main" val="714475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C76D4-B532-4A86-A657-05065351E04D}"/>
              </a:ext>
            </a:extLst>
          </p:cNvPr>
          <p:cNvSpPr>
            <a:spLocks noGrp="1"/>
          </p:cNvSpPr>
          <p:nvPr>
            <p:ph type="title"/>
          </p:nvPr>
        </p:nvSpPr>
        <p:spPr/>
        <p:txBody>
          <a:bodyPr/>
          <a:lstStyle/>
          <a:p>
            <a:r>
              <a:rPr lang="en-US"/>
              <a:t>Instagram Posts Table (mit Shares) | 01.2.34. WDR Lokalzeit - 6 of 20</a:t>
            </a:r>
          </a:p>
        </p:txBody>
      </p:sp>
      <p:graphicFrame>
        <p:nvGraphicFramePr>
          <p:cNvPr id="5" name="Table Placeholder 4">
            <a:extLst>
              <a:ext uri="{FF2B5EF4-FFF2-40B4-BE49-F238E27FC236}">
                <a16:creationId xmlns:a16="http://schemas.microsoft.com/office/drawing/2014/main" id="{05A65EB0-5552-465D-9891-B9C979F39C4D}"/>
              </a:ext>
            </a:extLst>
          </p:cNvPr>
          <p:cNvGraphicFramePr>
            <a:graphicFrameLocks noGrp="1"/>
          </p:cNvGraphicFramePr>
          <p:nvPr>
            <p:ph type="tbl" sz="quarter" idx="13"/>
            <p:extLst>
              <p:ext uri="{D42A27DB-BD31-4B8C-83A1-F6EECF244321}">
                <p14:modId xmlns:p14="http://schemas.microsoft.com/office/powerpoint/2010/main" val="3846348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251042317"/>
                    </a:ext>
                  </a:extLst>
                </a:gridCol>
                <a:gridCol w="1069847">
                  <a:extLst>
                    <a:ext uri="{9D8B030D-6E8A-4147-A177-3AD203B41FA5}">
                      <a16:colId xmlns:a16="http://schemas.microsoft.com/office/drawing/2014/main" val="664582083"/>
                    </a:ext>
                  </a:extLst>
                </a:gridCol>
                <a:gridCol w="1399031">
                  <a:extLst>
                    <a:ext uri="{9D8B030D-6E8A-4147-A177-3AD203B41FA5}">
                      <a16:colId xmlns:a16="http://schemas.microsoft.com/office/drawing/2014/main" val="737004264"/>
                    </a:ext>
                  </a:extLst>
                </a:gridCol>
                <a:gridCol w="493776">
                  <a:extLst>
                    <a:ext uri="{9D8B030D-6E8A-4147-A177-3AD203B41FA5}">
                      <a16:colId xmlns:a16="http://schemas.microsoft.com/office/drawing/2014/main" val="648924095"/>
                    </a:ext>
                  </a:extLst>
                </a:gridCol>
                <a:gridCol w="493776">
                  <a:extLst>
                    <a:ext uri="{9D8B030D-6E8A-4147-A177-3AD203B41FA5}">
                      <a16:colId xmlns:a16="http://schemas.microsoft.com/office/drawing/2014/main" val="346789347"/>
                    </a:ext>
                  </a:extLst>
                </a:gridCol>
                <a:gridCol w="493776">
                  <a:extLst>
                    <a:ext uri="{9D8B030D-6E8A-4147-A177-3AD203B41FA5}">
                      <a16:colId xmlns:a16="http://schemas.microsoft.com/office/drawing/2014/main" val="1894105871"/>
                    </a:ext>
                  </a:extLst>
                </a:gridCol>
                <a:gridCol w="493776">
                  <a:extLst>
                    <a:ext uri="{9D8B030D-6E8A-4147-A177-3AD203B41FA5}">
                      <a16:colId xmlns:a16="http://schemas.microsoft.com/office/drawing/2014/main" val="2519949666"/>
                    </a:ext>
                  </a:extLst>
                </a:gridCol>
                <a:gridCol w="493776">
                  <a:extLst>
                    <a:ext uri="{9D8B030D-6E8A-4147-A177-3AD203B41FA5}">
                      <a16:colId xmlns:a16="http://schemas.microsoft.com/office/drawing/2014/main" val="2626929100"/>
                    </a:ext>
                  </a:extLst>
                </a:gridCol>
                <a:gridCol w="493776">
                  <a:extLst>
                    <a:ext uri="{9D8B030D-6E8A-4147-A177-3AD203B41FA5}">
                      <a16:colId xmlns:a16="http://schemas.microsoft.com/office/drawing/2014/main" val="663846469"/>
                    </a:ext>
                  </a:extLst>
                </a:gridCol>
                <a:gridCol w="493776">
                  <a:extLst>
                    <a:ext uri="{9D8B030D-6E8A-4147-A177-3AD203B41FA5}">
                      <a16:colId xmlns:a16="http://schemas.microsoft.com/office/drawing/2014/main" val="3258657394"/>
                    </a:ext>
                  </a:extLst>
                </a:gridCol>
                <a:gridCol w="493776">
                  <a:extLst>
                    <a:ext uri="{9D8B030D-6E8A-4147-A177-3AD203B41FA5}">
                      <a16:colId xmlns:a16="http://schemas.microsoft.com/office/drawing/2014/main" val="112608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545043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- 2025-08-06 11:55:00</a:t>
                      </a:r>
                      <a:r>
                        <a:rPr kumimoji="0" lang="de-DE" sz="1000" b="0" i="0" u="none" strike="noStrike" kern="1200" cap="none" spc="0" normalizeH="0" baseline="0" noProof="0">
                          <a:ln>
                            <a:noFill/>
                          </a:ln>
                          <a:solidFill>
                            <a:prstClr val="black"/>
                          </a:solidFill>
                          <a:effectLst/>
                          <a:uLnTx/>
                          <a:uFillTx/>
                          <a:latin typeface="Calibri"/>
                          <a:ea typeface="+mn-ea"/>
                          <a:cs typeface="+mn-cs"/>
                        </a:rPr>
                        <a:t>
 Viel zu früh kam Merle per Notkaiserschnitt zur Welt - leblos, winzig, aber stark. Ein schwerer Infekt machte die sofortige Geburt nötig.
Heute lebt Merle mit ein schweren Behinderung - und mit Eltern, die alles dafür tun, dass sie ein glückliches Leben führen kann.
Marva und Mario Heinz teilen ihre Geschichte auf Social Media, um anderen Mut zu machen.
👨🏻‍💻 Autor: Simon Ewerbeck
#Frühchen #Behinderung #Eltern #Dinslaken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https://quintly-eu-image-storage.s3.amazonaws.com/60b0c1ceafa7b1885479f8b118a661a3/fdfd1cf59cb783ce3ba349ff0942e46b.jpg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758429875"/>
                  </a:ext>
                </a:extLst>
              </a:tr>
            </a:tbl>
          </a:graphicData>
        </a:graphic>
      </p:graphicFrame>
      <p:sp>
        <p:nvSpPr>
          <p:cNvPr id="4" name="Text Placeholder 3">
            <a:extLst>
              <a:ext uri="{FF2B5EF4-FFF2-40B4-BE49-F238E27FC236}">
                <a16:creationId xmlns:a16="http://schemas.microsoft.com/office/drawing/2014/main" id="{A1DB0F64-031D-4B0C-B66A-5B1306D44718}"/>
              </a:ext>
            </a:extLst>
          </p:cNvPr>
          <p:cNvSpPr>
            <a:spLocks noGrp="1"/>
          </p:cNvSpPr>
          <p:nvPr>
            <p:ph type="body" sz="quarter" idx="14"/>
          </p:nvPr>
        </p:nvSpPr>
        <p:spPr/>
        <p:txBody>
          <a:bodyPr/>
          <a:lstStyle/>
          <a:p>
            <a:r>
              <a:rPr lang="en-US"/>
              <a:t>04/08/2025 - 10/08/2025</a:t>
            </a:r>
          </a:p>
        </p:txBody>
      </p:sp>
    </p:spTree>
    <p:extLst>
      <p:ext uri="{BB962C8B-B14F-4D97-AF65-F5344CB8AC3E}">
        <p14:creationId xmlns:p14="http://schemas.microsoft.com/office/powerpoint/2010/main" val="35983207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9AFE4-F2EE-42C0-AAF7-37D2F527DB4C}"/>
              </a:ext>
            </a:extLst>
          </p:cNvPr>
          <p:cNvSpPr>
            <a:spLocks noGrp="1"/>
          </p:cNvSpPr>
          <p:nvPr>
            <p:ph type="title"/>
          </p:nvPr>
        </p:nvSpPr>
        <p:spPr/>
        <p:txBody>
          <a:bodyPr/>
          <a:lstStyle/>
          <a:p>
            <a:r>
              <a:rPr lang="en-US"/>
              <a:t>Instagram Posts Table (mit Shares) | 01.2.34. WDR Lokalzeit - 7 of 20</a:t>
            </a:r>
          </a:p>
        </p:txBody>
      </p:sp>
      <p:graphicFrame>
        <p:nvGraphicFramePr>
          <p:cNvPr id="5" name="Table Placeholder 4">
            <a:extLst>
              <a:ext uri="{FF2B5EF4-FFF2-40B4-BE49-F238E27FC236}">
                <a16:creationId xmlns:a16="http://schemas.microsoft.com/office/drawing/2014/main" id="{1B5F8F84-538F-4CBD-9D42-707D7AFAB91B}"/>
              </a:ext>
            </a:extLst>
          </p:cNvPr>
          <p:cNvGraphicFramePr>
            <a:graphicFrameLocks noGrp="1"/>
          </p:cNvGraphicFramePr>
          <p:nvPr>
            <p:ph type="tbl" sz="quarter" idx="13"/>
            <p:extLst>
              <p:ext uri="{D42A27DB-BD31-4B8C-83A1-F6EECF244321}">
                <p14:modId xmlns:p14="http://schemas.microsoft.com/office/powerpoint/2010/main" val="2023867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01815288"/>
                    </a:ext>
                  </a:extLst>
                </a:gridCol>
                <a:gridCol w="1069847">
                  <a:extLst>
                    <a:ext uri="{9D8B030D-6E8A-4147-A177-3AD203B41FA5}">
                      <a16:colId xmlns:a16="http://schemas.microsoft.com/office/drawing/2014/main" val="2997876053"/>
                    </a:ext>
                  </a:extLst>
                </a:gridCol>
                <a:gridCol w="1399031">
                  <a:extLst>
                    <a:ext uri="{9D8B030D-6E8A-4147-A177-3AD203B41FA5}">
                      <a16:colId xmlns:a16="http://schemas.microsoft.com/office/drawing/2014/main" val="872168002"/>
                    </a:ext>
                  </a:extLst>
                </a:gridCol>
                <a:gridCol w="493776">
                  <a:extLst>
                    <a:ext uri="{9D8B030D-6E8A-4147-A177-3AD203B41FA5}">
                      <a16:colId xmlns:a16="http://schemas.microsoft.com/office/drawing/2014/main" val="1474509990"/>
                    </a:ext>
                  </a:extLst>
                </a:gridCol>
                <a:gridCol w="493776">
                  <a:extLst>
                    <a:ext uri="{9D8B030D-6E8A-4147-A177-3AD203B41FA5}">
                      <a16:colId xmlns:a16="http://schemas.microsoft.com/office/drawing/2014/main" val="2794276043"/>
                    </a:ext>
                  </a:extLst>
                </a:gridCol>
                <a:gridCol w="493776">
                  <a:extLst>
                    <a:ext uri="{9D8B030D-6E8A-4147-A177-3AD203B41FA5}">
                      <a16:colId xmlns:a16="http://schemas.microsoft.com/office/drawing/2014/main" val="288254613"/>
                    </a:ext>
                  </a:extLst>
                </a:gridCol>
                <a:gridCol w="493776">
                  <a:extLst>
                    <a:ext uri="{9D8B030D-6E8A-4147-A177-3AD203B41FA5}">
                      <a16:colId xmlns:a16="http://schemas.microsoft.com/office/drawing/2014/main" val="297534353"/>
                    </a:ext>
                  </a:extLst>
                </a:gridCol>
                <a:gridCol w="493776">
                  <a:extLst>
                    <a:ext uri="{9D8B030D-6E8A-4147-A177-3AD203B41FA5}">
                      <a16:colId xmlns:a16="http://schemas.microsoft.com/office/drawing/2014/main" val="2140342204"/>
                    </a:ext>
                  </a:extLst>
                </a:gridCol>
                <a:gridCol w="493776">
                  <a:extLst>
                    <a:ext uri="{9D8B030D-6E8A-4147-A177-3AD203B41FA5}">
                      <a16:colId xmlns:a16="http://schemas.microsoft.com/office/drawing/2014/main" val="2242986125"/>
                    </a:ext>
                  </a:extLst>
                </a:gridCol>
                <a:gridCol w="493776">
                  <a:extLst>
                    <a:ext uri="{9D8B030D-6E8A-4147-A177-3AD203B41FA5}">
                      <a16:colId xmlns:a16="http://schemas.microsoft.com/office/drawing/2014/main" val="3797749335"/>
                    </a:ext>
                  </a:extLst>
                </a:gridCol>
                <a:gridCol w="493776">
                  <a:extLst>
                    <a:ext uri="{9D8B030D-6E8A-4147-A177-3AD203B41FA5}">
                      <a16:colId xmlns:a16="http://schemas.microsoft.com/office/drawing/2014/main" val="2445679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370073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- 2025-08-05 10:09:44</a:t>
                      </a:r>
                      <a:r>
                        <a:rPr kumimoji="0" lang="de-DE" sz="1000" b="0" i="0" u="none" strike="noStrike" kern="1200" cap="none" spc="0" normalizeH="0" baseline="0" noProof="0">
                          <a:ln>
                            <a:noFill/>
                          </a:ln>
                          <a:solidFill>
                            <a:prstClr val="black"/>
                          </a:solidFill>
                          <a:effectLst/>
                          <a:uLnTx/>
                          <a:uFillTx/>
                          <a:latin typeface="Calibri"/>
                          <a:ea typeface="+mn-ea"/>
                          <a:cs typeface="+mn-cs"/>
                        </a:rPr>
                        <a:t>
 Schülerin Maria Neumeier ist überzeugt: Unterricht ohne Jungs hat viele Vorteile! 
Das Erzbistum Köln überlegt auf ihrer Schule auch Jungen aufzunehmen. Deswegen hat Maria eine Petition gestartet, damit das Ursulinengymnasium in Köln eine Mädchenschule bleibt. 👩 📝 
👩‍💻Autorin: Sabine Büttner 
#Schule #Unterricht #GeschlechterTrennung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https://quintly-eu-image-storage.s3.amazonaws.com/60b0c1ceafa7b1885479f8b118a661a3/52e83e725ecd73353aef274d9c3aa0be.jpg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642820127"/>
                  </a:ext>
                </a:extLst>
              </a:tr>
            </a:tbl>
          </a:graphicData>
        </a:graphic>
      </p:graphicFrame>
      <p:sp>
        <p:nvSpPr>
          <p:cNvPr id="4" name="Text Placeholder 3">
            <a:extLst>
              <a:ext uri="{FF2B5EF4-FFF2-40B4-BE49-F238E27FC236}">
                <a16:creationId xmlns:a16="http://schemas.microsoft.com/office/drawing/2014/main" id="{BB0866F9-616C-4B74-9EA2-2F52D4ABF5E5}"/>
              </a:ext>
            </a:extLst>
          </p:cNvPr>
          <p:cNvSpPr>
            <a:spLocks noGrp="1"/>
          </p:cNvSpPr>
          <p:nvPr>
            <p:ph type="body" sz="quarter" idx="14"/>
          </p:nvPr>
        </p:nvSpPr>
        <p:spPr/>
        <p:txBody>
          <a:bodyPr/>
          <a:lstStyle/>
          <a:p>
            <a:r>
              <a:rPr lang="en-US"/>
              <a:t>04/08/2025 - 10/08/2025</a:t>
            </a:r>
          </a:p>
        </p:txBody>
      </p:sp>
    </p:spTree>
    <p:extLst>
      <p:ext uri="{BB962C8B-B14F-4D97-AF65-F5344CB8AC3E}">
        <p14:creationId xmlns:p14="http://schemas.microsoft.com/office/powerpoint/2010/main" val="4049545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88B53-F2A0-4C26-BA6B-4508CBCAD013}"/>
              </a:ext>
            </a:extLst>
          </p:cNvPr>
          <p:cNvSpPr>
            <a:spLocks noGrp="1"/>
          </p:cNvSpPr>
          <p:nvPr>
            <p:ph type="title"/>
          </p:nvPr>
        </p:nvSpPr>
        <p:spPr/>
        <p:txBody>
          <a:bodyPr/>
          <a:lstStyle/>
          <a:p>
            <a:r>
              <a:rPr lang="en-US"/>
              <a:t>Instagram Posts Table (mit Shares) | 01.2.34. WDR Lokalzeit - 8 of 20</a:t>
            </a:r>
          </a:p>
        </p:txBody>
      </p:sp>
      <p:graphicFrame>
        <p:nvGraphicFramePr>
          <p:cNvPr id="5" name="Table Placeholder 4">
            <a:extLst>
              <a:ext uri="{FF2B5EF4-FFF2-40B4-BE49-F238E27FC236}">
                <a16:creationId xmlns:a16="http://schemas.microsoft.com/office/drawing/2014/main" id="{69EDB9F9-B105-481F-BD76-575E6B381F07}"/>
              </a:ext>
            </a:extLst>
          </p:cNvPr>
          <p:cNvGraphicFramePr>
            <a:graphicFrameLocks noGrp="1"/>
          </p:cNvGraphicFramePr>
          <p:nvPr>
            <p:ph type="tbl" sz="quarter" idx="13"/>
            <p:extLst>
              <p:ext uri="{D42A27DB-BD31-4B8C-83A1-F6EECF244321}">
                <p14:modId xmlns:p14="http://schemas.microsoft.com/office/powerpoint/2010/main" val="2775991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553060928"/>
                    </a:ext>
                  </a:extLst>
                </a:gridCol>
                <a:gridCol w="1069847">
                  <a:extLst>
                    <a:ext uri="{9D8B030D-6E8A-4147-A177-3AD203B41FA5}">
                      <a16:colId xmlns:a16="http://schemas.microsoft.com/office/drawing/2014/main" val="679176830"/>
                    </a:ext>
                  </a:extLst>
                </a:gridCol>
                <a:gridCol w="1399031">
                  <a:extLst>
                    <a:ext uri="{9D8B030D-6E8A-4147-A177-3AD203B41FA5}">
                      <a16:colId xmlns:a16="http://schemas.microsoft.com/office/drawing/2014/main" val="2290218516"/>
                    </a:ext>
                  </a:extLst>
                </a:gridCol>
                <a:gridCol w="493776">
                  <a:extLst>
                    <a:ext uri="{9D8B030D-6E8A-4147-A177-3AD203B41FA5}">
                      <a16:colId xmlns:a16="http://schemas.microsoft.com/office/drawing/2014/main" val="3614419202"/>
                    </a:ext>
                  </a:extLst>
                </a:gridCol>
                <a:gridCol w="493776">
                  <a:extLst>
                    <a:ext uri="{9D8B030D-6E8A-4147-A177-3AD203B41FA5}">
                      <a16:colId xmlns:a16="http://schemas.microsoft.com/office/drawing/2014/main" val="1622879826"/>
                    </a:ext>
                  </a:extLst>
                </a:gridCol>
                <a:gridCol w="493776">
                  <a:extLst>
                    <a:ext uri="{9D8B030D-6E8A-4147-A177-3AD203B41FA5}">
                      <a16:colId xmlns:a16="http://schemas.microsoft.com/office/drawing/2014/main" val="2612464883"/>
                    </a:ext>
                  </a:extLst>
                </a:gridCol>
                <a:gridCol w="493776">
                  <a:extLst>
                    <a:ext uri="{9D8B030D-6E8A-4147-A177-3AD203B41FA5}">
                      <a16:colId xmlns:a16="http://schemas.microsoft.com/office/drawing/2014/main" val="4114103730"/>
                    </a:ext>
                  </a:extLst>
                </a:gridCol>
                <a:gridCol w="493776">
                  <a:extLst>
                    <a:ext uri="{9D8B030D-6E8A-4147-A177-3AD203B41FA5}">
                      <a16:colId xmlns:a16="http://schemas.microsoft.com/office/drawing/2014/main" val="2444069164"/>
                    </a:ext>
                  </a:extLst>
                </a:gridCol>
                <a:gridCol w="493776">
                  <a:extLst>
                    <a:ext uri="{9D8B030D-6E8A-4147-A177-3AD203B41FA5}">
                      <a16:colId xmlns:a16="http://schemas.microsoft.com/office/drawing/2014/main" val="1896113393"/>
                    </a:ext>
                  </a:extLst>
                </a:gridCol>
                <a:gridCol w="493776">
                  <a:extLst>
                    <a:ext uri="{9D8B030D-6E8A-4147-A177-3AD203B41FA5}">
                      <a16:colId xmlns:a16="http://schemas.microsoft.com/office/drawing/2014/main" val="2843140338"/>
                    </a:ext>
                  </a:extLst>
                </a:gridCol>
                <a:gridCol w="493776">
                  <a:extLst>
                    <a:ext uri="{9D8B030D-6E8A-4147-A177-3AD203B41FA5}">
                      <a16:colId xmlns:a16="http://schemas.microsoft.com/office/drawing/2014/main" val="32364497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950811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- 2025-08-05 13:20:00</a:t>
                      </a:r>
                      <a:r>
                        <a:rPr kumimoji="0" lang="de-DE" sz="1000" b="0" i="0" u="none" strike="noStrike" kern="1200" cap="none" spc="0" normalizeH="0" baseline="0" noProof="0">
                          <a:ln>
                            <a:noFill/>
                          </a:ln>
                          <a:solidFill>
                            <a:prstClr val="black"/>
                          </a:solidFill>
                          <a:effectLst/>
                          <a:uLnTx/>
                          <a:uFillTx/>
                          <a:latin typeface="Calibri"/>
                          <a:ea typeface="+mn-ea"/>
                          <a:cs typeface="+mn-cs"/>
                        </a:rPr>
                        <a:t>
 ✈️ Schon mal ein Flugzeug, Bücherregal oder Skateboard für eine Maus gebaut? 🐭  
Welcome to Janins Life! Jeden Abend bereitet sie eine Fotokulisse für eine kleine Waldmaus und die kommt – eigentlich jeden Abend, außer…📷🐭 
👩‍💻Autorin: Elisabeth Kowalski 
#Maus #Natur #Miniaturwelt #Lokalzeit #WDR #ARD
*Leider wurde unser Video-Slide im falschen Format ausgespielt. 🙁
Wir schreiben euch das Zitat hier einmal auf: „Also ein Bild im Kopf zu haben und das irgendwann zu schaffen, dass die Maus genau das macht, wo ich denke, so. Also das ist die Herausforderung. Ja und, weil es einfach süß ist, also die Ohren, die Augen.“ - Janin Engels, Fotografin.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https://quintly-eu-image-storage.s3.amazonaws.com/60b0c1ceafa7b1885479f8b118a661a3/1a365c8afa205dff74cc8a1cb1bebebd.jpg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58656577"/>
                  </a:ext>
                </a:extLst>
              </a:tr>
            </a:tbl>
          </a:graphicData>
        </a:graphic>
      </p:graphicFrame>
      <p:sp>
        <p:nvSpPr>
          <p:cNvPr id="4" name="Text Placeholder 3">
            <a:extLst>
              <a:ext uri="{FF2B5EF4-FFF2-40B4-BE49-F238E27FC236}">
                <a16:creationId xmlns:a16="http://schemas.microsoft.com/office/drawing/2014/main" id="{FF38C282-431B-45DC-8EF3-6166C45D0782}"/>
              </a:ext>
            </a:extLst>
          </p:cNvPr>
          <p:cNvSpPr>
            <a:spLocks noGrp="1"/>
          </p:cNvSpPr>
          <p:nvPr>
            <p:ph type="body" sz="quarter" idx="14"/>
          </p:nvPr>
        </p:nvSpPr>
        <p:spPr/>
        <p:txBody>
          <a:bodyPr/>
          <a:lstStyle/>
          <a:p>
            <a:r>
              <a:rPr lang="en-US"/>
              <a:t>04/08/2025 - 10/08/2025</a:t>
            </a:r>
          </a:p>
        </p:txBody>
      </p:sp>
    </p:spTree>
    <p:extLst>
      <p:ext uri="{BB962C8B-B14F-4D97-AF65-F5344CB8AC3E}">
        <p14:creationId xmlns:p14="http://schemas.microsoft.com/office/powerpoint/2010/main" val="32334154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BD074-AB68-4028-8112-0893EB7CA595}"/>
              </a:ext>
            </a:extLst>
          </p:cNvPr>
          <p:cNvSpPr>
            <a:spLocks noGrp="1"/>
          </p:cNvSpPr>
          <p:nvPr>
            <p:ph type="title"/>
          </p:nvPr>
        </p:nvSpPr>
        <p:spPr/>
        <p:txBody>
          <a:bodyPr/>
          <a:lstStyle/>
          <a:p>
            <a:r>
              <a:rPr lang="en-US"/>
              <a:t>Instagram Posts Table (mit Shares) | 01.2.34. WDR Lokalzeit - 9 of 20</a:t>
            </a:r>
          </a:p>
        </p:txBody>
      </p:sp>
      <p:graphicFrame>
        <p:nvGraphicFramePr>
          <p:cNvPr id="5" name="Table Placeholder 4">
            <a:extLst>
              <a:ext uri="{FF2B5EF4-FFF2-40B4-BE49-F238E27FC236}">
                <a16:creationId xmlns:a16="http://schemas.microsoft.com/office/drawing/2014/main" id="{AD62140A-4E62-4A2F-A470-D0DCC38793BD}"/>
              </a:ext>
            </a:extLst>
          </p:cNvPr>
          <p:cNvGraphicFramePr>
            <a:graphicFrameLocks noGrp="1"/>
          </p:cNvGraphicFramePr>
          <p:nvPr>
            <p:ph type="tbl" sz="quarter" idx="13"/>
            <p:extLst>
              <p:ext uri="{D42A27DB-BD31-4B8C-83A1-F6EECF244321}">
                <p14:modId xmlns:p14="http://schemas.microsoft.com/office/powerpoint/2010/main" val="2994024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983266395"/>
                    </a:ext>
                  </a:extLst>
                </a:gridCol>
                <a:gridCol w="1069847">
                  <a:extLst>
                    <a:ext uri="{9D8B030D-6E8A-4147-A177-3AD203B41FA5}">
                      <a16:colId xmlns:a16="http://schemas.microsoft.com/office/drawing/2014/main" val="3319971295"/>
                    </a:ext>
                  </a:extLst>
                </a:gridCol>
                <a:gridCol w="1399031">
                  <a:extLst>
                    <a:ext uri="{9D8B030D-6E8A-4147-A177-3AD203B41FA5}">
                      <a16:colId xmlns:a16="http://schemas.microsoft.com/office/drawing/2014/main" val="2439674280"/>
                    </a:ext>
                  </a:extLst>
                </a:gridCol>
                <a:gridCol w="493776">
                  <a:extLst>
                    <a:ext uri="{9D8B030D-6E8A-4147-A177-3AD203B41FA5}">
                      <a16:colId xmlns:a16="http://schemas.microsoft.com/office/drawing/2014/main" val="3785690154"/>
                    </a:ext>
                  </a:extLst>
                </a:gridCol>
                <a:gridCol w="493776">
                  <a:extLst>
                    <a:ext uri="{9D8B030D-6E8A-4147-A177-3AD203B41FA5}">
                      <a16:colId xmlns:a16="http://schemas.microsoft.com/office/drawing/2014/main" val="3803780170"/>
                    </a:ext>
                  </a:extLst>
                </a:gridCol>
                <a:gridCol w="493776">
                  <a:extLst>
                    <a:ext uri="{9D8B030D-6E8A-4147-A177-3AD203B41FA5}">
                      <a16:colId xmlns:a16="http://schemas.microsoft.com/office/drawing/2014/main" val="843742144"/>
                    </a:ext>
                  </a:extLst>
                </a:gridCol>
                <a:gridCol w="493776">
                  <a:extLst>
                    <a:ext uri="{9D8B030D-6E8A-4147-A177-3AD203B41FA5}">
                      <a16:colId xmlns:a16="http://schemas.microsoft.com/office/drawing/2014/main" val="2187938622"/>
                    </a:ext>
                  </a:extLst>
                </a:gridCol>
                <a:gridCol w="493776">
                  <a:extLst>
                    <a:ext uri="{9D8B030D-6E8A-4147-A177-3AD203B41FA5}">
                      <a16:colId xmlns:a16="http://schemas.microsoft.com/office/drawing/2014/main" val="1435537162"/>
                    </a:ext>
                  </a:extLst>
                </a:gridCol>
                <a:gridCol w="493776">
                  <a:extLst>
                    <a:ext uri="{9D8B030D-6E8A-4147-A177-3AD203B41FA5}">
                      <a16:colId xmlns:a16="http://schemas.microsoft.com/office/drawing/2014/main" val="3256652683"/>
                    </a:ext>
                  </a:extLst>
                </a:gridCol>
                <a:gridCol w="493776">
                  <a:extLst>
                    <a:ext uri="{9D8B030D-6E8A-4147-A177-3AD203B41FA5}">
                      <a16:colId xmlns:a16="http://schemas.microsoft.com/office/drawing/2014/main" val="1203673826"/>
                    </a:ext>
                  </a:extLst>
                </a:gridCol>
                <a:gridCol w="493776">
                  <a:extLst>
                    <a:ext uri="{9D8B030D-6E8A-4147-A177-3AD203B41FA5}">
                      <a16:colId xmlns:a16="http://schemas.microsoft.com/office/drawing/2014/main" val="19966714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049073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- 2025-08-08 16:05:00</a:t>
                      </a:r>
                      <a:r>
                        <a:rPr kumimoji="0" lang="de-DE" sz="1000" b="0" i="0" u="none" strike="noStrike" kern="1200" cap="none" spc="0" normalizeH="0" baseline="0" noProof="0">
                          <a:ln>
                            <a:noFill/>
                          </a:ln>
                          <a:solidFill>
                            <a:prstClr val="black"/>
                          </a:solidFill>
                          <a:effectLst/>
                          <a:uLnTx/>
                          <a:uFillTx/>
                          <a:latin typeface="Calibri"/>
                          <a:ea typeface="+mn-ea"/>
                          <a:cs typeface="+mn-cs"/>
                        </a:rPr>
                        <a:t>
 Ein Aufzug für mehr Selbstständigkeit für den 9-jährigen Emil aus Everswinkel.
Denn Emil leidet an einer seltenen Krankheit, ist motorisch eingeschränkt, kann nicht laufen und nicht sprechen. Und kann sich deshalb im Haus nicht frei bewegen. Er benötigt immer jemanden, der ihn nach oben und unten trägt.
Durch Spenden ist jetzt so viel Geld zusammengekommen, dass ein Aufzug an das Haus gesetzt werden konnte.
#Inklusion #Selbstständigkeit #LokalzeitMünsterland #Everswinkel #Lokalzeit #ARD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https://quintly-eu-image-storage.s3.amazonaws.com/60b0c1ceafa7b1885479f8b118a661a3/b9fc027114ff74a868fbadeb7eb85626.jpg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101066586"/>
                  </a:ext>
                </a:extLst>
              </a:tr>
            </a:tbl>
          </a:graphicData>
        </a:graphic>
      </p:graphicFrame>
      <p:sp>
        <p:nvSpPr>
          <p:cNvPr id="4" name="Text Placeholder 3">
            <a:extLst>
              <a:ext uri="{FF2B5EF4-FFF2-40B4-BE49-F238E27FC236}">
                <a16:creationId xmlns:a16="http://schemas.microsoft.com/office/drawing/2014/main" id="{59C0BDEC-687A-4F92-B57A-08C6EFDC0698}"/>
              </a:ext>
            </a:extLst>
          </p:cNvPr>
          <p:cNvSpPr>
            <a:spLocks noGrp="1"/>
          </p:cNvSpPr>
          <p:nvPr>
            <p:ph type="body" sz="quarter" idx="14"/>
          </p:nvPr>
        </p:nvSpPr>
        <p:spPr/>
        <p:txBody>
          <a:bodyPr/>
          <a:lstStyle/>
          <a:p>
            <a:r>
              <a:rPr lang="en-US"/>
              <a:t>04/08/2025 - 10/08/2025</a:t>
            </a:r>
          </a:p>
        </p:txBody>
      </p:sp>
    </p:spTree>
    <p:extLst>
      <p:ext uri="{BB962C8B-B14F-4D97-AF65-F5344CB8AC3E}">
        <p14:creationId xmlns:p14="http://schemas.microsoft.com/office/powerpoint/2010/main" val="24178809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049B5-1474-4E00-9C44-BDCB6A3A0E96}"/>
              </a:ext>
            </a:extLst>
          </p:cNvPr>
          <p:cNvSpPr>
            <a:spLocks noGrp="1"/>
          </p:cNvSpPr>
          <p:nvPr>
            <p:ph type="title"/>
          </p:nvPr>
        </p:nvSpPr>
        <p:spPr/>
        <p:txBody>
          <a:bodyPr/>
          <a:lstStyle/>
          <a:p>
            <a:r>
              <a:rPr lang="en-US"/>
              <a:t>Instagram Posts Table (mit Shares) | 01.2.34. WDR Lokalzeit - 10 of 20</a:t>
            </a:r>
          </a:p>
        </p:txBody>
      </p:sp>
      <p:graphicFrame>
        <p:nvGraphicFramePr>
          <p:cNvPr id="5" name="Table Placeholder 4">
            <a:extLst>
              <a:ext uri="{FF2B5EF4-FFF2-40B4-BE49-F238E27FC236}">
                <a16:creationId xmlns:a16="http://schemas.microsoft.com/office/drawing/2014/main" id="{80CF291F-DC05-4E06-A5F3-A33D9E23D62B}"/>
              </a:ext>
            </a:extLst>
          </p:cNvPr>
          <p:cNvGraphicFramePr>
            <a:graphicFrameLocks noGrp="1"/>
          </p:cNvGraphicFramePr>
          <p:nvPr>
            <p:ph type="tbl" sz="quarter" idx="13"/>
            <p:extLst>
              <p:ext uri="{D42A27DB-BD31-4B8C-83A1-F6EECF244321}">
                <p14:modId xmlns:p14="http://schemas.microsoft.com/office/powerpoint/2010/main" val="34357514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52211805"/>
                    </a:ext>
                  </a:extLst>
                </a:gridCol>
                <a:gridCol w="1069847">
                  <a:extLst>
                    <a:ext uri="{9D8B030D-6E8A-4147-A177-3AD203B41FA5}">
                      <a16:colId xmlns:a16="http://schemas.microsoft.com/office/drawing/2014/main" val="3094982495"/>
                    </a:ext>
                  </a:extLst>
                </a:gridCol>
                <a:gridCol w="1399031">
                  <a:extLst>
                    <a:ext uri="{9D8B030D-6E8A-4147-A177-3AD203B41FA5}">
                      <a16:colId xmlns:a16="http://schemas.microsoft.com/office/drawing/2014/main" val="2573693847"/>
                    </a:ext>
                  </a:extLst>
                </a:gridCol>
                <a:gridCol w="493776">
                  <a:extLst>
                    <a:ext uri="{9D8B030D-6E8A-4147-A177-3AD203B41FA5}">
                      <a16:colId xmlns:a16="http://schemas.microsoft.com/office/drawing/2014/main" val="4083513021"/>
                    </a:ext>
                  </a:extLst>
                </a:gridCol>
                <a:gridCol w="493776">
                  <a:extLst>
                    <a:ext uri="{9D8B030D-6E8A-4147-A177-3AD203B41FA5}">
                      <a16:colId xmlns:a16="http://schemas.microsoft.com/office/drawing/2014/main" val="1391052080"/>
                    </a:ext>
                  </a:extLst>
                </a:gridCol>
                <a:gridCol w="493776">
                  <a:extLst>
                    <a:ext uri="{9D8B030D-6E8A-4147-A177-3AD203B41FA5}">
                      <a16:colId xmlns:a16="http://schemas.microsoft.com/office/drawing/2014/main" val="1149868728"/>
                    </a:ext>
                  </a:extLst>
                </a:gridCol>
                <a:gridCol w="493776">
                  <a:extLst>
                    <a:ext uri="{9D8B030D-6E8A-4147-A177-3AD203B41FA5}">
                      <a16:colId xmlns:a16="http://schemas.microsoft.com/office/drawing/2014/main" val="1605890664"/>
                    </a:ext>
                  </a:extLst>
                </a:gridCol>
                <a:gridCol w="493776">
                  <a:extLst>
                    <a:ext uri="{9D8B030D-6E8A-4147-A177-3AD203B41FA5}">
                      <a16:colId xmlns:a16="http://schemas.microsoft.com/office/drawing/2014/main" val="3628631774"/>
                    </a:ext>
                  </a:extLst>
                </a:gridCol>
                <a:gridCol w="493776">
                  <a:extLst>
                    <a:ext uri="{9D8B030D-6E8A-4147-A177-3AD203B41FA5}">
                      <a16:colId xmlns:a16="http://schemas.microsoft.com/office/drawing/2014/main" val="887015063"/>
                    </a:ext>
                  </a:extLst>
                </a:gridCol>
                <a:gridCol w="493776">
                  <a:extLst>
                    <a:ext uri="{9D8B030D-6E8A-4147-A177-3AD203B41FA5}">
                      <a16:colId xmlns:a16="http://schemas.microsoft.com/office/drawing/2014/main" val="290854014"/>
                    </a:ext>
                  </a:extLst>
                </a:gridCol>
                <a:gridCol w="493776">
                  <a:extLst>
                    <a:ext uri="{9D8B030D-6E8A-4147-A177-3AD203B41FA5}">
                      <a16:colId xmlns:a16="http://schemas.microsoft.com/office/drawing/2014/main" val="19914545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419716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- 2025-08-09 11:56:04</a:t>
                      </a:r>
                      <a:r>
                        <a:rPr kumimoji="0" lang="de-DE" sz="1000" b="0" i="0" u="none" strike="noStrike" kern="1200" cap="none" spc="0" normalizeH="0" baseline="0" noProof="0">
                          <a:ln>
                            <a:noFill/>
                          </a:ln>
                          <a:solidFill>
                            <a:prstClr val="black"/>
                          </a:solidFill>
                          <a:effectLst/>
                          <a:uLnTx/>
                          <a:uFillTx/>
                          <a:latin typeface="Calibri"/>
                          <a:ea typeface="+mn-ea"/>
                          <a:cs typeface="+mn-cs"/>
                        </a:rPr>
                        <a:t>
 Diese Geburt ähnelt einem Wunder! 
Die Drillinge Miran, Kiyan und Ela wurden in der 25. Schwangerschaftswoche geboren und waren kaum größer als eine Hand. 
Ihre Mutter hatte eine akute Plazentaablösung und deswegen Blutungen. 
Es wurde direkt ein Not-Kaiserschnitt eingeleitet. 
Eine besondere Situation, nicht nur für die Mutter und die Familie – auch für die Kinderkrankenpfleger im St. Vinzenz Hospital Dinslaken der GFO Kliniken Niederrhein. 
#Schwangerschaft #Frühchen #Drillinge #WDR #Lokalzeit  #ARD #LokalzeitDuisburg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https://quintly-eu-image-storage.s3.amazonaws.com/60b0c1ceafa7b1885479f8b118a661a3/8a655e0609ff44c19271a014d9d687e4.jpg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45087973"/>
                  </a:ext>
                </a:extLst>
              </a:tr>
            </a:tbl>
          </a:graphicData>
        </a:graphic>
      </p:graphicFrame>
      <p:sp>
        <p:nvSpPr>
          <p:cNvPr id="4" name="Text Placeholder 3">
            <a:extLst>
              <a:ext uri="{FF2B5EF4-FFF2-40B4-BE49-F238E27FC236}">
                <a16:creationId xmlns:a16="http://schemas.microsoft.com/office/drawing/2014/main" id="{54D3C943-96A8-4473-BFA4-A79F851C8E96}"/>
              </a:ext>
            </a:extLst>
          </p:cNvPr>
          <p:cNvSpPr>
            <a:spLocks noGrp="1"/>
          </p:cNvSpPr>
          <p:nvPr>
            <p:ph type="body" sz="quarter" idx="14"/>
          </p:nvPr>
        </p:nvSpPr>
        <p:spPr/>
        <p:txBody>
          <a:bodyPr/>
          <a:lstStyle/>
          <a:p>
            <a:r>
              <a:rPr lang="en-US"/>
              <a:t>04/08/2025 - 10/08/2025</a:t>
            </a:r>
          </a:p>
        </p:txBody>
      </p:sp>
    </p:spTree>
    <p:extLst>
      <p:ext uri="{BB962C8B-B14F-4D97-AF65-F5344CB8AC3E}">
        <p14:creationId xmlns:p14="http://schemas.microsoft.com/office/powerpoint/2010/main" val="8408356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3C060-4B47-4055-A2BC-F28FBBF7F114}"/>
              </a:ext>
            </a:extLst>
          </p:cNvPr>
          <p:cNvSpPr>
            <a:spLocks noGrp="1"/>
          </p:cNvSpPr>
          <p:nvPr>
            <p:ph type="title"/>
          </p:nvPr>
        </p:nvSpPr>
        <p:spPr/>
        <p:txBody>
          <a:bodyPr/>
          <a:lstStyle/>
          <a:p>
            <a:r>
              <a:rPr lang="en-US"/>
              <a:t>Instagram Posts Table (mit Shares) | 01.2.34. WDR Lokalzeit - 11 of 20</a:t>
            </a:r>
          </a:p>
        </p:txBody>
      </p:sp>
      <p:graphicFrame>
        <p:nvGraphicFramePr>
          <p:cNvPr id="5" name="Table Placeholder 4">
            <a:extLst>
              <a:ext uri="{FF2B5EF4-FFF2-40B4-BE49-F238E27FC236}">
                <a16:creationId xmlns:a16="http://schemas.microsoft.com/office/drawing/2014/main" id="{FACFD988-842A-41FD-B50F-2190F1CD5544}"/>
              </a:ext>
            </a:extLst>
          </p:cNvPr>
          <p:cNvGraphicFramePr>
            <a:graphicFrameLocks noGrp="1"/>
          </p:cNvGraphicFramePr>
          <p:nvPr>
            <p:ph type="tbl" sz="quarter" idx="13"/>
            <p:extLst>
              <p:ext uri="{D42A27DB-BD31-4B8C-83A1-F6EECF244321}">
                <p14:modId xmlns:p14="http://schemas.microsoft.com/office/powerpoint/2010/main" val="3170336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707474099"/>
                    </a:ext>
                  </a:extLst>
                </a:gridCol>
                <a:gridCol w="1069847">
                  <a:extLst>
                    <a:ext uri="{9D8B030D-6E8A-4147-A177-3AD203B41FA5}">
                      <a16:colId xmlns:a16="http://schemas.microsoft.com/office/drawing/2014/main" val="3283573669"/>
                    </a:ext>
                  </a:extLst>
                </a:gridCol>
                <a:gridCol w="1399031">
                  <a:extLst>
                    <a:ext uri="{9D8B030D-6E8A-4147-A177-3AD203B41FA5}">
                      <a16:colId xmlns:a16="http://schemas.microsoft.com/office/drawing/2014/main" val="2138105109"/>
                    </a:ext>
                  </a:extLst>
                </a:gridCol>
                <a:gridCol w="493776">
                  <a:extLst>
                    <a:ext uri="{9D8B030D-6E8A-4147-A177-3AD203B41FA5}">
                      <a16:colId xmlns:a16="http://schemas.microsoft.com/office/drawing/2014/main" val="261064548"/>
                    </a:ext>
                  </a:extLst>
                </a:gridCol>
                <a:gridCol w="493776">
                  <a:extLst>
                    <a:ext uri="{9D8B030D-6E8A-4147-A177-3AD203B41FA5}">
                      <a16:colId xmlns:a16="http://schemas.microsoft.com/office/drawing/2014/main" val="1302064991"/>
                    </a:ext>
                  </a:extLst>
                </a:gridCol>
                <a:gridCol w="493776">
                  <a:extLst>
                    <a:ext uri="{9D8B030D-6E8A-4147-A177-3AD203B41FA5}">
                      <a16:colId xmlns:a16="http://schemas.microsoft.com/office/drawing/2014/main" val="4143586935"/>
                    </a:ext>
                  </a:extLst>
                </a:gridCol>
                <a:gridCol w="493776">
                  <a:extLst>
                    <a:ext uri="{9D8B030D-6E8A-4147-A177-3AD203B41FA5}">
                      <a16:colId xmlns:a16="http://schemas.microsoft.com/office/drawing/2014/main" val="4251140661"/>
                    </a:ext>
                  </a:extLst>
                </a:gridCol>
                <a:gridCol w="493776">
                  <a:extLst>
                    <a:ext uri="{9D8B030D-6E8A-4147-A177-3AD203B41FA5}">
                      <a16:colId xmlns:a16="http://schemas.microsoft.com/office/drawing/2014/main" val="3149479819"/>
                    </a:ext>
                  </a:extLst>
                </a:gridCol>
                <a:gridCol w="493776">
                  <a:extLst>
                    <a:ext uri="{9D8B030D-6E8A-4147-A177-3AD203B41FA5}">
                      <a16:colId xmlns:a16="http://schemas.microsoft.com/office/drawing/2014/main" val="866737374"/>
                    </a:ext>
                  </a:extLst>
                </a:gridCol>
                <a:gridCol w="493776">
                  <a:extLst>
                    <a:ext uri="{9D8B030D-6E8A-4147-A177-3AD203B41FA5}">
                      <a16:colId xmlns:a16="http://schemas.microsoft.com/office/drawing/2014/main" val="1302883511"/>
                    </a:ext>
                  </a:extLst>
                </a:gridCol>
                <a:gridCol w="493776">
                  <a:extLst>
                    <a:ext uri="{9D8B030D-6E8A-4147-A177-3AD203B41FA5}">
                      <a16:colId xmlns:a16="http://schemas.microsoft.com/office/drawing/2014/main" val="28664895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079451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- 2025-08-07 13:05:00</a:t>
                      </a:r>
                      <a:r>
                        <a:rPr kumimoji="0" lang="de-DE" sz="1000" b="0" i="0" u="none" strike="noStrike" kern="1200" cap="none" spc="0" normalizeH="0" baseline="0" noProof="0">
                          <a:ln>
                            <a:noFill/>
                          </a:ln>
                          <a:solidFill>
                            <a:prstClr val="black"/>
                          </a:solidFill>
                          <a:effectLst/>
                          <a:uLnTx/>
                          <a:uFillTx/>
                          <a:latin typeface="Calibri"/>
                          <a:ea typeface="+mn-ea"/>
                          <a:cs typeface="+mn-cs"/>
                        </a:rPr>
                        <a:t>
 „Bitte sofort schreiben“ stand in der Flaschenpost, die Ingrid mit 13 Jahren im Frühjahr 1965 in die Issel geworfen hat. 🌊
50 Tage später wird sie von Arnold in den Niederlanden aus dem Wasser gefischt. Und naja, der Rest ist Geschichte... 💌
Im Dezember feiern die beiden Goldene Hochzeit.❤️
#OneDayOrDayOne #LoveStory #Throwback #GoldeneHochzeit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https://quintly-eu-image-storage.s3.amazonaws.com/60b0c1ceafa7b1885479f8b118a661a3/828648d60808d263ce0a990e0eb4d080.jpg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87800983"/>
                  </a:ext>
                </a:extLst>
              </a:tr>
            </a:tbl>
          </a:graphicData>
        </a:graphic>
      </p:graphicFrame>
      <p:sp>
        <p:nvSpPr>
          <p:cNvPr id="4" name="Text Placeholder 3">
            <a:extLst>
              <a:ext uri="{FF2B5EF4-FFF2-40B4-BE49-F238E27FC236}">
                <a16:creationId xmlns:a16="http://schemas.microsoft.com/office/drawing/2014/main" id="{88BBD6D8-AFCD-4492-AF13-87B5881AED44}"/>
              </a:ext>
            </a:extLst>
          </p:cNvPr>
          <p:cNvSpPr>
            <a:spLocks noGrp="1"/>
          </p:cNvSpPr>
          <p:nvPr>
            <p:ph type="body" sz="quarter" idx="14"/>
          </p:nvPr>
        </p:nvSpPr>
        <p:spPr/>
        <p:txBody>
          <a:bodyPr/>
          <a:lstStyle/>
          <a:p>
            <a:r>
              <a:rPr lang="en-US"/>
              <a:t>04/08/2025 - 10/08/2025</a:t>
            </a:r>
          </a:p>
        </p:txBody>
      </p:sp>
    </p:spTree>
    <p:extLst>
      <p:ext uri="{BB962C8B-B14F-4D97-AF65-F5344CB8AC3E}">
        <p14:creationId xmlns:p14="http://schemas.microsoft.com/office/powerpoint/2010/main" val="40358561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9DD9B-45A7-4FEE-8F5C-B1ECE7BB7ED2}"/>
              </a:ext>
            </a:extLst>
          </p:cNvPr>
          <p:cNvSpPr>
            <a:spLocks noGrp="1"/>
          </p:cNvSpPr>
          <p:nvPr>
            <p:ph type="title"/>
          </p:nvPr>
        </p:nvSpPr>
        <p:spPr/>
        <p:txBody>
          <a:bodyPr/>
          <a:lstStyle/>
          <a:p>
            <a:r>
              <a:rPr lang="en-US"/>
              <a:t>Instagram Posts Table (mit Shares) | 01.2.34. WDR Lokalzeit - 12 of 20</a:t>
            </a:r>
          </a:p>
        </p:txBody>
      </p:sp>
      <p:graphicFrame>
        <p:nvGraphicFramePr>
          <p:cNvPr id="5" name="Table Placeholder 4">
            <a:extLst>
              <a:ext uri="{FF2B5EF4-FFF2-40B4-BE49-F238E27FC236}">
                <a16:creationId xmlns:a16="http://schemas.microsoft.com/office/drawing/2014/main" id="{32CCD36E-0404-4DC3-AC63-EE00B39C12CE}"/>
              </a:ext>
            </a:extLst>
          </p:cNvPr>
          <p:cNvGraphicFramePr>
            <a:graphicFrameLocks noGrp="1"/>
          </p:cNvGraphicFramePr>
          <p:nvPr>
            <p:ph type="tbl" sz="quarter" idx="13"/>
            <p:extLst>
              <p:ext uri="{D42A27DB-BD31-4B8C-83A1-F6EECF244321}">
                <p14:modId xmlns:p14="http://schemas.microsoft.com/office/powerpoint/2010/main" val="36376030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817238780"/>
                    </a:ext>
                  </a:extLst>
                </a:gridCol>
                <a:gridCol w="1069847">
                  <a:extLst>
                    <a:ext uri="{9D8B030D-6E8A-4147-A177-3AD203B41FA5}">
                      <a16:colId xmlns:a16="http://schemas.microsoft.com/office/drawing/2014/main" val="258136144"/>
                    </a:ext>
                  </a:extLst>
                </a:gridCol>
                <a:gridCol w="1399031">
                  <a:extLst>
                    <a:ext uri="{9D8B030D-6E8A-4147-A177-3AD203B41FA5}">
                      <a16:colId xmlns:a16="http://schemas.microsoft.com/office/drawing/2014/main" val="3375768679"/>
                    </a:ext>
                  </a:extLst>
                </a:gridCol>
                <a:gridCol w="493776">
                  <a:extLst>
                    <a:ext uri="{9D8B030D-6E8A-4147-A177-3AD203B41FA5}">
                      <a16:colId xmlns:a16="http://schemas.microsoft.com/office/drawing/2014/main" val="2514456794"/>
                    </a:ext>
                  </a:extLst>
                </a:gridCol>
                <a:gridCol w="493776">
                  <a:extLst>
                    <a:ext uri="{9D8B030D-6E8A-4147-A177-3AD203B41FA5}">
                      <a16:colId xmlns:a16="http://schemas.microsoft.com/office/drawing/2014/main" val="2303555817"/>
                    </a:ext>
                  </a:extLst>
                </a:gridCol>
                <a:gridCol w="493776">
                  <a:extLst>
                    <a:ext uri="{9D8B030D-6E8A-4147-A177-3AD203B41FA5}">
                      <a16:colId xmlns:a16="http://schemas.microsoft.com/office/drawing/2014/main" val="689956656"/>
                    </a:ext>
                  </a:extLst>
                </a:gridCol>
                <a:gridCol w="493776">
                  <a:extLst>
                    <a:ext uri="{9D8B030D-6E8A-4147-A177-3AD203B41FA5}">
                      <a16:colId xmlns:a16="http://schemas.microsoft.com/office/drawing/2014/main" val="2673131169"/>
                    </a:ext>
                  </a:extLst>
                </a:gridCol>
                <a:gridCol w="493776">
                  <a:extLst>
                    <a:ext uri="{9D8B030D-6E8A-4147-A177-3AD203B41FA5}">
                      <a16:colId xmlns:a16="http://schemas.microsoft.com/office/drawing/2014/main" val="3876213855"/>
                    </a:ext>
                  </a:extLst>
                </a:gridCol>
                <a:gridCol w="493776">
                  <a:extLst>
                    <a:ext uri="{9D8B030D-6E8A-4147-A177-3AD203B41FA5}">
                      <a16:colId xmlns:a16="http://schemas.microsoft.com/office/drawing/2014/main" val="2391775759"/>
                    </a:ext>
                  </a:extLst>
                </a:gridCol>
                <a:gridCol w="493776">
                  <a:extLst>
                    <a:ext uri="{9D8B030D-6E8A-4147-A177-3AD203B41FA5}">
                      <a16:colId xmlns:a16="http://schemas.microsoft.com/office/drawing/2014/main" val="1076081066"/>
                    </a:ext>
                  </a:extLst>
                </a:gridCol>
                <a:gridCol w="493776">
                  <a:extLst>
                    <a:ext uri="{9D8B030D-6E8A-4147-A177-3AD203B41FA5}">
                      <a16:colId xmlns:a16="http://schemas.microsoft.com/office/drawing/2014/main" val="13232821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235384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- 2025-08-05 16:10:00</a:t>
                      </a:r>
                      <a:r>
                        <a:rPr kumimoji="0" lang="de-DE" sz="1000" b="0" i="0" u="none" strike="noStrike" kern="1200" cap="none" spc="0" normalizeH="0" baseline="0" noProof="0">
                          <a:ln>
                            <a:noFill/>
                          </a:ln>
                          <a:solidFill>
                            <a:prstClr val="black"/>
                          </a:solidFill>
                          <a:effectLst/>
                          <a:uLnTx/>
                          <a:uFillTx/>
                          <a:latin typeface="Calibri"/>
                          <a:ea typeface="+mn-ea"/>
                          <a:cs typeface="+mn-cs"/>
                        </a:rPr>
                        <a:t>
 Die Müngstener Brücke gilt als Wahrzeichen des Bergischen Landes.  Hunderttausende Besucher aus der ganzen Welt kommen jährlich in den Müngstener Brückenpark und bewundern die höchste Eisenbahnbrücke Deutschlands. 🌁
Doch die Müngstener Brücke ist auch wiederholt Ort für Suiz*de. Und dagegen muss dringend etwas getan werden, fordern verschiedene Initiativen und Sozialverbände. 
👩‍💻Autorin: Inke Köster 
#Lokalzeit #WDR #ARD #MentalHealth #Prävention #LassDirHelfen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https://quintly-eu-image-storage.s3.amazonaws.com/60b0c1ceafa7b1885479f8b118a661a3/d5eb9e39cbda1d1f4e92fb3284e9de7c.jpg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77089267"/>
                  </a:ext>
                </a:extLst>
              </a:tr>
            </a:tbl>
          </a:graphicData>
        </a:graphic>
      </p:graphicFrame>
      <p:sp>
        <p:nvSpPr>
          <p:cNvPr id="4" name="Text Placeholder 3">
            <a:extLst>
              <a:ext uri="{FF2B5EF4-FFF2-40B4-BE49-F238E27FC236}">
                <a16:creationId xmlns:a16="http://schemas.microsoft.com/office/drawing/2014/main" id="{0EA14A2A-0612-4326-832E-B88E8413467F}"/>
              </a:ext>
            </a:extLst>
          </p:cNvPr>
          <p:cNvSpPr>
            <a:spLocks noGrp="1"/>
          </p:cNvSpPr>
          <p:nvPr>
            <p:ph type="body" sz="quarter" idx="14"/>
          </p:nvPr>
        </p:nvSpPr>
        <p:spPr/>
        <p:txBody>
          <a:bodyPr/>
          <a:lstStyle/>
          <a:p>
            <a:r>
              <a:rPr lang="en-US"/>
              <a:t>04/08/2025 - 10/08/2025</a:t>
            </a:r>
          </a:p>
        </p:txBody>
      </p:sp>
    </p:spTree>
    <p:extLst>
      <p:ext uri="{BB962C8B-B14F-4D97-AF65-F5344CB8AC3E}">
        <p14:creationId xmlns:p14="http://schemas.microsoft.com/office/powerpoint/2010/main" val="3960433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DF9E7-06C7-4725-8E63-E75CA7C01CEB}"/>
              </a:ext>
            </a:extLst>
          </p:cNvPr>
          <p:cNvSpPr>
            <a:spLocks noGrp="1"/>
          </p:cNvSpPr>
          <p:nvPr>
            <p:ph type="title"/>
          </p:nvPr>
        </p:nvSpPr>
        <p:spPr/>
        <p:txBody>
          <a:bodyPr/>
          <a:lstStyle/>
          <a:p>
            <a:r>
              <a:rPr lang="en-US"/>
              <a:t>Instagram Posts Table (mit Shares) | 01.2.34. WDR Lokalzeit - 13 of 20</a:t>
            </a:r>
          </a:p>
        </p:txBody>
      </p:sp>
      <p:graphicFrame>
        <p:nvGraphicFramePr>
          <p:cNvPr id="5" name="Table Placeholder 4">
            <a:extLst>
              <a:ext uri="{FF2B5EF4-FFF2-40B4-BE49-F238E27FC236}">
                <a16:creationId xmlns:a16="http://schemas.microsoft.com/office/drawing/2014/main" id="{8C6A4876-3ECA-467A-AAC4-4F82E4A453AE}"/>
              </a:ext>
            </a:extLst>
          </p:cNvPr>
          <p:cNvGraphicFramePr>
            <a:graphicFrameLocks noGrp="1"/>
          </p:cNvGraphicFramePr>
          <p:nvPr>
            <p:ph type="tbl" sz="quarter" idx="13"/>
            <p:extLst>
              <p:ext uri="{D42A27DB-BD31-4B8C-83A1-F6EECF244321}">
                <p14:modId xmlns:p14="http://schemas.microsoft.com/office/powerpoint/2010/main" val="3991867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128654379"/>
                    </a:ext>
                  </a:extLst>
                </a:gridCol>
                <a:gridCol w="1069847">
                  <a:extLst>
                    <a:ext uri="{9D8B030D-6E8A-4147-A177-3AD203B41FA5}">
                      <a16:colId xmlns:a16="http://schemas.microsoft.com/office/drawing/2014/main" val="3913378940"/>
                    </a:ext>
                  </a:extLst>
                </a:gridCol>
                <a:gridCol w="1399031">
                  <a:extLst>
                    <a:ext uri="{9D8B030D-6E8A-4147-A177-3AD203B41FA5}">
                      <a16:colId xmlns:a16="http://schemas.microsoft.com/office/drawing/2014/main" val="3250772678"/>
                    </a:ext>
                  </a:extLst>
                </a:gridCol>
                <a:gridCol w="493776">
                  <a:extLst>
                    <a:ext uri="{9D8B030D-6E8A-4147-A177-3AD203B41FA5}">
                      <a16:colId xmlns:a16="http://schemas.microsoft.com/office/drawing/2014/main" val="2706478409"/>
                    </a:ext>
                  </a:extLst>
                </a:gridCol>
                <a:gridCol w="493776">
                  <a:extLst>
                    <a:ext uri="{9D8B030D-6E8A-4147-A177-3AD203B41FA5}">
                      <a16:colId xmlns:a16="http://schemas.microsoft.com/office/drawing/2014/main" val="2302547245"/>
                    </a:ext>
                  </a:extLst>
                </a:gridCol>
                <a:gridCol w="493776">
                  <a:extLst>
                    <a:ext uri="{9D8B030D-6E8A-4147-A177-3AD203B41FA5}">
                      <a16:colId xmlns:a16="http://schemas.microsoft.com/office/drawing/2014/main" val="1435871601"/>
                    </a:ext>
                  </a:extLst>
                </a:gridCol>
                <a:gridCol w="493776">
                  <a:extLst>
                    <a:ext uri="{9D8B030D-6E8A-4147-A177-3AD203B41FA5}">
                      <a16:colId xmlns:a16="http://schemas.microsoft.com/office/drawing/2014/main" val="1044740112"/>
                    </a:ext>
                  </a:extLst>
                </a:gridCol>
                <a:gridCol w="493776">
                  <a:extLst>
                    <a:ext uri="{9D8B030D-6E8A-4147-A177-3AD203B41FA5}">
                      <a16:colId xmlns:a16="http://schemas.microsoft.com/office/drawing/2014/main" val="1718492359"/>
                    </a:ext>
                  </a:extLst>
                </a:gridCol>
                <a:gridCol w="493776">
                  <a:extLst>
                    <a:ext uri="{9D8B030D-6E8A-4147-A177-3AD203B41FA5}">
                      <a16:colId xmlns:a16="http://schemas.microsoft.com/office/drawing/2014/main" val="3845442179"/>
                    </a:ext>
                  </a:extLst>
                </a:gridCol>
                <a:gridCol w="493776">
                  <a:extLst>
                    <a:ext uri="{9D8B030D-6E8A-4147-A177-3AD203B41FA5}">
                      <a16:colId xmlns:a16="http://schemas.microsoft.com/office/drawing/2014/main" val="980788938"/>
                    </a:ext>
                  </a:extLst>
                </a:gridCol>
                <a:gridCol w="493776">
                  <a:extLst>
                    <a:ext uri="{9D8B030D-6E8A-4147-A177-3AD203B41FA5}">
                      <a16:colId xmlns:a16="http://schemas.microsoft.com/office/drawing/2014/main" val="9520527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113743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- 2025-08-04 16:05:00</a:t>
                      </a:r>
                      <a:r>
                        <a:rPr kumimoji="0" lang="de-DE" sz="1000" b="0" i="0" u="none" strike="noStrike" kern="1200" cap="none" spc="0" normalizeH="0" baseline="0" noProof="0">
                          <a:ln>
                            <a:noFill/>
                          </a:ln>
                          <a:solidFill>
                            <a:prstClr val="black"/>
                          </a:solidFill>
                          <a:effectLst/>
                          <a:uLnTx/>
                          <a:uFillTx/>
                          <a:latin typeface="Calibri"/>
                          <a:ea typeface="+mn-ea"/>
                          <a:cs typeface="+mn-cs"/>
                        </a:rPr>
                        <a:t>
 Ein Loch im Herzen, eine Herzmuskelentzündung - monatelang ist nicht klar, ob ihr kleines Herz stark genug ist. 🫀 
Doch sie wird wieder gesund – ohne Spenderorgan und ohne Pumpe. 
Heute ist Grace zweieinhalb – ein fröhliches, selbstbewusstes Kind.  
Für das Team im Herz- und Diabeteszentrum Bad Oeynhausen ein kleiner medizinischer Triumph. Für ihre Eltern: ein Geschenk, das sich kaum in Worte fassen lässt. 🙏 
#Lokalzeit #WDR #ARD #Herzfehler #Familie #BadOeynhausen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https://quintly-eu-image-storage.s3.amazonaws.com/60b0c1ceafa7b1885479f8b118a661a3/378c2e0fa4d608c2d6a56ffeba1af528.jpg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008197479"/>
                  </a:ext>
                </a:extLst>
              </a:tr>
            </a:tbl>
          </a:graphicData>
        </a:graphic>
      </p:graphicFrame>
      <p:sp>
        <p:nvSpPr>
          <p:cNvPr id="4" name="Text Placeholder 3">
            <a:extLst>
              <a:ext uri="{FF2B5EF4-FFF2-40B4-BE49-F238E27FC236}">
                <a16:creationId xmlns:a16="http://schemas.microsoft.com/office/drawing/2014/main" id="{24C0C038-25FA-4F7D-B2AC-3F99611CD5FF}"/>
              </a:ext>
            </a:extLst>
          </p:cNvPr>
          <p:cNvSpPr>
            <a:spLocks noGrp="1"/>
          </p:cNvSpPr>
          <p:nvPr>
            <p:ph type="body" sz="quarter" idx="14"/>
          </p:nvPr>
        </p:nvSpPr>
        <p:spPr/>
        <p:txBody>
          <a:bodyPr/>
          <a:lstStyle/>
          <a:p>
            <a:r>
              <a:rPr lang="en-US"/>
              <a:t>04/08/2025 - 10/08/2025</a:t>
            </a:r>
          </a:p>
        </p:txBody>
      </p:sp>
    </p:spTree>
    <p:extLst>
      <p:ext uri="{BB962C8B-B14F-4D97-AF65-F5344CB8AC3E}">
        <p14:creationId xmlns:p14="http://schemas.microsoft.com/office/powerpoint/2010/main" val="26565028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7D43B-A18B-484B-B4DD-D0C1B6E6DF63}"/>
              </a:ext>
            </a:extLst>
          </p:cNvPr>
          <p:cNvSpPr>
            <a:spLocks noGrp="1"/>
          </p:cNvSpPr>
          <p:nvPr>
            <p:ph type="title"/>
          </p:nvPr>
        </p:nvSpPr>
        <p:spPr/>
        <p:txBody>
          <a:bodyPr/>
          <a:lstStyle/>
          <a:p>
            <a:r>
              <a:rPr lang="en-US"/>
              <a:t>Instagram Posts Table (mit Shares) | 01.2.34. WDR Lokalzeit - 14 of 20</a:t>
            </a:r>
          </a:p>
        </p:txBody>
      </p:sp>
      <p:graphicFrame>
        <p:nvGraphicFramePr>
          <p:cNvPr id="5" name="Table Placeholder 4">
            <a:extLst>
              <a:ext uri="{FF2B5EF4-FFF2-40B4-BE49-F238E27FC236}">
                <a16:creationId xmlns:a16="http://schemas.microsoft.com/office/drawing/2014/main" id="{7321A83F-448C-4551-8558-1A8067C41057}"/>
              </a:ext>
            </a:extLst>
          </p:cNvPr>
          <p:cNvGraphicFramePr>
            <a:graphicFrameLocks noGrp="1"/>
          </p:cNvGraphicFramePr>
          <p:nvPr>
            <p:ph type="tbl" sz="quarter" idx="13"/>
            <p:extLst>
              <p:ext uri="{D42A27DB-BD31-4B8C-83A1-F6EECF244321}">
                <p14:modId xmlns:p14="http://schemas.microsoft.com/office/powerpoint/2010/main" val="42427537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879159681"/>
                    </a:ext>
                  </a:extLst>
                </a:gridCol>
                <a:gridCol w="1069847">
                  <a:extLst>
                    <a:ext uri="{9D8B030D-6E8A-4147-A177-3AD203B41FA5}">
                      <a16:colId xmlns:a16="http://schemas.microsoft.com/office/drawing/2014/main" val="3443486791"/>
                    </a:ext>
                  </a:extLst>
                </a:gridCol>
                <a:gridCol w="1399031">
                  <a:extLst>
                    <a:ext uri="{9D8B030D-6E8A-4147-A177-3AD203B41FA5}">
                      <a16:colId xmlns:a16="http://schemas.microsoft.com/office/drawing/2014/main" val="442726023"/>
                    </a:ext>
                  </a:extLst>
                </a:gridCol>
                <a:gridCol w="493776">
                  <a:extLst>
                    <a:ext uri="{9D8B030D-6E8A-4147-A177-3AD203B41FA5}">
                      <a16:colId xmlns:a16="http://schemas.microsoft.com/office/drawing/2014/main" val="1303919006"/>
                    </a:ext>
                  </a:extLst>
                </a:gridCol>
                <a:gridCol w="493776">
                  <a:extLst>
                    <a:ext uri="{9D8B030D-6E8A-4147-A177-3AD203B41FA5}">
                      <a16:colId xmlns:a16="http://schemas.microsoft.com/office/drawing/2014/main" val="1298920256"/>
                    </a:ext>
                  </a:extLst>
                </a:gridCol>
                <a:gridCol w="493776">
                  <a:extLst>
                    <a:ext uri="{9D8B030D-6E8A-4147-A177-3AD203B41FA5}">
                      <a16:colId xmlns:a16="http://schemas.microsoft.com/office/drawing/2014/main" val="3890822604"/>
                    </a:ext>
                  </a:extLst>
                </a:gridCol>
                <a:gridCol w="493776">
                  <a:extLst>
                    <a:ext uri="{9D8B030D-6E8A-4147-A177-3AD203B41FA5}">
                      <a16:colId xmlns:a16="http://schemas.microsoft.com/office/drawing/2014/main" val="3917118204"/>
                    </a:ext>
                  </a:extLst>
                </a:gridCol>
                <a:gridCol w="493776">
                  <a:extLst>
                    <a:ext uri="{9D8B030D-6E8A-4147-A177-3AD203B41FA5}">
                      <a16:colId xmlns:a16="http://schemas.microsoft.com/office/drawing/2014/main" val="1057163648"/>
                    </a:ext>
                  </a:extLst>
                </a:gridCol>
                <a:gridCol w="493776">
                  <a:extLst>
                    <a:ext uri="{9D8B030D-6E8A-4147-A177-3AD203B41FA5}">
                      <a16:colId xmlns:a16="http://schemas.microsoft.com/office/drawing/2014/main" val="3140025031"/>
                    </a:ext>
                  </a:extLst>
                </a:gridCol>
                <a:gridCol w="493776">
                  <a:extLst>
                    <a:ext uri="{9D8B030D-6E8A-4147-A177-3AD203B41FA5}">
                      <a16:colId xmlns:a16="http://schemas.microsoft.com/office/drawing/2014/main" val="817285911"/>
                    </a:ext>
                  </a:extLst>
                </a:gridCol>
                <a:gridCol w="493776">
                  <a:extLst>
                    <a:ext uri="{9D8B030D-6E8A-4147-A177-3AD203B41FA5}">
                      <a16:colId xmlns:a16="http://schemas.microsoft.com/office/drawing/2014/main" val="2115657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232312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- 2025-08-07 09:29:25</a:t>
                      </a:r>
                      <a:r>
                        <a:rPr kumimoji="0" lang="de-DE" sz="1000" b="0" i="0" u="none" strike="noStrike" kern="1200" cap="none" spc="0" normalizeH="0" baseline="0" noProof="0">
                          <a:ln>
                            <a:noFill/>
                          </a:ln>
                          <a:solidFill>
                            <a:prstClr val="black"/>
                          </a:solidFill>
                          <a:effectLst/>
                          <a:uLnTx/>
                          <a:uFillTx/>
                          <a:latin typeface="Calibri"/>
                          <a:ea typeface="+mn-ea"/>
                          <a:cs typeface="+mn-cs"/>
                        </a:rPr>
                        <a:t>
 Die Maus ist weg - doch man munkelt, dass sie nicht allein aus der Kur kommt.🙌🏻
Immer noch kommen viele Menschen, um der Maus gute Besserung zu wünschen und ein Trostpflaster zu hinterlassen. 🩹Für ihre Rückkehr ist jetzt schon eine Überraschung geplant. 👀
👩🏼‍💻Autorin: Susan Urbanek
#Maus #DieSendungMitDerMaus #EnteUndElefant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https://quintly-eu-image-storage.s3.amazonaws.com/60b0c1ceafa7b1885479f8b118a661a3/cf332ddefb19dd958ff2e5aa63922086.jpg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 Maus-Post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310951409"/>
                  </a:ext>
                </a:extLst>
              </a:tr>
            </a:tbl>
          </a:graphicData>
        </a:graphic>
      </p:graphicFrame>
      <p:sp>
        <p:nvSpPr>
          <p:cNvPr id="4" name="Text Placeholder 3">
            <a:extLst>
              <a:ext uri="{FF2B5EF4-FFF2-40B4-BE49-F238E27FC236}">
                <a16:creationId xmlns:a16="http://schemas.microsoft.com/office/drawing/2014/main" id="{40C2234A-3D08-43B0-BA6C-194D5A1A3C72}"/>
              </a:ext>
            </a:extLst>
          </p:cNvPr>
          <p:cNvSpPr>
            <a:spLocks noGrp="1"/>
          </p:cNvSpPr>
          <p:nvPr>
            <p:ph type="body" sz="quarter" idx="14"/>
          </p:nvPr>
        </p:nvSpPr>
        <p:spPr/>
        <p:txBody>
          <a:bodyPr/>
          <a:lstStyle/>
          <a:p>
            <a:r>
              <a:rPr lang="en-US"/>
              <a:t>04/08/2025 - 10/08/2025</a:t>
            </a:r>
          </a:p>
        </p:txBody>
      </p:sp>
    </p:spTree>
    <p:extLst>
      <p:ext uri="{BB962C8B-B14F-4D97-AF65-F5344CB8AC3E}">
        <p14:creationId xmlns:p14="http://schemas.microsoft.com/office/powerpoint/2010/main" val="9569981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295BF-227A-4585-805E-C5EC72B193A4}"/>
              </a:ext>
            </a:extLst>
          </p:cNvPr>
          <p:cNvSpPr>
            <a:spLocks noGrp="1"/>
          </p:cNvSpPr>
          <p:nvPr>
            <p:ph type="title"/>
          </p:nvPr>
        </p:nvSpPr>
        <p:spPr/>
        <p:txBody>
          <a:bodyPr/>
          <a:lstStyle/>
          <a:p>
            <a:r>
              <a:rPr lang="en-US"/>
              <a:t>Instagram Posts Table (mit Shares) | 01.2.34. WDR Lokalzeit - 15 of 20</a:t>
            </a:r>
          </a:p>
        </p:txBody>
      </p:sp>
      <p:graphicFrame>
        <p:nvGraphicFramePr>
          <p:cNvPr id="5" name="Table Placeholder 4">
            <a:extLst>
              <a:ext uri="{FF2B5EF4-FFF2-40B4-BE49-F238E27FC236}">
                <a16:creationId xmlns:a16="http://schemas.microsoft.com/office/drawing/2014/main" id="{A27C2E64-BBC8-4A9C-9519-D81D43B609F9}"/>
              </a:ext>
            </a:extLst>
          </p:cNvPr>
          <p:cNvGraphicFramePr>
            <a:graphicFrameLocks noGrp="1"/>
          </p:cNvGraphicFramePr>
          <p:nvPr>
            <p:ph type="tbl" sz="quarter" idx="13"/>
            <p:extLst>
              <p:ext uri="{D42A27DB-BD31-4B8C-83A1-F6EECF244321}">
                <p14:modId xmlns:p14="http://schemas.microsoft.com/office/powerpoint/2010/main" val="734896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636274792"/>
                    </a:ext>
                  </a:extLst>
                </a:gridCol>
                <a:gridCol w="1069847">
                  <a:extLst>
                    <a:ext uri="{9D8B030D-6E8A-4147-A177-3AD203B41FA5}">
                      <a16:colId xmlns:a16="http://schemas.microsoft.com/office/drawing/2014/main" val="3579478241"/>
                    </a:ext>
                  </a:extLst>
                </a:gridCol>
                <a:gridCol w="1399031">
                  <a:extLst>
                    <a:ext uri="{9D8B030D-6E8A-4147-A177-3AD203B41FA5}">
                      <a16:colId xmlns:a16="http://schemas.microsoft.com/office/drawing/2014/main" val="3492126937"/>
                    </a:ext>
                  </a:extLst>
                </a:gridCol>
                <a:gridCol w="493776">
                  <a:extLst>
                    <a:ext uri="{9D8B030D-6E8A-4147-A177-3AD203B41FA5}">
                      <a16:colId xmlns:a16="http://schemas.microsoft.com/office/drawing/2014/main" val="3143159658"/>
                    </a:ext>
                  </a:extLst>
                </a:gridCol>
                <a:gridCol w="493776">
                  <a:extLst>
                    <a:ext uri="{9D8B030D-6E8A-4147-A177-3AD203B41FA5}">
                      <a16:colId xmlns:a16="http://schemas.microsoft.com/office/drawing/2014/main" val="2783323095"/>
                    </a:ext>
                  </a:extLst>
                </a:gridCol>
                <a:gridCol w="493776">
                  <a:extLst>
                    <a:ext uri="{9D8B030D-6E8A-4147-A177-3AD203B41FA5}">
                      <a16:colId xmlns:a16="http://schemas.microsoft.com/office/drawing/2014/main" val="741148289"/>
                    </a:ext>
                  </a:extLst>
                </a:gridCol>
                <a:gridCol w="493776">
                  <a:extLst>
                    <a:ext uri="{9D8B030D-6E8A-4147-A177-3AD203B41FA5}">
                      <a16:colId xmlns:a16="http://schemas.microsoft.com/office/drawing/2014/main" val="44351386"/>
                    </a:ext>
                  </a:extLst>
                </a:gridCol>
                <a:gridCol w="493776">
                  <a:extLst>
                    <a:ext uri="{9D8B030D-6E8A-4147-A177-3AD203B41FA5}">
                      <a16:colId xmlns:a16="http://schemas.microsoft.com/office/drawing/2014/main" val="4118184958"/>
                    </a:ext>
                  </a:extLst>
                </a:gridCol>
                <a:gridCol w="493776">
                  <a:extLst>
                    <a:ext uri="{9D8B030D-6E8A-4147-A177-3AD203B41FA5}">
                      <a16:colId xmlns:a16="http://schemas.microsoft.com/office/drawing/2014/main" val="3329975600"/>
                    </a:ext>
                  </a:extLst>
                </a:gridCol>
                <a:gridCol w="493776">
                  <a:extLst>
                    <a:ext uri="{9D8B030D-6E8A-4147-A177-3AD203B41FA5}">
                      <a16:colId xmlns:a16="http://schemas.microsoft.com/office/drawing/2014/main" val="2246979855"/>
                    </a:ext>
                  </a:extLst>
                </a:gridCol>
                <a:gridCol w="493776">
                  <a:extLst>
                    <a:ext uri="{9D8B030D-6E8A-4147-A177-3AD203B41FA5}">
                      <a16:colId xmlns:a16="http://schemas.microsoft.com/office/drawing/2014/main" val="38110539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535530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- 2025-08-10 16:36:19</a:t>
                      </a:r>
                      <a:r>
                        <a:rPr kumimoji="0" lang="de-DE" sz="1000" b="0" i="0" u="none" strike="noStrike" kern="1200" cap="none" spc="0" normalizeH="0" baseline="0" noProof="0">
                          <a:ln>
                            <a:noFill/>
                          </a:ln>
                          <a:solidFill>
                            <a:prstClr val="black"/>
                          </a:solidFill>
                          <a:effectLst/>
                          <a:uLnTx/>
                          <a:uFillTx/>
                          <a:latin typeface="Calibri"/>
                          <a:ea typeface="+mn-ea"/>
                          <a:cs typeface="+mn-cs"/>
                        </a:rPr>
                        <a:t>
 Wer berät hier wen? 👴🏻👦🏻
Als Simon elf Jahre alt ist, fängt er an zu Imkern – so wie sein Opa und sein Onkel. Die Bienen begeistern ihn so sehr, dass er mit 16 Jahren eine Schulung zum Bienensachverständiger macht. 
Jetzt ist er Bienenexperte und berät seine Imkerkollegen in Euskirchen. Damit ist er der jüngste Bienensachverständiger in Deutschland! 
So kommt es also, dass er den Jungimkern hilft – auch wenn die deutlich älter sind als er. 
👩🏻‍💻Autorin: Paula Randerath 
#Bienen #Natur #Ehrenamt #WDR #ARD #Lokalzeit #Euskirchen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https://quintly-eu-image-storage.s3.amazonaws.com/60b0c1ceafa7b1885479f8b118a661a3/8c297772aa3f1e3663777b3c76f4c2b7.jpg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448363952"/>
                  </a:ext>
                </a:extLst>
              </a:tr>
            </a:tbl>
          </a:graphicData>
        </a:graphic>
      </p:graphicFrame>
      <p:sp>
        <p:nvSpPr>
          <p:cNvPr id="4" name="Text Placeholder 3">
            <a:extLst>
              <a:ext uri="{FF2B5EF4-FFF2-40B4-BE49-F238E27FC236}">
                <a16:creationId xmlns:a16="http://schemas.microsoft.com/office/drawing/2014/main" id="{6F824420-C541-4D31-B8B0-E7269AF50668}"/>
              </a:ext>
            </a:extLst>
          </p:cNvPr>
          <p:cNvSpPr>
            <a:spLocks noGrp="1"/>
          </p:cNvSpPr>
          <p:nvPr>
            <p:ph type="body" sz="quarter" idx="14"/>
          </p:nvPr>
        </p:nvSpPr>
        <p:spPr/>
        <p:txBody>
          <a:bodyPr/>
          <a:lstStyle/>
          <a:p>
            <a:r>
              <a:rPr lang="en-US"/>
              <a:t>04/08/2025 - 10/08/2025</a:t>
            </a:r>
          </a:p>
        </p:txBody>
      </p:sp>
    </p:spTree>
    <p:extLst>
      <p:ext uri="{BB962C8B-B14F-4D97-AF65-F5344CB8AC3E}">
        <p14:creationId xmlns:p14="http://schemas.microsoft.com/office/powerpoint/2010/main" val="1670424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168FC-ADAF-4C58-BFD5-66BA1F68C6FC}"/>
              </a:ext>
            </a:extLst>
          </p:cNvPr>
          <p:cNvSpPr>
            <a:spLocks noGrp="1"/>
          </p:cNvSpPr>
          <p:nvPr>
            <p:ph type="title"/>
          </p:nvPr>
        </p:nvSpPr>
        <p:spPr/>
        <p:txBody>
          <a:bodyPr/>
          <a:lstStyle/>
          <a:p>
            <a:r>
              <a:rPr lang="en-US"/>
              <a:t>Instagram Posts Table (mit Shares) | 01.2.34. WDR Lokalzeit - 16 of 20</a:t>
            </a:r>
          </a:p>
        </p:txBody>
      </p:sp>
      <p:graphicFrame>
        <p:nvGraphicFramePr>
          <p:cNvPr id="5" name="Table Placeholder 4">
            <a:extLst>
              <a:ext uri="{FF2B5EF4-FFF2-40B4-BE49-F238E27FC236}">
                <a16:creationId xmlns:a16="http://schemas.microsoft.com/office/drawing/2014/main" id="{7A595F05-FD76-4F7B-90DA-4809EED97CE0}"/>
              </a:ext>
            </a:extLst>
          </p:cNvPr>
          <p:cNvGraphicFramePr>
            <a:graphicFrameLocks noGrp="1"/>
          </p:cNvGraphicFramePr>
          <p:nvPr>
            <p:ph type="tbl" sz="quarter" idx="13"/>
            <p:extLst>
              <p:ext uri="{D42A27DB-BD31-4B8C-83A1-F6EECF244321}">
                <p14:modId xmlns:p14="http://schemas.microsoft.com/office/powerpoint/2010/main" val="7506520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944397361"/>
                    </a:ext>
                  </a:extLst>
                </a:gridCol>
                <a:gridCol w="1069847">
                  <a:extLst>
                    <a:ext uri="{9D8B030D-6E8A-4147-A177-3AD203B41FA5}">
                      <a16:colId xmlns:a16="http://schemas.microsoft.com/office/drawing/2014/main" val="1226433832"/>
                    </a:ext>
                  </a:extLst>
                </a:gridCol>
                <a:gridCol w="1399031">
                  <a:extLst>
                    <a:ext uri="{9D8B030D-6E8A-4147-A177-3AD203B41FA5}">
                      <a16:colId xmlns:a16="http://schemas.microsoft.com/office/drawing/2014/main" val="2250687252"/>
                    </a:ext>
                  </a:extLst>
                </a:gridCol>
                <a:gridCol w="493776">
                  <a:extLst>
                    <a:ext uri="{9D8B030D-6E8A-4147-A177-3AD203B41FA5}">
                      <a16:colId xmlns:a16="http://schemas.microsoft.com/office/drawing/2014/main" val="822359046"/>
                    </a:ext>
                  </a:extLst>
                </a:gridCol>
                <a:gridCol w="493776">
                  <a:extLst>
                    <a:ext uri="{9D8B030D-6E8A-4147-A177-3AD203B41FA5}">
                      <a16:colId xmlns:a16="http://schemas.microsoft.com/office/drawing/2014/main" val="3840587973"/>
                    </a:ext>
                  </a:extLst>
                </a:gridCol>
                <a:gridCol w="493776">
                  <a:extLst>
                    <a:ext uri="{9D8B030D-6E8A-4147-A177-3AD203B41FA5}">
                      <a16:colId xmlns:a16="http://schemas.microsoft.com/office/drawing/2014/main" val="510189842"/>
                    </a:ext>
                  </a:extLst>
                </a:gridCol>
                <a:gridCol w="493776">
                  <a:extLst>
                    <a:ext uri="{9D8B030D-6E8A-4147-A177-3AD203B41FA5}">
                      <a16:colId xmlns:a16="http://schemas.microsoft.com/office/drawing/2014/main" val="280327603"/>
                    </a:ext>
                  </a:extLst>
                </a:gridCol>
                <a:gridCol w="493776">
                  <a:extLst>
                    <a:ext uri="{9D8B030D-6E8A-4147-A177-3AD203B41FA5}">
                      <a16:colId xmlns:a16="http://schemas.microsoft.com/office/drawing/2014/main" val="1224833776"/>
                    </a:ext>
                  </a:extLst>
                </a:gridCol>
                <a:gridCol w="493776">
                  <a:extLst>
                    <a:ext uri="{9D8B030D-6E8A-4147-A177-3AD203B41FA5}">
                      <a16:colId xmlns:a16="http://schemas.microsoft.com/office/drawing/2014/main" val="1607317450"/>
                    </a:ext>
                  </a:extLst>
                </a:gridCol>
                <a:gridCol w="493776">
                  <a:extLst>
                    <a:ext uri="{9D8B030D-6E8A-4147-A177-3AD203B41FA5}">
                      <a16:colId xmlns:a16="http://schemas.microsoft.com/office/drawing/2014/main" val="1363177454"/>
                    </a:ext>
                  </a:extLst>
                </a:gridCol>
                <a:gridCol w="493776">
                  <a:extLst>
                    <a:ext uri="{9D8B030D-6E8A-4147-A177-3AD203B41FA5}">
                      <a16:colId xmlns:a16="http://schemas.microsoft.com/office/drawing/2014/main" val="25895839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36902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- 2025-08-06 14:56:11</a:t>
                      </a:r>
                      <a:r>
                        <a:rPr kumimoji="0" lang="de-DE" sz="1000" b="0" i="0" u="none" strike="noStrike" kern="1200" cap="none" spc="0" normalizeH="0" baseline="0" noProof="0">
                          <a:ln>
                            <a:noFill/>
                          </a:ln>
                          <a:solidFill>
                            <a:prstClr val="black"/>
                          </a:solidFill>
                          <a:effectLst/>
                          <a:uLnTx/>
                          <a:uFillTx/>
                          <a:latin typeface="Calibri"/>
                          <a:ea typeface="+mn-ea"/>
                          <a:cs typeface="+mn-cs"/>
                        </a:rPr>
                        <a:t>
 Stell dir mal vor, du willst Online-Banking machen und musst erstmal jemanden miteinem Walki-Talkie losschicken. 😅
Sundern-Brenschede war beim Thema Mobilfunk-Empfang lange ein weißer Fleck auf der Landkarte.😱
Doch das ist jetzt vorbei! Man mag es kaum glauben: Ein neuer Mobilinkmast geht in Betrieb!
 #Empfang #Mobilfunk #Brenschede #Tot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https://quintly-eu-image-storage.s3.amazonaws.com/60b0c1ceafa7b1885479f8b118a661a3/37d5a1dc3fd25c3f52a42595a226a144.jpg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000437655"/>
                  </a:ext>
                </a:extLst>
              </a:tr>
            </a:tbl>
          </a:graphicData>
        </a:graphic>
      </p:graphicFrame>
      <p:sp>
        <p:nvSpPr>
          <p:cNvPr id="4" name="Text Placeholder 3">
            <a:extLst>
              <a:ext uri="{FF2B5EF4-FFF2-40B4-BE49-F238E27FC236}">
                <a16:creationId xmlns:a16="http://schemas.microsoft.com/office/drawing/2014/main" id="{816CBD25-39C8-4796-AB47-38C9FBC6C7EC}"/>
              </a:ext>
            </a:extLst>
          </p:cNvPr>
          <p:cNvSpPr>
            <a:spLocks noGrp="1"/>
          </p:cNvSpPr>
          <p:nvPr>
            <p:ph type="body" sz="quarter" idx="14"/>
          </p:nvPr>
        </p:nvSpPr>
        <p:spPr/>
        <p:txBody>
          <a:bodyPr/>
          <a:lstStyle/>
          <a:p>
            <a:r>
              <a:rPr lang="en-US"/>
              <a:t>04/08/2025 - 10/08/2025</a:t>
            </a:r>
          </a:p>
        </p:txBody>
      </p:sp>
    </p:spTree>
    <p:extLst>
      <p:ext uri="{BB962C8B-B14F-4D97-AF65-F5344CB8AC3E}">
        <p14:creationId xmlns:p14="http://schemas.microsoft.com/office/powerpoint/2010/main" val="11035946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35BAB-9C54-42A6-88A2-4907A1426E4D}"/>
              </a:ext>
            </a:extLst>
          </p:cNvPr>
          <p:cNvSpPr>
            <a:spLocks noGrp="1"/>
          </p:cNvSpPr>
          <p:nvPr>
            <p:ph type="title"/>
          </p:nvPr>
        </p:nvSpPr>
        <p:spPr/>
        <p:txBody>
          <a:bodyPr/>
          <a:lstStyle/>
          <a:p>
            <a:r>
              <a:rPr lang="en-US"/>
              <a:t>Instagram Posts Table (mit Shares) | 01.2.34. WDR Lokalzeit - 17 of 20</a:t>
            </a:r>
          </a:p>
        </p:txBody>
      </p:sp>
      <p:graphicFrame>
        <p:nvGraphicFramePr>
          <p:cNvPr id="5" name="Table Placeholder 4">
            <a:extLst>
              <a:ext uri="{FF2B5EF4-FFF2-40B4-BE49-F238E27FC236}">
                <a16:creationId xmlns:a16="http://schemas.microsoft.com/office/drawing/2014/main" id="{91166F24-921F-4029-9392-E57A6C93F345}"/>
              </a:ext>
            </a:extLst>
          </p:cNvPr>
          <p:cNvGraphicFramePr>
            <a:graphicFrameLocks noGrp="1"/>
          </p:cNvGraphicFramePr>
          <p:nvPr>
            <p:ph type="tbl" sz="quarter" idx="13"/>
            <p:extLst>
              <p:ext uri="{D42A27DB-BD31-4B8C-83A1-F6EECF244321}">
                <p14:modId xmlns:p14="http://schemas.microsoft.com/office/powerpoint/2010/main" val="15487745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192995198"/>
                    </a:ext>
                  </a:extLst>
                </a:gridCol>
                <a:gridCol w="1069847">
                  <a:extLst>
                    <a:ext uri="{9D8B030D-6E8A-4147-A177-3AD203B41FA5}">
                      <a16:colId xmlns:a16="http://schemas.microsoft.com/office/drawing/2014/main" val="2984551472"/>
                    </a:ext>
                  </a:extLst>
                </a:gridCol>
                <a:gridCol w="1399031">
                  <a:extLst>
                    <a:ext uri="{9D8B030D-6E8A-4147-A177-3AD203B41FA5}">
                      <a16:colId xmlns:a16="http://schemas.microsoft.com/office/drawing/2014/main" val="1545448425"/>
                    </a:ext>
                  </a:extLst>
                </a:gridCol>
                <a:gridCol w="493776">
                  <a:extLst>
                    <a:ext uri="{9D8B030D-6E8A-4147-A177-3AD203B41FA5}">
                      <a16:colId xmlns:a16="http://schemas.microsoft.com/office/drawing/2014/main" val="2454381053"/>
                    </a:ext>
                  </a:extLst>
                </a:gridCol>
                <a:gridCol w="493776">
                  <a:extLst>
                    <a:ext uri="{9D8B030D-6E8A-4147-A177-3AD203B41FA5}">
                      <a16:colId xmlns:a16="http://schemas.microsoft.com/office/drawing/2014/main" val="273228739"/>
                    </a:ext>
                  </a:extLst>
                </a:gridCol>
                <a:gridCol w="493776">
                  <a:extLst>
                    <a:ext uri="{9D8B030D-6E8A-4147-A177-3AD203B41FA5}">
                      <a16:colId xmlns:a16="http://schemas.microsoft.com/office/drawing/2014/main" val="1163816481"/>
                    </a:ext>
                  </a:extLst>
                </a:gridCol>
                <a:gridCol w="493776">
                  <a:extLst>
                    <a:ext uri="{9D8B030D-6E8A-4147-A177-3AD203B41FA5}">
                      <a16:colId xmlns:a16="http://schemas.microsoft.com/office/drawing/2014/main" val="1327593921"/>
                    </a:ext>
                  </a:extLst>
                </a:gridCol>
                <a:gridCol w="493776">
                  <a:extLst>
                    <a:ext uri="{9D8B030D-6E8A-4147-A177-3AD203B41FA5}">
                      <a16:colId xmlns:a16="http://schemas.microsoft.com/office/drawing/2014/main" val="3789534376"/>
                    </a:ext>
                  </a:extLst>
                </a:gridCol>
                <a:gridCol w="493776">
                  <a:extLst>
                    <a:ext uri="{9D8B030D-6E8A-4147-A177-3AD203B41FA5}">
                      <a16:colId xmlns:a16="http://schemas.microsoft.com/office/drawing/2014/main" val="2659439146"/>
                    </a:ext>
                  </a:extLst>
                </a:gridCol>
                <a:gridCol w="493776">
                  <a:extLst>
                    <a:ext uri="{9D8B030D-6E8A-4147-A177-3AD203B41FA5}">
                      <a16:colId xmlns:a16="http://schemas.microsoft.com/office/drawing/2014/main" val="1818982125"/>
                    </a:ext>
                  </a:extLst>
                </a:gridCol>
                <a:gridCol w="493776">
                  <a:extLst>
                    <a:ext uri="{9D8B030D-6E8A-4147-A177-3AD203B41FA5}">
                      <a16:colId xmlns:a16="http://schemas.microsoft.com/office/drawing/2014/main" val="20733692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100082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- 2025-08-08 12:18:16</a:t>
                      </a:r>
                      <a:r>
                        <a:rPr kumimoji="0" lang="de-DE" sz="1000" b="0" i="0" u="none" strike="noStrike" kern="1200" cap="none" spc="0" normalizeH="0" baseline="0" noProof="0">
                          <a:ln>
                            <a:noFill/>
                          </a:ln>
                          <a:solidFill>
                            <a:prstClr val="black"/>
                          </a:solidFill>
                          <a:effectLst/>
                          <a:uLnTx/>
                          <a:uFillTx/>
                          <a:latin typeface="Calibri"/>
                          <a:ea typeface="+mn-ea"/>
                          <a:cs typeface="+mn-cs"/>
                        </a:rPr>
                        <a:t>
 Miau! Heute ist Weltkatzentag. 🐱🐈
Und weil die Katze ein so beliebtes Haustier ist - in Deutschland leben fast 16 Millionen - zeigen wir heute mal einen Tierarztbesuch von Charlie.
Aber das Besondere: Charlie muss nicht zum Tierarzt, sondern die Tierärztin kommt direkt zu ihm. Mit ihrem kleinen Praxisbus fährt Simone Kunze-Hoof rund um Wilnsdorf und Siegen zu ihren Patienten, die entspannt zu Hause auf sie warten.
#Weltkatzentag #TagderKatze #Haustier #Katze #Tierarzt #LokalzeitSüdwestfalen #Lokalzeit #ARD #WDR #Siegen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https://quintly-eu-image-storage.s3.amazonaws.com/60b0c1ceafa7b1885479f8b118a661a3/d41bb9b2a4fff28304b7fd24a611cc8c.jpg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092242377"/>
                  </a:ext>
                </a:extLst>
              </a:tr>
            </a:tbl>
          </a:graphicData>
        </a:graphic>
      </p:graphicFrame>
      <p:sp>
        <p:nvSpPr>
          <p:cNvPr id="4" name="Text Placeholder 3">
            <a:extLst>
              <a:ext uri="{FF2B5EF4-FFF2-40B4-BE49-F238E27FC236}">
                <a16:creationId xmlns:a16="http://schemas.microsoft.com/office/drawing/2014/main" id="{A9ACD994-8AB7-41C7-8B3D-F64D6614A421}"/>
              </a:ext>
            </a:extLst>
          </p:cNvPr>
          <p:cNvSpPr>
            <a:spLocks noGrp="1"/>
          </p:cNvSpPr>
          <p:nvPr>
            <p:ph type="body" sz="quarter" idx="14"/>
          </p:nvPr>
        </p:nvSpPr>
        <p:spPr/>
        <p:txBody>
          <a:bodyPr/>
          <a:lstStyle/>
          <a:p>
            <a:r>
              <a:rPr lang="en-US"/>
              <a:t>04/08/2025 - 10/08/2025</a:t>
            </a:r>
          </a:p>
        </p:txBody>
      </p:sp>
    </p:spTree>
    <p:extLst>
      <p:ext uri="{BB962C8B-B14F-4D97-AF65-F5344CB8AC3E}">
        <p14:creationId xmlns:p14="http://schemas.microsoft.com/office/powerpoint/2010/main" val="28035913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ED31A-84AE-4575-96CA-48968F52884D}"/>
              </a:ext>
            </a:extLst>
          </p:cNvPr>
          <p:cNvSpPr>
            <a:spLocks noGrp="1"/>
          </p:cNvSpPr>
          <p:nvPr>
            <p:ph type="title"/>
          </p:nvPr>
        </p:nvSpPr>
        <p:spPr/>
        <p:txBody>
          <a:bodyPr/>
          <a:lstStyle/>
          <a:p>
            <a:r>
              <a:rPr lang="en-US"/>
              <a:t>Instagram Posts Table (mit Shares) | 01.2.34. WDR Lokalzeit - 18 of 20</a:t>
            </a:r>
          </a:p>
        </p:txBody>
      </p:sp>
      <p:graphicFrame>
        <p:nvGraphicFramePr>
          <p:cNvPr id="5" name="Table Placeholder 4">
            <a:extLst>
              <a:ext uri="{FF2B5EF4-FFF2-40B4-BE49-F238E27FC236}">
                <a16:creationId xmlns:a16="http://schemas.microsoft.com/office/drawing/2014/main" id="{E8FD21C7-34E3-4065-86C2-1E08D9F89B29}"/>
              </a:ext>
            </a:extLst>
          </p:cNvPr>
          <p:cNvGraphicFramePr>
            <a:graphicFrameLocks noGrp="1"/>
          </p:cNvGraphicFramePr>
          <p:nvPr>
            <p:ph type="tbl" sz="quarter" idx="13"/>
            <p:extLst>
              <p:ext uri="{D42A27DB-BD31-4B8C-83A1-F6EECF244321}">
                <p14:modId xmlns:p14="http://schemas.microsoft.com/office/powerpoint/2010/main" val="9685779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019091524"/>
                    </a:ext>
                  </a:extLst>
                </a:gridCol>
                <a:gridCol w="1069847">
                  <a:extLst>
                    <a:ext uri="{9D8B030D-6E8A-4147-A177-3AD203B41FA5}">
                      <a16:colId xmlns:a16="http://schemas.microsoft.com/office/drawing/2014/main" val="1660378035"/>
                    </a:ext>
                  </a:extLst>
                </a:gridCol>
                <a:gridCol w="1399031">
                  <a:extLst>
                    <a:ext uri="{9D8B030D-6E8A-4147-A177-3AD203B41FA5}">
                      <a16:colId xmlns:a16="http://schemas.microsoft.com/office/drawing/2014/main" val="3666272974"/>
                    </a:ext>
                  </a:extLst>
                </a:gridCol>
                <a:gridCol w="493776">
                  <a:extLst>
                    <a:ext uri="{9D8B030D-6E8A-4147-A177-3AD203B41FA5}">
                      <a16:colId xmlns:a16="http://schemas.microsoft.com/office/drawing/2014/main" val="3620996336"/>
                    </a:ext>
                  </a:extLst>
                </a:gridCol>
                <a:gridCol w="493776">
                  <a:extLst>
                    <a:ext uri="{9D8B030D-6E8A-4147-A177-3AD203B41FA5}">
                      <a16:colId xmlns:a16="http://schemas.microsoft.com/office/drawing/2014/main" val="131330519"/>
                    </a:ext>
                  </a:extLst>
                </a:gridCol>
                <a:gridCol w="493776">
                  <a:extLst>
                    <a:ext uri="{9D8B030D-6E8A-4147-A177-3AD203B41FA5}">
                      <a16:colId xmlns:a16="http://schemas.microsoft.com/office/drawing/2014/main" val="573988521"/>
                    </a:ext>
                  </a:extLst>
                </a:gridCol>
                <a:gridCol w="493776">
                  <a:extLst>
                    <a:ext uri="{9D8B030D-6E8A-4147-A177-3AD203B41FA5}">
                      <a16:colId xmlns:a16="http://schemas.microsoft.com/office/drawing/2014/main" val="3058159713"/>
                    </a:ext>
                  </a:extLst>
                </a:gridCol>
                <a:gridCol w="493776">
                  <a:extLst>
                    <a:ext uri="{9D8B030D-6E8A-4147-A177-3AD203B41FA5}">
                      <a16:colId xmlns:a16="http://schemas.microsoft.com/office/drawing/2014/main" val="594928576"/>
                    </a:ext>
                  </a:extLst>
                </a:gridCol>
                <a:gridCol w="493776">
                  <a:extLst>
                    <a:ext uri="{9D8B030D-6E8A-4147-A177-3AD203B41FA5}">
                      <a16:colId xmlns:a16="http://schemas.microsoft.com/office/drawing/2014/main" val="952787632"/>
                    </a:ext>
                  </a:extLst>
                </a:gridCol>
                <a:gridCol w="493776">
                  <a:extLst>
                    <a:ext uri="{9D8B030D-6E8A-4147-A177-3AD203B41FA5}">
                      <a16:colId xmlns:a16="http://schemas.microsoft.com/office/drawing/2014/main" val="2463590372"/>
                    </a:ext>
                  </a:extLst>
                </a:gridCol>
                <a:gridCol w="493776">
                  <a:extLst>
                    <a:ext uri="{9D8B030D-6E8A-4147-A177-3AD203B41FA5}">
                      <a16:colId xmlns:a16="http://schemas.microsoft.com/office/drawing/2014/main" val="4028366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609636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- 2025-08-09 16:46:15</a:t>
                      </a:r>
                      <a:r>
                        <a:rPr kumimoji="0" lang="de-DE" sz="1000" b="0" i="0" u="none" strike="noStrike" kern="1200" cap="none" spc="0" normalizeH="0" baseline="0" noProof="0">
                          <a:ln>
                            <a:noFill/>
                          </a:ln>
                          <a:solidFill>
                            <a:prstClr val="black"/>
                          </a:solidFill>
                          <a:effectLst/>
                          <a:uLnTx/>
                          <a:uFillTx/>
                          <a:latin typeface="Calibri"/>
                          <a:ea typeface="+mn-ea"/>
                          <a:cs typeface="+mn-cs"/>
                        </a:rPr>
                        <a:t>
 Was ist eure größte Angst?
Kinga hat nach einem traumatischen Erlebnis Angst in tiefes Wasser zu gehen 🌊. Sie hat nie gelernt zu schwimmen 🤿. Während ihre Familie im Freibad oder im Meer schwimmt, bleibt sie daher meist am Rand. Doch diesen Sommer will sie das endlich ändern! 💪 
#Schwimmen #Sommer #Freibad #Lokalzeit #WDR #ARD #Münster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https://quintly-eu-image-storage.s3.amazonaws.com/60b0c1ceafa7b1885479f8b118a661a3/9cbec4fec00be0092efe98a3c0c969a7.jpg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808349320"/>
                  </a:ext>
                </a:extLst>
              </a:tr>
            </a:tbl>
          </a:graphicData>
        </a:graphic>
      </p:graphicFrame>
      <p:sp>
        <p:nvSpPr>
          <p:cNvPr id="4" name="Text Placeholder 3">
            <a:extLst>
              <a:ext uri="{FF2B5EF4-FFF2-40B4-BE49-F238E27FC236}">
                <a16:creationId xmlns:a16="http://schemas.microsoft.com/office/drawing/2014/main" id="{9F753341-5C73-4D7E-B9EA-9E9FA82F6F2E}"/>
              </a:ext>
            </a:extLst>
          </p:cNvPr>
          <p:cNvSpPr>
            <a:spLocks noGrp="1"/>
          </p:cNvSpPr>
          <p:nvPr>
            <p:ph type="body" sz="quarter" idx="14"/>
          </p:nvPr>
        </p:nvSpPr>
        <p:spPr/>
        <p:txBody>
          <a:bodyPr/>
          <a:lstStyle/>
          <a:p>
            <a:r>
              <a:rPr lang="en-US"/>
              <a:t>04/08/2025 - 10/08/2025</a:t>
            </a:r>
          </a:p>
        </p:txBody>
      </p:sp>
    </p:spTree>
    <p:extLst>
      <p:ext uri="{BB962C8B-B14F-4D97-AF65-F5344CB8AC3E}">
        <p14:creationId xmlns:p14="http://schemas.microsoft.com/office/powerpoint/2010/main" val="34626027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DBA6E-C246-4488-A3D6-A63532165A0D}"/>
              </a:ext>
            </a:extLst>
          </p:cNvPr>
          <p:cNvSpPr>
            <a:spLocks noGrp="1"/>
          </p:cNvSpPr>
          <p:nvPr>
            <p:ph type="title"/>
          </p:nvPr>
        </p:nvSpPr>
        <p:spPr/>
        <p:txBody>
          <a:bodyPr/>
          <a:lstStyle/>
          <a:p>
            <a:r>
              <a:rPr lang="en-US"/>
              <a:t>Instagram Posts Table (mit Shares) | 01.2.34. WDR Lokalzeit - 19 of 20</a:t>
            </a:r>
          </a:p>
        </p:txBody>
      </p:sp>
      <p:graphicFrame>
        <p:nvGraphicFramePr>
          <p:cNvPr id="5" name="Table Placeholder 4">
            <a:extLst>
              <a:ext uri="{FF2B5EF4-FFF2-40B4-BE49-F238E27FC236}">
                <a16:creationId xmlns:a16="http://schemas.microsoft.com/office/drawing/2014/main" id="{AC01A616-5919-4376-9C81-F19DE1CB954D}"/>
              </a:ext>
            </a:extLst>
          </p:cNvPr>
          <p:cNvGraphicFramePr>
            <a:graphicFrameLocks noGrp="1"/>
          </p:cNvGraphicFramePr>
          <p:nvPr>
            <p:ph type="tbl" sz="quarter" idx="13"/>
            <p:extLst>
              <p:ext uri="{D42A27DB-BD31-4B8C-83A1-F6EECF244321}">
                <p14:modId xmlns:p14="http://schemas.microsoft.com/office/powerpoint/2010/main" val="22706418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632937534"/>
                    </a:ext>
                  </a:extLst>
                </a:gridCol>
                <a:gridCol w="1069847">
                  <a:extLst>
                    <a:ext uri="{9D8B030D-6E8A-4147-A177-3AD203B41FA5}">
                      <a16:colId xmlns:a16="http://schemas.microsoft.com/office/drawing/2014/main" val="1937096361"/>
                    </a:ext>
                  </a:extLst>
                </a:gridCol>
                <a:gridCol w="1399031">
                  <a:extLst>
                    <a:ext uri="{9D8B030D-6E8A-4147-A177-3AD203B41FA5}">
                      <a16:colId xmlns:a16="http://schemas.microsoft.com/office/drawing/2014/main" val="2718815989"/>
                    </a:ext>
                  </a:extLst>
                </a:gridCol>
                <a:gridCol w="493776">
                  <a:extLst>
                    <a:ext uri="{9D8B030D-6E8A-4147-A177-3AD203B41FA5}">
                      <a16:colId xmlns:a16="http://schemas.microsoft.com/office/drawing/2014/main" val="2668640120"/>
                    </a:ext>
                  </a:extLst>
                </a:gridCol>
                <a:gridCol w="493776">
                  <a:extLst>
                    <a:ext uri="{9D8B030D-6E8A-4147-A177-3AD203B41FA5}">
                      <a16:colId xmlns:a16="http://schemas.microsoft.com/office/drawing/2014/main" val="2328938239"/>
                    </a:ext>
                  </a:extLst>
                </a:gridCol>
                <a:gridCol w="493776">
                  <a:extLst>
                    <a:ext uri="{9D8B030D-6E8A-4147-A177-3AD203B41FA5}">
                      <a16:colId xmlns:a16="http://schemas.microsoft.com/office/drawing/2014/main" val="4203294275"/>
                    </a:ext>
                  </a:extLst>
                </a:gridCol>
                <a:gridCol w="493776">
                  <a:extLst>
                    <a:ext uri="{9D8B030D-6E8A-4147-A177-3AD203B41FA5}">
                      <a16:colId xmlns:a16="http://schemas.microsoft.com/office/drawing/2014/main" val="800869626"/>
                    </a:ext>
                  </a:extLst>
                </a:gridCol>
                <a:gridCol w="493776">
                  <a:extLst>
                    <a:ext uri="{9D8B030D-6E8A-4147-A177-3AD203B41FA5}">
                      <a16:colId xmlns:a16="http://schemas.microsoft.com/office/drawing/2014/main" val="3115975308"/>
                    </a:ext>
                  </a:extLst>
                </a:gridCol>
                <a:gridCol w="493776">
                  <a:extLst>
                    <a:ext uri="{9D8B030D-6E8A-4147-A177-3AD203B41FA5}">
                      <a16:colId xmlns:a16="http://schemas.microsoft.com/office/drawing/2014/main" val="623509444"/>
                    </a:ext>
                  </a:extLst>
                </a:gridCol>
                <a:gridCol w="493776">
                  <a:extLst>
                    <a:ext uri="{9D8B030D-6E8A-4147-A177-3AD203B41FA5}">
                      <a16:colId xmlns:a16="http://schemas.microsoft.com/office/drawing/2014/main" val="3547764851"/>
                    </a:ext>
                  </a:extLst>
                </a:gridCol>
                <a:gridCol w="493776">
                  <a:extLst>
                    <a:ext uri="{9D8B030D-6E8A-4147-A177-3AD203B41FA5}">
                      <a16:colId xmlns:a16="http://schemas.microsoft.com/office/drawing/2014/main" val="16742679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474383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- 2025-08-06 09:30:11</a:t>
                      </a:r>
                      <a:r>
                        <a:rPr kumimoji="0" lang="de-DE" sz="1000" b="0" i="0" u="none" strike="noStrike" kern="1200" cap="none" spc="0" normalizeH="0" baseline="0" noProof="0">
                          <a:ln>
                            <a:noFill/>
                          </a:ln>
                          <a:solidFill>
                            <a:prstClr val="black"/>
                          </a:solidFill>
                          <a:effectLst/>
                          <a:uLnTx/>
                          <a:uFillTx/>
                          <a:latin typeface="Calibri"/>
                          <a:ea typeface="+mn-ea"/>
                          <a:cs typeface="+mn-cs"/>
                        </a:rPr>
                        <a:t>
 Happy End für die Essener Tunnel-Tauben! 🕊️
Ein Wochenende wurde der Bernetunnel in der Innenstadt gesperrt, um die Tauben in ihr neues Zuhause zu bringen. Die hatten zuvor unter der Deckenverkleidung des Tunnels jahrelang gelebt. Das war nicht ganz ungefährlich:
Regelmäßig fielen Küken auf die Fahrbahn und starben.
Ehrenamtliche haben Tag und Nacht jede Taube einzeln ihn ihr neues Zuhause gebracht. Dort kümmern sie sich auch um die tierischen Stadtbewohner. Das geht auch besser als im Tunnel.
#Essen #Tauben #Taubenhilfe #Ehrenamt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https://quintly-eu-image-storage.s3.amazonaws.com/60b0c1ceafa7b1885479f8b118a661a3/8d9f66baa66fa8e7e742418d5d44e955.jpg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60815089"/>
                  </a:ext>
                </a:extLst>
              </a:tr>
            </a:tbl>
          </a:graphicData>
        </a:graphic>
      </p:graphicFrame>
      <p:sp>
        <p:nvSpPr>
          <p:cNvPr id="4" name="Text Placeholder 3">
            <a:extLst>
              <a:ext uri="{FF2B5EF4-FFF2-40B4-BE49-F238E27FC236}">
                <a16:creationId xmlns:a16="http://schemas.microsoft.com/office/drawing/2014/main" id="{B9285304-6535-48DE-B44C-4A6DF28573B4}"/>
              </a:ext>
            </a:extLst>
          </p:cNvPr>
          <p:cNvSpPr>
            <a:spLocks noGrp="1"/>
          </p:cNvSpPr>
          <p:nvPr>
            <p:ph type="body" sz="quarter" idx="14"/>
          </p:nvPr>
        </p:nvSpPr>
        <p:spPr/>
        <p:txBody>
          <a:bodyPr/>
          <a:lstStyle/>
          <a:p>
            <a:r>
              <a:rPr lang="en-US"/>
              <a:t>04/08/2025 - 10/08/2025</a:t>
            </a:r>
          </a:p>
        </p:txBody>
      </p:sp>
    </p:spTree>
    <p:extLst>
      <p:ext uri="{BB962C8B-B14F-4D97-AF65-F5344CB8AC3E}">
        <p14:creationId xmlns:p14="http://schemas.microsoft.com/office/powerpoint/2010/main" val="37710057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DCEFE-A3D5-49F7-84C7-DD184C9449B7}"/>
              </a:ext>
            </a:extLst>
          </p:cNvPr>
          <p:cNvSpPr>
            <a:spLocks noGrp="1"/>
          </p:cNvSpPr>
          <p:nvPr>
            <p:ph type="title"/>
          </p:nvPr>
        </p:nvSpPr>
        <p:spPr/>
        <p:txBody>
          <a:bodyPr/>
          <a:lstStyle/>
          <a:p>
            <a:r>
              <a:rPr lang="en-US"/>
              <a:t>Instagram Posts Table (mit Shares) | 01.2.34. WDR Lokalzeit - 20 of 20</a:t>
            </a:r>
          </a:p>
        </p:txBody>
      </p:sp>
      <p:graphicFrame>
        <p:nvGraphicFramePr>
          <p:cNvPr id="5" name="Table Placeholder 4">
            <a:extLst>
              <a:ext uri="{FF2B5EF4-FFF2-40B4-BE49-F238E27FC236}">
                <a16:creationId xmlns:a16="http://schemas.microsoft.com/office/drawing/2014/main" id="{D2FD38F5-6EBD-4ED1-88F5-2F12351DFDE8}"/>
              </a:ext>
            </a:extLst>
          </p:cNvPr>
          <p:cNvGraphicFramePr>
            <a:graphicFrameLocks noGrp="1"/>
          </p:cNvGraphicFramePr>
          <p:nvPr>
            <p:ph type="tbl" sz="quarter" idx="13"/>
            <p:extLst>
              <p:ext uri="{D42A27DB-BD31-4B8C-83A1-F6EECF244321}">
                <p14:modId xmlns:p14="http://schemas.microsoft.com/office/powerpoint/2010/main" val="37397243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287680390"/>
                    </a:ext>
                  </a:extLst>
                </a:gridCol>
                <a:gridCol w="1069847">
                  <a:extLst>
                    <a:ext uri="{9D8B030D-6E8A-4147-A177-3AD203B41FA5}">
                      <a16:colId xmlns:a16="http://schemas.microsoft.com/office/drawing/2014/main" val="1360006772"/>
                    </a:ext>
                  </a:extLst>
                </a:gridCol>
                <a:gridCol w="1399031">
                  <a:extLst>
                    <a:ext uri="{9D8B030D-6E8A-4147-A177-3AD203B41FA5}">
                      <a16:colId xmlns:a16="http://schemas.microsoft.com/office/drawing/2014/main" val="2760604691"/>
                    </a:ext>
                  </a:extLst>
                </a:gridCol>
                <a:gridCol w="493776">
                  <a:extLst>
                    <a:ext uri="{9D8B030D-6E8A-4147-A177-3AD203B41FA5}">
                      <a16:colId xmlns:a16="http://schemas.microsoft.com/office/drawing/2014/main" val="2418674696"/>
                    </a:ext>
                  </a:extLst>
                </a:gridCol>
                <a:gridCol w="493776">
                  <a:extLst>
                    <a:ext uri="{9D8B030D-6E8A-4147-A177-3AD203B41FA5}">
                      <a16:colId xmlns:a16="http://schemas.microsoft.com/office/drawing/2014/main" val="3063278792"/>
                    </a:ext>
                  </a:extLst>
                </a:gridCol>
                <a:gridCol w="493776">
                  <a:extLst>
                    <a:ext uri="{9D8B030D-6E8A-4147-A177-3AD203B41FA5}">
                      <a16:colId xmlns:a16="http://schemas.microsoft.com/office/drawing/2014/main" val="2698443173"/>
                    </a:ext>
                  </a:extLst>
                </a:gridCol>
                <a:gridCol w="493776">
                  <a:extLst>
                    <a:ext uri="{9D8B030D-6E8A-4147-A177-3AD203B41FA5}">
                      <a16:colId xmlns:a16="http://schemas.microsoft.com/office/drawing/2014/main" val="3067755013"/>
                    </a:ext>
                  </a:extLst>
                </a:gridCol>
                <a:gridCol w="493776">
                  <a:extLst>
                    <a:ext uri="{9D8B030D-6E8A-4147-A177-3AD203B41FA5}">
                      <a16:colId xmlns:a16="http://schemas.microsoft.com/office/drawing/2014/main" val="4042831334"/>
                    </a:ext>
                  </a:extLst>
                </a:gridCol>
                <a:gridCol w="493776">
                  <a:extLst>
                    <a:ext uri="{9D8B030D-6E8A-4147-A177-3AD203B41FA5}">
                      <a16:colId xmlns:a16="http://schemas.microsoft.com/office/drawing/2014/main" val="2364896316"/>
                    </a:ext>
                  </a:extLst>
                </a:gridCol>
                <a:gridCol w="493776">
                  <a:extLst>
                    <a:ext uri="{9D8B030D-6E8A-4147-A177-3AD203B41FA5}">
                      <a16:colId xmlns:a16="http://schemas.microsoft.com/office/drawing/2014/main" val="286795172"/>
                    </a:ext>
                  </a:extLst>
                </a:gridCol>
                <a:gridCol w="493776">
                  <a:extLst>
                    <a:ext uri="{9D8B030D-6E8A-4147-A177-3AD203B41FA5}">
                      <a16:colId xmlns:a16="http://schemas.microsoft.com/office/drawing/2014/main" val="13325715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114362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- 2025-08-10 11:11:45</a:t>
                      </a:r>
                      <a:r>
                        <a:rPr kumimoji="0" lang="de-DE" sz="1000" b="0" i="0" u="none" strike="noStrike" kern="1200" cap="none" spc="0" normalizeH="0" baseline="0" noProof="0">
                          <a:ln>
                            <a:noFill/>
                          </a:ln>
                          <a:solidFill>
                            <a:prstClr val="black"/>
                          </a:solidFill>
                          <a:effectLst/>
                          <a:uLnTx/>
                          <a:uFillTx/>
                          <a:latin typeface="Calibri"/>
                          <a:ea typeface="+mn-ea"/>
                          <a:cs typeface="+mn-cs"/>
                        </a:rPr>
                        <a:t>
 Urlaub zu Hause: Das ist für viele die Realität, weil kein Geld da ist für große oder kleine Reisen. 
Doch Inas, Ahlam und Kinda fühlen sich in Rehsiepen in ihrer Hochhaussiedlung wohl, haben Spaß und wohnen gerne hier - auch im Sommer. 
#UrlaubzuHause #Sommer2025 #Urlaub #Lokalzeit #Rehsiepen #ARD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https://quintly-eu-image-storage.s3.amazonaws.com/60b0c1ceafa7b1885479f8b118a661a3/2d17d2fe6d2d92a15db41049b4577cc0.jpg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875977383"/>
                  </a:ext>
                </a:extLst>
              </a:tr>
            </a:tbl>
          </a:graphicData>
        </a:graphic>
      </p:graphicFrame>
      <p:sp>
        <p:nvSpPr>
          <p:cNvPr id="4" name="Text Placeholder 3">
            <a:extLst>
              <a:ext uri="{FF2B5EF4-FFF2-40B4-BE49-F238E27FC236}">
                <a16:creationId xmlns:a16="http://schemas.microsoft.com/office/drawing/2014/main" id="{A0F2DA0F-BEB7-42C4-86F7-51866CD903A0}"/>
              </a:ext>
            </a:extLst>
          </p:cNvPr>
          <p:cNvSpPr>
            <a:spLocks noGrp="1"/>
          </p:cNvSpPr>
          <p:nvPr>
            <p:ph type="body" sz="quarter" idx="14"/>
          </p:nvPr>
        </p:nvSpPr>
        <p:spPr/>
        <p:txBody>
          <a:bodyPr/>
          <a:lstStyle/>
          <a:p>
            <a:r>
              <a:rPr lang="en-US"/>
              <a:t>04/08/2025 - 10/08/2025</a:t>
            </a:r>
          </a:p>
        </p:txBody>
      </p:sp>
    </p:spTree>
    <p:extLst>
      <p:ext uri="{BB962C8B-B14F-4D97-AF65-F5344CB8AC3E}">
        <p14:creationId xmlns:p14="http://schemas.microsoft.com/office/powerpoint/2010/main" val="412962127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3675</Words>
  <Application>Microsoft Office PowerPoint</Application>
  <PresentationFormat>On-screen Show (4:3)</PresentationFormat>
  <Paragraphs>469</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Calibri</vt:lpstr>
      <vt:lpstr>Arial</vt:lpstr>
      <vt:lpstr>quintly_template</vt:lpstr>
      <vt:lpstr>Instagram Posts Table (mit Shares) | 01.2.34. WDR Lokalzeit - 1 of 20</vt:lpstr>
      <vt:lpstr>Instagram Posts Table (mit Shares) | 01.2.34. WDR Lokalzeit - 2 of 20</vt:lpstr>
      <vt:lpstr>Instagram Posts Table (mit Shares) | 01.2.34. WDR Lokalzeit - 3 of 20</vt:lpstr>
      <vt:lpstr>Instagram Posts Table (mit Shares) | 01.2.34. WDR Lokalzeit - 4 of 20</vt:lpstr>
      <vt:lpstr>Instagram Posts Table (mit Shares) | 01.2.34. WDR Lokalzeit - 5 of 20</vt:lpstr>
      <vt:lpstr>Instagram Posts Table (mit Shares) | 01.2.34. WDR Lokalzeit - 6 of 20</vt:lpstr>
      <vt:lpstr>Instagram Posts Table (mit Shares) | 01.2.34. WDR Lokalzeit - 7 of 20</vt:lpstr>
      <vt:lpstr>Instagram Posts Table (mit Shares) | 01.2.34. WDR Lokalzeit - 8 of 20</vt:lpstr>
      <vt:lpstr>Instagram Posts Table (mit Shares) | 01.2.34. WDR Lokalzeit - 9 of 20</vt:lpstr>
      <vt:lpstr>Instagram Posts Table (mit Shares) | 01.2.34. WDR Lokalzeit - 10 of 20</vt:lpstr>
      <vt:lpstr>Instagram Posts Table (mit Shares) | 01.2.34. WDR Lokalzeit - 11 of 20</vt:lpstr>
      <vt:lpstr>Instagram Posts Table (mit Shares) | 01.2.34. WDR Lokalzeit - 12 of 20</vt:lpstr>
      <vt:lpstr>Instagram Posts Table (mit Shares) | 01.2.34. WDR Lokalzeit - 13 of 20</vt:lpstr>
      <vt:lpstr>Instagram Posts Table (mit Shares) | 01.2.34. WDR Lokalzeit - 14 of 20</vt:lpstr>
      <vt:lpstr>Instagram Posts Table (mit Shares) | 01.2.34. WDR Lokalzeit - 15 of 20</vt:lpstr>
      <vt:lpstr>Instagram Posts Table (mit Shares) | 01.2.34. WDR Lokalzeit - 16 of 20</vt:lpstr>
      <vt:lpstr>Instagram Posts Table (mit Shares) | 01.2.34. WDR Lokalzeit - 17 of 20</vt:lpstr>
      <vt:lpstr>Instagram Posts Table (mit Shares) | 01.2.34. WDR Lokalzeit - 18 of 20</vt:lpstr>
      <vt:lpstr>Instagram Posts Table (mit Shares) | 01.2.34. WDR Lokalzeit - 19 of 20</vt:lpstr>
      <vt:lpstr>Instagram Posts Table (mit Shares) | 01.2.34. WDR Lokalzeit - 20 of 20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(mit Shares) | 01.2.34. WDR Lokalzeit - 1 of 20</dc:title>
  <dc:creator>Frederik Born</dc:creator>
  <cp:lastModifiedBy>Frederik Born</cp:lastModifiedBy>
  <cp:revision>1</cp:revision>
  <dcterms:created xsi:type="dcterms:W3CDTF">2025-08-12T13:08:37Z</dcterms:created>
  <dcterms:modified xsi:type="dcterms:W3CDTF">2025-08-12T13:11:17Z</dcterms:modified>
</cp:coreProperties>
</file>