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B8A0-886F-4614-905D-A741E95C8E3D}"/>
              </a:ext>
            </a:extLst>
          </p:cNvPr>
          <p:cNvSpPr>
            <a:spLocks noGrp="1"/>
          </p:cNvSpPr>
          <p:nvPr>
            <p:ph type="title"/>
          </p:nvPr>
        </p:nvSpPr>
        <p:spPr/>
        <p:txBody>
          <a:bodyPr/>
          <a:lstStyle/>
          <a:p>
            <a:r>
              <a:rPr lang="en-US"/>
              <a:t>Facebook Alle Posts und Reels (Anhang) | WDR Lokalzeit - 1 of 9</a:t>
            </a:r>
          </a:p>
        </p:txBody>
      </p:sp>
      <p:graphicFrame>
        <p:nvGraphicFramePr>
          <p:cNvPr id="5" name="Table Placeholder 4">
            <a:extLst>
              <a:ext uri="{FF2B5EF4-FFF2-40B4-BE49-F238E27FC236}">
                <a16:creationId xmlns:a16="http://schemas.microsoft.com/office/drawing/2014/main" id="{1FE700D2-DFFF-49D8-89F9-7DDCF7535C5C}"/>
              </a:ext>
            </a:extLst>
          </p:cNvPr>
          <p:cNvGraphicFramePr>
            <a:graphicFrameLocks noGrp="1"/>
          </p:cNvGraphicFramePr>
          <p:nvPr>
            <p:ph type="tbl" sz="quarter" idx="13"/>
            <p:extLst>
              <p:ext uri="{D42A27DB-BD31-4B8C-83A1-F6EECF244321}">
                <p14:modId xmlns:p14="http://schemas.microsoft.com/office/powerpoint/2010/main" val="321148320"/>
              </p:ext>
            </p:extLst>
          </p:nvPr>
        </p:nvGraphicFramePr>
        <p:xfrm>
          <a:off x="457200" y="1731963"/>
          <a:ext cx="7735824" cy="323596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59255835"/>
                    </a:ext>
                  </a:extLst>
                </a:gridCol>
                <a:gridCol w="1728216">
                  <a:extLst>
                    <a:ext uri="{9D8B030D-6E8A-4147-A177-3AD203B41FA5}">
                      <a16:colId xmlns:a16="http://schemas.microsoft.com/office/drawing/2014/main" val="1712853045"/>
                    </a:ext>
                  </a:extLst>
                </a:gridCol>
                <a:gridCol w="576072">
                  <a:extLst>
                    <a:ext uri="{9D8B030D-6E8A-4147-A177-3AD203B41FA5}">
                      <a16:colId xmlns:a16="http://schemas.microsoft.com/office/drawing/2014/main" val="161519037"/>
                    </a:ext>
                  </a:extLst>
                </a:gridCol>
                <a:gridCol w="576072">
                  <a:extLst>
                    <a:ext uri="{9D8B030D-6E8A-4147-A177-3AD203B41FA5}">
                      <a16:colId xmlns:a16="http://schemas.microsoft.com/office/drawing/2014/main" val="2050228070"/>
                    </a:ext>
                  </a:extLst>
                </a:gridCol>
                <a:gridCol w="576072">
                  <a:extLst>
                    <a:ext uri="{9D8B030D-6E8A-4147-A177-3AD203B41FA5}">
                      <a16:colId xmlns:a16="http://schemas.microsoft.com/office/drawing/2014/main" val="2166319990"/>
                    </a:ext>
                  </a:extLst>
                </a:gridCol>
                <a:gridCol w="576072">
                  <a:extLst>
                    <a:ext uri="{9D8B030D-6E8A-4147-A177-3AD203B41FA5}">
                      <a16:colId xmlns:a16="http://schemas.microsoft.com/office/drawing/2014/main" val="2244857151"/>
                    </a:ext>
                  </a:extLst>
                </a:gridCol>
                <a:gridCol w="576072">
                  <a:extLst>
                    <a:ext uri="{9D8B030D-6E8A-4147-A177-3AD203B41FA5}">
                      <a16:colId xmlns:a16="http://schemas.microsoft.com/office/drawing/2014/main" val="109284996"/>
                    </a:ext>
                  </a:extLst>
                </a:gridCol>
                <a:gridCol w="576072">
                  <a:extLst>
                    <a:ext uri="{9D8B030D-6E8A-4147-A177-3AD203B41FA5}">
                      <a16:colId xmlns:a16="http://schemas.microsoft.com/office/drawing/2014/main" val="2612630923"/>
                    </a:ext>
                  </a:extLst>
                </a:gridCol>
                <a:gridCol w="576072">
                  <a:extLst>
                    <a:ext uri="{9D8B030D-6E8A-4147-A177-3AD203B41FA5}">
                      <a16:colId xmlns:a16="http://schemas.microsoft.com/office/drawing/2014/main" val="442639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107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- 2025-07-18 16:33:44</a:t>
                      </a:r>
                      <a:r>
                        <a:rPr kumimoji="0" lang="de-DE" sz="1000" b="0" i="0" u="none" strike="noStrike" kern="1200" cap="none" spc="0" normalizeH="0" baseline="0" noProof="0">
                          <a:ln>
                            <a:noFill/>
                          </a:ln>
                          <a:solidFill>
                            <a:prstClr val="black"/>
                          </a:solidFill>
                          <a:effectLst/>
                          <a:uLnTx/>
                          <a:uFillTx/>
                          <a:latin typeface="Calibri"/>
                          <a:ea typeface="+mn-ea"/>
                          <a:cs typeface="+mn-cs"/>
                        </a:rPr>
                        <a:t>
 2.000 Stunden Arbeit hat Jürgen aus Gütersloh in sein Traum-Mobil investiert.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8658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- 2025-07-16 17:55:02</a:t>
                      </a:r>
                      <a:r>
                        <a:rPr kumimoji="0" lang="de-DE" sz="1000" b="0" i="0" u="none" strike="noStrike" kern="1200" cap="none" spc="0" normalizeH="0" baseline="0" noProof="0">
                          <a:ln>
                            <a:noFill/>
                          </a:ln>
                          <a:solidFill>
                            <a:prstClr val="black"/>
                          </a:solidFill>
                          <a:effectLst/>
                          <a:uLnTx/>
                          <a:uFillTx/>
                          <a:latin typeface="Calibri"/>
                          <a:ea typeface="+mn-ea"/>
                          <a:cs typeface="+mn-cs"/>
                        </a:rPr>
                        <a:t>
 Manuel hat im Maisfeld an den Stellen kein Saatgut gesät, wo die Buchstaben entstehen sollten. 👀💍 Dass Google Maps genau dann Bilder macht, wenn der Mais noch nicht abgeerntet ist, war purer Zufall.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0815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07:44:05</a:t>
                      </a:r>
                      <a:r>
                        <a:rPr kumimoji="0" lang="de-DE" sz="1000" b="0" i="0" u="none" strike="noStrike" kern="1200" cap="none" spc="0" normalizeH="0" baseline="0" noProof="0">
                          <a:ln>
                            <a:noFill/>
                          </a:ln>
                          <a:solidFill>
                            <a:prstClr val="black"/>
                          </a:solidFill>
                          <a:effectLst/>
                          <a:uLnTx/>
                          <a:uFillTx/>
                          <a:latin typeface="Calibri"/>
                          <a:ea typeface="+mn-ea"/>
                          <a:cs typeface="+mn-cs"/>
                        </a:rPr>
                        <a:t>
 Kurt und Toon aus Düsseldorf sind fast 90 Jahre alt und haben mehr als die Hälfte ihres Lebens gemeinsam verbracht - durch gute und durch schlechte Zeiten.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85428775"/>
                  </a:ext>
                </a:extLst>
              </a:tr>
            </a:tbl>
          </a:graphicData>
        </a:graphic>
      </p:graphicFrame>
      <p:sp>
        <p:nvSpPr>
          <p:cNvPr id="4" name="Text Placeholder 3">
            <a:extLst>
              <a:ext uri="{FF2B5EF4-FFF2-40B4-BE49-F238E27FC236}">
                <a16:creationId xmlns:a16="http://schemas.microsoft.com/office/drawing/2014/main" id="{5F3871A2-2C3A-4E3E-8E1B-E82B57B42442}"/>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612126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C110-EFF2-47B8-8B26-BAE1BD123D2C}"/>
              </a:ext>
            </a:extLst>
          </p:cNvPr>
          <p:cNvSpPr>
            <a:spLocks noGrp="1"/>
          </p:cNvSpPr>
          <p:nvPr>
            <p:ph type="title"/>
          </p:nvPr>
        </p:nvSpPr>
        <p:spPr/>
        <p:txBody>
          <a:bodyPr/>
          <a:lstStyle/>
          <a:p>
            <a:r>
              <a:rPr lang="en-US"/>
              <a:t>Facebook Alle Posts und Reels (Anhang) | WDR Lokalzeit - 2 of 9</a:t>
            </a:r>
          </a:p>
        </p:txBody>
      </p:sp>
      <p:graphicFrame>
        <p:nvGraphicFramePr>
          <p:cNvPr id="5" name="Table Placeholder 4">
            <a:extLst>
              <a:ext uri="{FF2B5EF4-FFF2-40B4-BE49-F238E27FC236}">
                <a16:creationId xmlns:a16="http://schemas.microsoft.com/office/drawing/2014/main" id="{8DA2015D-ED5B-437A-81C6-AAA926F0870D}"/>
              </a:ext>
            </a:extLst>
          </p:cNvPr>
          <p:cNvGraphicFramePr>
            <a:graphicFrameLocks noGrp="1"/>
          </p:cNvGraphicFramePr>
          <p:nvPr>
            <p:ph type="tbl" sz="quarter" idx="13"/>
            <p:extLst>
              <p:ext uri="{D42A27DB-BD31-4B8C-83A1-F6EECF244321}">
                <p14:modId xmlns:p14="http://schemas.microsoft.com/office/powerpoint/2010/main" val="374690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45793999"/>
                    </a:ext>
                  </a:extLst>
                </a:gridCol>
                <a:gridCol w="1728216">
                  <a:extLst>
                    <a:ext uri="{9D8B030D-6E8A-4147-A177-3AD203B41FA5}">
                      <a16:colId xmlns:a16="http://schemas.microsoft.com/office/drawing/2014/main" val="2969304352"/>
                    </a:ext>
                  </a:extLst>
                </a:gridCol>
                <a:gridCol w="576072">
                  <a:extLst>
                    <a:ext uri="{9D8B030D-6E8A-4147-A177-3AD203B41FA5}">
                      <a16:colId xmlns:a16="http://schemas.microsoft.com/office/drawing/2014/main" val="120651645"/>
                    </a:ext>
                  </a:extLst>
                </a:gridCol>
                <a:gridCol w="576072">
                  <a:extLst>
                    <a:ext uri="{9D8B030D-6E8A-4147-A177-3AD203B41FA5}">
                      <a16:colId xmlns:a16="http://schemas.microsoft.com/office/drawing/2014/main" val="2566149812"/>
                    </a:ext>
                  </a:extLst>
                </a:gridCol>
                <a:gridCol w="576072">
                  <a:extLst>
                    <a:ext uri="{9D8B030D-6E8A-4147-A177-3AD203B41FA5}">
                      <a16:colId xmlns:a16="http://schemas.microsoft.com/office/drawing/2014/main" val="3759426031"/>
                    </a:ext>
                  </a:extLst>
                </a:gridCol>
                <a:gridCol w="576072">
                  <a:extLst>
                    <a:ext uri="{9D8B030D-6E8A-4147-A177-3AD203B41FA5}">
                      <a16:colId xmlns:a16="http://schemas.microsoft.com/office/drawing/2014/main" val="1410001153"/>
                    </a:ext>
                  </a:extLst>
                </a:gridCol>
                <a:gridCol w="576072">
                  <a:extLst>
                    <a:ext uri="{9D8B030D-6E8A-4147-A177-3AD203B41FA5}">
                      <a16:colId xmlns:a16="http://schemas.microsoft.com/office/drawing/2014/main" val="2559478495"/>
                    </a:ext>
                  </a:extLst>
                </a:gridCol>
                <a:gridCol w="576072">
                  <a:extLst>
                    <a:ext uri="{9D8B030D-6E8A-4147-A177-3AD203B41FA5}">
                      <a16:colId xmlns:a16="http://schemas.microsoft.com/office/drawing/2014/main" val="2905878009"/>
                    </a:ext>
                  </a:extLst>
                </a:gridCol>
                <a:gridCol w="576072">
                  <a:extLst>
                    <a:ext uri="{9D8B030D-6E8A-4147-A177-3AD203B41FA5}">
                      <a16:colId xmlns:a16="http://schemas.microsoft.com/office/drawing/2014/main" val="196797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3846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- 2025-07-17 16:20:03</a:t>
                      </a:r>
                      <a:r>
                        <a:rPr kumimoji="0" lang="de-DE" sz="1000" b="0" i="0" u="none" strike="noStrike" kern="1200" cap="none" spc="0" normalizeH="0" baseline="0" noProof="0">
                          <a:ln>
                            <a:noFill/>
                          </a:ln>
                          <a:solidFill>
                            <a:prstClr val="black"/>
                          </a:solidFill>
                          <a:effectLst/>
                          <a:uLnTx/>
                          <a:uFillTx/>
                          <a:latin typeface="Calibri"/>
                          <a:ea typeface="+mn-ea"/>
                          <a:cs typeface="+mn-cs"/>
                        </a:rPr>
                        <a:t>
 Werner Klemme aus dem lippischen Kalletal baut das an, was andere wegschmeißen: Unkraut. Lässt sich mit so einer verrückten Idee Geld verdienen? 🤔
Er selbst sagt: „Wer in der Landwirtschaft bestehen will, muss entweder auf Masse oder auf eine Nische setzen. Ich habe mich für die Nische entschieden.” 
Auf einer Fläche so groß wie 35 Fußballfelder züchtet der Landwirt Unkraut: Spitzwegerich, Straußengraß und Hopfenklee. Pimpinelle, Kamille und das Gemeine Ferkelkraut. 🌱
22 Sorten Unkraut wachsen mittlerweile auf seinen Feldern, doch Klemme will mehr, viel mehr. Über hundert verschiedene Kräuter sollen es irgendwann mal sein. Damit würde Klemme zu einem der größten, vielleicht sogar dem größten Unkrautproduzenten Westdeutschlands aufsteigen. Wie viele Unkraut-Bauern es überhaupt gibt, weiß niemand so genau, noch nicht einmal der Deutsche Bauernverband. 
👨‍💻Autor: Luca Peters 
#Landwirtschaft #Unkraut #Anbau #OWL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43033155"/>
                  </a:ext>
                </a:extLst>
              </a:tr>
            </a:tbl>
          </a:graphicData>
        </a:graphic>
      </p:graphicFrame>
      <p:sp>
        <p:nvSpPr>
          <p:cNvPr id="4" name="Text Placeholder 3">
            <a:extLst>
              <a:ext uri="{FF2B5EF4-FFF2-40B4-BE49-F238E27FC236}">
                <a16:creationId xmlns:a16="http://schemas.microsoft.com/office/drawing/2014/main" id="{198879FF-3A0C-42E3-A547-0BF22341B91D}"/>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86508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5E63-AE0C-4D4A-B64E-67A1B2590393}"/>
              </a:ext>
            </a:extLst>
          </p:cNvPr>
          <p:cNvSpPr>
            <a:spLocks noGrp="1"/>
          </p:cNvSpPr>
          <p:nvPr>
            <p:ph type="title"/>
          </p:nvPr>
        </p:nvSpPr>
        <p:spPr/>
        <p:txBody>
          <a:bodyPr/>
          <a:lstStyle/>
          <a:p>
            <a:r>
              <a:rPr lang="en-US"/>
              <a:t>Facebook Alle Posts und Reels (Anhang) | WDR Lokalzeit - 3 of 9</a:t>
            </a:r>
          </a:p>
        </p:txBody>
      </p:sp>
      <p:graphicFrame>
        <p:nvGraphicFramePr>
          <p:cNvPr id="5" name="Table Placeholder 4">
            <a:extLst>
              <a:ext uri="{FF2B5EF4-FFF2-40B4-BE49-F238E27FC236}">
                <a16:creationId xmlns:a16="http://schemas.microsoft.com/office/drawing/2014/main" id="{9681FDC0-8973-4F1D-8F50-CC2FEFE19051}"/>
              </a:ext>
            </a:extLst>
          </p:cNvPr>
          <p:cNvGraphicFramePr>
            <a:graphicFrameLocks noGrp="1"/>
          </p:cNvGraphicFramePr>
          <p:nvPr>
            <p:ph type="tbl" sz="quarter" idx="13"/>
            <p:extLst>
              <p:ext uri="{D42A27DB-BD31-4B8C-83A1-F6EECF244321}">
                <p14:modId xmlns:p14="http://schemas.microsoft.com/office/powerpoint/2010/main" val="1252923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80881862"/>
                    </a:ext>
                  </a:extLst>
                </a:gridCol>
                <a:gridCol w="1728216">
                  <a:extLst>
                    <a:ext uri="{9D8B030D-6E8A-4147-A177-3AD203B41FA5}">
                      <a16:colId xmlns:a16="http://schemas.microsoft.com/office/drawing/2014/main" val="2006878277"/>
                    </a:ext>
                  </a:extLst>
                </a:gridCol>
                <a:gridCol w="576072">
                  <a:extLst>
                    <a:ext uri="{9D8B030D-6E8A-4147-A177-3AD203B41FA5}">
                      <a16:colId xmlns:a16="http://schemas.microsoft.com/office/drawing/2014/main" val="1977666389"/>
                    </a:ext>
                  </a:extLst>
                </a:gridCol>
                <a:gridCol w="576072">
                  <a:extLst>
                    <a:ext uri="{9D8B030D-6E8A-4147-A177-3AD203B41FA5}">
                      <a16:colId xmlns:a16="http://schemas.microsoft.com/office/drawing/2014/main" val="1279905240"/>
                    </a:ext>
                  </a:extLst>
                </a:gridCol>
                <a:gridCol w="576072">
                  <a:extLst>
                    <a:ext uri="{9D8B030D-6E8A-4147-A177-3AD203B41FA5}">
                      <a16:colId xmlns:a16="http://schemas.microsoft.com/office/drawing/2014/main" val="650004516"/>
                    </a:ext>
                  </a:extLst>
                </a:gridCol>
                <a:gridCol w="576072">
                  <a:extLst>
                    <a:ext uri="{9D8B030D-6E8A-4147-A177-3AD203B41FA5}">
                      <a16:colId xmlns:a16="http://schemas.microsoft.com/office/drawing/2014/main" val="1811549305"/>
                    </a:ext>
                  </a:extLst>
                </a:gridCol>
                <a:gridCol w="576072">
                  <a:extLst>
                    <a:ext uri="{9D8B030D-6E8A-4147-A177-3AD203B41FA5}">
                      <a16:colId xmlns:a16="http://schemas.microsoft.com/office/drawing/2014/main" val="2353853445"/>
                    </a:ext>
                  </a:extLst>
                </a:gridCol>
                <a:gridCol w="576072">
                  <a:extLst>
                    <a:ext uri="{9D8B030D-6E8A-4147-A177-3AD203B41FA5}">
                      <a16:colId xmlns:a16="http://schemas.microsoft.com/office/drawing/2014/main" val="3174028807"/>
                    </a:ext>
                  </a:extLst>
                </a:gridCol>
                <a:gridCol w="576072">
                  <a:extLst>
                    <a:ext uri="{9D8B030D-6E8A-4147-A177-3AD203B41FA5}">
                      <a16:colId xmlns:a16="http://schemas.microsoft.com/office/drawing/2014/main" val="366562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350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- 2025-07-17 07:24:21</a:t>
                      </a:r>
                      <a:r>
                        <a:rPr kumimoji="0" lang="de-DE" sz="1000" b="0" i="0" u="none" strike="noStrike" kern="1200" cap="none" spc="0" normalizeH="0" baseline="0" noProof="0">
                          <a:ln>
                            <a:noFill/>
                          </a:ln>
                          <a:solidFill>
                            <a:prstClr val="black"/>
                          </a:solidFill>
                          <a:effectLst/>
                          <a:uLnTx/>
                          <a:uFillTx/>
                          <a:latin typeface="Calibri"/>
                          <a:ea typeface="+mn-ea"/>
                          <a:cs typeface="+mn-cs"/>
                        </a:rPr>
                        <a:t>
 Ingo und Simone haben eine Wette laufen ⏱️: In wenigen Monaten wollen sie aus einer Schrott-Ruine 😱 ihr Traumhaus machen.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620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- 2025-07-17 12:58:37</a:t>
                      </a:r>
                      <a:r>
                        <a:rPr kumimoji="0" lang="de-DE" sz="1000" b="0" i="0" u="none" strike="noStrike" kern="1200" cap="none" spc="0" normalizeH="0" baseline="0" noProof="0">
                          <a:ln>
                            <a:noFill/>
                          </a:ln>
                          <a:solidFill>
                            <a:prstClr val="black"/>
                          </a:solidFill>
                          <a:effectLst/>
                          <a:uLnTx/>
                          <a:uFillTx/>
                          <a:latin typeface="Calibri"/>
                          <a:ea typeface="+mn-ea"/>
                          <a:cs typeface="+mn-cs"/>
                        </a:rPr>
                        <a:t>
 Marius ist überzeugt: Schwangerschaftsabbrüche sollten schon im Medizinstudium Thema sein, um mehr Ärzte zu haben, die Eingriffe durchführen können und wollen. Er bietet Workshops für Studierende an, in denen sie an Papayas Abtreibungstechniken lernen.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6576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- 2025-07-16 14:18:03</a:t>
                      </a:r>
                      <a:r>
                        <a:rPr kumimoji="0" lang="de-DE" sz="1000" b="0" i="0" u="none" strike="noStrike" kern="1200" cap="none" spc="0" normalizeH="0" baseline="0" noProof="0">
                          <a:ln>
                            <a:noFill/>
                          </a:ln>
                          <a:solidFill>
                            <a:prstClr val="black"/>
                          </a:solidFill>
                          <a:effectLst/>
                          <a:uLnTx/>
                          <a:uFillTx/>
                          <a:latin typeface="Calibri"/>
                          <a:ea typeface="+mn-ea"/>
                          <a:cs typeface="+mn-cs"/>
                        </a:rPr>
                        <a:t>
 Karin aus Minden-Lübbecke will nur eines zurück: den Ehering ihres  verstorbenen Mannes.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65910912"/>
                  </a:ext>
                </a:extLst>
              </a:tr>
            </a:tbl>
          </a:graphicData>
        </a:graphic>
      </p:graphicFrame>
      <p:sp>
        <p:nvSpPr>
          <p:cNvPr id="4" name="Text Placeholder 3">
            <a:extLst>
              <a:ext uri="{FF2B5EF4-FFF2-40B4-BE49-F238E27FC236}">
                <a16:creationId xmlns:a16="http://schemas.microsoft.com/office/drawing/2014/main" id="{2DC76EE4-DDD1-450B-AB80-4F0C51AB6D7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043307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911A-B339-4CE4-B980-B2E25A24CDDE}"/>
              </a:ext>
            </a:extLst>
          </p:cNvPr>
          <p:cNvSpPr>
            <a:spLocks noGrp="1"/>
          </p:cNvSpPr>
          <p:nvPr>
            <p:ph type="title"/>
          </p:nvPr>
        </p:nvSpPr>
        <p:spPr/>
        <p:txBody>
          <a:bodyPr/>
          <a:lstStyle/>
          <a:p>
            <a:r>
              <a:rPr lang="en-US"/>
              <a:t>Facebook Alle Posts und Reels (Anhang) | WDR Lokalzeit - 4 of 9</a:t>
            </a:r>
          </a:p>
        </p:txBody>
      </p:sp>
      <p:graphicFrame>
        <p:nvGraphicFramePr>
          <p:cNvPr id="5" name="Table Placeholder 4">
            <a:extLst>
              <a:ext uri="{FF2B5EF4-FFF2-40B4-BE49-F238E27FC236}">
                <a16:creationId xmlns:a16="http://schemas.microsoft.com/office/drawing/2014/main" id="{8D3A1007-61E4-4F6A-ABE0-67304D0EE3D9}"/>
              </a:ext>
            </a:extLst>
          </p:cNvPr>
          <p:cNvGraphicFramePr>
            <a:graphicFrameLocks noGrp="1"/>
          </p:cNvGraphicFramePr>
          <p:nvPr>
            <p:ph type="tbl" sz="quarter" idx="13"/>
            <p:extLst>
              <p:ext uri="{D42A27DB-BD31-4B8C-83A1-F6EECF244321}">
                <p14:modId xmlns:p14="http://schemas.microsoft.com/office/powerpoint/2010/main" val="249236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75682528"/>
                    </a:ext>
                  </a:extLst>
                </a:gridCol>
                <a:gridCol w="1728216">
                  <a:extLst>
                    <a:ext uri="{9D8B030D-6E8A-4147-A177-3AD203B41FA5}">
                      <a16:colId xmlns:a16="http://schemas.microsoft.com/office/drawing/2014/main" val="3412975349"/>
                    </a:ext>
                  </a:extLst>
                </a:gridCol>
                <a:gridCol w="576072">
                  <a:extLst>
                    <a:ext uri="{9D8B030D-6E8A-4147-A177-3AD203B41FA5}">
                      <a16:colId xmlns:a16="http://schemas.microsoft.com/office/drawing/2014/main" val="1718211478"/>
                    </a:ext>
                  </a:extLst>
                </a:gridCol>
                <a:gridCol w="576072">
                  <a:extLst>
                    <a:ext uri="{9D8B030D-6E8A-4147-A177-3AD203B41FA5}">
                      <a16:colId xmlns:a16="http://schemas.microsoft.com/office/drawing/2014/main" val="2493855970"/>
                    </a:ext>
                  </a:extLst>
                </a:gridCol>
                <a:gridCol w="576072">
                  <a:extLst>
                    <a:ext uri="{9D8B030D-6E8A-4147-A177-3AD203B41FA5}">
                      <a16:colId xmlns:a16="http://schemas.microsoft.com/office/drawing/2014/main" val="2781424459"/>
                    </a:ext>
                  </a:extLst>
                </a:gridCol>
                <a:gridCol w="576072">
                  <a:extLst>
                    <a:ext uri="{9D8B030D-6E8A-4147-A177-3AD203B41FA5}">
                      <a16:colId xmlns:a16="http://schemas.microsoft.com/office/drawing/2014/main" val="3801823263"/>
                    </a:ext>
                  </a:extLst>
                </a:gridCol>
                <a:gridCol w="576072">
                  <a:extLst>
                    <a:ext uri="{9D8B030D-6E8A-4147-A177-3AD203B41FA5}">
                      <a16:colId xmlns:a16="http://schemas.microsoft.com/office/drawing/2014/main" val="537683607"/>
                    </a:ext>
                  </a:extLst>
                </a:gridCol>
                <a:gridCol w="576072">
                  <a:extLst>
                    <a:ext uri="{9D8B030D-6E8A-4147-A177-3AD203B41FA5}">
                      <a16:colId xmlns:a16="http://schemas.microsoft.com/office/drawing/2014/main" val="446015586"/>
                    </a:ext>
                  </a:extLst>
                </a:gridCol>
                <a:gridCol w="576072">
                  <a:extLst>
                    <a:ext uri="{9D8B030D-6E8A-4147-A177-3AD203B41FA5}">
                      <a16:colId xmlns:a16="http://schemas.microsoft.com/office/drawing/2014/main" val="208668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760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- 2025-07-18 18:27:02</a:t>
                      </a:r>
                      <a:r>
                        <a:rPr kumimoji="0" lang="de-DE" sz="1000" b="0" i="0" u="none" strike="noStrike" kern="1200" cap="none" spc="0" normalizeH="0" baseline="0" noProof="0">
                          <a:ln>
                            <a:noFill/>
                          </a:ln>
                          <a:solidFill>
                            <a:prstClr val="black"/>
                          </a:solidFill>
                          <a:effectLst/>
                          <a:uLnTx/>
                          <a:uFillTx/>
                          <a:latin typeface="Calibri"/>
                          <a:ea typeface="+mn-ea"/>
                          <a:cs typeface="+mn-cs"/>
                        </a:rPr>
                        <a:t>
 Brigitte Prell aus Bornheim ist eine echte Macherin: Mit 82 Jahren erfindet sie eine Hilfe, die selbst Pflegedienste begeistert.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6229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13:07:06</a:t>
                      </a:r>
                      <a:r>
                        <a:rPr kumimoji="0" lang="de-DE" sz="1000" b="0" i="0" u="none" strike="noStrike" kern="1200" cap="none" spc="0" normalizeH="0" baseline="0" noProof="0">
                          <a:ln>
                            <a:noFill/>
                          </a:ln>
                          <a:solidFill>
                            <a:prstClr val="black"/>
                          </a:solidFill>
                          <a:effectLst/>
                          <a:uLnTx/>
                          <a:uFillTx/>
                          <a:latin typeface="Calibri"/>
                          <a:ea typeface="+mn-ea"/>
                          <a:cs typeface="+mn-cs"/>
                        </a:rPr>
                        <a:t>
 24/7! In der Kapelle St. Josef in Ruppichteroth wird seit fast 8 Jahren ununterbrochen gebetet.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577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- 2025-07-20 10:51:05</a:t>
                      </a:r>
                      <a:r>
                        <a:rPr kumimoji="0" lang="de-DE" sz="1000" b="0" i="0" u="none" strike="noStrike" kern="1200" cap="none" spc="0" normalizeH="0" baseline="0" noProof="0">
                          <a:ln>
                            <a:noFill/>
                          </a:ln>
                          <a:solidFill>
                            <a:prstClr val="black"/>
                          </a:solidFill>
                          <a:effectLst/>
                          <a:uLnTx/>
                          <a:uFillTx/>
                          <a:latin typeface="Calibri"/>
                          <a:ea typeface="+mn-ea"/>
                          <a:cs typeface="+mn-cs"/>
                        </a:rPr>
                        <a:t>
 Ein Leben ohne Taxifahren macht für Ulrike aus Köln-Porz einfach keinen Sinn.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83999085"/>
                  </a:ext>
                </a:extLst>
              </a:tr>
            </a:tbl>
          </a:graphicData>
        </a:graphic>
      </p:graphicFrame>
      <p:sp>
        <p:nvSpPr>
          <p:cNvPr id="4" name="Text Placeholder 3">
            <a:extLst>
              <a:ext uri="{FF2B5EF4-FFF2-40B4-BE49-F238E27FC236}">
                <a16:creationId xmlns:a16="http://schemas.microsoft.com/office/drawing/2014/main" id="{B510C050-ADE6-439F-8F3C-87EEFC92EB55}"/>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53912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2A321-59AA-4100-B099-1A36A5EBCA5E}"/>
              </a:ext>
            </a:extLst>
          </p:cNvPr>
          <p:cNvSpPr>
            <a:spLocks noGrp="1"/>
          </p:cNvSpPr>
          <p:nvPr>
            <p:ph type="title"/>
          </p:nvPr>
        </p:nvSpPr>
        <p:spPr/>
        <p:txBody>
          <a:bodyPr/>
          <a:lstStyle/>
          <a:p>
            <a:r>
              <a:rPr lang="en-US"/>
              <a:t>Facebook Alle Posts und Reels (Anhang) | WDR Lokalzeit - 5 of 9</a:t>
            </a:r>
          </a:p>
        </p:txBody>
      </p:sp>
      <p:graphicFrame>
        <p:nvGraphicFramePr>
          <p:cNvPr id="5" name="Table Placeholder 4">
            <a:extLst>
              <a:ext uri="{FF2B5EF4-FFF2-40B4-BE49-F238E27FC236}">
                <a16:creationId xmlns:a16="http://schemas.microsoft.com/office/drawing/2014/main" id="{2E972261-D7D6-4D62-ADED-F89D3EBAE278}"/>
              </a:ext>
            </a:extLst>
          </p:cNvPr>
          <p:cNvGraphicFramePr>
            <a:graphicFrameLocks noGrp="1"/>
          </p:cNvGraphicFramePr>
          <p:nvPr>
            <p:ph type="tbl" sz="quarter" idx="13"/>
            <p:extLst>
              <p:ext uri="{D42A27DB-BD31-4B8C-83A1-F6EECF244321}">
                <p14:modId xmlns:p14="http://schemas.microsoft.com/office/powerpoint/2010/main" val="141376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73865350"/>
                    </a:ext>
                  </a:extLst>
                </a:gridCol>
                <a:gridCol w="1728216">
                  <a:extLst>
                    <a:ext uri="{9D8B030D-6E8A-4147-A177-3AD203B41FA5}">
                      <a16:colId xmlns:a16="http://schemas.microsoft.com/office/drawing/2014/main" val="4198936119"/>
                    </a:ext>
                  </a:extLst>
                </a:gridCol>
                <a:gridCol w="576072">
                  <a:extLst>
                    <a:ext uri="{9D8B030D-6E8A-4147-A177-3AD203B41FA5}">
                      <a16:colId xmlns:a16="http://schemas.microsoft.com/office/drawing/2014/main" val="1302912526"/>
                    </a:ext>
                  </a:extLst>
                </a:gridCol>
                <a:gridCol w="576072">
                  <a:extLst>
                    <a:ext uri="{9D8B030D-6E8A-4147-A177-3AD203B41FA5}">
                      <a16:colId xmlns:a16="http://schemas.microsoft.com/office/drawing/2014/main" val="2824338107"/>
                    </a:ext>
                  </a:extLst>
                </a:gridCol>
                <a:gridCol w="576072">
                  <a:extLst>
                    <a:ext uri="{9D8B030D-6E8A-4147-A177-3AD203B41FA5}">
                      <a16:colId xmlns:a16="http://schemas.microsoft.com/office/drawing/2014/main" val="107863662"/>
                    </a:ext>
                  </a:extLst>
                </a:gridCol>
                <a:gridCol w="576072">
                  <a:extLst>
                    <a:ext uri="{9D8B030D-6E8A-4147-A177-3AD203B41FA5}">
                      <a16:colId xmlns:a16="http://schemas.microsoft.com/office/drawing/2014/main" val="4191820557"/>
                    </a:ext>
                  </a:extLst>
                </a:gridCol>
                <a:gridCol w="576072">
                  <a:extLst>
                    <a:ext uri="{9D8B030D-6E8A-4147-A177-3AD203B41FA5}">
                      <a16:colId xmlns:a16="http://schemas.microsoft.com/office/drawing/2014/main" val="1730222539"/>
                    </a:ext>
                  </a:extLst>
                </a:gridCol>
                <a:gridCol w="576072">
                  <a:extLst>
                    <a:ext uri="{9D8B030D-6E8A-4147-A177-3AD203B41FA5}">
                      <a16:colId xmlns:a16="http://schemas.microsoft.com/office/drawing/2014/main" val="959371054"/>
                    </a:ext>
                  </a:extLst>
                </a:gridCol>
                <a:gridCol w="576072">
                  <a:extLst>
                    <a:ext uri="{9D8B030D-6E8A-4147-A177-3AD203B41FA5}">
                      <a16:colId xmlns:a16="http://schemas.microsoft.com/office/drawing/2014/main" val="2986366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350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- 2025-07-15 15:36:04</a:t>
                      </a:r>
                      <a:r>
                        <a:rPr kumimoji="0" lang="de-DE" sz="1000" b="0" i="0" u="none" strike="noStrike" kern="1200" cap="none" spc="0" normalizeH="0" baseline="0" noProof="0">
                          <a:ln>
                            <a:noFill/>
                          </a:ln>
                          <a:solidFill>
                            <a:prstClr val="black"/>
                          </a:solidFill>
                          <a:effectLst/>
                          <a:uLnTx/>
                          <a:uFillTx/>
                          <a:latin typeface="Calibri"/>
                          <a:ea typeface="+mn-ea"/>
                          <a:cs typeface="+mn-cs"/>
                        </a:rPr>
                        <a:t>
 Nicht nur das Kita-Personal der St. Pantaleon Kita in Brühl Badorf ist am Limit – auch viele Familien in Brühl, darunter Jil Zaika, kämpfen täglich mit der Belastung.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0746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- 2025-07-16 08:07:05</a:t>
                      </a:r>
                      <a:r>
                        <a:rPr kumimoji="0" lang="de-DE" sz="1000" b="0" i="0" u="none" strike="noStrike" kern="1200" cap="none" spc="0" normalizeH="0" baseline="0" noProof="0">
                          <a:ln>
                            <a:noFill/>
                          </a:ln>
                          <a:solidFill>
                            <a:prstClr val="black"/>
                          </a:solidFill>
                          <a:effectLst/>
                          <a:uLnTx/>
                          <a:uFillTx/>
                          <a:latin typeface="Calibri"/>
                          <a:ea typeface="+mn-ea"/>
                          <a:cs typeface="+mn-cs"/>
                        </a:rPr>
                        <a:t>
 Aylin war erst drei, als sie ins Heim kam, wo ihr von Jugendlichen sexuelle Gewalt angetan wurde. Mittlerweile ist sie 27 und die Therapie hat ihr gezeigt, wie sie mit ihrem Trauma am besten umgeht.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5231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09:43:05</a:t>
                      </a:r>
                      <a:r>
                        <a:rPr kumimoji="0" lang="de-DE" sz="1000" b="0" i="0" u="none" strike="noStrike" kern="1200" cap="none" spc="0" normalizeH="0" baseline="0" noProof="0">
                          <a:ln>
                            <a:noFill/>
                          </a:ln>
                          <a:solidFill>
                            <a:prstClr val="black"/>
                          </a:solidFill>
                          <a:effectLst/>
                          <a:uLnTx/>
                          <a:uFillTx/>
                          <a:latin typeface="Calibri"/>
                          <a:ea typeface="+mn-ea"/>
                          <a:cs typeface="+mn-cs"/>
                        </a:rPr>
                        <a:t>
 Mit nur einem Jahr bekommt Grace ein schlimme Diagnose 😢 Doch sie gibt nicht auf und kämpft in Bad Oeynhausen um ihr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38612942"/>
                  </a:ext>
                </a:extLst>
              </a:tr>
            </a:tbl>
          </a:graphicData>
        </a:graphic>
      </p:graphicFrame>
      <p:sp>
        <p:nvSpPr>
          <p:cNvPr id="4" name="Text Placeholder 3">
            <a:extLst>
              <a:ext uri="{FF2B5EF4-FFF2-40B4-BE49-F238E27FC236}">
                <a16:creationId xmlns:a16="http://schemas.microsoft.com/office/drawing/2014/main" id="{05144D5C-4D42-463E-A536-C54CD022A346}"/>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557294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B864-2F1A-4F97-9150-976221B33F5A}"/>
              </a:ext>
            </a:extLst>
          </p:cNvPr>
          <p:cNvSpPr>
            <a:spLocks noGrp="1"/>
          </p:cNvSpPr>
          <p:nvPr>
            <p:ph type="title"/>
          </p:nvPr>
        </p:nvSpPr>
        <p:spPr/>
        <p:txBody>
          <a:bodyPr/>
          <a:lstStyle/>
          <a:p>
            <a:r>
              <a:rPr lang="en-US"/>
              <a:t>Facebook Alle Posts und Reels (Anhang) | WDR Lokalzeit - 6 of 9</a:t>
            </a:r>
          </a:p>
        </p:txBody>
      </p:sp>
      <p:graphicFrame>
        <p:nvGraphicFramePr>
          <p:cNvPr id="5" name="Table Placeholder 4">
            <a:extLst>
              <a:ext uri="{FF2B5EF4-FFF2-40B4-BE49-F238E27FC236}">
                <a16:creationId xmlns:a16="http://schemas.microsoft.com/office/drawing/2014/main" id="{B844CA7F-2262-4E32-8255-C3CB3B286483}"/>
              </a:ext>
            </a:extLst>
          </p:cNvPr>
          <p:cNvGraphicFramePr>
            <a:graphicFrameLocks noGrp="1"/>
          </p:cNvGraphicFramePr>
          <p:nvPr>
            <p:ph type="tbl" sz="quarter" idx="13"/>
            <p:extLst>
              <p:ext uri="{D42A27DB-BD31-4B8C-83A1-F6EECF244321}">
                <p14:modId xmlns:p14="http://schemas.microsoft.com/office/powerpoint/2010/main" val="237238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1149182"/>
                    </a:ext>
                  </a:extLst>
                </a:gridCol>
                <a:gridCol w="1728216">
                  <a:extLst>
                    <a:ext uri="{9D8B030D-6E8A-4147-A177-3AD203B41FA5}">
                      <a16:colId xmlns:a16="http://schemas.microsoft.com/office/drawing/2014/main" val="255019733"/>
                    </a:ext>
                  </a:extLst>
                </a:gridCol>
                <a:gridCol w="576072">
                  <a:extLst>
                    <a:ext uri="{9D8B030D-6E8A-4147-A177-3AD203B41FA5}">
                      <a16:colId xmlns:a16="http://schemas.microsoft.com/office/drawing/2014/main" val="3505697894"/>
                    </a:ext>
                  </a:extLst>
                </a:gridCol>
                <a:gridCol w="576072">
                  <a:extLst>
                    <a:ext uri="{9D8B030D-6E8A-4147-A177-3AD203B41FA5}">
                      <a16:colId xmlns:a16="http://schemas.microsoft.com/office/drawing/2014/main" val="2659566059"/>
                    </a:ext>
                  </a:extLst>
                </a:gridCol>
                <a:gridCol w="576072">
                  <a:extLst>
                    <a:ext uri="{9D8B030D-6E8A-4147-A177-3AD203B41FA5}">
                      <a16:colId xmlns:a16="http://schemas.microsoft.com/office/drawing/2014/main" val="558173701"/>
                    </a:ext>
                  </a:extLst>
                </a:gridCol>
                <a:gridCol w="576072">
                  <a:extLst>
                    <a:ext uri="{9D8B030D-6E8A-4147-A177-3AD203B41FA5}">
                      <a16:colId xmlns:a16="http://schemas.microsoft.com/office/drawing/2014/main" val="3484023752"/>
                    </a:ext>
                  </a:extLst>
                </a:gridCol>
                <a:gridCol w="576072">
                  <a:extLst>
                    <a:ext uri="{9D8B030D-6E8A-4147-A177-3AD203B41FA5}">
                      <a16:colId xmlns:a16="http://schemas.microsoft.com/office/drawing/2014/main" val="2376639523"/>
                    </a:ext>
                  </a:extLst>
                </a:gridCol>
                <a:gridCol w="576072">
                  <a:extLst>
                    <a:ext uri="{9D8B030D-6E8A-4147-A177-3AD203B41FA5}">
                      <a16:colId xmlns:a16="http://schemas.microsoft.com/office/drawing/2014/main" val="3757419332"/>
                    </a:ext>
                  </a:extLst>
                </a:gridCol>
                <a:gridCol w="576072">
                  <a:extLst>
                    <a:ext uri="{9D8B030D-6E8A-4147-A177-3AD203B41FA5}">
                      <a16:colId xmlns:a16="http://schemas.microsoft.com/office/drawing/2014/main" val="33174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493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- 2025-07-15 08:03:05</a:t>
                      </a:r>
                      <a:r>
                        <a:rPr kumimoji="0" lang="de-DE" sz="1000" b="0" i="0" u="none" strike="noStrike" kern="1200" cap="none" spc="0" normalizeH="0" baseline="0" noProof="0">
                          <a:ln>
                            <a:noFill/>
                          </a:ln>
                          <a:solidFill>
                            <a:prstClr val="black"/>
                          </a:solidFill>
                          <a:effectLst/>
                          <a:uLnTx/>
                          <a:uFillTx/>
                          <a:latin typeface="Calibri"/>
                          <a:ea typeface="+mn-ea"/>
                          <a:cs typeface="+mn-cs"/>
                        </a:rPr>
                        <a:t>
 "Ich habe für mich gemerkt, dass Gott die Kraft ist, die mich durch die Zeit trägt." Deshalb ist Thomas jetzt Priester in Lüdinghausen.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3194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- 2025-07-20 17:54:03</a:t>
                      </a:r>
                      <a:r>
                        <a:rPr kumimoji="0" lang="de-DE" sz="1000" b="0" i="0" u="none" strike="noStrike" kern="1200" cap="none" spc="0" normalizeH="0" baseline="0" noProof="0">
                          <a:ln>
                            <a:noFill/>
                          </a:ln>
                          <a:solidFill>
                            <a:prstClr val="black"/>
                          </a:solidFill>
                          <a:effectLst/>
                          <a:uLnTx/>
                          <a:uFillTx/>
                          <a:latin typeface="Calibri"/>
                          <a:ea typeface="+mn-ea"/>
                          <a:cs typeface="+mn-cs"/>
                        </a:rPr>
                        <a:t>
 Klaus und Esel Fritz sind seit 20 Jahren beste Freunde. 🥰 Gemeinsam machen sie eine 200 Kilometer lange Wanderung.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0919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- 2025-07-20 08:33:03</a:t>
                      </a:r>
                      <a:r>
                        <a:rPr kumimoji="0" lang="de-DE" sz="1000" b="0" i="0" u="none" strike="noStrike" kern="1200" cap="none" spc="0" normalizeH="0" baseline="0" noProof="0">
                          <a:ln>
                            <a:noFill/>
                          </a:ln>
                          <a:solidFill>
                            <a:prstClr val="black"/>
                          </a:solidFill>
                          <a:effectLst/>
                          <a:uLnTx/>
                          <a:uFillTx/>
                          <a:latin typeface="Calibri"/>
                          <a:ea typeface="+mn-ea"/>
                          <a:cs typeface="+mn-cs"/>
                        </a:rPr>
                        <a:t>
 Nach dem Tod von seinem Papa übernimmt Hannes den Hof in Hamm. Mit Anfang 20!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9066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- 2025-07-18 10:22:06</a:t>
                      </a:r>
                      <a:r>
                        <a:rPr kumimoji="0" lang="de-DE" sz="1000" b="0" i="0" u="none" strike="noStrike" kern="1200" cap="none" spc="0" normalizeH="0" baseline="0" noProof="0">
                          <a:ln>
                            <a:noFill/>
                          </a:ln>
                          <a:solidFill>
                            <a:prstClr val="black"/>
                          </a:solidFill>
                          <a:effectLst/>
                          <a:uLnTx/>
                          <a:uFillTx/>
                          <a:latin typeface="Calibri"/>
                          <a:ea typeface="+mn-ea"/>
                          <a:cs typeface="+mn-cs"/>
                        </a:rPr>
                        <a:t>
 12 Jahre lang haben Sophies Eltern für das Zuhause in Bergisch Gladbach gekämpft.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42320143"/>
                  </a:ext>
                </a:extLst>
              </a:tr>
            </a:tbl>
          </a:graphicData>
        </a:graphic>
      </p:graphicFrame>
      <p:sp>
        <p:nvSpPr>
          <p:cNvPr id="4" name="Text Placeholder 3">
            <a:extLst>
              <a:ext uri="{FF2B5EF4-FFF2-40B4-BE49-F238E27FC236}">
                <a16:creationId xmlns:a16="http://schemas.microsoft.com/office/drawing/2014/main" id="{CB47BAAB-CCAF-4F9F-8F7C-188D5B40D86D}"/>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06368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83AE2-9F8F-4199-ACE3-B93A3096401F}"/>
              </a:ext>
            </a:extLst>
          </p:cNvPr>
          <p:cNvSpPr>
            <a:spLocks noGrp="1"/>
          </p:cNvSpPr>
          <p:nvPr>
            <p:ph type="title"/>
          </p:nvPr>
        </p:nvSpPr>
        <p:spPr/>
        <p:txBody>
          <a:bodyPr/>
          <a:lstStyle/>
          <a:p>
            <a:r>
              <a:rPr lang="en-US"/>
              <a:t>Facebook Alle Posts und Reels (Anhang) | WDR Lokalzeit - 7 of 9</a:t>
            </a:r>
          </a:p>
        </p:txBody>
      </p:sp>
      <p:graphicFrame>
        <p:nvGraphicFramePr>
          <p:cNvPr id="5" name="Table Placeholder 4">
            <a:extLst>
              <a:ext uri="{FF2B5EF4-FFF2-40B4-BE49-F238E27FC236}">
                <a16:creationId xmlns:a16="http://schemas.microsoft.com/office/drawing/2014/main" id="{B79FC3E2-8DA9-489F-A82B-A3ECAC5C06A8}"/>
              </a:ext>
            </a:extLst>
          </p:cNvPr>
          <p:cNvGraphicFramePr>
            <a:graphicFrameLocks noGrp="1"/>
          </p:cNvGraphicFramePr>
          <p:nvPr>
            <p:ph type="tbl" sz="quarter" idx="13"/>
            <p:extLst>
              <p:ext uri="{D42A27DB-BD31-4B8C-83A1-F6EECF244321}">
                <p14:modId xmlns:p14="http://schemas.microsoft.com/office/powerpoint/2010/main" val="217964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56293303"/>
                    </a:ext>
                  </a:extLst>
                </a:gridCol>
                <a:gridCol w="1728216">
                  <a:extLst>
                    <a:ext uri="{9D8B030D-6E8A-4147-A177-3AD203B41FA5}">
                      <a16:colId xmlns:a16="http://schemas.microsoft.com/office/drawing/2014/main" val="599681939"/>
                    </a:ext>
                  </a:extLst>
                </a:gridCol>
                <a:gridCol w="576072">
                  <a:extLst>
                    <a:ext uri="{9D8B030D-6E8A-4147-A177-3AD203B41FA5}">
                      <a16:colId xmlns:a16="http://schemas.microsoft.com/office/drawing/2014/main" val="3922820235"/>
                    </a:ext>
                  </a:extLst>
                </a:gridCol>
                <a:gridCol w="576072">
                  <a:extLst>
                    <a:ext uri="{9D8B030D-6E8A-4147-A177-3AD203B41FA5}">
                      <a16:colId xmlns:a16="http://schemas.microsoft.com/office/drawing/2014/main" val="752568713"/>
                    </a:ext>
                  </a:extLst>
                </a:gridCol>
                <a:gridCol w="576072">
                  <a:extLst>
                    <a:ext uri="{9D8B030D-6E8A-4147-A177-3AD203B41FA5}">
                      <a16:colId xmlns:a16="http://schemas.microsoft.com/office/drawing/2014/main" val="1491157941"/>
                    </a:ext>
                  </a:extLst>
                </a:gridCol>
                <a:gridCol w="576072">
                  <a:extLst>
                    <a:ext uri="{9D8B030D-6E8A-4147-A177-3AD203B41FA5}">
                      <a16:colId xmlns:a16="http://schemas.microsoft.com/office/drawing/2014/main" val="878223760"/>
                    </a:ext>
                  </a:extLst>
                </a:gridCol>
                <a:gridCol w="576072">
                  <a:extLst>
                    <a:ext uri="{9D8B030D-6E8A-4147-A177-3AD203B41FA5}">
                      <a16:colId xmlns:a16="http://schemas.microsoft.com/office/drawing/2014/main" val="219512507"/>
                    </a:ext>
                  </a:extLst>
                </a:gridCol>
                <a:gridCol w="576072">
                  <a:extLst>
                    <a:ext uri="{9D8B030D-6E8A-4147-A177-3AD203B41FA5}">
                      <a16:colId xmlns:a16="http://schemas.microsoft.com/office/drawing/2014/main" val="3793683090"/>
                    </a:ext>
                  </a:extLst>
                </a:gridCol>
                <a:gridCol w="576072">
                  <a:extLst>
                    <a:ext uri="{9D8B030D-6E8A-4147-A177-3AD203B41FA5}">
                      <a16:colId xmlns:a16="http://schemas.microsoft.com/office/drawing/2014/main" val="115006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321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- 2025-07-15 13:14:05</a:t>
                      </a:r>
                      <a:r>
                        <a:rPr kumimoji="0" lang="de-DE" sz="1000" b="0" i="0" u="none" strike="noStrike" kern="1200" cap="none" spc="0" normalizeH="0" baseline="0" noProof="0">
                          <a:ln>
                            <a:noFill/>
                          </a:ln>
                          <a:solidFill>
                            <a:prstClr val="black"/>
                          </a:solidFill>
                          <a:effectLst/>
                          <a:uLnTx/>
                          <a:uFillTx/>
                          <a:latin typeface="Calibri"/>
                          <a:ea typeface="+mn-ea"/>
                          <a:cs typeface="+mn-cs"/>
                        </a:rPr>
                        <a:t>
 Ohne den Verein würde das Schwimmbecken in Dabringhausen trocken bleiben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4081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- 2025-07-19 13:14:03</a:t>
                      </a:r>
                      <a:r>
                        <a:rPr kumimoji="0" lang="de-DE" sz="1000" b="0" i="0" u="none" strike="noStrike" kern="1200" cap="none" spc="0" normalizeH="0" baseline="0" noProof="0">
                          <a:ln>
                            <a:noFill/>
                          </a:ln>
                          <a:solidFill>
                            <a:prstClr val="black"/>
                          </a:solidFill>
                          <a:effectLst/>
                          <a:uLnTx/>
                          <a:uFillTx/>
                          <a:latin typeface="Calibri"/>
                          <a:ea typeface="+mn-ea"/>
                          <a:cs typeface="+mn-cs"/>
                        </a:rPr>
                        <a:t>
 Ohne ihre Mütterpflegerin wäre Greta ganz schön aufgeschmissen.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588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- 2025-07-16 09:38:05</a:t>
                      </a:r>
                      <a:r>
                        <a:rPr kumimoji="0" lang="de-DE" sz="1000" b="0" i="0" u="none" strike="noStrike" kern="1200" cap="none" spc="0" normalizeH="0" baseline="0" noProof="0">
                          <a:ln>
                            <a:noFill/>
                          </a:ln>
                          <a:solidFill>
                            <a:prstClr val="black"/>
                          </a:solidFill>
                          <a:effectLst/>
                          <a:uLnTx/>
                          <a:uFillTx/>
                          <a:latin typeface="Calibri"/>
                          <a:ea typeface="+mn-ea"/>
                          <a:cs typeface="+mn-cs"/>
                        </a:rPr>
                        <a:t>
 Wenn Walat Nargili als Schulsozialarbeiter Feierabend hat, kümmert er sich im Bochumer Verein "Menschenskinder" weiter um Kinder und Jugendliche.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11532439"/>
                  </a:ext>
                </a:extLst>
              </a:tr>
            </a:tbl>
          </a:graphicData>
        </a:graphic>
      </p:graphicFrame>
      <p:sp>
        <p:nvSpPr>
          <p:cNvPr id="4" name="Text Placeholder 3">
            <a:extLst>
              <a:ext uri="{FF2B5EF4-FFF2-40B4-BE49-F238E27FC236}">
                <a16:creationId xmlns:a16="http://schemas.microsoft.com/office/drawing/2014/main" id="{50245BE1-9CD6-4A85-A98E-8D777E0C0157}"/>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598899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5F285-DA9F-4731-9BBA-5B89587D20C1}"/>
              </a:ext>
            </a:extLst>
          </p:cNvPr>
          <p:cNvSpPr>
            <a:spLocks noGrp="1"/>
          </p:cNvSpPr>
          <p:nvPr>
            <p:ph type="title"/>
          </p:nvPr>
        </p:nvSpPr>
        <p:spPr/>
        <p:txBody>
          <a:bodyPr/>
          <a:lstStyle/>
          <a:p>
            <a:r>
              <a:rPr lang="en-US"/>
              <a:t>Facebook Alle Posts und Reels (Anhang) | WDR Lokalzeit - 8 of 9</a:t>
            </a:r>
          </a:p>
        </p:txBody>
      </p:sp>
      <p:graphicFrame>
        <p:nvGraphicFramePr>
          <p:cNvPr id="5" name="Table Placeholder 4">
            <a:extLst>
              <a:ext uri="{FF2B5EF4-FFF2-40B4-BE49-F238E27FC236}">
                <a16:creationId xmlns:a16="http://schemas.microsoft.com/office/drawing/2014/main" id="{EED21286-277E-4C4E-94E3-CF212E939275}"/>
              </a:ext>
            </a:extLst>
          </p:cNvPr>
          <p:cNvGraphicFramePr>
            <a:graphicFrameLocks noGrp="1"/>
          </p:cNvGraphicFramePr>
          <p:nvPr>
            <p:ph type="tbl" sz="quarter" idx="13"/>
            <p:extLst>
              <p:ext uri="{D42A27DB-BD31-4B8C-83A1-F6EECF244321}">
                <p14:modId xmlns:p14="http://schemas.microsoft.com/office/powerpoint/2010/main" val="150856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00369894"/>
                    </a:ext>
                  </a:extLst>
                </a:gridCol>
                <a:gridCol w="1728216">
                  <a:extLst>
                    <a:ext uri="{9D8B030D-6E8A-4147-A177-3AD203B41FA5}">
                      <a16:colId xmlns:a16="http://schemas.microsoft.com/office/drawing/2014/main" val="244360514"/>
                    </a:ext>
                  </a:extLst>
                </a:gridCol>
                <a:gridCol w="576072">
                  <a:extLst>
                    <a:ext uri="{9D8B030D-6E8A-4147-A177-3AD203B41FA5}">
                      <a16:colId xmlns:a16="http://schemas.microsoft.com/office/drawing/2014/main" val="4115458836"/>
                    </a:ext>
                  </a:extLst>
                </a:gridCol>
                <a:gridCol w="576072">
                  <a:extLst>
                    <a:ext uri="{9D8B030D-6E8A-4147-A177-3AD203B41FA5}">
                      <a16:colId xmlns:a16="http://schemas.microsoft.com/office/drawing/2014/main" val="2200038043"/>
                    </a:ext>
                  </a:extLst>
                </a:gridCol>
                <a:gridCol w="576072">
                  <a:extLst>
                    <a:ext uri="{9D8B030D-6E8A-4147-A177-3AD203B41FA5}">
                      <a16:colId xmlns:a16="http://schemas.microsoft.com/office/drawing/2014/main" val="3593311324"/>
                    </a:ext>
                  </a:extLst>
                </a:gridCol>
                <a:gridCol w="576072">
                  <a:extLst>
                    <a:ext uri="{9D8B030D-6E8A-4147-A177-3AD203B41FA5}">
                      <a16:colId xmlns:a16="http://schemas.microsoft.com/office/drawing/2014/main" val="2146320997"/>
                    </a:ext>
                  </a:extLst>
                </a:gridCol>
                <a:gridCol w="576072">
                  <a:extLst>
                    <a:ext uri="{9D8B030D-6E8A-4147-A177-3AD203B41FA5}">
                      <a16:colId xmlns:a16="http://schemas.microsoft.com/office/drawing/2014/main" val="1844522073"/>
                    </a:ext>
                  </a:extLst>
                </a:gridCol>
                <a:gridCol w="576072">
                  <a:extLst>
                    <a:ext uri="{9D8B030D-6E8A-4147-A177-3AD203B41FA5}">
                      <a16:colId xmlns:a16="http://schemas.microsoft.com/office/drawing/2014/main" val="2854592088"/>
                    </a:ext>
                  </a:extLst>
                </a:gridCol>
                <a:gridCol w="576072">
                  <a:extLst>
                    <a:ext uri="{9D8B030D-6E8A-4147-A177-3AD203B41FA5}">
                      <a16:colId xmlns:a16="http://schemas.microsoft.com/office/drawing/2014/main" val="2262216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634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17:11:05</a:t>
                      </a:r>
                      <a:r>
                        <a:rPr kumimoji="0" lang="de-DE" sz="1000" b="0" i="0" u="none" strike="noStrike" kern="1200" cap="none" spc="0" normalizeH="0" baseline="0" noProof="0">
                          <a:ln>
                            <a:noFill/>
                          </a:ln>
                          <a:solidFill>
                            <a:prstClr val="black"/>
                          </a:solidFill>
                          <a:effectLst/>
                          <a:uLnTx/>
                          <a:uFillTx/>
                          <a:latin typeface="Calibri"/>
                          <a:ea typeface="+mn-ea"/>
                          <a:cs typeface="+mn-cs"/>
                        </a:rPr>
                        <a:t>
 Von der Laborbank zur Hundeleine: Michelle hat ihre Berufung in der professionellen Hundebetreuung gefunden und träumt jetzt von ihrer eigenen Hunde-Tagesstätte.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61668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17:42:04</a:t>
                      </a:r>
                      <a:r>
                        <a:rPr kumimoji="0" lang="de-DE" sz="1000" b="0" i="0" u="none" strike="noStrike" kern="1200" cap="none" spc="0" normalizeH="0" baseline="0" noProof="0">
                          <a:ln>
                            <a:noFill/>
                          </a:ln>
                          <a:solidFill>
                            <a:prstClr val="black"/>
                          </a:solidFill>
                          <a:effectLst/>
                          <a:uLnTx/>
                          <a:uFillTx/>
                          <a:latin typeface="Calibri"/>
                          <a:ea typeface="+mn-ea"/>
                          <a:cs typeface="+mn-cs"/>
                        </a:rPr>
                        <a:t>
 Vom Schlachter im Bergischen Land zum Gnadenhof --&gt; doch noch ein Kuhles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2918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- 2025-07-20 13:09:02</a:t>
                      </a:r>
                      <a:r>
                        <a:rPr kumimoji="0" lang="de-DE" sz="1000" b="0" i="0" u="none" strike="noStrike" kern="1200" cap="none" spc="0" normalizeH="0" baseline="0" noProof="0">
                          <a:ln>
                            <a:noFill/>
                          </a:ln>
                          <a:solidFill>
                            <a:prstClr val="black"/>
                          </a:solidFill>
                          <a:effectLst/>
                          <a:uLnTx/>
                          <a:uFillTx/>
                          <a:latin typeface="Calibri"/>
                          <a:ea typeface="+mn-ea"/>
                          <a:cs typeface="+mn-cs"/>
                        </a:rPr>
                        <a:t>
 Die Kette zeigt, was der kleine Marlon aus Heiligenhaus schon alles durchmachen musste.❤️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7897013"/>
                  </a:ext>
                </a:extLst>
              </a:tr>
            </a:tbl>
          </a:graphicData>
        </a:graphic>
      </p:graphicFrame>
      <p:sp>
        <p:nvSpPr>
          <p:cNvPr id="4" name="Text Placeholder 3">
            <a:extLst>
              <a:ext uri="{FF2B5EF4-FFF2-40B4-BE49-F238E27FC236}">
                <a16:creationId xmlns:a16="http://schemas.microsoft.com/office/drawing/2014/main" id="{DF9B2ED1-78F4-4605-ADD1-97D14F269C5F}"/>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0385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02E8-FBA6-4F57-9528-B2ABFCAD949A}"/>
              </a:ext>
            </a:extLst>
          </p:cNvPr>
          <p:cNvSpPr>
            <a:spLocks noGrp="1"/>
          </p:cNvSpPr>
          <p:nvPr>
            <p:ph type="title"/>
          </p:nvPr>
        </p:nvSpPr>
        <p:spPr/>
        <p:txBody>
          <a:bodyPr/>
          <a:lstStyle/>
          <a:p>
            <a:r>
              <a:rPr lang="en-US"/>
              <a:t>Facebook Alle Posts und Reels (Anhang) | WDR Lokalzeit - 9 of 9</a:t>
            </a:r>
          </a:p>
        </p:txBody>
      </p:sp>
      <p:graphicFrame>
        <p:nvGraphicFramePr>
          <p:cNvPr id="5" name="Table Placeholder 4">
            <a:extLst>
              <a:ext uri="{FF2B5EF4-FFF2-40B4-BE49-F238E27FC236}">
                <a16:creationId xmlns:a16="http://schemas.microsoft.com/office/drawing/2014/main" id="{479E6FFE-3D4C-4E3A-9F88-F3A8D56861A1}"/>
              </a:ext>
            </a:extLst>
          </p:cNvPr>
          <p:cNvGraphicFramePr>
            <a:graphicFrameLocks noGrp="1"/>
          </p:cNvGraphicFramePr>
          <p:nvPr>
            <p:ph type="tbl" sz="quarter" idx="13"/>
            <p:extLst>
              <p:ext uri="{D42A27DB-BD31-4B8C-83A1-F6EECF244321}">
                <p14:modId xmlns:p14="http://schemas.microsoft.com/office/powerpoint/2010/main" val="239058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00310056"/>
                    </a:ext>
                  </a:extLst>
                </a:gridCol>
                <a:gridCol w="1728216">
                  <a:extLst>
                    <a:ext uri="{9D8B030D-6E8A-4147-A177-3AD203B41FA5}">
                      <a16:colId xmlns:a16="http://schemas.microsoft.com/office/drawing/2014/main" val="450750982"/>
                    </a:ext>
                  </a:extLst>
                </a:gridCol>
                <a:gridCol w="576072">
                  <a:extLst>
                    <a:ext uri="{9D8B030D-6E8A-4147-A177-3AD203B41FA5}">
                      <a16:colId xmlns:a16="http://schemas.microsoft.com/office/drawing/2014/main" val="772982991"/>
                    </a:ext>
                  </a:extLst>
                </a:gridCol>
                <a:gridCol w="576072">
                  <a:extLst>
                    <a:ext uri="{9D8B030D-6E8A-4147-A177-3AD203B41FA5}">
                      <a16:colId xmlns:a16="http://schemas.microsoft.com/office/drawing/2014/main" val="1068060157"/>
                    </a:ext>
                  </a:extLst>
                </a:gridCol>
                <a:gridCol w="576072">
                  <a:extLst>
                    <a:ext uri="{9D8B030D-6E8A-4147-A177-3AD203B41FA5}">
                      <a16:colId xmlns:a16="http://schemas.microsoft.com/office/drawing/2014/main" val="1014814357"/>
                    </a:ext>
                  </a:extLst>
                </a:gridCol>
                <a:gridCol w="576072">
                  <a:extLst>
                    <a:ext uri="{9D8B030D-6E8A-4147-A177-3AD203B41FA5}">
                      <a16:colId xmlns:a16="http://schemas.microsoft.com/office/drawing/2014/main" val="3022547810"/>
                    </a:ext>
                  </a:extLst>
                </a:gridCol>
                <a:gridCol w="576072">
                  <a:extLst>
                    <a:ext uri="{9D8B030D-6E8A-4147-A177-3AD203B41FA5}">
                      <a16:colId xmlns:a16="http://schemas.microsoft.com/office/drawing/2014/main" val="3474633716"/>
                    </a:ext>
                  </a:extLst>
                </a:gridCol>
                <a:gridCol w="576072">
                  <a:extLst>
                    <a:ext uri="{9D8B030D-6E8A-4147-A177-3AD203B41FA5}">
                      <a16:colId xmlns:a16="http://schemas.microsoft.com/office/drawing/2014/main" val="1219806287"/>
                    </a:ext>
                  </a:extLst>
                </a:gridCol>
                <a:gridCol w="576072">
                  <a:extLst>
                    <a:ext uri="{9D8B030D-6E8A-4147-A177-3AD203B41FA5}">
                      <a16:colId xmlns:a16="http://schemas.microsoft.com/office/drawing/2014/main" val="91743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837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- 2025-07-14 15:02:11</a:t>
                      </a:r>
                      <a:r>
                        <a:rPr kumimoji="0" lang="de-DE" sz="1000" b="0" i="0" u="none" strike="noStrike" kern="1200" cap="none" spc="0" normalizeH="0" baseline="0" noProof="0">
                          <a:ln>
                            <a:noFill/>
                          </a:ln>
                          <a:solidFill>
                            <a:prstClr val="black"/>
                          </a:solidFill>
                          <a:effectLst/>
                          <a:uLnTx/>
                          <a:uFillTx/>
                          <a:latin typeface="Calibri"/>
                          <a:ea typeface="+mn-ea"/>
                          <a:cs typeface="+mn-cs"/>
                        </a:rPr>
                        <a:t>
 Als 10-Jähriger hat Luis mit seiner gesamten Verwandtschaft die Flutkatastrophe in Swisttal-Odendorf hautnah erlebt 😱 
  Bis heute träumt er davon, dass er wieder zurück kann in sein Zuhause. Wieder zurück, ganz in die Nähe von Oma und Opa ❤️ 
Aber der Wiederaufbau seines zerstörten Hauses dauert. Luis vermisst die Nähe zu seiner Großfamilie 💔 
#Flut #Flut2021 #Lokalzeit #WDR #Flutopfer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 Flut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7457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- 2025-07-18 07:34:05</a:t>
                      </a:r>
                      <a:r>
                        <a:rPr kumimoji="0" lang="de-DE" sz="1000" b="0" i="0" u="none" strike="noStrike" kern="1200" cap="none" spc="0" normalizeH="0" baseline="0" noProof="0">
                          <a:ln>
                            <a:noFill/>
                          </a:ln>
                          <a:solidFill>
                            <a:prstClr val="black"/>
                          </a:solidFill>
                          <a:effectLst/>
                          <a:uLnTx/>
                          <a:uFillTx/>
                          <a:latin typeface="Calibri"/>
                          <a:ea typeface="+mn-ea"/>
                          <a:cs typeface="+mn-cs"/>
                        </a:rPr>
                        <a:t>
 Bogdan rettet Harald beim Firmenlauf in Hemer das Leben. Für Harald bleibt er für immer ein Held.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12353943"/>
                  </a:ext>
                </a:extLst>
              </a:tr>
            </a:tbl>
          </a:graphicData>
        </a:graphic>
      </p:graphicFrame>
      <p:sp>
        <p:nvSpPr>
          <p:cNvPr id="4" name="Text Placeholder 3">
            <a:extLst>
              <a:ext uri="{FF2B5EF4-FFF2-40B4-BE49-F238E27FC236}">
                <a16:creationId xmlns:a16="http://schemas.microsoft.com/office/drawing/2014/main" id="{B5727528-3DFD-4778-B141-BC8B426E7F2B}"/>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603395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1545</Words>
  <Application>Microsoft Office PowerPoint</Application>
  <PresentationFormat>On-screen Show (4:3)</PresentationFormat>
  <Paragraphs>322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Alle Posts und Reels (Anhang) | WDR Lokalzeit - 1 of 9</vt:lpstr>
      <vt:lpstr>Facebook Alle Posts und Reels (Anhang) | WDR Lokalzeit - 2 of 9</vt:lpstr>
      <vt:lpstr>Facebook Alle Posts und Reels (Anhang) | WDR Lokalzeit - 3 of 9</vt:lpstr>
      <vt:lpstr>Facebook Alle Posts und Reels (Anhang) | WDR Lokalzeit - 4 of 9</vt:lpstr>
      <vt:lpstr>Facebook Alle Posts und Reels (Anhang) | WDR Lokalzeit - 5 of 9</vt:lpstr>
      <vt:lpstr>Facebook Alle Posts und Reels (Anhang) | WDR Lokalzeit - 6 of 9</vt:lpstr>
      <vt:lpstr>Facebook Alle Posts und Reels (Anhang) | WDR Lokalzeit - 7 of 9</vt:lpstr>
      <vt:lpstr>Facebook Alle Posts und Reels (Anhang) | WDR Lokalzeit - 8 of 9</vt:lpstr>
      <vt:lpstr>Facebook Alle Posts und Reels (Anhang) |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Alle Posts und Reels (Anhang) | WDR Lokalzeit - 1 of 9</dc:title>
  <dc:creator>Frederik Born</dc:creator>
  <cp:lastModifiedBy>Frederik Born</cp:lastModifiedBy>
  <cp:revision>1</cp:revision>
  <dcterms:created xsi:type="dcterms:W3CDTF">2025-07-22T19:14:30Z</dcterms:created>
  <dcterms:modified xsi:type="dcterms:W3CDTF">2025-07-22T19:16:26Z</dcterms:modified>
</cp:coreProperties>
</file>