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4279-9306-415A-968F-DA3FB80063CF}"/>
              </a:ext>
            </a:extLst>
          </p:cNvPr>
          <p:cNvSpPr>
            <a:spLocks noGrp="1"/>
          </p:cNvSpPr>
          <p:nvPr>
            <p:ph type="title"/>
          </p:nvPr>
        </p:nvSpPr>
        <p:spPr/>
        <p:txBody>
          <a:bodyPr/>
          <a:lstStyle/>
          <a:p>
            <a:r>
              <a:rPr lang="en-US"/>
              <a:t>Instagram Posts Table | lokalzeit - 1 of 21</a:t>
            </a:r>
          </a:p>
        </p:txBody>
      </p:sp>
      <p:graphicFrame>
        <p:nvGraphicFramePr>
          <p:cNvPr id="5" name="Table Placeholder 4">
            <a:extLst>
              <a:ext uri="{FF2B5EF4-FFF2-40B4-BE49-F238E27FC236}">
                <a16:creationId xmlns:a16="http://schemas.microsoft.com/office/drawing/2014/main" id="{D27F788D-6300-4011-968F-2E1B8A8E4F0E}"/>
              </a:ext>
            </a:extLst>
          </p:cNvPr>
          <p:cNvGraphicFramePr>
            <a:graphicFrameLocks noGrp="1"/>
          </p:cNvGraphicFramePr>
          <p:nvPr>
            <p:ph type="tbl" sz="quarter" idx="13"/>
            <p:extLst>
              <p:ext uri="{D42A27DB-BD31-4B8C-83A1-F6EECF244321}">
                <p14:modId xmlns:p14="http://schemas.microsoft.com/office/powerpoint/2010/main" val="309571086"/>
              </p:ext>
            </p:extLst>
          </p:nvPr>
        </p:nvGraphicFramePr>
        <p:xfrm>
          <a:off x="457200" y="1731963"/>
          <a:ext cx="8065008" cy="8534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07842902"/>
                    </a:ext>
                  </a:extLst>
                </a:gridCol>
                <a:gridCol w="1645920">
                  <a:extLst>
                    <a:ext uri="{9D8B030D-6E8A-4147-A177-3AD203B41FA5}">
                      <a16:colId xmlns:a16="http://schemas.microsoft.com/office/drawing/2014/main" val="849017476"/>
                    </a:ext>
                  </a:extLst>
                </a:gridCol>
                <a:gridCol w="576072">
                  <a:extLst>
                    <a:ext uri="{9D8B030D-6E8A-4147-A177-3AD203B41FA5}">
                      <a16:colId xmlns:a16="http://schemas.microsoft.com/office/drawing/2014/main" val="4059814321"/>
                    </a:ext>
                  </a:extLst>
                </a:gridCol>
                <a:gridCol w="576072">
                  <a:extLst>
                    <a:ext uri="{9D8B030D-6E8A-4147-A177-3AD203B41FA5}">
                      <a16:colId xmlns:a16="http://schemas.microsoft.com/office/drawing/2014/main" val="3925443132"/>
                    </a:ext>
                  </a:extLst>
                </a:gridCol>
                <a:gridCol w="576072">
                  <a:extLst>
                    <a:ext uri="{9D8B030D-6E8A-4147-A177-3AD203B41FA5}">
                      <a16:colId xmlns:a16="http://schemas.microsoft.com/office/drawing/2014/main" val="879606537"/>
                    </a:ext>
                  </a:extLst>
                </a:gridCol>
                <a:gridCol w="576072">
                  <a:extLst>
                    <a:ext uri="{9D8B030D-6E8A-4147-A177-3AD203B41FA5}">
                      <a16:colId xmlns:a16="http://schemas.microsoft.com/office/drawing/2014/main" val="1726451831"/>
                    </a:ext>
                  </a:extLst>
                </a:gridCol>
                <a:gridCol w="576072">
                  <a:extLst>
                    <a:ext uri="{9D8B030D-6E8A-4147-A177-3AD203B41FA5}">
                      <a16:colId xmlns:a16="http://schemas.microsoft.com/office/drawing/2014/main" val="341689674"/>
                    </a:ext>
                  </a:extLst>
                </a:gridCol>
                <a:gridCol w="576072">
                  <a:extLst>
                    <a:ext uri="{9D8B030D-6E8A-4147-A177-3AD203B41FA5}">
                      <a16:colId xmlns:a16="http://schemas.microsoft.com/office/drawing/2014/main" val="2555202622"/>
                    </a:ext>
                  </a:extLst>
                </a:gridCol>
                <a:gridCol w="576072">
                  <a:extLst>
                    <a:ext uri="{9D8B030D-6E8A-4147-A177-3AD203B41FA5}">
                      <a16:colId xmlns:a16="http://schemas.microsoft.com/office/drawing/2014/main" val="1512566442"/>
                    </a:ext>
                  </a:extLst>
                </a:gridCol>
                <a:gridCol w="576072">
                  <a:extLst>
                    <a:ext uri="{9D8B030D-6E8A-4147-A177-3AD203B41FA5}">
                      <a16:colId xmlns:a16="http://schemas.microsoft.com/office/drawing/2014/main" val="2206712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12880042"/>
                  </a:ext>
                </a:extLst>
              </a:tr>
            </a:tbl>
          </a:graphicData>
        </a:graphic>
      </p:graphicFrame>
      <p:sp>
        <p:nvSpPr>
          <p:cNvPr id="4" name="Text Placeholder 3">
            <a:extLst>
              <a:ext uri="{FF2B5EF4-FFF2-40B4-BE49-F238E27FC236}">
                <a16:creationId xmlns:a16="http://schemas.microsoft.com/office/drawing/2014/main" id="{C47607BF-0EC8-4391-A778-570C68710A39}"/>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821354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7C05-C918-4BF5-A957-B5BBCC63F2B2}"/>
              </a:ext>
            </a:extLst>
          </p:cNvPr>
          <p:cNvSpPr>
            <a:spLocks noGrp="1"/>
          </p:cNvSpPr>
          <p:nvPr>
            <p:ph type="title"/>
          </p:nvPr>
        </p:nvSpPr>
        <p:spPr/>
        <p:txBody>
          <a:bodyPr/>
          <a:lstStyle/>
          <a:p>
            <a:r>
              <a:rPr lang="en-US"/>
              <a:t>Instagram Posts Table | lokalzeit - 2 of 21</a:t>
            </a:r>
          </a:p>
        </p:txBody>
      </p:sp>
      <p:graphicFrame>
        <p:nvGraphicFramePr>
          <p:cNvPr id="5" name="Table Placeholder 4">
            <a:extLst>
              <a:ext uri="{FF2B5EF4-FFF2-40B4-BE49-F238E27FC236}">
                <a16:creationId xmlns:a16="http://schemas.microsoft.com/office/drawing/2014/main" id="{3743E521-A616-43E4-8986-9BBC8F4DFFB6}"/>
              </a:ext>
            </a:extLst>
          </p:cNvPr>
          <p:cNvGraphicFramePr>
            <a:graphicFrameLocks noGrp="1"/>
          </p:cNvGraphicFramePr>
          <p:nvPr>
            <p:ph type="tbl" sz="quarter" idx="13"/>
            <p:extLst>
              <p:ext uri="{D42A27DB-BD31-4B8C-83A1-F6EECF244321}">
                <p14:modId xmlns:p14="http://schemas.microsoft.com/office/powerpoint/2010/main" val="421765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4169703"/>
                    </a:ext>
                  </a:extLst>
                </a:gridCol>
                <a:gridCol w="1645920">
                  <a:extLst>
                    <a:ext uri="{9D8B030D-6E8A-4147-A177-3AD203B41FA5}">
                      <a16:colId xmlns:a16="http://schemas.microsoft.com/office/drawing/2014/main" val="3503993258"/>
                    </a:ext>
                  </a:extLst>
                </a:gridCol>
                <a:gridCol w="576072">
                  <a:extLst>
                    <a:ext uri="{9D8B030D-6E8A-4147-A177-3AD203B41FA5}">
                      <a16:colId xmlns:a16="http://schemas.microsoft.com/office/drawing/2014/main" val="3541287033"/>
                    </a:ext>
                  </a:extLst>
                </a:gridCol>
                <a:gridCol w="576072">
                  <a:extLst>
                    <a:ext uri="{9D8B030D-6E8A-4147-A177-3AD203B41FA5}">
                      <a16:colId xmlns:a16="http://schemas.microsoft.com/office/drawing/2014/main" val="4067801778"/>
                    </a:ext>
                  </a:extLst>
                </a:gridCol>
                <a:gridCol w="576072">
                  <a:extLst>
                    <a:ext uri="{9D8B030D-6E8A-4147-A177-3AD203B41FA5}">
                      <a16:colId xmlns:a16="http://schemas.microsoft.com/office/drawing/2014/main" val="583759519"/>
                    </a:ext>
                  </a:extLst>
                </a:gridCol>
                <a:gridCol w="576072">
                  <a:extLst>
                    <a:ext uri="{9D8B030D-6E8A-4147-A177-3AD203B41FA5}">
                      <a16:colId xmlns:a16="http://schemas.microsoft.com/office/drawing/2014/main" val="1774979203"/>
                    </a:ext>
                  </a:extLst>
                </a:gridCol>
                <a:gridCol w="576072">
                  <a:extLst>
                    <a:ext uri="{9D8B030D-6E8A-4147-A177-3AD203B41FA5}">
                      <a16:colId xmlns:a16="http://schemas.microsoft.com/office/drawing/2014/main" val="94240470"/>
                    </a:ext>
                  </a:extLst>
                </a:gridCol>
                <a:gridCol w="576072">
                  <a:extLst>
                    <a:ext uri="{9D8B030D-6E8A-4147-A177-3AD203B41FA5}">
                      <a16:colId xmlns:a16="http://schemas.microsoft.com/office/drawing/2014/main" val="1586048704"/>
                    </a:ext>
                  </a:extLst>
                </a:gridCol>
                <a:gridCol w="576072">
                  <a:extLst>
                    <a:ext uri="{9D8B030D-6E8A-4147-A177-3AD203B41FA5}">
                      <a16:colId xmlns:a16="http://schemas.microsoft.com/office/drawing/2014/main" val="642075928"/>
                    </a:ext>
                  </a:extLst>
                </a:gridCol>
                <a:gridCol w="576072">
                  <a:extLst>
                    <a:ext uri="{9D8B030D-6E8A-4147-A177-3AD203B41FA5}">
                      <a16:colId xmlns:a16="http://schemas.microsoft.com/office/drawing/2014/main" val="67904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7234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13:00:35</a:t>
                      </a:r>
                      <a:r>
                        <a:rPr kumimoji="0" lang="de-DE" sz="1000" b="0" i="0" u="none" strike="noStrike" kern="1200" cap="none" spc="0" normalizeH="0" baseline="0" noProof="0">
                          <a:ln>
                            <a:noFill/>
                          </a:ln>
                          <a:solidFill>
                            <a:prstClr val="black"/>
                          </a:solidFill>
                          <a:effectLst/>
                          <a:uLnTx/>
                          <a:uFillTx/>
                          <a:latin typeface="Calibri"/>
                          <a:ea typeface="+mn-ea"/>
                          <a:cs typeface="+mn-cs"/>
                        </a:rPr>
                        <a:t>
 Mit 95 Jahren genießt man doch eher die Zeit, als zu arbeiten – nicht mit Kurt Rüße. 🙅‍♂️
Eines Tages kam eine Mitarbeiterin der Gemeinde Heek zu ihm und fragte, ob er sich nicht vorstellen könnte, einen Geflüchteten etwas beim Deutschlernen zu unterstützen. Dabei war er nie Lehrer, sondern Buchhalter. 
Gesagt, getan: Im Februar lernten sich die beiden kennen. Mittlerweile geht sein Schüler Mohamad zu einem richtigen Deutschkurs. Aber die Stunde bei Herrn Rüße behalten die beiden bei. Denn mittlerweile sind aus Schüler und Lehrer auch gute Freunde geworden. 🤝
👩‍💻 Autorin: Emely Kolodziej 
#Heek #Integration #DeutschLernen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344064</a:t>
                      </a:r>
                    </a:p>
                  </a:txBody>
                  <a:tcPr/>
                </a:tc>
                <a:extLst>
                  <a:ext uri="{0D108BD9-81ED-4DB2-BD59-A6C34878D82A}">
                    <a16:rowId xmlns:a16="http://schemas.microsoft.com/office/drawing/2014/main" val="3184525222"/>
                  </a:ext>
                </a:extLst>
              </a:tr>
            </a:tbl>
          </a:graphicData>
        </a:graphic>
      </p:graphicFrame>
      <p:sp>
        <p:nvSpPr>
          <p:cNvPr id="4" name="Text Placeholder 3">
            <a:extLst>
              <a:ext uri="{FF2B5EF4-FFF2-40B4-BE49-F238E27FC236}">
                <a16:creationId xmlns:a16="http://schemas.microsoft.com/office/drawing/2014/main" id="{FE14A722-BDD9-49F4-A4C5-785DF0BAF331}"/>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840285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862A9-69D0-4664-ABF1-A37A44C52AAD}"/>
              </a:ext>
            </a:extLst>
          </p:cNvPr>
          <p:cNvSpPr>
            <a:spLocks noGrp="1"/>
          </p:cNvSpPr>
          <p:nvPr>
            <p:ph type="title"/>
          </p:nvPr>
        </p:nvSpPr>
        <p:spPr/>
        <p:txBody>
          <a:bodyPr/>
          <a:lstStyle/>
          <a:p>
            <a:r>
              <a:rPr lang="en-US"/>
              <a:t>Instagram Posts Table | lokalzeit - 3 of 21</a:t>
            </a:r>
          </a:p>
        </p:txBody>
      </p:sp>
      <p:graphicFrame>
        <p:nvGraphicFramePr>
          <p:cNvPr id="5" name="Table Placeholder 4">
            <a:extLst>
              <a:ext uri="{FF2B5EF4-FFF2-40B4-BE49-F238E27FC236}">
                <a16:creationId xmlns:a16="http://schemas.microsoft.com/office/drawing/2014/main" id="{2E9E9BF7-D1A7-4977-BFB6-737E8F2E25F1}"/>
              </a:ext>
            </a:extLst>
          </p:cNvPr>
          <p:cNvGraphicFramePr>
            <a:graphicFrameLocks noGrp="1"/>
          </p:cNvGraphicFramePr>
          <p:nvPr>
            <p:ph type="tbl" sz="quarter" idx="13"/>
            <p:extLst>
              <p:ext uri="{D42A27DB-BD31-4B8C-83A1-F6EECF244321}">
                <p14:modId xmlns:p14="http://schemas.microsoft.com/office/powerpoint/2010/main" val="1928311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5946430"/>
                    </a:ext>
                  </a:extLst>
                </a:gridCol>
                <a:gridCol w="1645920">
                  <a:extLst>
                    <a:ext uri="{9D8B030D-6E8A-4147-A177-3AD203B41FA5}">
                      <a16:colId xmlns:a16="http://schemas.microsoft.com/office/drawing/2014/main" val="3006257043"/>
                    </a:ext>
                  </a:extLst>
                </a:gridCol>
                <a:gridCol w="576072">
                  <a:extLst>
                    <a:ext uri="{9D8B030D-6E8A-4147-A177-3AD203B41FA5}">
                      <a16:colId xmlns:a16="http://schemas.microsoft.com/office/drawing/2014/main" val="288446853"/>
                    </a:ext>
                  </a:extLst>
                </a:gridCol>
                <a:gridCol w="576072">
                  <a:extLst>
                    <a:ext uri="{9D8B030D-6E8A-4147-A177-3AD203B41FA5}">
                      <a16:colId xmlns:a16="http://schemas.microsoft.com/office/drawing/2014/main" val="3098782614"/>
                    </a:ext>
                  </a:extLst>
                </a:gridCol>
                <a:gridCol w="576072">
                  <a:extLst>
                    <a:ext uri="{9D8B030D-6E8A-4147-A177-3AD203B41FA5}">
                      <a16:colId xmlns:a16="http://schemas.microsoft.com/office/drawing/2014/main" val="2663768564"/>
                    </a:ext>
                  </a:extLst>
                </a:gridCol>
                <a:gridCol w="576072">
                  <a:extLst>
                    <a:ext uri="{9D8B030D-6E8A-4147-A177-3AD203B41FA5}">
                      <a16:colId xmlns:a16="http://schemas.microsoft.com/office/drawing/2014/main" val="2544561760"/>
                    </a:ext>
                  </a:extLst>
                </a:gridCol>
                <a:gridCol w="576072">
                  <a:extLst>
                    <a:ext uri="{9D8B030D-6E8A-4147-A177-3AD203B41FA5}">
                      <a16:colId xmlns:a16="http://schemas.microsoft.com/office/drawing/2014/main" val="2276258375"/>
                    </a:ext>
                  </a:extLst>
                </a:gridCol>
                <a:gridCol w="576072">
                  <a:extLst>
                    <a:ext uri="{9D8B030D-6E8A-4147-A177-3AD203B41FA5}">
                      <a16:colId xmlns:a16="http://schemas.microsoft.com/office/drawing/2014/main" val="3727004700"/>
                    </a:ext>
                  </a:extLst>
                </a:gridCol>
                <a:gridCol w="576072">
                  <a:extLst>
                    <a:ext uri="{9D8B030D-6E8A-4147-A177-3AD203B41FA5}">
                      <a16:colId xmlns:a16="http://schemas.microsoft.com/office/drawing/2014/main" val="1892391840"/>
                    </a:ext>
                  </a:extLst>
                </a:gridCol>
                <a:gridCol w="576072">
                  <a:extLst>
                    <a:ext uri="{9D8B030D-6E8A-4147-A177-3AD203B41FA5}">
                      <a16:colId xmlns:a16="http://schemas.microsoft.com/office/drawing/2014/main" val="399837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5336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12:15:00</a:t>
                      </a:r>
                      <a:r>
                        <a:rPr kumimoji="0" lang="de-DE" sz="1000" b="0" i="0" u="none" strike="noStrike" kern="1200" cap="none" spc="0" normalizeH="0" baseline="0" noProof="0">
                          <a:ln>
                            <a:noFill/>
                          </a:ln>
                          <a:solidFill>
                            <a:prstClr val="black"/>
                          </a:solidFill>
                          <a:effectLst/>
                          <a:uLnTx/>
                          <a:uFillTx/>
                          <a:latin typeface="Calibri"/>
                          <a:ea typeface="+mn-ea"/>
                          <a:cs typeface="+mn-cs"/>
                        </a:rPr>
                        <a:t>
 Für Frank (Name geändert), Finanz-Manager eines internationalen Unternehmens, wurde der Druck irgendwann unerträglich. Sein Ausweg: die Flasche. Doch er hat Hilfe gefunden: in Deutschlands einziger Selbsthilfegruppe speziell für Führungskräfte. 🤝
Seine Geschichte zeigt: Niemand muss mit seinen Problemen allein bleiben – egal auf welcher Karrierestufe. ❤️
👩‍💻Autorin: Madelaine Meier 
#WDR #Lokalzeit #Alkoholsucht #Sucht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261429</a:t>
                      </a:r>
                    </a:p>
                  </a:txBody>
                  <a:tcPr/>
                </a:tc>
                <a:extLst>
                  <a:ext uri="{0D108BD9-81ED-4DB2-BD59-A6C34878D82A}">
                    <a16:rowId xmlns:a16="http://schemas.microsoft.com/office/drawing/2014/main" val="2141624856"/>
                  </a:ext>
                </a:extLst>
              </a:tr>
            </a:tbl>
          </a:graphicData>
        </a:graphic>
      </p:graphicFrame>
      <p:sp>
        <p:nvSpPr>
          <p:cNvPr id="4" name="Text Placeholder 3">
            <a:extLst>
              <a:ext uri="{FF2B5EF4-FFF2-40B4-BE49-F238E27FC236}">
                <a16:creationId xmlns:a16="http://schemas.microsoft.com/office/drawing/2014/main" id="{CE0B08FD-6099-452B-8413-B08EEC6AF988}"/>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951316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C3B7C-6C30-4EB9-A498-5233FACE1BA4}"/>
              </a:ext>
            </a:extLst>
          </p:cNvPr>
          <p:cNvSpPr>
            <a:spLocks noGrp="1"/>
          </p:cNvSpPr>
          <p:nvPr>
            <p:ph type="title"/>
          </p:nvPr>
        </p:nvSpPr>
        <p:spPr/>
        <p:txBody>
          <a:bodyPr/>
          <a:lstStyle/>
          <a:p>
            <a:r>
              <a:rPr lang="en-US"/>
              <a:t>Instagram Posts Table | lokalzeit - 4 of 21</a:t>
            </a:r>
          </a:p>
        </p:txBody>
      </p:sp>
      <p:graphicFrame>
        <p:nvGraphicFramePr>
          <p:cNvPr id="5" name="Table Placeholder 4">
            <a:extLst>
              <a:ext uri="{FF2B5EF4-FFF2-40B4-BE49-F238E27FC236}">
                <a16:creationId xmlns:a16="http://schemas.microsoft.com/office/drawing/2014/main" id="{83DEC7E5-4C1D-439D-B5AB-6539EF852A16}"/>
              </a:ext>
            </a:extLst>
          </p:cNvPr>
          <p:cNvGraphicFramePr>
            <a:graphicFrameLocks noGrp="1"/>
          </p:cNvGraphicFramePr>
          <p:nvPr>
            <p:ph type="tbl" sz="quarter" idx="13"/>
            <p:extLst>
              <p:ext uri="{D42A27DB-BD31-4B8C-83A1-F6EECF244321}">
                <p14:modId xmlns:p14="http://schemas.microsoft.com/office/powerpoint/2010/main" val="319915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572120"/>
                    </a:ext>
                  </a:extLst>
                </a:gridCol>
                <a:gridCol w="1645920">
                  <a:extLst>
                    <a:ext uri="{9D8B030D-6E8A-4147-A177-3AD203B41FA5}">
                      <a16:colId xmlns:a16="http://schemas.microsoft.com/office/drawing/2014/main" val="4208891240"/>
                    </a:ext>
                  </a:extLst>
                </a:gridCol>
                <a:gridCol w="576072">
                  <a:extLst>
                    <a:ext uri="{9D8B030D-6E8A-4147-A177-3AD203B41FA5}">
                      <a16:colId xmlns:a16="http://schemas.microsoft.com/office/drawing/2014/main" val="1087875882"/>
                    </a:ext>
                  </a:extLst>
                </a:gridCol>
                <a:gridCol w="576072">
                  <a:extLst>
                    <a:ext uri="{9D8B030D-6E8A-4147-A177-3AD203B41FA5}">
                      <a16:colId xmlns:a16="http://schemas.microsoft.com/office/drawing/2014/main" val="776657997"/>
                    </a:ext>
                  </a:extLst>
                </a:gridCol>
                <a:gridCol w="576072">
                  <a:extLst>
                    <a:ext uri="{9D8B030D-6E8A-4147-A177-3AD203B41FA5}">
                      <a16:colId xmlns:a16="http://schemas.microsoft.com/office/drawing/2014/main" val="1077580526"/>
                    </a:ext>
                  </a:extLst>
                </a:gridCol>
                <a:gridCol w="576072">
                  <a:extLst>
                    <a:ext uri="{9D8B030D-6E8A-4147-A177-3AD203B41FA5}">
                      <a16:colId xmlns:a16="http://schemas.microsoft.com/office/drawing/2014/main" val="2482517927"/>
                    </a:ext>
                  </a:extLst>
                </a:gridCol>
                <a:gridCol w="576072">
                  <a:extLst>
                    <a:ext uri="{9D8B030D-6E8A-4147-A177-3AD203B41FA5}">
                      <a16:colId xmlns:a16="http://schemas.microsoft.com/office/drawing/2014/main" val="2567034659"/>
                    </a:ext>
                  </a:extLst>
                </a:gridCol>
                <a:gridCol w="576072">
                  <a:extLst>
                    <a:ext uri="{9D8B030D-6E8A-4147-A177-3AD203B41FA5}">
                      <a16:colId xmlns:a16="http://schemas.microsoft.com/office/drawing/2014/main" val="3848731118"/>
                    </a:ext>
                  </a:extLst>
                </a:gridCol>
                <a:gridCol w="576072">
                  <a:extLst>
                    <a:ext uri="{9D8B030D-6E8A-4147-A177-3AD203B41FA5}">
                      <a16:colId xmlns:a16="http://schemas.microsoft.com/office/drawing/2014/main" val="3504128826"/>
                    </a:ext>
                  </a:extLst>
                </a:gridCol>
                <a:gridCol w="576072">
                  <a:extLst>
                    <a:ext uri="{9D8B030D-6E8A-4147-A177-3AD203B41FA5}">
                      <a16:colId xmlns:a16="http://schemas.microsoft.com/office/drawing/2014/main" val="125392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3399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- 2025-07-18 17:45:00</a:t>
                      </a:r>
                      <a:r>
                        <a:rPr kumimoji="0" lang="en-US" sz="1000" b="0" i="0" u="none" strike="noStrike" kern="1200" cap="none" spc="0" normalizeH="0" baseline="0" noProof="0">
                          <a:ln>
                            <a:noFill/>
                          </a:ln>
                          <a:solidFill>
                            <a:prstClr val="black"/>
                          </a:solidFill>
                          <a:effectLst/>
                          <a:uLnTx/>
                          <a:uFillTx/>
                          <a:latin typeface="Calibri"/>
                          <a:ea typeface="+mn-ea"/>
                          <a:cs typeface="+mn-cs"/>
                        </a:rPr>
                        <a:t>
 Wird auf der Düsseldorfer Rheinkirmes auch Kölsch verkauft? 🍺🎡 
👨‍💻 Autor: Konstantin Florenz 
#Düsseldorf #Rheinkirmes #Kölsch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241052</a:t>
                      </a:r>
                    </a:p>
                  </a:txBody>
                  <a:tcPr/>
                </a:tc>
                <a:extLst>
                  <a:ext uri="{0D108BD9-81ED-4DB2-BD59-A6C34878D82A}">
                    <a16:rowId xmlns:a16="http://schemas.microsoft.com/office/drawing/2014/main" val="4261328747"/>
                  </a:ext>
                </a:extLst>
              </a:tr>
            </a:tbl>
          </a:graphicData>
        </a:graphic>
      </p:graphicFrame>
      <p:sp>
        <p:nvSpPr>
          <p:cNvPr id="4" name="Text Placeholder 3">
            <a:extLst>
              <a:ext uri="{FF2B5EF4-FFF2-40B4-BE49-F238E27FC236}">
                <a16:creationId xmlns:a16="http://schemas.microsoft.com/office/drawing/2014/main" id="{D8D9689D-275B-41AB-BC32-8214579A1068}"/>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081472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25E26-D858-485C-B551-98AEAD19EED1}"/>
              </a:ext>
            </a:extLst>
          </p:cNvPr>
          <p:cNvSpPr>
            <a:spLocks noGrp="1"/>
          </p:cNvSpPr>
          <p:nvPr>
            <p:ph type="title"/>
          </p:nvPr>
        </p:nvSpPr>
        <p:spPr/>
        <p:txBody>
          <a:bodyPr/>
          <a:lstStyle/>
          <a:p>
            <a:r>
              <a:rPr lang="en-US"/>
              <a:t>Instagram Posts Table | lokalzeit - 5 of 21</a:t>
            </a:r>
          </a:p>
        </p:txBody>
      </p:sp>
      <p:graphicFrame>
        <p:nvGraphicFramePr>
          <p:cNvPr id="5" name="Table Placeholder 4">
            <a:extLst>
              <a:ext uri="{FF2B5EF4-FFF2-40B4-BE49-F238E27FC236}">
                <a16:creationId xmlns:a16="http://schemas.microsoft.com/office/drawing/2014/main" id="{24B0500C-0DB2-4EC3-870B-F402923A09BF}"/>
              </a:ext>
            </a:extLst>
          </p:cNvPr>
          <p:cNvGraphicFramePr>
            <a:graphicFrameLocks noGrp="1"/>
          </p:cNvGraphicFramePr>
          <p:nvPr>
            <p:ph type="tbl" sz="quarter" idx="13"/>
            <p:extLst>
              <p:ext uri="{D42A27DB-BD31-4B8C-83A1-F6EECF244321}">
                <p14:modId xmlns:p14="http://schemas.microsoft.com/office/powerpoint/2010/main" val="34595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6915345"/>
                    </a:ext>
                  </a:extLst>
                </a:gridCol>
                <a:gridCol w="1645920">
                  <a:extLst>
                    <a:ext uri="{9D8B030D-6E8A-4147-A177-3AD203B41FA5}">
                      <a16:colId xmlns:a16="http://schemas.microsoft.com/office/drawing/2014/main" val="2707160482"/>
                    </a:ext>
                  </a:extLst>
                </a:gridCol>
                <a:gridCol w="576072">
                  <a:extLst>
                    <a:ext uri="{9D8B030D-6E8A-4147-A177-3AD203B41FA5}">
                      <a16:colId xmlns:a16="http://schemas.microsoft.com/office/drawing/2014/main" val="3944030776"/>
                    </a:ext>
                  </a:extLst>
                </a:gridCol>
                <a:gridCol w="576072">
                  <a:extLst>
                    <a:ext uri="{9D8B030D-6E8A-4147-A177-3AD203B41FA5}">
                      <a16:colId xmlns:a16="http://schemas.microsoft.com/office/drawing/2014/main" val="4194715313"/>
                    </a:ext>
                  </a:extLst>
                </a:gridCol>
                <a:gridCol w="576072">
                  <a:extLst>
                    <a:ext uri="{9D8B030D-6E8A-4147-A177-3AD203B41FA5}">
                      <a16:colId xmlns:a16="http://schemas.microsoft.com/office/drawing/2014/main" val="3142043135"/>
                    </a:ext>
                  </a:extLst>
                </a:gridCol>
                <a:gridCol w="576072">
                  <a:extLst>
                    <a:ext uri="{9D8B030D-6E8A-4147-A177-3AD203B41FA5}">
                      <a16:colId xmlns:a16="http://schemas.microsoft.com/office/drawing/2014/main" val="1243410222"/>
                    </a:ext>
                  </a:extLst>
                </a:gridCol>
                <a:gridCol w="576072">
                  <a:extLst>
                    <a:ext uri="{9D8B030D-6E8A-4147-A177-3AD203B41FA5}">
                      <a16:colId xmlns:a16="http://schemas.microsoft.com/office/drawing/2014/main" val="723387703"/>
                    </a:ext>
                  </a:extLst>
                </a:gridCol>
                <a:gridCol w="576072">
                  <a:extLst>
                    <a:ext uri="{9D8B030D-6E8A-4147-A177-3AD203B41FA5}">
                      <a16:colId xmlns:a16="http://schemas.microsoft.com/office/drawing/2014/main" val="2415067672"/>
                    </a:ext>
                  </a:extLst>
                </a:gridCol>
                <a:gridCol w="576072">
                  <a:extLst>
                    <a:ext uri="{9D8B030D-6E8A-4147-A177-3AD203B41FA5}">
                      <a16:colId xmlns:a16="http://schemas.microsoft.com/office/drawing/2014/main" val="2770589858"/>
                    </a:ext>
                  </a:extLst>
                </a:gridCol>
                <a:gridCol w="576072">
                  <a:extLst>
                    <a:ext uri="{9D8B030D-6E8A-4147-A177-3AD203B41FA5}">
                      <a16:colId xmlns:a16="http://schemas.microsoft.com/office/drawing/2014/main" val="215677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0503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- 2025-07-20 13:36:35</a:t>
                      </a:r>
                      <a:r>
                        <a:rPr kumimoji="0" lang="en-US" sz="1000" b="0" i="0" u="none" strike="noStrike" kern="1200" cap="none" spc="0" normalizeH="0" baseline="0" noProof="0">
                          <a:ln>
                            <a:noFill/>
                          </a:ln>
                          <a:solidFill>
                            <a:prstClr val="black"/>
                          </a:solidFill>
                          <a:effectLst/>
                          <a:uLnTx/>
                          <a:uFillTx/>
                          <a:latin typeface="Calibri"/>
                          <a:ea typeface="+mn-ea"/>
                          <a:cs typeface="+mn-cs"/>
                        </a:rPr>
                        <a:t>
 Zwischen Bierpongtischen, Pavillons und einer Menge (feucht-)fröhlicher Menschen läuft Lukas in Weeze auf dem Parookaville einfach mal einen Marathon 😱 Seine Freunde unterstützen ihn lautstark (zumindest fast alle) und sorgen für seine Verpflegung ❤️ 
Lauf-Anfänger ist Lukas aber nicht, er ist Ultrarunner und Triathlet, einen Marathon ist unter normalen Bedingungen schon keine große Herausforderung mehr 💪 
Autor: Lukas Zachos
#Parookaville #Parookaville2025 #Marathon #Lokalzeit #1LIVE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209628</a:t>
                      </a:r>
                    </a:p>
                  </a:txBody>
                  <a:tcPr/>
                </a:tc>
                <a:extLst>
                  <a:ext uri="{0D108BD9-81ED-4DB2-BD59-A6C34878D82A}">
                    <a16:rowId xmlns:a16="http://schemas.microsoft.com/office/drawing/2014/main" val="1887696686"/>
                  </a:ext>
                </a:extLst>
              </a:tr>
            </a:tbl>
          </a:graphicData>
        </a:graphic>
      </p:graphicFrame>
      <p:sp>
        <p:nvSpPr>
          <p:cNvPr id="4" name="Text Placeholder 3">
            <a:extLst>
              <a:ext uri="{FF2B5EF4-FFF2-40B4-BE49-F238E27FC236}">
                <a16:creationId xmlns:a16="http://schemas.microsoft.com/office/drawing/2014/main" id="{5BCDF8B7-C587-4C64-B15B-9C45FC37D20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02823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CCE2-EDCC-49F5-BAD8-6BFFC36A825C}"/>
              </a:ext>
            </a:extLst>
          </p:cNvPr>
          <p:cNvSpPr>
            <a:spLocks noGrp="1"/>
          </p:cNvSpPr>
          <p:nvPr>
            <p:ph type="title"/>
          </p:nvPr>
        </p:nvSpPr>
        <p:spPr/>
        <p:txBody>
          <a:bodyPr/>
          <a:lstStyle/>
          <a:p>
            <a:r>
              <a:rPr lang="en-US"/>
              <a:t>Instagram Posts Table | lokalzeit - 6 of 21</a:t>
            </a:r>
          </a:p>
        </p:txBody>
      </p:sp>
      <p:graphicFrame>
        <p:nvGraphicFramePr>
          <p:cNvPr id="5" name="Table Placeholder 4">
            <a:extLst>
              <a:ext uri="{FF2B5EF4-FFF2-40B4-BE49-F238E27FC236}">
                <a16:creationId xmlns:a16="http://schemas.microsoft.com/office/drawing/2014/main" id="{2AD30FF0-79B9-4DBE-B4D8-1AD5BE4D9B19}"/>
              </a:ext>
            </a:extLst>
          </p:cNvPr>
          <p:cNvGraphicFramePr>
            <a:graphicFrameLocks noGrp="1"/>
          </p:cNvGraphicFramePr>
          <p:nvPr>
            <p:ph type="tbl" sz="quarter" idx="13"/>
            <p:extLst>
              <p:ext uri="{D42A27DB-BD31-4B8C-83A1-F6EECF244321}">
                <p14:modId xmlns:p14="http://schemas.microsoft.com/office/powerpoint/2010/main" val="357429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9752737"/>
                    </a:ext>
                  </a:extLst>
                </a:gridCol>
                <a:gridCol w="1645920">
                  <a:extLst>
                    <a:ext uri="{9D8B030D-6E8A-4147-A177-3AD203B41FA5}">
                      <a16:colId xmlns:a16="http://schemas.microsoft.com/office/drawing/2014/main" val="4225469345"/>
                    </a:ext>
                  </a:extLst>
                </a:gridCol>
                <a:gridCol w="576072">
                  <a:extLst>
                    <a:ext uri="{9D8B030D-6E8A-4147-A177-3AD203B41FA5}">
                      <a16:colId xmlns:a16="http://schemas.microsoft.com/office/drawing/2014/main" val="2762380100"/>
                    </a:ext>
                  </a:extLst>
                </a:gridCol>
                <a:gridCol w="576072">
                  <a:extLst>
                    <a:ext uri="{9D8B030D-6E8A-4147-A177-3AD203B41FA5}">
                      <a16:colId xmlns:a16="http://schemas.microsoft.com/office/drawing/2014/main" val="1105355057"/>
                    </a:ext>
                  </a:extLst>
                </a:gridCol>
                <a:gridCol w="576072">
                  <a:extLst>
                    <a:ext uri="{9D8B030D-6E8A-4147-A177-3AD203B41FA5}">
                      <a16:colId xmlns:a16="http://schemas.microsoft.com/office/drawing/2014/main" val="827062074"/>
                    </a:ext>
                  </a:extLst>
                </a:gridCol>
                <a:gridCol w="576072">
                  <a:extLst>
                    <a:ext uri="{9D8B030D-6E8A-4147-A177-3AD203B41FA5}">
                      <a16:colId xmlns:a16="http://schemas.microsoft.com/office/drawing/2014/main" val="4184924725"/>
                    </a:ext>
                  </a:extLst>
                </a:gridCol>
                <a:gridCol w="576072">
                  <a:extLst>
                    <a:ext uri="{9D8B030D-6E8A-4147-A177-3AD203B41FA5}">
                      <a16:colId xmlns:a16="http://schemas.microsoft.com/office/drawing/2014/main" val="1117690675"/>
                    </a:ext>
                  </a:extLst>
                </a:gridCol>
                <a:gridCol w="576072">
                  <a:extLst>
                    <a:ext uri="{9D8B030D-6E8A-4147-A177-3AD203B41FA5}">
                      <a16:colId xmlns:a16="http://schemas.microsoft.com/office/drawing/2014/main" val="2749063624"/>
                    </a:ext>
                  </a:extLst>
                </a:gridCol>
                <a:gridCol w="576072">
                  <a:extLst>
                    <a:ext uri="{9D8B030D-6E8A-4147-A177-3AD203B41FA5}">
                      <a16:colId xmlns:a16="http://schemas.microsoft.com/office/drawing/2014/main" val="4209751439"/>
                    </a:ext>
                  </a:extLst>
                </a:gridCol>
                <a:gridCol w="576072">
                  <a:extLst>
                    <a:ext uri="{9D8B030D-6E8A-4147-A177-3AD203B41FA5}">
                      <a16:colId xmlns:a16="http://schemas.microsoft.com/office/drawing/2014/main" val="2096455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2961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12:45:00</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sogenannte Wupperbogen in Leichlingen komplett geflutet. 
Wie hoch das Wasser stand, daran erinnern dieser und weitere Leuchttürme rundum die Wohnsiedlung. 
Aus der Tragödie entstand nämlich auch was Gutes: Die Nachbarschaft im Wupperbogen wurde zusammengeschweißt und hält bis heute fest zusammen! 🤝❤️ Als Verein entwickeln sie gemeinsame Projekte wie diese Leuchttürme, die zeigen: Die Flut – aber auch der Zusammenhalt bleibt unvergessen. 
👩‍💻Autorin: Vanessa Kockegei 
#Lokalzeit #WDR # ARD #Leichlingen #Flutkatastrophe2021 #Flut #Wupperbogen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151749</a:t>
                      </a:r>
                    </a:p>
                  </a:txBody>
                  <a:tcPr/>
                </a:tc>
                <a:extLst>
                  <a:ext uri="{0D108BD9-81ED-4DB2-BD59-A6C34878D82A}">
                    <a16:rowId xmlns:a16="http://schemas.microsoft.com/office/drawing/2014/main" val="1847933698"/>
                  </a:ext>
                </a:extLst>
              </a:tr>
            </a:tbl>
          </a:graphicData>
        </a:graphic>
      </p:graphicFrame>
      <p:sp>
        <p:nvSpPr>
          <p:cNvPr id="4" name="Text Placeholder 3">
            <a:extLst>
              <a:ext uri="{FF2B5EF4-FFF2-40B4-BE49-F238E27FC236}">
                <a16:creationId xmlns:a16="http://schemas.microsoft.com/office/drawing/2014/main" id="{E9C275C7-E4F6-4580-A3B6-53C6B844A16B}"/>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230150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D9C8B-B2C9-42F1-B5D9-28EAD18C4124}"/>
              </a:ext>
            </a:extLst>
          </p:cNvPr>
          <p:cNvSpPr>
            <a:spLocks noGrp="1"/>
          </p:cNvSpPr>
          <p:nvPr>
            <p:ph type="title"/>
          </p:nvPr>
        </p:nvSpPr>
        <p:spPr/>
        <p:txBody>
          <a:bodyPr/>
          <a:lstStyle/>
          <a:p>
            <a:r>
              <a:rPr lang="en-US"/>
              <a:t>Instagram Posts Table | lokalzeit - 7 of 21</a:t>
            </a:r>
          </a:p>
        </p:txBody>
      </p:sp>
      <p:graphicFrame>
        <p:nvGraphicFramePr>
          <p:cNvPr id="5" name="Table Placeholder 4">
            <a:extLst>
              <a:ext uri="{FF2B5EF4-FFF2-40B4-BE49-F238E27FC236}">
                <a16:creationId xmlns:a16="http://schemas.microsoft.com/office/drawing/2014/main" id="{E6F424AD-5F91-484C-912E-855D2A07CD6E}"/>
              </a:ext>
            </a:extLst>
          </p:cNvPr>
          <p:cNvGraphicFramePr>
            <a:graphicFrameLocks noGrp="1"/>
          </p:cNvGraphicFramePr>
          <p:nvPr>
            <p:ph type="tbl" sz="quarter" idx="13"/>
            <p:extLst>
              <p:ext uri="{D42A27DB-BD31-4B8C-83A1-F6EECF244321}">
                <p14:modId xmlns:p14="http://schemas.microsoft.com/office/powerpoint/2010/main" val="2092582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2229990"/>
                    </a:ext>
                  </a:extLst>
                </a:gridCol>
                <a:gridCol w="1645920">
                  <a:extLst>
                    <a:ext uri="{9D8B030D-6E8A-4147-A177-3AD203B41FA5}">
                      <a16:colId xmlns:a16="http://schemas.microsoft.com/office/drawing/2014/main" val="4262845874"/>
                    </a:ext>
                  </a:extLst>
                </a:gridCol>
                <a:gridCol w="576072">
                  <a:extLst>
                    <a:ext uri="{9D8B030D-6E8A-4147-A177-3AD203B41FA5}">
                      <a16:colId xmlns:a16="http://schemas.microsoft.com/office/drawing/2014/main" val="3909099310"/>
                    </a:ext>
                  </a:extLst>
                </a:gridCol>
                <a:gridCol w="576072">
                  <a:extLst>
                    <a:ext uri="{9D8B030D-6E8A-4147-A177-3AD203B41FA5}">
                      <a16:colId xmlns:a16="http://schemas.microsoft.com/office/drawing/2014/main" val="493907699"/>
                    </a:ext>
                  </a:extLst>
                </a:gridCol>
                <a:gridCol w="576072">
                  <a:extLst>
                    <a:ext uri="{9D8B030D-6E8A-4147-A177-3AD203B41FA5}">
                      <a16:colId xmlns:a16="http://schemas.microsoft.com/office/drawing/2014/main" val="3906512583"/>
                    </a:ext>
                  </a:extLst>
                </a:gridCol>
                <a:gridCol w="576072">
                  <a:extLst>
                    <a:ext uri="{9D8B030D-6E8A-4147-A177-3AD203B41FA5}">
                      <a16:colId xmlns:a16="http://schemas.microsoft.com/office/drawing/2014/main" val="1510810874"/>
                    </a:ext>
                  </a:extLst>
                </a:gridCol>
                <a:gridCol w="576072">
                  <a:extLst>
                    <a:ext uri="{9D8B030D-6E8A-4147-A177-3AD203B41FA5}">
                      <a16:colId xmlns:a16="http://schemas.microsoft.com/office/drawing/2014/main" val="4137659960"/>
                    </a:ext>
                  </a:extLst>
                </a:gridCol>
                <a:gridCol w="576072">
                  <a:extLst>
                    <a:ext uri="{9D8B030D-6E8A-4147-A177-3AD203B41FA5}">
                      <a16:colId xmlns:a16="http://schemas.microsoft.com/office/drawing/2014/main" val="2721806665"/>
                    </a:ext>
                  </a:extLst>
                </a:gridCol>
                <a:gridCol w="576072">
                  <a:extLst>
                    <a:ext uri="{9D8B030D-6E8A-4147-A177-3AD203B41FA5}">
                      <a16:colId xmlns:a16="http://schemas.microsoft.com/office/drawing/2014/main" val="1067568797"/>
                    </a:ext>
                  </a:extLst>
                </a:gridCol>
                <a:gridCol w="576072">
                  <a:extLst>
                    <a:ext uri="{9D8B030D-6E8A-4147-A177-3AD203B41FA5}">
                      <a16:colId xmlns:a16="http://schemas.microsoft.com/office/drawing/2014/main" val="243548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7371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12:55:00</a:t>
                      </a:r>
                      <a:r>
                        <a:rPr kumimoji="0" lang="de-DE" sz="1000" b="0" i="0" u="none" strike="noStrike" kern="1200" cap="none" spc="0" normalizeH="0" baseline="0" noProof="0">
                          <a:ln>
                            <a:noFill/>
                          </a:ln>
                          <a:solidFill>
                            <a:prstClr val="black"/>
                          </a:solidFill>
                          <a:effectLst/>
                          <a:uLnTx/>
                          <a:uFillTx/>
                          <a:latin typeface="Calibri"/>
                          <a:ea typeface="+mn-ea"/>
                          <a:cs typeface="+mn-cs"/>
                        </a:rPr>
                        <a:t>
 In der JVA Castrop-Rauxel pflegen Häftlinge gerettete Hühner aus Legebetrieben. Für die Hühner ein neues, besseres Leben - für die Häftlinge eine Chance, Verantwortung zu übernehmen und etwas Neues kennenzulernen. Und das funktioniert. 🐓❤️ 
#Hhühner #Tiere #Gefängnis #Knast #JVA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144057</a:t>
                      </a:r>
                    </a:p>
                  </a:txBody>
                  <a:tcPr/>
                </a:tc>
                <a:extLst>
                  <a:ext uri="{0D108BD9-81ED-4DB2-BD59-A6C34878D82A}">
                    <a16:rowId xmlns:a16="http://schemas.microsoft.com/office/drawing/2014/main" val="261316446"/>
                  </a:ext>
                </a:extLst>
              </a:tr>
            </a:tbl>
          </a:graphicData>
        </a:graphic>
      </p:graphicFrame>
      <p:sp>
        <p:nvSpPr>
          <p:cNvPr id="4" name="Text Placeholder 3">
            <a:extLst>
              <a:ext uri="{FF2B5EF4-FFF2-40B4-BE49-F238E27FC236}">
                <a16:creationId xmlns:a16="http://schemas.microsoft.com/office/drawing/2014/main" id="{2E54CF09-7DD0-49A1-9375-7BC0985D2B9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192135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C2CB-5977-4089-B8F7-E869C5491B0F}"/>
              </a:ext>
            </a:extLst>
          </p:cNvPr>
          <p:cNvSpPr>
            <a:spLocks noGrp="1"/>
          </p:cNvSpPr>
          <p:nvPr>
            <p:ph type="title"/>
          </p:nvPr>
        </p:nvSpPr>
        <p:spPr/>
        <p:txBody>
          <a:bodyPr/>
          <a:lstStyle/>
          <a:p>
            <a:r>
              <a:rPr lang="en-US"/>
              <a:t>Instagram Posts Table | lokalzeit - 8 of 21</a:t>
            </a:r>
          </a:p>
        </p:txBody>
      </p:sp>
      <p:graphicFrame>
        <p:nvGraphicFramePr>
          <p:cNvPr id="5" name="Table Placeholder 4">
            <a:extLst>
              <a:ext uri="{FF2B5EF4-FFF2-40B4-BE49-F238E27FC236}">
                <a16:creationId xmlns:a16="http://schemas.microsoft.com/office/drawing/2014/main" id="{BCA23546-57E8-43FD-ABFB-2BE2E119BE82}"/>
              </a:ext>
            </a:extLst>
          </p:cNvPr>
          <p:cNvGraphicFramePr>
            <a:graphicFrameLocks noGrp="1"/>
          </p:cNvGraphicFramePr>
          <p:nvPr>
            <p:ph type="tbl" sz="quarter" idx="13"/>
            <p:extLst>
              <p:ext uri="{D42A27DB-BD31-4B8C-83A1-F6EECF244321}">
                <p14:modId xmlns:p14="http://schemas.microsoft.com/office/powerpoint/2010/main" val="404973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8666759"/>
                    </a:ext>
                  </a:extLst>
                </a:gridCol>
                <a:gridCol w="1645920">
                  <a:extLst>
                    <a:ext uri="{9D8B030D-6E8A-4147-A177-3AD203B41FA5}">
                      <a16:colId xmlns:a16="http://schemas.microsoft.com/office/drawing/2014/main" val="1309490518"/>
                    </a:ext>
                  </a:extLst>
                </a:gridCol>
                <a:gridCol w="576072">
                  <a:extLst>
                    <a:ext uri="{9D8B030D-6E8A-4147-A177-3AD203B41FA5}">
                      <a16:colId xmlns:a16="http://schemas.microsoft.com/office/drawing/2014/main" val="4146419596"/>
                    </a:ext>
                  </a:extLst>
                </a:gridCol>
                <a:gridCol w="576072">
                  <a:extLst>
                    <a:ext uri="{9D8B030D-6E8A-4147-A177-3AD203B41FA5}">
                      <a16:colId xmlns:a16="http://schemas.microsoft.com/office/drawing/2014/main" val="329630641"/>
                    </a:ext>
                  </a:extLst>
                </a:gridCol>
                <a:gridCol w="576072">
                  <a:extLst>
                    <a:ext uri="{9D8B030D-6E8A-4147-A177-3AD203B41FA5}">
                      <a16:colId xmlns:a16="http://schemas.microsoft.com/office/drawing/2014/main" val="732673453"/>
                    </a:ext>
                  </a:extLst>
                </a:gridCol>
                <a:gridCol w="576072">
                  <a:extLst>
                    <a:ext uri="{9D8B030D-6E8A-4147-A177-3AD203B41FA5}">
                      <a16:colId xmlns:a16="http://schemas.microsoft.com/office/drawing/2014/main" val="991913918"/>
                    </a:ext>
                  </a:extLst>
                </a:gridCol>
                <a:gridCol w="576072">
                  <a:extLst>
                    <a:ext uri="{9D8B030D-6E8A-4147-A177-3AD203B41FA5}">
                      <a16:colId xmlns:a16="http://schemas.microsoft.com/office/drawing/2014/main" val="2286765096"/>
                    </a:ext>
                  </a:extLst>
                </a:gridCol>
                <a:gridCol w="576072">
                  <a:extLst>
                    <a:ext uri="{9D8B030D-6E8A-4147-A177-3AD203B41FA5}">
                      <a16:colId xmlns:a16="http://schemas.microsoft.com/office/drawing/2014/main" val="3785833523"/>
                    </a:ext>
                  </a:extLst>
                </a:gridCol>
                <a:gridCol w="576072">
                  <a:extLst>
                    <a:ext uri="{9D8B030D-6E8A-4147-A177-3AD203B41FA5}">
                      <a16:colId xmlns:a16="http://schemas.microsoft.com/office/drawing/2014/main" val="3412829506"/>
                    </a:ext>
                  </a:extLst>
                </a:gridCol>
                <a:gridCol w="576072">
                  <a:extLst>
                    <a:ext uri="{9D8B030D-6E8A-4147-A177-3AD203B41FA5}">
                      <a16:colId xmlns:a16="http://schemas.microsoft.com/office/drawing/2014/main" val="3516141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96499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10:38:48</a:t>
                      </a:r>
                      <a:r>
                        <a:rPr kumimoji="0" lang="de-DE" sz="1000" b="0" i="0" u="none" strike="noStrike" kern="1200" cap="none" spc="0" normalizeH="0" baseline="0" noProof="0">
                          <a:ln>
                            <a:noFill/>
                          </a:ln>
                          <a:solidFill>
                            <a:prstClr val="black"/>
                          </a:solidFill>
                          <a:effectLst/>
                          <a:uLnTx/>
                          <a:uFillTx/>
                          <a:latin typeface="Calibri"/>
                          <a:ea typeface="+mn-ea"/>
                          <a:cs typeface="+mn-cs"/>
                        </a:rPr>
                        <a:t>
 Nicht alle starten mit den gleichen Voraussetzungen. Doch Zohal kämpft sich durch. Immer an ihrer Seite: Ihre Mutter. 👩‍👧💗
„Tu, was Du willst. Ein Studium ist ein Privileg!”. Dies sind die Worte ihrer Mama, die sich in Zohals Kopf und Herz eingebrannt haben. In der Schule glänzt sie durch ihr Wissen, sodass ein Talentscout auf sie aufmerksam wird. 
#Studium #Stipendium #Talentscout #UniWuppertal #Wuppertal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126517</a:t>
                      </a:r>
                    </a:p>
                  </a:txBody>
                  <a:tcPr/>
                </a:tc>
                <a:extLst>
                  <a:ext uri="{0D108BD9-81ED-4DB2-BD59-A6C34878D82A}">
                    <a16:rowId xmlns:a16="http://schemas.microsoft.com/office/drawing/2014/main" val="1719549040"/>
                  </a:ext>
                </a:extLst>
              </a:tr>
            </a:tbl>
          </a:graphicData>
        </a:graphic>
      </p:graphicFrame>
      <p:sp>
        <p:nvSpPr>
          <p:cNvPr id="4" name="Text Placeholder 3">
            <a:extLst>
              <a:ext uri="{FF2B5EF4-FFF2-40B4-BE49-F238E27FC236}">
                <a16:creationId xmlns:a16="http://schemas.microsoft.com/office/drawing/2014/main" id="{5288D120-3FF9-4010-B0B2-905786FD1DDC}"/>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685550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7F99-F0E3-4D6E-8B0A-423EAAD04F3A}"/>
              </a:ext>
            </a:extLst>
          </p:cNvPr>
          <p:cNvSpPr>
            <a:spLocks noGrp="1"/>
          </p:cNvSpPr>
          <p:nvPr>
            <p:ph type="title"/>
          </p:nvPr>
        </p:nvSpPr>
        <p:spPr/>
        <p:txBody>
          <a:bodyPr/>
          <a:lstStyle/>
          <a:p>
            <a:r>
              <a:rPr lang="en-US"/>
              <a:t>Instagram Posts Table | lokalzeit - 9 of 21</a:t>
            </a:r>
          </a:p>
        </p:txBody>
      </p:sp>
      <p:graphicFrame>
        <p:nvGraphicFramePr>
          <p:cNvPr id="5" name="Table Placeholder 4">
            <a:extLst>
              <a:ext uri="{FF2B5EF4-FFF2-40B4-BE49-F238E27FC236}">
                <a16:creationId xmlns:a16="http://schemas.microsoft.com/office/drawing/2014/main" id="{CD02C5A4-542E-4816-BA93-24118E845636}"/>
              </a:ext>
            </a:extLst>
          </p:cNvPr>
          <p:cNvGraphicFramePr>
            <a:graphicFrameLocks noGrp="1"/>
          </p:cNvGraphicFramePr>
          <p:nvPr>
            <p:ph type="tbl" sz="quarter" idx="13"/>
            <p:extLst>
              <p:ext uri="{D42A27DB-BD31-4B8C-83A1-F6EECF244321}">
                <p14:modId xmlns:p14="http://schemas.microsoft.com/office/powerpoint/2010/main" val="102130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501203"/>
                    </a:ext>
                  </a:extLst>
                </a:gridCol>
                <a:gridCol w="1645920">
                  <a:extLst>
                    <a:ext uri="{9D8B030D-6E8A-4147-A177-3AD203B41FA5}">
                      <a16:colId xmlns:a16="http://schemas.microsoft.com/office/drawing/2014/main" val="4045574941"/>
                    </a:ext>
                  </a:extLst>
                </a:gridCol>
                <a:gridCol w="576072">
                  <a:extLst>
                    <a:ext uri="{9D8B030D-6E8A-4147-A177-3AD203B41FA5}">
                      <a16:colId xmlns:a16="http://schemas.microsoft.com/office/drawing/2014/main" val="1924893710"/>
                    </a:ext>
                  </a:extLst>
                </a:gridCol>
                <a:gridCol w="576072">
                  <a:extLst>
                    <a:ext uri="{9D8B030D-6E8A-4147-A177-3AD203B41FA5}">
                      <a16:colId xmlns:a16="http://schemas.microsoft.com/office/drawing/2014/main" val="382896242"/>
                    </a:ext>
                  </a:extLst>
                </a:gridCol>
                <a:gridCol w="576072">
                  <a:extLst>
                    <a:ext uri="{9D8B030D-6E8A-4147-A177-3AD203B41FA5}">
                      <a16:colId xmlns:a16="http://schemas.microsoft.com/office/drawing/2014/main" val="3645567212"/>
                    </a:ext>
                  </a:extLst>
                </a:gridCol>
                <a:gridCol w="576072">
                  <a:extLst>
                    <a:ext uri="{9D8B030D-6E8A-4147-A177-3AD203B41FA5}">
                      <a16:colId xmlns:a16="http://schemas.microsoft.com/office/drawing/2014/main" val="1646914513"/>
                    </a:ext>
                  </a:extLst>
                </a:gridCol>
                <a:gridCol w="576072">
                  <a:extLst>
                    <a:ext uri="{9D8B030D-6E8A-4147-A177-3AD203B41FA5}">
                      <a16:colId xmlns:a16="http://schemas.microsoft.com/office/drawing/2014/main" val="2912351039"/>
                    </a:ext>
                  </a:extLst>
                </a:gridCol>
                <a:gridCol w="576072">
                  <a:extLst>
                    <a:ext uri="{9D8B030D-6E8A-4147-A177-3AD203B41FA5}">
                      <a16:colId xmlns:a16="http://schemas.microsoft.com/office/drawing/2014/main" val="1762886573"/>
                    </a:ext>
                  </a:extLst>
                </a:gridCol>
                <a:gridCol w="576072">
                  <a:extLst>
                    <a:ext uri="{9D8B030D-6E8A-4147-A177-3AD203B41FA5}">
                      <a16:colId xmlns:a16="http://schemas.microsoft.com/office/drawing/2014/main" val="3266101405"/>
                    </a:ext>
                  </a:extLst>
                </a:gridCol>
                <a:gridCol w="576072">
                  <a:extLst>
                    <a:ext uri="{9D8B030D-6E8A-4147-A177-3AD203B41FA5}">
                      <a16:colId xmlns:a16="http://schemas.microsoft.com/office/drawing/2014/main" val="4263591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5119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15:50:33</a:t>
                      </a:r>
                      <a:r>
                        <a:rPr kumimoji="0" lang="de-DE" sz="1000" b="0" i="0" u="none" strike="noStrike" kern="1200" cap="none" spc="0" normalizeH="0" baseline="0" noProof="0">
                          <a:ln>
                            <a:noFill/>
                          </a:ln>
                          <a:solidFill>
                            <a:prstClr val="black"/>
                          </a:solidFill>
                          <a:effectLst/>
                          <a:uLnTx/>
                          <a:uFillTx/>
                          <a:latin typeface="Calibri"/>
                          <a:ea typeface="+mn-ea"/>
                          <a:cs typeface="+mn-cs"/>
                        </a:rPr>
                        <a:t>
 Schon mal selbst mitangepackt – beim Helfen, Bauen oder Aufräumen? Hier helfen Jugendliche im Ahrtal beim Wiederaufbau. 💪🔨
Vier Jahre nach der Flut gibt es im Ahrtal noch immer viel zu tun. Beim Fluthilfe-Camp der Deutschen Stiftung Denkmalschutz packen rund 300 junge Menschen mit an – viele von ihnen im freiwilligen sozialen Jahr. 
Junge Erwachsene zwischen 18 und 26 packen mit an, um beschädigte Denkmäler zu erhalten – mit Pinsel, Kelle und Muskelkraft. 
#Ahrtal #Fluthilfecamp #Jugendbauhütte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68236</a:t>
                      </a:r>
                    </a:p>
                  </a:txBody>
                  <a:tcPr/>
                </a:tc>
                <a:extLst>
                  <a:ext uri="{0D108BD9-81ED-4DB2-BD59-A6C34878D82A}">
                    <a16:rowId xmlns:a16="http://schemas.microsoft.com/office/drawing/2014/main" val="1123733757"/>
                  </a:ext>
                </a:extLst>
              </a:tr>
            </a:tbl>
          </a:graphicData>
        </a:graphic>
      </p:graphicFrame>
      <p:sp>
        <p:nvSpPr>
          <p:cNvPr id="4" name="Text Placeholder 3">
            <a:extLst>
              <a:ext uri="{FF2B5EF4-FFF2-40B4-BE49-F238E27FC236}">
                <a16:creationId xmlns:a16="http://schemas.microsoft.com/office/drawing/2014/main" id="{433F4D59-E70E-42E0-BD3F-6C04724CC4A4}"/>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32575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A83B8-05FA-41F6-8BE3-B1103E01D7AB}"/>
              </a:ext>
            </a:extLst>
          </p:cNvPr>
          <p:cNvSpPr>
            <a:spLocks noGrp="1"/>
          </p:cNvSpPr>
          <p:nvPr>
            <p:ph type="title"/>
          </p:nvPr>
        </p:nvSpPr>
        <p:spPr/>
        <p:txBody>
          <a:bodyPr/>
          <a:lstStyle/>
          <a:p>
            <a:r>
              <a:rPr lang="en-US"/>
              <a:t>Instagram Posts Table | lokalzeit - 10 of 21</a:t>
            </a:r>
          </a:p>
        </p:txBody>
      </p:sp>
      <p:graphicFrame>
        <p:nvGraphicFramePr>
          <p:cNvPr id="5" name="Table Placeholder 4">
            <a:extLst>
              <a:ext uri="{FF2B5EF4-FFF2-40B4-BE49-F238E27FC236}">
                <a16:creationId xmlns:a16="http://schemas.microsoft.com/office/drawing/2014/main" id="{C9E42D93-9BAF-4043-902A-117F74BA5A4F}"/>
              </a:ext>
            </a:extLst>
          </p:cNvPr>
          <p:cNvGraphicFramePr>
            <a:graphicFrameLocks noGrp="1"/>
          </p:cNvGraphicFramePr>
          <p:nvPr>
            <p:ph type="tbl" sz="quarter" idx="13"/>
            <p:extLst>
              <p:ext uri="{D42A27DB-BD31-4B8C-83A1-F6EECF244321}">
                <p14:modId xmlns:p14="http://schemas.microsoft.com/office/powerpoint/2010/main" val="22419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1650328"/>
                    </a:ext>
                  </a:extLst>
                </a:gridCol>
                <a:gridCol w="1645920">
                  <a:extLst>
                    <a:ext uri="{9D8B030D-6E8A-4147-A177-3AD203B41FA5}">
                      <a16:colId xmlns:a16="http://schemas.microsoft.com/office/drawing/2014/main" val="561811693"/>
                    </a:ext>
                  </a:extLst>
                </a:gridCol>
                <a:gridCol w="576072">
                  <a:extLst>
                    <a:ext uri="{9D8B030D-6E8A-4147-A177-3AD203B41FA5}">
                      <a16:colId xmlns:a16="http://schemas.microsoft.com/office/drawing/2014/main" val="1949390243"/>
                    </a:ext>
                  </a:extLst>
                </a:gridCol>
                <a:gridCol w="576072">
                  <a:extLst>
                    <a:ext uri="{9D8B030D-6E8A-4147-A177-3AD203B41FA5}">
                      <a16:colId xmlns:a16="http://schemas.microsoft.com/office/drawing/2014/main" val="1366080575"/>
                    </a:ext>
                  </a:extLst>
                </a:gridCol>
                <a:gridCol w="576072">
                  <a:extLst>
                    <a:ext uri="{9D8B030D-6E8A-4147-A177-3AD203B41FA5}">
                      <a16:colId xmlns:a16="http://schemas.microsoft.com/office/drawing/2014/main" val="3826364920"/>
                    </a:ext>
                  </a:extLst>
                </a:gridCol>
                <a:gridCol w="576072">
                  <a:extLst>
                    <a:ext uri="{9D8B030D-6E8A-4147-A177-3AD203B41FA5}">
                      <a16:colId xmlns:a16="http://schemas.microsoft.com/office/drawing/2014/main" val="2380710004"/>
                    </a:ext>
                  </a:extLst>
                </a:gridCol>
                <a:gridCol w="576072">
                  <a:extLst>
                    <a:ext uri="{9D8B030D-6E8A-4147-A177-3AD203B41FA5}">
                      <a16:colId xmlns:a16="http://schemas.microsoft.com/office/drawing/2014/main" val="568688343"/>
                    </a:ext>
                  </a:extLst>
                </a:gridCol>
                <a:gridCol w="576072">
                  <a:extLst>
                    <a:ext uri="{9D8B030D-6E8A-4147-A177-3AD203B41FA5}">
                      <a16:colId xmlns:a16="http://schemas.microsoft.com/office/drawing/2014/main" val="1208340690"/>
                    </a:ext>
                  </a:extLst>
                </a:gridCol>
                <a:gridCol w="576072">
                  <a:extLst>
                    <a:ext uri="{9D8B030D-6E8A-4147-A177-3AD203B41FA5}">
                      <a16:colId xmlns:a16="http://schemas.microsoft.com/office/drawing/2014/main" val="4038779660"/>
                    </a:ext>
                  </a:extLst>
                </a:gridCol>
                <a:gridCol w="576072">
                  <a:extLst>
                    <a:ext uri="{9D8B030D-6E8A-4147-A177-3AD203B41FA5}">
                      <a16:colId xmlns:a16="http://schemas.microsoft.com/office/drawing/2014/main" val="382527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5022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16:15:00</a:t>
                      </a:r>
                      <a:r>
                        <a:rPr kumimoji="0" lang="de-DE" sz="1000" b="0" i="0" u="none" strike="noStrike" kern="1200" cap="none" spc="0" normalizeH="0" baseline="0" noProof="0">
                          <a:ln>
                            <a:noFill/>
                          </a:ln>
                          <a:solidFill>
                            <a:prstClr val="black"/>
                          </a:solidFill>
                          <a:effectLst/>
                          <a:uLnTx/>
                          <a:uFillTx/>
                          <a:latin typeface="Calibri"/>
                          <a:ea typeface="+mn-ea"/>
                          <a:cs typeface="+mn-cs"/>
                        </a:rPr>
                        <a:t>
 Viele Freibäder schließen - auch das Schwimmbad in Dabringhausen wird eigentlich nicht mehr genutzt. Außer in den Sommerferien: Der Verein SV Freibad Dabringhausen e.V. öffnet nur für sechs Wochen. 💦 Betrieben von Ehrenamtlichen. 💪🏼
So haben Kinder immerhin in die Möglichkeit, Schwimmen zu lernen und Familien können das Schwimmbad als kleine Oase nutzen. 🏊‍♀️
#WDR #Lokalzeit #Ehrenamt #Schwimmen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46187</a:t>
                      </a:r>
                    </a:p>
                  </a:txBody>
                  <a:tcPr/>
                </a:tc>
                <a:extLst>
                  <a:ext uri="{0D108BD9-81ED-4DB2-BD59-A6C34878D82A}">
                    <a16:rowId xmlns:a16="http://schemas.microsoft.com/office/drawing/2014/main" val="3478320961"/>
                  </a:ext>
                </a:extLst>
              </a:tr>
            </a:tbl>
          </a:graphicData>
        </a:graphic>
      </p:graphicFrame>
      <p:sp>
        <p:nvSpPr>
          <p:cNvPr id="4" name="Text Placeholder 3">
            <a:extLst>
              <a:ext uri="{FF2B5EF4-FFF2-40B4-BE49-F238E27FC236}">
                <a16:creationId xmlns:a16="http://schemas.microsoft.com/office/drawing/2014/main" id="{34EE7945-2455-451D-92D4-4A0230608874}"/>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392504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6C94-6E2F-4F42-9AC1-0DA1796792F7}"/>
              </a:ext>
            </a:extLst>
          </p:cNvPr>
          <p:cNvSpPr>
            <a:spLocks noGrp="1"/>
          </p:cNvSpPr>
          <p:nvPr>
            <p:ph type="title"/>
          </p:nvPr>
        </p:nvSpPr>
        <p:spPr/>
        <p:txBody>
          <a:bodyPr/>
          <a:lstStyle/>
          <a:p>
            <a:r>
              <a:rPr lang="en-US"/>
              <a:t>Instagram Posts Table | lokalzeit - 11 of 21</a:t>
            </a:r>
          </a:p>
        </p:txBody>
      </p:sp>
      <p:graphicFrame>
        <p:nvGraphicFramePr>
          <p:cNvPr id="5" name="Table Placeholder 4">
            <a:extLst>
              <a:ext uri="{FF2B5EF4-FFF2-40B4-BE49-F238E27FC236}">
                <a16:creationId xmlns:a16="http://schemas.microsoft.com/office/drawing/2014/main" id="{5A1F6112-07C2-4295-94EA-4629A3A8FFD9}"/>
              </a:ext>
            </a:extLst>
          </p:cNvPr>
          <p:cNvGraphicFramePr>
            <a:graphicFrameLocks noGrp="1"/>
          </p:cNvGraphicFramePr>
          <p:nvPr>
            <p:ph type="tbl" sz="quarter" idx="13"/>
            <p:extLst>
              <p:ext uri="{D42A27DB-BD31-4B8C-83A1-F6EECF244321}">
                <p14:modId xmlns:p14="http://schemas.microsoft.com/office/powerpoint/2010/main" val="174257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07183700"/>
                    </a:ext>
                  </a:extLst>
                </a:gridCol>
                <a:gridCol w="1645920">
                  <a:extLst>
                    <a:ext uri="{9D8B030D-6E8A-4147-A177-3AD203B41FA5}">
                      <a16:colId xmlns:a16="http://schemas.microsoft.com/office/drawing/2014/main" val="3796296612"/>
                    </a:ext>
                  </a:extLst>
                </a:gridCol>
                <a:gridCol w="576072">
                  <a:extLst>
                    <a:ext uri="{9D8B030D-6E8A-4147-A177-3AD203B41FA5}">
                      <a16:colId xmlns:a16="http://schemas.microsoft.com/office/drawing/2014/main" val="3402808306"/>
                    </a:ext>
                  </a:extLst>
                </a:gridCol>
                <a:gridCol w="576072">
                  <a:extLst>
                    <a:ext uri="{9D8B030D-6E8A-4147-A177-3AD203B41FA5}">
                      <a16:colId xmlns:a16="http://schemas.microsoft.com/office/drawing/2014/main" val="3189403449"/>
                    </a:ext>
                  </a:extLst>
                </a:gridCol>
                <a:gridCol w="576072">
                  <a:extLst>
                    <a:ext uri="{9D8B030D-6E8A-4147-A177-3AD203B41FA5}">
                      <a16:colId xmlns:a16="http://schemas.microsoft.com/office/drawing/2014/main" val="213676599"/>
                    </a:ext>
                  </a:extLst>
                </a:gridCol>
                <a:gridCol w="576072">
                  <a:extLst>
                    <a:ext uri="{9D8B030D-6E8A-4147-A177-3AD203B41FA5}">
                      <a16:colId xmlns:a16="http://schemas.microsoft.com/office/drawing/2014/main" val="3974972961"/>
                    </a:ext>
                  </a:extLst>
                </a:gridCol>
                <a:gridCol w="576072">
                  <a:extLst>
                    <a:ext uri="{9D8B030D-6E8A-4147-A177-3AD203B41FA5}">
                      <a16:colId xmlns:a16="http://schemas.microsoft.com/office/drawing/2014/main" val="1111942680"/>
                    </a:ext>
                  </a:extLst>
                </a:gridCol>
                <a:gridCol w="576072">
                  <a:extLst>
                    <a:ext uri="{9D8B030D-6E8A-4147-A177-3AD203B41FA5}">
                      <a16:colId xmlns:a16="http://schemas.microsoft.com/office/drawing/2014/main" val="2959730794"/>
                    </a:ext>
                  </a:extLst>
                </a:gridCol>
                <a:gridCol w="576072">
                  <a:extLst>
                    <a:ext uri="{9D8B030D-6E8A-4147-A177-3AD203B41FA5}">
                      <a16:colId xmlns:a16="http://schemas.microsoft.com/office/drawing/2014/main" val="2988249507"/>
                    </a:ext>
                  </a:extLst>
                </a:gridCol>
                <a:gridCol w="576072">
                  <a:extLst>
                    <a:ext uri="{9D8B030D-6E8A-4147-A177-3AD203B41FA5}">
                      <a16:colId xmlns:a16="http://schemas.microsoft.com/office/drawing/2014/main" val="2149889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1823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09:55:00</a:t>
                      </a:r>
                      <a:r>
                        <a:rPr kumimoji="0" lang="de-DE" sz="1000" b="0" i="0" u="none" strike="noStrike" kern="1200" cap="none" spc="0" normalizeH="0" baseline="0" noProof="0">
                          <a:ln>
                            <a:noFill/>
                          </a:ln>
                          <a:solidFill>
                            <a:prstClr val="black"/>
                          </a:solidFill>
                          <a:effectLst/>
                          <a:uLnTx/>
                          <a:uFillTx/>
                          <a:latin typeface="Calibri"/>
                          <a:ea typeface="+mn-ea"/>
                          <a:cs typeface="+mn-cs"/>
                        </a:rPr>
                        <a:t>
 Mehmet (47) heißt eigentlich anders und will genau wie seine Familie anonym bleiben. Er sitzt seit fünf Jahren im Gefängnis, dreieinhalb hat er noch vor sich. 
Seine Frau und die vier Kinder besuchen ihn regelmäßig. Sie haben eine schwere Zeit hinter sich. Vor allem für die Kinder soll es jetzt etwas leichter werden.  
#Gefängnis #Familie #Vaterrolle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31986</a:t>
                      </a:r>
                    </a:p>
                  </a:txBody>
                  <a:tcPr/>
                </a:tc>
                <a:extLst>
                  <a:ext uri="{0D108BD9-81ED-4DB2-BD59-A6C34878D82A}">
                    <a16:rowId xmlns:a16="http://schemas.microsoft.com/office/drawing/2014/main" val="199549247"/>
                  </a:ext>
                </a:extLst>
              </a:tr>
            </a:tbl>
          </a:graphicData>
        </a:graphic>
      </p:graphicFrame>
      <p:sp>
        <p:nvSpPr>
          <p:cNvPr id="4" name="Text Placeholder 3">
            <a:extLst>
              <a:ext uri="{FF2B5EF4-FFF2-40B4-BE49-F238E27FC236}">
                <a16:creationId xmlns:a16="http://schemas.microsoft.com/office/drawing/2014/main" id="{B5C01E05-5FAA-4C6F-845E-629498FD0E5B}"/>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812162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AC30-4E84-4E16-A88C-D4DE55EB6E47}"/>
              </a:ext>
            </a:extLst>
          </p:cNvPr>
          <p:cNvSpPr>
            <a:spLocks noGrp="1"/>
          </p:cNvSpPr>
          <p:nvPr>
            <p:ph type="title"/>
          </p:nvPr>
        </p:nvSpPr>
        <p:spPr/>
        <p:txBody>
          <a:bodyPr/>
          <a:lstStyle/>
          <a:p>
            <a:r>
              <a:rPr lang="en-US"/>
              <a:t>Instagram Posts Table | lokalzeit - 12 of 21</a:t>
            </a:r>
          </a:p>
        </p:txBody>
      </p:sp>
      <p:graphicFrame>
        <p:nvGraphicFramePr>
          <p:cNvPr id="5" name="Table Placeholder 4">
            <a:extLst>
              <a:ext uri="{FF2B5EF4-FFF2-40B4-BE49-F238E27FC236}">
                <a16:creationId xmlns:a16="http://schemas.microsoft.com/office/drawing/2014/main" id="{599A9A29-0890-4532-A2A4-F914E3CBBB03}"/>
              </a:ext>
            </a:extLst>
          </p:cNvPr>
          <p:cNvGraphicFramePr>
            <a:graphicFrameLocks noGrp="1"/>
          </p:cNvGraphicFramePr>
          <p:nvPr>
            <p:ph type="tbl" sz="quarter" idx="13"/>
            <p:extLst>
              <p:ext uri="{D42A27DB-BD31-4B8C-83A1-F6EECF244321}">
                <p14:modId xmlns:p14="http://schemas.microsoft.com/office/powerpoint/2010/main" val="1766325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9216715"/>
                    </a:ext>
                  </a:extLst>
                </a:gridCol>
                <a:gridCol w="1645920">
                  <a:extLst>
                    <a:ext uri="{9D8B030D-6E8A-4147-A177-3AD203B41FA5}">
                      <a16:colId xmlns:a16="http://schemas.microsoft.com/office/drawing/2014/main" val="2456136931"/>
                    </a:ext>
                  </a:extLst>
                </a:gridCol>
                <a:gridCol w="576072">
                  <a:extLst>
                    <a:ext uri="{9D8B030D-6E8A-4147-A177-3AD203B41FA5}">
                      <a16:colId xmlns:a16="http://schemas.microsoft.com/office/drawing/2014/main" val="3265510335"/>
                    </a:ext>
                  </a:extLst>
                </a:gridCol>
                <a:gridCol w="576072">
                  <a:extLst>
                    <a:ext uri="{9D8B030D-6E8A-4147-A177-3AD203B41FA5}">
                      <a16:colId xmlns:a16="http://schemas.microsoft.com/office/drawing/2014/main" val="2539782777"/>
                    </a:ext>
                  </a:extLst>
                </a:gridCol>
                <a:gridCol w="576072">
                  <a:extLst>
                    <a:ext uri="{9D8B030D-6E8A-4147-A177-3AD203B41FA5}">
                      <a16:colId xmlns:a16="http://schemas.microsoft.com/office/drawing/2014/main" val="2976793578"/>
                    </a:ext>
                  </a:extLst>
                </a:gridCol>
                <a:gridCol w="576072">
                  <a:extLst>
                    <a:ext uri="{9D8B030D-6E8A-4147-A177-3AD203B41FA5}">
                      <a16:colId xmlns:a16="http://schemas.microsoft.com/office/drawing/2014/main" val="407669655"/>
                    </a:ext>
                  </a:extLst>
                </a:gridCol>
                <a:gridCol w="576072">
                  <a:extLst>
                    <a:ext uri="{9D8B030D-6E8A-4147-A177-3AD203B41FA5}">
                      <a16:colId xmlns:a16="http://schemas.microsoft.com/office/drawing/2014/main" val="343699974"/>
                    </a:ext>
                  </a:extLst>
                </a:gridCol>
                <a:gridCol w="576072">
                  <a:extLst>
                    <a:ext uri="{9D8B030D-6E8A-4147-A177-3AD203B41FA5}">
                      <a16:colId xmlns:a16="http://schemas.microsoft.com/office/drawing/2014/main" val="3399267462"/>
                    </a:ext>
                  </a:extLst>
                </a:gridCol>
                <a:gridCol w="576072">
                  <a:extLst>
                    <a:ext uri="{9D8B030D-6E8A-4147-A177-3AD203B41FA5}">
                      <a16:colId xmlns:a16="http://schemas.microsoft.com/office/drawing/2014/main" val="4104876359"/>
                    </a:ext>
                  </a:extLst>
                </a:gridCol>
                <a:gridCol w="576072">
                  <a:extLst>
                    <a:ext uri="{9D8B030D-6E8A-4147-A177-3AD203B41FA5}">
                      <a16:colId xmlns:a16="http://schemas.microsoft.com/office/drawing/2014/main" val="87841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3015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13:05:58</a:t>
                      </a:r>
                      <a:r>
                        <a:rPr kumimoji="0" lang="de-DE" sz="1000" b="0" i="0" u="none" strike="noStrike" kern="1200" cap="none" spc="0" normalizeH="0" baseline="0" noProof="0">
                          <a:ln>
                            <a:noFill/>
                          </a:ln>
                          <a:solidFill>
                            <a:prstClr val="black"/>
                          </a:solidFill>
                          <a:effectLst/>
                          <a:uLnTx/>
                          <a:uFillTx/>
                          <a:latin typeface="Calibri"/>
                          <a:ea typeface="+mn-ea"/>
                          <a:cs typeface="+mn-cs"/>
                        </a:rPr>
                        <a:t>
 Parookaville schön und gut, aber wo genau ist das überhaupt, dieses Weeze?
Wir haben geguckt, ob die Parookaville-Bürger und-Bürgerinnen wissen, wo sie genau sind!
#Parookaville #Parookaville2025 #Festival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28628</a:t>
                      </a:r>
                    </a:p>
                  </a:txBody>
                  <a:tcPr/>
                </a:tc>
                <a:extLst>
                  <a:ext uri="{0D108BD9-81ED-4DB2-BD59-A6C34878D82A}">
                    <a16:rowId xmlns:a16="http://schemas.microsoft.com/office/drawing/2014/main" val="1352128498"/>
                  </a:ext>
                </a:extLst>
              </a:tr>
            </a:tbl>
          </a:graphicData>
        </a:graphic>
      </p:graphicFrame>
      <p:sp>
        <p:nvSpPr>
          <p:cNvPr id="4" name="Text Placeholder 3">
            <a:extLst>
              <a:ext uri="{FF2B5EF4-FFF2-40B4-BE49-F238E27FC236}">
                <a16:creationId xmlns:a16="http://schemas.microsoft.com/office/drawing/2014/main" id="{A7B67FDF-E84A-4D3F-B746-6950E3D75014}"/>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958026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C061D-EF47-45C0-93F5-707C7471AE4A}"/>
              </a:ext>
            </a:extLst>
          </p:cNvPr>
          <p:cNvSpPr>
            <a:spLocks noGrp="1"/>
          </p:cNvSpPr>
          <p:nvPr>
            <p:ph type="title"/>
          </p:nvPr>
        </p:nvSpPr>
        <p:spPr/>
        <p:txBody>
          <a:bodyPr/>
          <a:lstStyle/>
          <a:p>
            <a:r>
              <a:rPr lang="en-US"/>
              <a:t>Instagram Posts Table | lokalzeit - 13 of 21</a:t>
            </a:r>
          </a:p>
        </p:txBody>
      </p:sp>
      <p:graphicFrame>
        <p:nvGraphicFramePr>
          <p:cNvPr id="5" name="Table Placeholder 4">
            <a:extLst>
              <a:ext uri="{FF2B5EF4-FFF2-40B4-BE49-F238E27FC236}">
                <a16:creationId xmlns:a16="http://schemas.microsoft.com/office/drawing/2014/main" id="{235CEE85-5CB8-4E2E-95AF-B7696E3C3BA7}"/>
              </a:ext>
            </a:extLst>
          </p:cNvPr>
          <p:cNvGraphicFramePr>
            <a:graphicFrameLocks noGrp="1"/>
          </p:cNvGraphicFramePr>
          <p:nvPr>
            <p:ph type="tbl" sz="quarter" idx="13"/>
            <p:extLst>
              <p:ext uri="{D42A27DB-BD31-4B8C-83A1-F6EECF244321}">
                <p14:modId xmlns:p14="http://schemas.microsoft.com/office/powerpoint/2010/main" val="319059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2396042"/>
                    </a:ext>
                  </a:extLst>
                </a:gridCol>
                <a:gridCol w="1645920">
                  <a:extLst>
                    <a:ext uri="{9D8B030D-6E8A-4147-A177-3AD203B41FA5}">
                      <a16:colId xmlns:a16="http://schemas.microsoft.com/office/drawing/2014/main" val="3498613336"/>
                    </a:ext>
                  </a:extLst>
                </a:gridCol>
                <a:gridCol w="576072">
                  <a:extLst>
                    <a:ext uri="{9D8B030D-6E8A-4147-A177-3AD203B41FA5}">
                      <a16:colId xmlns:a16="http://schemas.microsoft.com/office/drawing/2014/main" val="2633171249"/>
                    </a:ext>
                  </a:extLst>
                </a:gridCol>
                <a:gridCol w="576072">
                  <a:extLst>
                    <a:ext uri="{9D8B030D-6E8A-4147-A177-3AD203B41FA5}">
                      <a16:colId xmlns:a16="http://schemas.microsoft.com/office/drawing/2014/main" val="782530569"/>
                    </a:ext>
                  </a:extLst>
                </a:gridCol>
                <a:gridCol w="576072">
                  <a:extLst>
                    <a:ext uri="{9D8B030D-6E8A-4147-A177-3AD203B41FA5}">
                      <a16:colId xmlns:a16="http://schemas.microsoft.com/office/drawing/2014/main" val="3537694337"/>
                    </a:ext>
                  </a:extLst>
                </a:gridCol>
                <a:gridCol w="576072">
                  <a:extLst>
                    <a:ext uri="{9D8B030D-6E8A-4147-A177-3AD203B41FA5}">
                      <a16:colId xmlns:a16="http://schemas.microsoft.com/office/drawing/2014/main" val="1926243465"/>
                    </a:ext>
                  </a:extLst>
                </a:gridCol>
                <a:gridCol w="576072">
                  <a:extLst>
                    <a:ext uri="{9D8B030D-6E8A-4147-A177-3AD203B41FA5}">
                      <a16:colId xmlns:a16="http://schemas.microsoft.com/office/drawing/2014/main" val="305166343"/>
                    </a:ext>
                  </a:extLst>
                </a:gridCol>
                <a:gridCol w="576072">
                  <a:extLst>
                    <a:ext uri="{9D8B030D-6E8A-4147-A177-3AD203B41FA5}">
                      <a16:colId xmlns:a16="http://schemas.microsoft.com/office/drawing/2014/main" val="1356904168"/>
                    </a:ext>
                  </a:extLst>
                </a:gridCol>
                <a:gridCol w="576072">
                  <a:extLst>
                    <a:ext uri="{9D8B030D-6E8A-4147-A177-3AD203B41FA5}">
                      <a16:colId xmlns:a16="http://schemas.microsoft.com/office/drawing/2014/main" val="1159952324"/>
                    </a:ext>
                  </a:extLst>
                </a:gridCol>
                <a:gridCol w="576072">
                  <a:extLst>
                    <a:ext uri="{9D8B030D-6E8A-4147-A177-3AD203B41FA5}">
                      <a16:colId xmlns:a16="http://schemas.microsoft.com/office/drawing/2014/main" val="1130974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8268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11:30:00</a:t>
                      </a:r>
                      <a:r>
                        <a:rPr kumimoji="0" lang="de-DE" sz="1000" b="0" i="0" u="none" strike="noStrike" kern="1200" cap="none" spc="0" normalizeH="0" baseline="0" noProof="0">
                          <a:ln>
                            <a:noFill/>
                          </a:ln>
                          <a:solidFill>
                            <a:prstClr val="black"/>
                          </a:solidFill>
                          <a:effectLst/>
                          <a:uLnTx/>
                          <a:uFillTx/>
                          <a:latin typeface="Calibri"/>
                          <a:ea typeface="+mn-ea"/>
                          <a:cs typeface="+mn-cs"/>
                        </a:rPr>
                        <a:t>
 Die Mufflons Benni und Björn hatten lange ihren Spaß in der Eifel – jetzt ist damit leider Schluss ... 🙁 
Benni und Björn waren monatelang Gesprächsthema in der Eifel und: sind es noch immer. Zuerst weil sie einfach mal so durch die Dörfer galoppierten, ohne auf den Verkehr zu achten, dann weil sie bei etlichen Schaf-Damen vorstellig wurden und Verkehr hatten. Nicht ohne Folgen - wie man hinter dem Café von Hans-Georg Berndsen in Monschau-Kalterherberg sehen kann. 
Drei kleine Lämmchen sind geboren: man nennt sie Schaf-Mufflon-Hybrid-Mischung. 💡
Doch leider laufen Benni und Björn nicht mehr wild und fröhlich durch die Eifel – Benni wurde überfahren und Björn plagt eine Klauenkrankheit. Er wurde eingefangen und zu einer Wildtierpflegestation in Ostbelgien gebracht. 
#Mufflons #Eifel #Wildtier #Schafe #Lamm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27511</a:t>
                      </a:r>
                    </a:p>
                  </a:txBody>
                  <a:tcPr/>
                </a:tc>
                <a:extLst>
                  <a:ext uri="{0D108BD9-81ED-4DB2-BD59-A6C34878D82A}">
                    <a16:rowId xmlns:a16="http://schemas.microsoft.com/office/drawing/2014/main" val="3336779944"/>
                  </a:ext>
                </a:extLst>
              </a:tr>
            </a:tbl>
          </a:graphicData>
        </a:graphic>
      </p:graphicFrame>
      <p:sp>
        <p:nvSpPr>
          <p:cNvPr id="4" name="Text Placeholder 3">
            <a:extLst>
              <a:ext uri="{FF2B5EF4-FFF2-40B4-BE49-F238E27FC236}">
                <a16:creationId xmlns:a16="http://schemas.microsoft.com/office/drawing/2014/main" id="{E3F039DC-6393-41FC-851C-8D7A2AD3F480}"/>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953249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D5AF9-1095-4789-A46F-0E8BF3FB39DC}"/>
              </a:ext>
            </a:extLst>
          </p:cNvPr>
          <p:cNvSpPr>
            <a:spLocks noGrp="1"/>
          </p:cNvSpPr>
          <p:nvPr>
            <p:ph type="title"/>
          </p:nvPr>
        </p:nvSpPr>
        <p:spPr/>
        <p:txBody>
          <a:bodyPr/>
          <a:lstStyle/>
          <a:p>
            <a:r>
              <a:rPr lang="en-US"/>
              <a:t>Instagram Posts Table | lokalzeit - 14 of 21</a:t>
            </a:r>
          </a:p>
        </p:txBody>
      </p:sp>
      <p:graphicFrame>
        <p:nvGraphicFramePr>
          <p:cNvPr id="5" name="Table Placeholder 4">
            <a:extLst>
              <a:ext uri="{FF2B5EF4-FFF2-40B4-BE49-F238E27FC236}">
                <a16:creationId xmlns:a16="http://schemas.microsoft.com/office/drawing/2014/main" id="{A95FDAD0-AD30-405E-9602-77DF90399534}"/>
              </a:ext>
            </a:extLst>
          </p:cNvPr>
          <p:cNvGraphicFramePr>
            <a:graphicFrameLocks noGrp="1"/>
          </p:cNvGraphicFramePr>
          <p:nvPr>
            <p:ph type="tbl" sz="quarter" idx="13"/>
            <p:extLst>
              <p:ext uri="{D42A27DB-BD31-4B8C-83A1-F6EECF244321}">
                <p14:modId xmlns:p14="http://schemas.microsoft.com/office/powerpoint/2010/main" val="160060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34353019"/>
                    </a:ext>
                  </a:extLst>
                </a:gridCol>
                <a:gridCol w="1645920">
                  <a:extLst>
                    <a:ext uri="{9D8B030D-6E8A-4147-A177-3AD203B41FA5}">
                      <a16:colId xmlns:a16="http://schemas.microsoft.com/office/drawing/2014/main" val="344262816"/>
                    </a:ext>
                  </a:extLst>
                </a:gridCol>
                <a:gridCol w="576072">
                  <a:extLst>
                    <a:ext uri="{9D8B030D-6E8A-4147-A177-3AD203B41FA5}">
                      <a16:colId xmlns:a16="http://schemas.microsoft.com/office/drawing/2014/main" val="2565519914"/>
                    </a:ext>
                  </a:extLst>
                </a:gridCol>
                <a:gridCol w="576072">
                  <a:extLst>
                    <a:ext uri="{9D8B030D-6E8A-4147-A177-3AD203B41FA5}">
                      <a16:colId xmlns:a16="http://schemas.microsoft.com/office/drawing/2014/main" val="164415030"/>
                    </a:ext>
                  </a:extLst>
                </a:gridCol>
                <a:gridCol w="576072">
                  <a:extLst>
                    <a:ext uri="{9D8B030D-6E8A-4147-A177-3AD203B41FA5}">
                      <a16:colId xmlns:a16="http://schemas.microsoft.com/office/drawing/2014/main" val="3164318314"/>
                    </a:ext>
                  </a:extLst>
                </a:gridCol>
                <a:gridCol w="576072">
                  <a:extLst>
                    <a:ext uri="{9D8B030D-6E8A-4147-A177-3AD203B41FA5}">
                      <a16:colId xmlns:a16="http://schemas.microsoft.com/office/drawing/2014/main" val="3998234631"/>
                    </a:ext>
                  </a:extLst>
                </a:gridCol>
                <a:gridCol w="576072">
                  <a:extLst>
                    <a:ext uri="{9D8B030D-6E8A-4147-A177-3AD203B41FA5}">
                      <a16:colId xmlns:a16="http://schemas.microsoft.com/office/drawing/2014/main" val="2379906363"/>
                    </a:ext>
                  </a:extLst>
                </a:gridCol>
                <a:gridCol w="576072">
                  <a:extLst>
                    <a:ext uri="{9D8B030D-6E8A-4147-A177-3AD203B41FA5}">
                      <a16:colId xmlns:a16="http://schemas.microsoft.com/office/drawing/2014/main" val="1462225273"/>
                    </a:ext>
                  </a:extLst>
                </a:gridCol>
                <a:gridCol w="576072">
                  <a:extLst>
                    <a:ext uri="{9D8B030D-6E8A-4147-A177-3AD203B41FA5}">
                      <a16:colId xmlns:a16="http://schemas.microsoft.com/office/drawing/2014/main" val="1828750948"/>
                    </a:ext>
                  </a:extLst>
                </a:gridCol>
                <a:gridCol w="576072">
                  <a:extLst>
                    <a:ext uri="{9D8B030D-6E8A-4147-A177-3AD203B41FA5}">
                      <a16:colId xmlns:a16="http://schemas.microsoft.com/office/drawing/2014/main" val="1778885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940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- 2025-07-20 11:30:00</a:t>
                      </a:r>
                      <a:r>
                        <a:rPr kumimoji="0" lang="de-DE" sz="1000" b="0" i="0" u="none" strike="noStrike" kern="1200" cap="none" spc="0" normalizeH="0" baseline="0" noProof="0">
                          <a:ln>
                            <a:noFill/>
                          </a:ln>
                          <a:solidFill>
                            <a:prstClr val="black"/>
                          </a:solidFill>
                          <a:effectLst/>
                          <a:uLnTx/>
                          <a:uFillTx/>
                          <a:latin typeface="Calibri"/>
                          <a:ea typeface="+mn-ea"/>
                          <a:cs typeface="+mn-cs"/>
                        </a:rPr>
                        <a:t>
 Sein Geburtstagsgeld einfach weiterverschenken? 😮 Das macht Limal aus Dortmund – und zwar schon seit drei Jahren. “Ich hab doch genug”, sagt der 11-Jährige. Statt Spielzeug und Süßigkeiten wünscht er sich jedes Jahr Geld. Und das geht dann an die Deutschen Kinderhospizdienste. Damit hilft er Kindern, denen es nicht so gut geht und ihren Familien. ❤️👏
Wie kann man mit 11 bitte so cool sein?! 🥹
👨‍💻 Autor: Jonas Vogt 
#Spende #Kinderhospiz #Krankheit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20294</a:t>
                      </a:r>
                    </a:p>
                  </a:txBody>
                  <a:tcPr/>
                </a:tc>
                <a:extLst>
                  <a:ext uri="{0D108BD9-81ED-4DB2-BD59-A6C34878D82A}">
                    <a16:rowId xmlns:a16="http://schemas.microsoft.com/office/drawing/2014/main" val="2364107331"/>
                  </a:ext>
                </a:extLst>
              </a:tr>
            </a:tbl>
          </a:graphicData>
        </a:graphic>
      </p:graphicFrame>
      <p:sp>
        <p:nvSpPr>
          <p:cNvPr id="4" name="Text Placeholder 3">
            <a:extLst>
              <a:ext uri="{FF2B5EF4-FFF2-40B4-BE49-F238E27FC236}">
                <a16:creationId xmlns:a16="http://schemas.microsoft.com/office/drawing/2014/main" id="{E349B554-FF56-4E80-838F-A22768FB5A49}"/>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056142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31036-795C-42E4-8EBD-F408555A2A15}"/>
              </a:ext>
            </a:extLst>
          </p:cNvPr>
          <p:cNvSpPr>
            <a:spLocks noGrp="1"/>
          </p:cNvSpPr>
          <p:nvPr>
            <p:ph type="title"/>
          </p:nvPr>
        </p:nvSpPr>
        <p:spPr/>
        <p:txBody>
          <a:bodyPr/>
          <a:lstStyle/>
          <a:p>
            <a:r>
              <a:rPr lang="en-US"/>
              <a:t>Instagram Posts Table | lokalzeit - 15 of 21</a:t>
            </a:r>
          </a:p>
        </p:txBody>
      </p:sp>
      <p:graphicFrame>
        <p:nvGraphicFramePr>
          <p:cNvPr id="5" name="Table Placeholder 4">
            <a:extLst>
              <a:ext uri="{FF2B5EF4-FFF2-40B4-BE49-F238E27FC236}">
                <a16:creationId xmlns:a16="http://schemas.microsoft.com/office/drawing/2014/main" id="{A55BF77C-6BEF-49B5-BB9B-7F9BCF99EB41}"/>
              </a:ext>
            </a:extLst>
          </p:cNvPr>
          <p:cNvGraphicFramePr>
            <a:graphicFrameLocks noGrp="1"/>
          </p:cNvGraphicFramePr>
          <p:nvPr>
            <p:ph type="tbl" sz="quarter" idx="13"/>
            <p:extLst>
              <p:ext uri="{D42A27DB-BD31-4B8C-83A1-F6EECF244321}">
                <p14:modId xmlns:p14="http://schemas.microsoft.com/office/powerpoint/2010/main" val="75979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1443845"/>
                    </a:ext>
                  </a:extLst>
                </a:gridCol>
                <a:gridCol w="1645920">
                  <a:extLst>
                    <a:ext uri="{9D8B030D-6E8A-4147-A177-3AD203B41FA5}">
                      <a16:colId xmlns:a16="http://schemas.microsoft.com/office/drawing/2014/main" val="1213194103"/>
                    </a:ext>
                  </a:extLst>
                </a:gridCol>
                <a:gridCol w="576072">
                  <a:extLst>
                    <a:ext uri="{9D8B030D-6E8A-4147-A177-3AD203B41FA5}">
                      <a16:colId xmlns:a16="http://schemas.microsoft.com/office/drawing/2014/main" val="4235734340"/>
                    </a:ext>
                  </a:extLst>
                </a:gridCol>
                <a:gridCol w="576072">
                  <a:extLst>
                    <a:ext uri="{9D8B030D-6E8A-4147-A177-3AD203B41FA5}">
                      <a16:colId xmlns:a16="http://schemas.microsoft.com/office/drawing/2014/main" val="465250589"/>
                    </a:ext>
                  </a:extLst>
                </a:gridCol>
                <a:gridCol w="576072">
                  <a:extLst>
                    <a:ext uri="{9D8B030D-6E8A-4147-A177-3AD203B41FA5}">
                      <a16:colId xmlns:a16="http://schemas.microsoft.com/office/drawing/2014/main" val="2812452354"/>
                    </a:ext>
                  </a:extLst>
                </a:gridCol>
                <a:gridCol w="576072">
                  <a:extLst>
                    <a:ext uri="{9D8B030D-6E8A-4147-A177-3AD203B41FA5}">
                      <a16:colId xmlns:a16="http://schemas.microsoft.com/office/drawing/2014/main" val="2564470187"/>
                    </a:ext>
                  </a:extLst>
                </a:gridCol>
                <a:gridCol w="576072">
                  <a:extLst>
                    <a:ext uri="{9D8B030D-6E8A-4147-A177-3AD203B41FA5}">
                      <a16:colId xmlns:a16="http://schemas.microsoft.com/office/drawing/2014/main" val="257937215"/>
                    </a:ext>
                  </a:extLst>
                </a:gridCol>
                <a:gridCol w="576072">
                  <a:extLst>
                    <a:ext uri="{9D8B030D-6E8A-4147-A177-3AD203B41FA5}">
                      <a16:colId xmlns:a16="http://schemas.microsoft.com/office/drawing/2014/main" val="272716971"/>
                    </a:ext>
                  </a:extLst>
                </a:gridCol>
                <a:gridCol w="576072">
                  <a:extLst>
                    <a:ext uri="{9D8B030D-6E8A-4147-A177-3AD203B41FA5}">
                      <a16:colId xmlns:a16="http://schemas.microsoft.com/office/drawing/2014/main" val="2764934887"/>
                    </a:ext>
                  </a:extLst>
                </a:gridCol>
                <a:gridCol w="576072">
                  <a:extLst>
                    <a:ext uri="{9D8B030D-6E8A-4147-A177-3AD203B41FA5}">
                      <a16:colId xmlns:a16="http://schemas.microsoft.com/office/drawing/2014/main" val="1503463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6299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11:05:56</a:t>
                      </a:r>
                      <a:r>
                        <a:rPr kumimoji="0" lang="de-DE" sz="1000" b="0" i="0" u="none" strike="noStrike" kern="1200" cap="none" spc="0" normalizeH="0" baseline="0" noProof="0">
                          <a:ln>
                            <a:noFill/>
                          </a:ln>
                          <a:solidFill>
                            <a:prstClr val="black"/>
                          </a:solidFill>
                          <a:effectLst/>
                          <a:uLnTx/>
                          <a:uFillTx/>
                          <a:latin typeface="Calibri"/>
                          <a:ea typeface="+mn-ea"/>
                          <a:cs typeface="+mn-cs"/>
                        </a:rPr>
                        <a:t>
 Content Note: Sexuelle Gewalt und Vernachlässigung von Kindern. 
Wie gehst du mit schlimmen Erlebnissen um? ❤️‍🩹 
Aylin Bahle ist mit Gewalt, Drogen und Missbrauch aufgewachsen. Zuerst mit Eltern, die ihr beispielsweise kochendes Wasser in den Kinderwagen geschüttet haben oder nichts zu essen gaben. 😰 
Die Nachbarn reagieren und mithilfe der Polizei und des Jugendamts bringen sie Aylin und ihren Bruder in ein Kinderheim. Dort hört der Horror nicht auf: ihr wird von Jugendlichen mit dreieinhalb Jahren sexuelle Gewalt angetan. 
Dann die Wende: Aylins neue Mama und Papa adoptieren sie. Sie geht in Therapie, um alles aufzuarbeiten. Jetzt will die 27-Jährige anderen mit ihrer Geschichte Mut machen. 🥰 
#Trauma #Therapie #Kindheit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18235</a:t>
                      </a:r>
                    </a:p>
                  </a:txBody>
                  <a:tcPr/>
                </a:tc>
                <a:extLst>
                  <a:ext uri="{0D108BD9-81ED-4DB2-BD59-A6C34878D82A}">
                    <a16:rowId xmlns:a16="http://schemas.microsoft.com/office/drawing/2014/main" val="3596913229"/>
                  </a:ext>
                </a:extLst>
              </a:tr>
            </a:tbl>
          </a:graphicData>
        </a:graphic>
      </p:graphicFrame>
      <p:sp>
        <p:nvSpPr>
          <p:cNvPr id="4" name="Text Placeholder 3">
            <a:extLst>
              <a:ext uri="{FF2B5EF4-FFF2-40B4-BE49-F238E27FC236}">
                <a16:creationId xmlns:a16="http://schemas.microsoft.com/office/drawing/2014/main" id="{48CB19D7-FAF1-4833-868D-BFC271988FE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4006814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5A93B-B81C-403B-A91E-2428149C7ADA}"/>
              </a:ext>
            </a:extLst>
          </p:cNvPr>
          <p:cNvSpPr>
            <a:spLocks noGrp="1"/>
          </p:cNvSpPr>
          <p:nvPr>
            <p:ph type="title"/>
          </p:nvPr>
        </p:nvSpPr>
        <p:spPr/>
        <p:txBody>
          <a:bodyPr/>
          <a:lstStyle/>
          <a:p>
            <a:r>
              <a:rPr lang="en-US"/>
              <a:t>Instagram Posts Table | lokalzeit - 16 of 21</a:t>
            </a:r>
          </a:p>
        </p:txBody>
      </p:sp>
      <p:graphicFrame>
        <p:nvGraphicFramePr>
          <p:cNvPr id="5" name="Table Placeholder 4">
            <a:extLst>
              <a:ext uri="{FF2B5EF4-FFF2-40B4-BE49-F238E27FC236}">
                <a16:creationId xmlns:a16="http://schemas.microsoft.com/office/drawing/2014/main" id="{0D7FE213-800A-484B-BDCD-BC6F8412FF2D}"/>
              </a:ext>
            </a:extLst>
          </p:cNvPr>
          <p:cNvGraphicFramePr>
            <a:graphicFrameLocks noGrp="1"/>
          </p:cNvGraphicFramePr>
          <p:nvPr>
            <p:ph type="tbl" sz="quarter" idx="13"/>
            <p:extLst>
              <p:ext uri="{D42A27DB-BD31-4B8C-83A1-F6EECF244321}">
                <p14:modId xmlns:p14="http://schemas.microsoft.com/office/powerpoint/2010/main" val="354353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4525674"/>
                    </a:ext>
                  </a:extLst>
                </a:gridCol>
                <a:gridCol w="1645920">
                  <a:extLst>
                    <a:ext uri="{9D8B030D-6E8A-4147-A177-3AD203B41FA5}">
                      <a16:colId xmlns:a16="http://schemas.microsoft.com/office/drawing/2014/main" val="1273566959"/>
                    </a:ext>
                  </a:extLst>
                </a:gridCol>
                <a:gridCol w="576072">
                  <a:extLst>
                    <a:ext uri="{9D8B030D-6E8A-4147-A177-3AD203B41FA5}">
                      <a16:colId xmlns:a16="http://schemas.microsoft.com/office/drawing/2014/main" val="4050473714"/>
                    </a:ext>
                  </a:extLst>
                </a:gridCol>
                <a:gridCol w="576072">
                  <a:extLst>
                    <a:ext uri="{9D8B030D-6E8A-4147-A177-3AD203B41FA5}">
                      <a16:colId xmlns:a16="http://schemas.microsoft.com/office/drawing/2014/main" val="609365066"/>
                    </a:ext>
                  </a:extLst>
                </a:gridCol>
                <a:gridCol w="576072">
                  <a:extLst>
                    <a:ext uri="{9D8B030D-6E8A-4147-A177-3AD203B41FA5}">
                      <a16:colId xmlns:a16="http://schemas.microsoft.com/office/drawing/2014/main" val="2377824068"/>
                    </a:ext>
                  </a:extLst>
                </a:gridCol>
                <a:gridCol w="576072">
                  <a:extLst>
                    <a:ext uri="{9D8B030D-6E8A-4147-A177-3AD203B41FA5}">
                      <a16:colId xmlns:a16="http://schemas.microsoft.com/office/drawing/2014/main" val="4205103394"/>
                    </a:ext>
                  </a:extLst>
                </a:gridCol>
                <a:gridCol w="576072">
                  <a:extLst>
                    <a:ext uri="{9D8B030D-6E8A-4147-A177-3AD203B41FA5}">
                      <a16:colId xmlns:a16="http://schemas.microsoft.com/office/drawing/2014/main" val="77871175"/>
                    </a:ext>
                  </a:extLst>
                </a:gridCol>
                <a:gridCol w="576072">
                  <a:extLst>
                    <a:ext uri="{9D8B030D-6E8A-4147-A177-3AD203B41FA5}">
                      <a16:colId xmlns:a16="http://schemas.microsoft.com/office/drawing/2014/main" val="2403664093"/>
                    </a:ext>
                  </a:extLst>
                </a:gridCol>
                <a:gridCol w="576072">
                  <a:extLst>
                    <a:ext uri="{9D8B030D-6E8A-4147-A177-3AD203B41FA5}">
                      <a16:colId xmlns:a16="http://schemas.microsoft.com/office/drawing/2014/main" val="3750220411"/>
                    </a:ext>
                  </a:extLst>
                </a:gridCol>
                <a:gridCol w="576072">
                  <a:extLst>
                    <a:ext uri="{9D8B030D-6E8A-4147-A177-3AD203B41FA5}">
                      <a16:colId xmlns:a16="http://schemas.microsoft.com/office/drawing/2014/main" val="3549170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6508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12:58:58</a:t>
                      </a:r>
                      <a:r>
                        <a:rPr kumimoji="0" lang="de-DE" sz="1000" b="0" i="0" u="none" strike="noStrike" kern="1200" cap="none" spc="0" normalizeH="0" baseline="0" noProof="0">
                          <a:ln>
                            <a:noFill/>
                          </a:ln>
                          <a:solidFill>
                            <a:prstClr val="black"/>
                          </a:solidFill>
                          <a:effectLst/>
                          <a:uLnTx/>
                          <a:uFillTx/>
                          <a:latin typeface="Calibri"/>
                          <a:ea typeface="+mn-ea"/>
                          <a:cs typeface="+mn-cs"/>
                        </a:rPr>
                        <a:t>
 Die Frauen-Nationalmannschaft gibt bei der Europameisterschaft alles – ohne ihre Vorreiterinnen vor 50 Jahren wäre das aber nicht möglich. 
Denn 1975 hat der Bonner SC einen großen Erfolg gefeiert - den größten seiner Vereinsgeschichte: die deutsche Meisterschaft. 🏆 
Für die Spielerinnen war es wie ein Traum. Für Anerkennung mussten sie allerdings kämpfen, denn Fußball galt 1975 noch als “Männersport”. Frauenfußball war in Deutschland zuvor lange verboten.
Zum Jubiläum haben die Fußballerinnen nochmal den Pokal in die Luft gehoben und sich ordentlich feiern lassen. ⚽️️🎉 
#Fussball #Meisterschaft #Sport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16459</a:t>
                      </a:r>
                    </a:p>
                  </a:txBody>
                  <a:tcPr/>
                </a:tc>
                <a:extLst>
                  <a:ext uri="{0D108BD9-81ED-4DB2-BD59-A6C34878D82A}">
                    <a16:rowId xmlns:a16="http://schemas.microsoft.com/office/drawing/2014/main" val="172009194"/>
                  </a:ext>
                </a:extLst>
              </a:tr>
            </a:tbl>
          </a:graphicData>
        </a:graphic>
      </p:graphicFrame>
      <p:sp>
        <p:nvSpPr>
          <p:cNvPr id="4" name="Text Placeholder 3">
            <a:extLst>
              <a:ext uri="{FF2B5EF4-FFF2-40B4-BE49-F238E27FC236}">
                <a16:creationId xmlns:a16="http://schemas.microsoft.com/office/drawing/2014/main" id="{910F57FC-D054-4A06-BABE-87069C54BE15}"/>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185380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5B21-3863-4462-9707-813C05487A67}"/>
              </a:ext>
            </a:extLst>
          </p:cNvPr>
          <p:cNvSpPr>
            <a:spLocks noGrp="1"/>
          </p:cNvSpPr>
          <p:nvPr>
            <p:ph type="title"/>
          </p:nvPr>
        </p:nvSpPr>
        <p:spPr/>
        <p:txBody>
          <a:bodyPr/>
          <a:lstStyle/>
          <a:p>
            <a:r>
              <a:rPr lang="en-US"/>
              <a:t>Instagram Posts Table | lokalzeit - 17 of 21</a:t>
            </a:r>
          </a:p>
        </p:txBody>
      </p:sp>
      <p:graphicFrame>
        <p:nvGraphicFramePr>
          <p:cNvPr id="5" name="Table Placeholder 4">
            <a:extLst>
              <a:ext uri="{FF2B5EF4-FFF2-40B4-BE49-F238E27FC236}">
                <a16:creationId xmlns:a16="http://schemas.microsoft.com/office/drawing/2014/main" id="{A8AC380E-7B1F-44A7-A7F2-716BC8ACB778}"/>
              </a:ext>
            </a:extLst>
          </p:cNvPr>
          <p:cNvGraphicFramePr>
            <a:graphicFrameLocks noGrp="1"/>
          </p:cNvGraphicFramePr>
          <p:nvPr>
            <p:ph type="tbl" sz="quarter" idx="13"/>
            <p:extLst>
              <p:ext uri="{D42A27DB-BD31-4B8C-83A1-F6EECF244321}">
                <p14:modId xmlns:p14="http://schemas.microsoft.com/office/powerpoint/2010/main" val="3032039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94599838"/>
                    </a:ext>
                  </a:extLst>
                </a:gridCol>
                <a:gridCol w="1645920">
                  <a:extLst>
                    <a:ext uri="{9D8B030D-6E8A-4147-A177-3AD203B41FA5}">
                      <a16:colId xmlns:a16="http://schemas.microsoft.com/office/drawing/2014/main" val="827915352"/>
                    </a:ext>
                  </a:extLst>
                </a:gridCol>
                <a:gridCol w="576072">
                  <a:extLst>
                    <a:ext uri="{9D8B030D-6E8A-4147-A177-3AD203B41FA5}">
                      <a16:colId xmlns:a16="http://schemas.microsoft.com/office/drawing/2014/main" val="3934770285"/>
                    </a:ext>
                  </a:extLst>
                </a:gridCol>
                <a:gridCol w="576072">
                  <a:extLst>
                    <a:ext uri="{9D8B030D-6E8A-4147-A177-3AD203B41FA5}">
                      <a16:colId xmlns:a16="http://schemas.microsoft.com/office/drawing/2014/main" val="2778350655"/>
                    </a:ext>
                  </a:extLst>
                </a:gridCol>
                <a:gridCol w="576072">
                  <a:extLst>
                    <a:ext uri="{9D8B030D-6E8A-4147-A177-3AD203B41FA5}">
                      <a16:colId xmlns:a16="http://schemas.microsoft.com/office/drawing/2014/main" val="1851082292"/>
                    </a:ext>
                  </a:extLst>
                </a:gridCol>
                <a:gridCol w="576072">
                  <a:extLst>
                    <a:ext uri="{9D8B030D-6E8A-4147-A177-3AD203B41FA5}">
                      <a16:colId xmlns:a16="http://schemas.microsoft.com/office/drawing/2014/main" val="4156220225"/>
                    </a:ext>
                  </a:extLst>
                </a:gridCol>
                <a:gridCol w="576072">
                  <a:extLst>
                    <a:ext uri="{9D8B030D-6E8A-4147-A177-3AD203B41FA5}">
                      <a16:colId xmlns:a16="http://schemas.microsoft.com/office/drawing/2014/main" val="1419347328"/>
                    </a:ext>
                  </a:extLst>
                </a:gridCol>
                <a:gridCol w="576072">
                  <a:extLst>
                    <a:ext uri="{9D8B030D-6E8A-4147-A177-3AD203B41FA5}">
                      <a16:colId xmlns:a16="http://schemas.microsoft.com/office/drawing/2014/main" val="2297605921"/>
                    </a:ext>
                  </a:extLst>
                </a:gridCol>
                <a:gridCol w="576072">
                  <a:extLst>
                    <a:ext uri="{9D8B030D-6E8A-4147-A177-3AD203B41FA5}">
                      <a16:colId xmlns:a16="http://schemas.microsoft.com/office/drawing/2014/main" val="2300370106"/>
                    </a:ext>
                  </a:extLst>
                </a:gridCol>
                <a:gridCol w="576072">
                  <a:extLst>
                    <a:ext uri="{9D8B030D-6E8A-4147-A177-3AD203B41FA5}">
                      <a16:colId xmlns:a16="http://schemas.microsoft.com/office/drawing/2014/main" val="261679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1681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- 2025-07-15 08:54:36</a:t>
                      </a:r>
                      <a:r>
                        <a:rPr kumimoji="0" lang="en-US" sz="1000" b="0" i="0" u="none" strike="noStrike" kern="1200" cap="none" spc="0" normalizeH="0" baseline="0" noProof="0">
                          <a:ln>
                            <a:noFill/>
                          </a:ln>
                          <a:solidFill>
                            <a:prstClr val="black"/>
                          </a:solidFill>
                          <a:effectLst/>
                          <a:uLnTx/>
                          <a:uFillTx/>
                          <a:latin typeface="Calibri"/>
                          <a:ea typeface="+mn-ea"/>
                          <a:cs typeface="+mn-cs"/>
                        </a:rPr>
                        <a:t>
 „Danke Australien, du bist großartig“, sagt Carolina Wilga in ihrem Statement auf den Social-Media-Kanälen der westaustralischen Polizei. Besonders bedankt sie sich bei ihrer Retterin Tania, die sie nach ihrer Tortur gefunden hatte.
#Australien #Backpackerin #Gefunden #Suche #Vermisst #CastropRauxel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16437</a:t>
                      </a:r>
                    </a:p>
                  </a:txBody>
                  <a:tcPr/>
                </a:tc>
                <a:extLst>
                  <a:ext uri="{0D108BD9-81ED-4DB2-BD59-A6C34878D82A}">
                    <a16:rowId xmlns:a16="http://schemas.microsoft.com/office/drawing/2014/main" val="4056482608"/>
                  </a:ext>
                </a:extLst>
              </a:tr>
            </a:tbl>
          </a:graphicData>
        </a:graphic>
      </p:graphicFrame>
      <p:sp>
        <p:nvSpPr>
          <p:cNvPr id="4" name="Text Placeholder 3">
            <a:extLst>
              <a:ext uri="{FF2B5EF4-FFF2-40B4-BE49-F238E27FC236}">
                <a16:creationId xmlns:a16="http://schemas.microsoft.com/office/drawing/2014/main" id="{F26545FD-4754-414A-9444-53EDEA5BA341}"/>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568779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A4A2D-79AE-4FB0-B874-F34054B0D083}"/>
              </a:ext>
            </a:extLst>
          </p:cNvPr>
          <p:cNvSpPr>
            <a:spLocks noGrp="1"/>
          </p:cNvSpPr>
          <p:nvPr>
            <p:ph type="title"/>
          </p:nvPr>
        </p:nvSpPr>
        <p:spPr/>
        <p:txBody>
          <a:bodyPr/>
          <a:lstStyle/>
          <a:p>
            <a:r>
              <a:rPr lang="en-US"/>
              <a:t>Instagram Posts Table | lokalzeit - 18 of 21</a:t>
            </a:r>
          </a:p>
        </p:txBody>
      </p:sp>
      <p:graphicFrame>
        <p:nvGraphicFramePr>
          <p:cNvPr id="5" name="Table Placeholder 4">
            <a:extLst>
              <a:ext uri="{FF2B5EF4-FFF2-40B4-BE49-F238E27FC236}">
                <a16:creationId xmlns:a16="http://schemas.microsoft.com/office/drawing/2014/main" id="{B07A7F48-2E16-4A62-8BD8-82DFF6911B45}"/>
              </a:ext>
            </a:extLst>
          </p:cNvPr>
          <p:cNvGraphicFramePr>
            <a:graphicFrameLocks noGrp="1"/>
          </p:cNvGraphicFramePr>
          <p:nvPr>
            <p:ph type="tbl" sz="quarter" idx="13"/>
            <p:extLst>
              <p:ext uri="{D42A27DB-BD31-4B8C-83A1-F6EECF244321}">
                <p14:modId xmlns:p14="http://schemas.microsoft.com/office/powerpoint/2010/main" val="3222685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9823439"/>
                    </a:ext>
                  </a:extLst>
                </a:gridCol>
                <a:gridCol w="1645920">
                  <a:extLst>
                    <a:ext uri="{9D8B030D-6E8A-4147-A177-3AD203B41FA5}">
                      <a16:colId xmlns:a16="http://schemas.microsoft.com/office/drawing/2014/main" val="339487862"/>
                    </a:ext>
                  </a:extLst>
                </a:gridCol>
                <a:gridCol w="576072">
                  <a:extLst>
                    <a:ext uri="{9D8B030D-6E8A-4147-A177-3AD203B41FA5}">
                      <a16:colId xmlns:a16="http://schemas.microsoft.com/office/drawing/2014/main" val="1772543379"/>
                    </a:ext>
                  </a:extLst>
                </a:gridCol>
                <a:gridCol w="576072">
                  <a:extLst>
                    <a:ext uri="{9D8B030D-6E8A-4147-A177-3AD203B41FA5}">
                      <a16:colId xmlns:a16="http://schemas.microsoft.com/office/drawing/2014/main" val="1613121733"/>
                    </a:ext>
                  </a:extLst>
                </a:gridCol>
                <a:gridCol w="576072">
                  <a:extLst>
                    <a:ext uri="{9D8B030D-6E8A-4147-A177-3AD203B41FA5}">
                      <a16:colId xmlns:a16="http://schemas.microsoft.com/office/drawing/2014/main" val="1991615532"/>
                    </a:ext>
                  </a:extLst>
                </a:gridCol>
                <a:gridCol w="576072">
                  <a:extLst>
                    <a:ext uri="{9D8B030D-6E8A-4147-A177-3AD203B41FA5}">
                      <a16:colId xmlns:a16="http://schemas.microsoft.com/office/drawing/2014/main" val="2199491079"/>
                    </a:ext>
                  </a:extLst>
                </a:gridCol>
                <a:gridCol w="576072">
                  <a:extLst>
                    <a:ext uri="{9D8B030D-6E8A-4147-A177-3AD203B41FA5}">
                      <a16:colId xmlns:a16="http://schemas.microsoft.com/office/drawing/2014/main" val="1274792289"/>
                    </a:ext>
                  </a:extLst>
                </a:gridCol>
                <a:gridCol w="576072">
                  <a:extLst>
                    <a:ext uri="{9D8B030D-6E8A-4147-A177-3AD203B41FA5}">
                      <a16:colId xmlns:a16="http://schemas.microsoft.com/office/drawing/2014/main" val="289529502"/>
                    </a:ext>
                  </a:extLst>
                </a:gridCol>
                <a:gridCol w="576072">
                  <a:extLst>
                    <a:ext uri="{9D8B030D-6E8A-4147-A177-3AD203B41FA5}">
                      <a16:colId xmlns:a16="http://schemas.microsoft.com/office/drawing/2014/main" val="3808479533"/>
                    </a:ext>
                  </a:extLst>
                </a:gridCol>
                <a:gridCol w="576072">
                  <a:extLst>
                    <a:ext uri="{9D8B030D-6E8A-4147-A177-3AD203B41FA5}">
                      <a16:colId xmlns:a16="http://schemas.microsoft.com/office/drawing/2014/main" val="1055945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5826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16:19:59</a:t>
                      </a:r>
                      <a:r>
                        <a:rPr kumimoji="0" lang="de-DE" sz="1000" b="0" i="0" u="none" strike="noStrike" kern="1200" cap="none" spc="0" normalizeH="0" baseline="0" noProof="0">
                          <a:ln>
                            <a:noFill/>
                          </a:ln>
                          <a:solidFill>
                            <a:prstClr val="black"/>
                          </a:solidFill>
                          <a:effectLst/>
                          <a:uLnTx/>
                          <a:uFillTx/>
                          <a:latin typeface="Calibri"/>
                          <a:ea typeface="+mn-ea"/>
                          <a:cs typeface="+mn-cs"/>
                        </a:rPr>
                        <a:t>
 Werner Klemme aus dem lippischen Kalletal baut das an, was andere wegschmeißen: Unkraut. Lässt sich mit so einer verrückten Idee Geld verdienen? 🤔
Er selbst sagt: „Wer in der Landwirtschaft bestehen will, muss entweder auf Masse oder auf eine Nische setzen. Ich habe mich für die Nische entschieden.” 
Auf einer Fläche so groß wie 35 Fußballfelder züchtet der Landwirt Unkraut: Spitzwegerich, Straußengraß und Hopfenklee. Pimpinelle, Kamille und das Gemeine Ferkelkraut. 🌱
22 Sorten Unkraut wachsen mittlerweile auf seinen Feldern, doch Klemme will mehr, viel mehr. Über hundert verschiedene Kräuter sollen es irgendwann mal sein. Damit würde Klemme zu einem der größten, vielleicht sogar dem größten Unkrautproduzenten Westdeutschlands aufsteigen. Wie viele Unkraut-Bauern es überhaupt gibt, weiß niemand so genau, noch nicht einmal der Deutsche Bauernverband. 
👨‍💻Autor: Luca Peters 
#Landwirtschaft #Unkraut #Anbau #OWL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12266</a:t>
                      </a:r>
                    </a:p>
                  </a:txBody>
                  <a:tcPr/>
                </a:tc>
                <a:extLst>
                  <a:ext uri="{0D108BD9-81ED-4DB2-BD59-A6C34878D82A}">
                    <a16:rowId xmlns:a16="http://schemas.microsoft.com/office/drawing/2014/main" val="1441974271"/>
                  </a:ext>
                </a:extLst>
              </a:tr>
            </a:tbl>
          </a:graphicData>
        </a:graphic>
      </p:graphicFrame>
      <p:sp>
        <p:nvSpPr>
          <p:cNvPr id="4" name="Text Placeholder 3">
            <a:extLst>
              <a:ext uri="{FF2B5EF4-FFF2-40B4-BE49-F238E27FC236}">
                <a16:creationId xmlns:a16="http://schemas.microsoft.com/office/drawing/2014/main" id="{CDA8DC1B-05F2-4B85-B109-9F2CAAA9FA1E}"/>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252534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34DA7-D217-4BB4-817A-C50B4AD22290}"/>
              </a:ext>
            </a:extLst>
          </p:cNvPr>
          <p:cNvSpPr>
            <a:spLocks noGrp="1"/>
          </p:cNvSpPr>
          <p:nvPr>
            <p:ph type="title"/>
          </p:nvPr>
        </p:nvSpPr>
        <p:spPr/>
        <p:txBody>
          <a:bodyPr/>
          <a:lstStyle/>
          <a:p>
            <a:r>
              <a:rPr lang="en-US"/>
              <a:t>Instagram Posts Table | lokalzeit - 19 of 21</a:t>
            </a:r>
          </a:p>
        </p:txBody>
      </p:sp>
      <p:graphicFrame>
        <p:nvGraphicFramePr>
          <p:cNvPr id="5" name="Table Placeholder 4">
            <a:extLst>
              <a:ext uri="{FF2B5EF4-FFF2-40B4-BE49-F238E27FC236}">
                <a16:creationId xmlns:a16="http://schemas.microsoft.com/office/drawing/2014/main" id="{585A597A-F7AC-4F9E-A504-C1DCF5B3AE14}"/>
              </a:ext>
            </a:extLst>
          </p:cNvPr>
          <p:cNvGraphicFramePr>
            <a:graphicFrameLocks noGrp="1"/>
          </p:cNvGraphicFramePr>
          <p:nvPr>
            <p:ph type="tbl" sz="quarter" idx="13"/>
            <p:extLst>
              <p:ext uri="{D42A27DB-BD31-4B8C-83A1-F6EECF244321}">
                <p14:modId xmlns:p14="http://schemas.microsoft.com/office/powerpoint/2010/main" val="71077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400219"/>
                    </a:ext>
                  </a:extLst>
                </a:gridCol>
                <a:gridCol w="1645920">
                  <a:extLst>
                    <a:ext uri="{9D8B030D-6E8A-4147-A177-3AD203B41FA5}">
                      <a16:colId xmlns:a16="http://schemas.microsoft.com/office/drawing/2014/main" val="564580697"/>
                    </a:ext>
                  </a:extLst>
                </a:gridCol>
                <a:gridCol w="576072">
                  <a:extLst>
                    <a:ext uri="{9D8B030D-6E8A-4147-A177-3AD203B41FA5}">
                      <a16:colId xmlns:a16="http://schemas.microsoft.com/office/drawing/2014/main" val="860189656"/>
                    </a:ext>
                  </a:extLst>
                </a:gridCol>
                <a:gridCol w="576072">
                  <a:extLst>
                    <a:ext uri="{9D8B030D-6E8A-4147-A177-3AD203B41FA5}">
                      <a16:colId xmlns:a16="http://schemas.microsoft.com/office/drawing/2014/main" val="162538133"/>
                    </a:ext>
                  </a:extLst>
                </a:gridCol>
                <a:gridCol w="576072">
                  <a:extLst>
                    <a:ext uri="{9D8B030D-6E8A-4147-A177-3AD203B41FA5}">
                      <a16:colId xmlns:a16="http://schemas.microsoft.com/office/drawing/2014/main" val="307408601"/>
                    </a:ext>
                  </a:extLst>
                </a:gridCol>
                <a:gridCol w="576072">
                  <a:extLst>
                    <a:ext uri="{9D8B030D-6E8A-4147-A177-3AD203B41FA5}">
                      <a16:colId xmlns:a16="http://schemas.microsoft.com/office/drawing/2014/main" val="4160144630"/>
                    </a:ext>
                  </a:extLst>
                </a:gridCol>
                <a:gridCol w="576072">
                  <a:extLst>
                    <a:ext uri="{9D8B030D-6E8A-4147-A177-3AD203B41FA5}">
                      <a16:colId xmlns:a16="http://schemas.microsoft.com/office/drawing/2014/main" val="3265174098"/>
                    </a:ext>
                  </a:extLst>
                </a:gridCol>
                <a:gridCol w="576072">
                  <a:extLst>
                    <a:ext uri="{9D8B030D-6E8A-4147-A177-3AD203B41FA5}">
                      <a16:colId xmlns:a16="http://schemas.microsoft.com/office/drawing/2014/main" val="1943523110"/>
                    </a:ext>
                  </a:extLst>
                </a:gridCol>
                <a:gridCol w="576072">
                  <a:extLst>
                    <a:ext uri="{9D8B030D-6E8A-4147-A177-3AD203B41FA5}">
                      <a16:colId xmlns:a16="http://schemas.microsoft.com/office/drawing/2014/main" val="4106679208"/>
                    </a:ext>
                  </a:extLst>
                </a:gridCol>
                <a:gridCol w="576072">
                  <a:extLst>
                    <a:ext uri="{9D8B030D-6E8A-4147-A177-3AD203B41FA5}">
                      <a16:colId xmlns:a16="http://schemas.microsoft.com/office/drawing/2014/main" val="103102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3346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15:02:06</a:t>
                      </a:r>
                      <a:r>
                        <a:rPr kumimoji="0" lang="de-DE" sz="1000" b="0" i="0" u="none" strike="noStrike" kern="1200" cap="none" spc="0" normalizeH="0" baseline="0" noProof="0">
                          <a:ln>
                            <a:noFill/>
                          </a:ln>
                          <a:solidFill>
                            <a:prstClr val="black"/>
                          </a:solidFill>
                          <a:effectLst/>
                          <a:uLnTx/>
                          <a:uFillTx/>
                          <a:latin typeface="Calibri"/>
                          <a:ea typeface="+mn-ea"/>
                          <a:cs typeface="+mn-cs"/>
                        </a:rPr>
                        <a:t>
 Als 10-Jähriger hat Luis mit seiner gesamten Verwandtschaft die Flutkatastrophe in Swisttal-Odendorf hautnah erlebt 😱 
  Bis heute träumt er davon, dass er wieder zurück kann in sein Zuhause. Wieder zurück, ganz in die Nähe von Oma und Opa ❤️ 
Aber der Wiederaufbau seines zerstörten Hauses dauert. Luis vermisst die Nähe zu seiner Großfamilie 💔 
#Flut #Flut2021 #Lokalzeit #WDR #Flutopfer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 Flut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11857</a:t>
                      </a:r>
                    </a:p>
                  </a:txBody>
                  <a:tcPr/>
                </a:tc>
                <a:extLst>
                  <a:ext uri="{0D108BD9-81ED-4DB2-BD59-A6C34878D82A}">
                    <a16:rowId xmlns:a16="http://schemas.microsoft.com/office/drawing/2014/main" val="3258161445"/>
                  </a:ext>
                </a:extLst>
              </a:tr>
            </a:tbl>
          </a:graphicData>
        </a:graphic>
      </p:graphicFrame>
      <p:sp>
        <p:nvSpPr>
          <p:cNvPr id="4" name="Text Placeholder 3">
            <a:extLst>
              <a:ext uri="{FF2B5EF4-FFF2-40B4-BE49-F238E27FC236}">
                <a16:creationId xmlns:a16="http://schemas.microsoft.com/office/drawing/2014/main" id="{0074F9C4-037D-48C2-9BF9-7FE29A2DC4F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509054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9BB8C-8B0B-4454-BC6F-9B802ACF38DD}"/>
              </a:ext>
            </a:extLst>
          </p:cNvPr>
          <p:cNvSpPr>
            <a:spLocks noGrp="1"/>
          </p:cNvSpPr>
          <p:nvPr>
            <p:ph type="title"/>
          </p:nvPr>
        </p:nvSpPr>
        <p:spPr/>
        <p:txBody>
          <a:bodyPr/>
          <a:lstStyle/>
          <a:p>
            <a:r>
              <a:rPr lang="en-US"/>
              <a:t>Instagram Posts Table | lokalzeit - 20 of 21</a:t>
            </a:r>
          </a:p>
        </p:txBody>
      </p:sp>
      <p:graphicFrame>
        <p:nvGraphicFramePr>
          <p:cNvPr id="5" name="Table Placeholder 4">
            <a:extLst>
              <a:ext uri="{FF2B5EF4-FFF2-40B4-BE49-F238E27FC236}">
                <a16:creationId xmlns:a16="http://schemas.microsoft.com/office/drawing/2014/main" id="{1A474B8E-EE8C-4463-80CD-4594579C7BB1}"/>
              </a:ext>
            </a:extLst>
          </p:cNvPr>
          <p:cNvGraphicFramePr>
            <a:graphicFrameLocks noGrp="1"/>
          </p:cNvGraphicFramePr>
          <p:nvPr>
            <p:ph type="tbl" sz="quarter" idx="13"/>
            <p:extLst>
              <p:ext uri="{D42A27DB-BD31-4B8C-83A1-F6EECF244321}">
                <p14:modId xmlns:p14="http://schemas.microsoft.com/office/powerpoint/2010/main" val="802634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2469243"/>
                    </a:ext>
                  </a:extLst>
                </a:gridCol>
                <a:gridCol w="1645920">
                  <a:extLst>
                    <a:ext uri="{9D8B030D-6E8A-4147-A177-3AD203B41FA5}">
                      <a16:colId xmlns:a16="http://schemas.microsoft.com/office/drawing/2014/main" val="239925521"/>
                    </a:ext>
                  </a:extLst>
                </a:gridCol>
                <a:gridCol w="576072">
                  <a:extLst>
                    <a:ext uri="{9D8B030D-6E8A-4147-A177-3AD203B41FA5}">
                      <a16:colId xmlns:a16="http://schemas.microsoft.com/office/drawing/2014/main" val="4114730634"/>
                    </a:ext>
                  </a:extLst>
                </a:gridCol>
                <a:gridCol w="576072">
                  <a:extLst>
                    <a:ext uri="{9D8B030D-6E8A-4147-A177-3AD203B41FA5}">
                      <a16:colId xmlns:a16="http://schemas.microsoft.com/office/drawing/2014/main" val="1536253154"/>
                    </a:ext>
                  </a:extLst>
                </a:gridCol>
                <a:gridCol w="576072">
                  <a:extLst>
                    <a:ext uri="{9D8B030D-6E8A-4147-A177-3AD203B41FA5}">
                      <a16:colId xmlns:a16="http://schemas.microsoft.com/office/drawing/2014/main" val="4164252653"/>
                    </a:ext>
                  </a:extLst>
                </a:gridCol>
                <a:gridCol w="576072">
                  <a:extLst>
                    <a:ext uri="{9D8B030D-6E8A-4147-A177-3AD203B41FA5}">
                      <a16:colId xmlns:a16="http://schemas.microsoft.com/office/drawing/2014/main" val="2008450372"/>
                    </a:ext>
                  </a:extLst>
                </a:gridCol>
                <a:gridCol w="576072">
                  <a:extLst>
                    <a:ext uri="{9D8B030D-6E8A-4147-A177-3AD203B41FA5}">
                      <a16:colId xmlns:a16="http://schemas.microsoft.com/office/drawing/2014/main" val="1402288769"/>
                    </a:ext>
                  </a:extLst>
                </a:gridCol>
                <a:gridCol w="576072">
                  <a:extLst>
                    <a:ext uri="{9D8B030D-6E8A-4147-A177-3AD203B41FA5}">
                      <a16:colId xmlns:a16="http://schemas.microsoft.com/office/drawing/2014/main" val="2864274768"/>
                    </a:ext>
                  </a:extLst>
                </a:gridCol>
                <a:gridCol w="576072">
                  <a:extLst>
                    <a:ext uri="{9D8B030D-6E8A-4147-A177-3AD203B41FA5}">
                      <a16:colId xmlns:a16="http://schemas.microsoft.com/office/drawing/2014/main" val="3893687755"/>
                    </a:ext>
                  </a:extLst>
                </a:gridCol>
                <a:gridCol w="576072">
                  <a:extLst>
                    <a:ext uri="{9D8B030D-6E8A-4147-A177-3AD203B41FA5}">
                      <a16:colId xmlns:a16="http://schemas.microsoft.com/office/drawing/2014/main" val="220009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0731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10:26:04</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Wupperbogen in Leichlingen komplett geflutet. 🌊
Aus der Tragödie entstand aber auch was Gutes: Die Nachbarschaft im Wupperbogen wurde zusammengeschweißt und hält bis heute fest zusammen! 🤝
Bei Ute Köhler treffen sich alle regelmäßig zum Kaffee – tauschen sich aus, entwickeln tolle Projekte in der Nachbarschaft und verarbeiten die Geschehnisse von damals gemeinsam. ❤️
👩‍💻Autorin: Vanessa Kockegei 
#Lokalzeit #WDR #ARD #Leichlingen #Flutkatastrophe2021 #Flut #Wupperbogen #GemeinsamStark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 Flut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8440</a:t>
                      </a:r>
                    </a:p>
                  </a:txBody>
                  <a:tcPr/>
                </a:tc>
                <a:extLst>
                  <a:ext uri="{0D108BD9-81ED-4DB2-BD59-A6C34878D82A}">
                    <a16:rowId xmlns:a16="http://schemas.microsoft.com/office/drawing/2014/main" val="1768452085"/>
                  </a:ext>
                </a:extLst>
              </a:tr>
            </a:tbl>
          </a:graphicData>
        </a:graphic>
      </p:graphicFrame>
      <p:sp>
        <p:nvSpPr>
          <p:cNvPr id="4" name="Text Placeholder 3">
            <a:extLst>
              <a:ext uri="{FF2B5EF4-FFF2-40B4-BE49-F238E27FC236}">
                <a16:creationId xmlns:a16="http://schemas.microsoft.com/office/drawing/2014/main" id="{8DF14421-2A1A-4600-9C31-B7B61333161D}"/>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659645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4DF1-9249-4F66-A882-D1A4217D9B0B}"/>
              </a:ext>
            </a:extLst>
          </p:cNvPr>
          <p:cNvSpPr>
            <a:spLocks noGrp="1"/>
          </p:cNvSpPr>
          <p:nvPr>
            <p:ph type="title"/>
          </p:nvPr>
        </p:nvSpPr>
        <p:spPr/>
        <p:txBody>
          <a:bodyPr/>
          <a:lstStyle/>
          <a:p>
            <a:r>
              <a:rPr lang="en-US"/>
              <a:t>Instagram Posts Table | lokalzeit - 21 of 21</a:t>
            </a:r>
          </a:p>
        </p:txBody>
      </p:sp>
      <p:graphicFrame>
        <p:nvGraphicFramePr>
          <p:cNvPr id="5" name="Table Placeholder 4">
            <a:extLst>
              <a:ext uri="{FF2B5EF4-FFF2-40B4-BE49-F238E27FC236}">
                <a16:creationId xmlns:a16="http://schemas.microsoft.com/office/drawing/2014/main" id="{DC2471B3-E970-4DA9-B2C2-675ABB059685}"/>
              </a:ext>
            </a:extLst>
          </p:cNvPr>
          <p:cNvGraphicFramePr>
            <a:graphicFrameLocks noGrp="1"/>
          </p:cNvGraphicFramePr>
          <p:nvPr>
            <p:ph type="tbl" sz="quarter" idx="13"/>
            <p:extLst>
              <p:ext uri="{D42A27DB-BD31-4B8C-83A1-F6EECF244321}">
                <p14:modId xmlns:p14="http://schemas.microsoft.com/office/powerpoint/2010/main" val="1957544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6132556"/>
                    </a:ext>
                  </a:extLst>
                </a:gridCol>
                <a:gridCol w="1645920">
                  <a:extLst>
                    <a:ext uri="{9D8B030D-6E8A-4147-A177-3AD203B41FA5}">
                      <a16:colId xmlns:a16="http://schemas.microsoft.com/office/drawing/2014/main" val="533220996"/>
                    </a:ext>
                  </a:extLst>
                </a:gridCol>
                <a:gridCol w="576072">
                  <a:extLst>
                    <a:ext uri="{9D8B030D-6E8A-4147-A177-3AD203B41FA5}">
                      <a16:colId xmlns:a16="http://schemas.microsoft.com/office/drawing/2014/main" val="2322102568"/>
                    </a:ext>
                  </a:extLst>
                </a:gridCol>
                <a:gridCol w="576072">
                  <a:extLst>
                    <a:ext uri="{9D8B030D-6E8A-4147-A177-3AD203B41FA5}">
                      <a16:colId xmlns:a16="http://schemas.microsoft.com/office/drawing/2014/main" val="796845419"/>
                    </a:ext>
                  </a:extLst>
                </a:gridCol>
                <a:gridCol w="576072">
                  <a:extLst>
                    <a:ext uri="{9D8B030D-6E8A-4147-A177-3AD203B41FA5}">
                      <a16:colId xmlns:a16="http://schemas.microsoft.com/office/drawing/2014/main" val="1264131663"/>
                    </a:ext>
                  </a:extLst>
                </a:gridCol>
                <a:gridCol w="576072">
                  <a:extLst>
                    <a:ext uri="{9D8B030D-6E8A-4147-A177-3AD203B41FA5}">
                      <a16:colId xmlns:a16="http://schemas.microsoft.com/office/drawing/2014/main" val="3020407488"/>
                    </a:ext>
                  </a:extLst>
                </a:gridCol>
                <a:gridCol w="576072">
                  <a:extLst>
                    <a:ext uri="{9D8B030D-6E8A-4147-A177-3AD203B41FA5}">
                      <a16:colId xmlns:a16="http://schemas.microsoft.com/office/drawing/2014/main" val="84437862"/>
                    </a:ext>
                  </a:extLst>
                </a:gridCol>
                <a:gridCol w="576072">
                  <a:extLst>
                    <a:ext uri="{9D8B030D-6E8A-4147-A177-3AD203B41FA5}">
                      <a16:colId xmlns:a16="http://schemas.microsoft.com/office/drawing/2014/main" val="152669547"/>
                    </a:ext>
                  </a:extLst>
                </a:gridCol>
                <a:gridCol w="576072">
                  <a:extLst>
                    <a:ext uri="{9D8B030D-6E8A-4147-A177-3AD203B41FA5}">
                      <a16:colId xmlns:a16="http://schemas.microsoft.com/office/drawing/2014/main" val="3990100655"/>
                    </a:ext>
                  </a:extLst>
                </a:gridCol>
                <a:gridCol w="576072">
                  <a:extLst>
                    <a:ext uri="{9D8B030D-6E8A-4147-A177-3AD203B41FA5}">
                      <a16:colId xmlns:a16="http://schemas.microsoft.com/office/drawing/2014/main" val="416698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4923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16:01:42</a:t>
                      </a:r>
                      <a:r>
                        <a:rPr kumimoji="0" lang="de-DE" sz="1000" b="0" i="0" u="none" strike="noStrike" kern="1200" cap="none" spc="0" normalizeH="0" baseline="0" noProof="0">
                          <a:ln>
                            <a:noFill/>
                          </a:ln>
                          <a:solidFill>
                            <a:prstClr val="black"/>
                          </a:solidFill>
                          <a:effectLst/>
                          <a:uLnTx/>
                          <a:uFillTx/>
                          <a:latin typeface="Calibri"/>
                          <a:ea typeface="+mn-ea"/>
                          <a:cs typeface="+mn-cs"/>
                        </a:rPr>
                        <a:t>
 Früher ohne Ticket unterwegs, heute mit Plattenvertrag. 🎶 Sängerin Kauta ist in Bonn geboren und im Umland aufgewachsen. Ihre Jugend war geprägt von wenig Geld, Identitätskrisen – und ganz viel Musik im Kopf. 🎧💗
Heute hat sie einen Plattenvertrag, schreibt Songs über genau diese Zeit – und steht kurz vor dem Durchbruch. 🎤 Gerade erst war sie mit Nina Chuba auf Tour! 🏟️
#Kauta #Musik #Rap #Newcomerin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5506</a:t>
                      </a:r>
                    </a:p>
                  </a:txBody>
                  <a:tcPr/>
                </a:tc>
                <a:extLst>
                  <a:ext uri="{0D108BD9-81ED-4DB2-BD59-A6C34878D82A}">
                    <a16:rowId xmlns:a16="http://schemas.microsoft.com/office/drawing/2014/main" val="2481919152"/>
                  </a:ext>
                </a:extLst>
              </a:tr>
            </a:tbl>
          </a:graphicData>
        </a:graphic>
      </p:graphicFrame>
      <p:sp>
        <p:nvSpPr>
          <p:cNvPr id="4" name="Text Placeholder 3">
            <a:extLst>
              <a:ext uri="{FF2B5EF4-FFF2-40B4-BE49-F238E27FC236}">
                <a16:creationId xmlns:a16="http://schemas.microsoft.com/office/drawing/2014/main" id="{EFBF74CB-7603-4033-B92E-5DDC87503110}"/>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3062283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3209</Words>
  <Application>Microsoft Office PowerPoint</Application>
  <PresentationFormat>On-screen Show (4:3)</PresentationFormat>
  <Paragraphs>449</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 lokalzeit - 1 of 21</vt:lpstr>
      <vt:lpstr>Instagram Posts Table | lokalzeit - 2 of 21</vt:lpstr>
      <vt:lpstr>Instagram Posts Table | lokalzeit - 3 of 21</vt:lpstr>
      <vt:lpstr>Instagram Posts Table | lokalzeit - 4 of 21</vt:lpstr>
      <vt:lpstr>Instagram Posts Table | lokalzeit - 5 of 21</vt:lpstr>
      <vt:lpstr>Instagram Posts Table | lokalzeit - 6 of 21</vt:lpstr>
      <vt:lpstr>Instagram Posts Table | lokalzeit - 7 of 21</vt:lpstr>
      <vt:lpstr>Instagram Posts Table | lokalzeit - 8 of 21</vt:lpstr>
      <vt:lpstr>Instagram Posts Table | lokalzeit - 9 of 21</vt:lpstr>
      <vt:lpstr>Instagram Posts Table | lokalzeit - 10 of 21</vt:lpstr>
      <vt:lpstr>Instagram Posts Table | lokalzeit - 11 of 21</vt:lpstr>
      <vt:lpstr>Instagram Posts Table | lokalzeit - 12 of 21</vt:lpstr>
      <vt:lpstr>Instagram Posts Table | lokalzeit - 13 of 21</vt:lpstr>
      <vt:lpstr>Instagram Posts Table | lokalzeit - 14 of 21</vt:lpstr>
      <vt:lpstr>Instagram Posts Table | lokalzeit - 15 of 21</vt:lpstr>
      <vt:lpstr>Instagram Posts Table | lokalzeit - 16 of 21</vt:lpstr>
      <vt:lpstr>Instagram Posts Table | lokalzeit - 17 of 21</vt:lpstr>
      <vt:lpstr>Instagram Posts Table | lokalzeit - 18 of 21</vt:lpstr>
      <vt:lpstr>Instagram Posts Table | lokalzeit - 19 of 21</vt:lpstr>
      <vt:lpstr>Instagram Posts Table | lokalzeit - 20 of 21</vt:lpstr>
      <vt:lpstr>Instagram Posts Table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lokalzeit - 1 of 21</dc:title>
  <dc:creator>Frederik Born</dc:creator>
  <cp:lastModifiedBy>Frederik Born</cp:lastModifiedBy>
  <cp:revision>1</cp:revision>
  <dcterms:created xsi:type="dcterms:W3CDTF">2025-07-22T11:45:44Z</dcterms:created>
  <dcterms:modified xsi:type="dcterms:W3CDTF">2025-07-22T11:48:01Z</dcterms:modified>
</cp:coreProperties>
</file>