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AAFF-7AC9-4168-8A6C-CED8C5BB81C7}"/>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6EB75DBB-F7B4-43FC-AF0D-2E414FF4DE51}"/>
              </a:ext>
            </a:extLst>
          </p:cNvPr>
          <p:cNvGraphicFramePr>
            <a:graphicFrameLocks noGrp="1"/>
          </p:cNvGraphicFramePr>
          <p:nvPr>
            <p:ph type="tbl" sz="quarter" idx="13"/>
            <p:extLst>
              <p:ext uri="{D42A27DB-BD31-4B8C-83A1-F6EECF244321}">
                <p14:modId xmlns:p14="http://schemas.microsoft.com/office/powerpoint/2010/main" val="152528435"/>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41581596"/>
                    </a:ext>
                  </a:extLst>
                </a:gridCol>
                <a:gridCol w="1069847">
                  <a:extLst>
                    <a:ext uri="{9D8B030D-6E8A-4147-A177-3AD203B41FA5}">
                      <a16:colId xmlns:a16="http://schemas.microsoft.com/office/drawing/2014/main" val="2362687412"/>
                    </a:ext>
                  </a:extLst>
                </a:gridCol>
                <a:gridCol w="1399031">
                  <a:extLst>
                    <a:ext uri="{9D8B030D-6E8A-4147-A177-3AD203B41FA5}">
                      <a16:colId xmlns:a16="http://schemas.microsoft.com/office/drawing/2014/main" val="946241202"/>
                    </a:ext>
                  </a:extLst>
                </a:gridCol>
                <a:gridCol w="493776">
                  <a:extLst>
                    <a:ext uri="{9D8B030D-6E8A-4147-A177-3AD203B41FA5}">
                      <a16:colId xmlns:a16="http://schemas.microsoft.com/office/drawing/2014/main" val="390617147"/>
                    </a:ext>
                  </a:extLst>
                </a:gridCol>
                <a:gridCol w="493776">
                  <a:extLst>
                    <a:ext uri="{9D8B030D-6E8A-4147-A177-3AD203B41FA5}">
                      <a16:colId xmlns:a16="http://schemas.microsoft.com/office/drawing/2014/main" val="3903770723"/>
                    </a:ext>
                  </a:extLst>
                </a:gridCol>
                <a:gridCol w="493776">
                  <a:extLst>
                    <a:ext uri="{9D8B030D-6E8A-4147-A177-3AD203B41FA5}">
                      <a16:colId xmlns:a16="http://schemas.microsoft.com/office/drawing/2014/main" val="3243715435"/>
                    </a:ext>
                  </a:extLst>
                </a:gridCol>
                <a:gridCol w="493776">
                  <a:extLst>
                    <a:ext uri="{9D8B030D-6E8A-4147-A177-3AD203B41FA5}">
                      <a16:colId xmlns:a16="http://schemas.microsoft.com/office/drawing/2014/main" val="1680950871"/>
                    </a:ext>
                  </a:extLst>
                </a:gridCol>
                <a:gridCol w="493776">
                  <a:extLst>
                    <a:ext uri="{9D8B030D-6E8A-4147-A177-3AD203B41FA5}">
                      <a16:colId xmlns:a16="http://schemas.microsoft.com/office/drawing/2014/main" val="1695558111"/>
                    </a:ext>
                  </a:extLst>
                </a:gridCol>
                <a:gridCol w="493776">
                  <a:extLst>
                    <a:ext uri="{9D8B030D-6E8A-4147-A177-3AD203B41FA5}">
                      <a16:colId xmlns:a16="http://schemas.microsoft.com/office/drawing/2014/main" val="3003821947"/>
                    </a:ext>
                  </a:extLst>
                </a:gridCol>
                <a:gridCol w="493776">
                  <a:extLst>
                    <a:ext uri="{9D8B030D-6E8A-4147-A177-3AD203B41FA5}">
                      <a16:colId xmlns:a16="http://schemas.microsoft.com/office/drawing/2014/main" val="3344051151"/>
                    </a:ext>
                  </a:extLst>
                </a:gridCol>
                <a:gridCol w="493776">
                  <a:extLst>
                    <a:ext uri="{9D8B030D-6E8A-4147-A177-3AD203B41FA5}">
                      <a16:colId xmlns:a16="http://schemas.microsoft.com/office/drawing/2014/main" val="2099059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94478479"/>
                  </a:ext>
                </a:extLst>
              </a:tr>
            </a:tbl>
          </a:graphicData>
        </a:graphic>
      </p:graphicFrame>
      <p:sp>
        <p:nvSpPr>
          <p:cNvPr id="4" name="Text Placeholder 3">
            <a:extLst>
              <a:ext uri="{FF2B5EF4-FFF2-40B4-BE49-F238E27FC236}">
                <a16:creationId xmlns:a16="http://schemas.microsoft.com/office/drawing/2014/main" id="{DDE3E4F8-6ED3-4995-A030-C0BF86CCC160}"/>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327244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104E5-BA32-47B7-B3BC-C4CDA234D20E}"/>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AF28EBDF-38DE-4CE2-8F70-9965726A66AC}"/>
              </a:ext>
            </a:extLst>
          </p:cNvPr>
          <p:cNvGraphicFramePr>
            <a:graphicFrameLocks noGrp="1"/>
          </p:cNvGraphicFramePr>
          <p:nvPr>
            <p:ph type="tbl" sz="quarter" idx="13"/>
            <p:extLst>
              <p:ext uri="{D42A27DB-BD31-4B8C-83A1-F6EECF244321}">
                <p14:modId xmlns:p14="http://schemas.microsoft.com/office/powerpoint/2010/main" val="398761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9958046"/>
                    </a:ext>
                  </a:extLst>
                </a:gridCol>
                <a:gridCol w="1069847">
                  <a:extLst>
                    <a:ext uri="{9D8B030D-6E8A-4147-A177-3AD203B41FA5}">
                      <a16:colId xmlns:a16="http://schemas.microsoft.com/office/drawing/2014/main" val="949923031"/>
                    </a:ext>
                  </a:extLst>
                </a:gridCol>
                <a:gridCol w="1399031">
                  <a:extLst>
                    <a:ext uri="{9D8B030D-6E8A-4147-A177-3AD203B41FA5}">
                      <a16:colId xmlns:a16="http://schemas.microsoft.com/office/drawing/2014/main" val="3419487617"/>
                    </a:ext>
                  </a:extLst>
                </a:gridCol>
                <a:gridCol w="493776">
                  <a:extLst>
                    <a:ext uri="{9D8B030D-6E8A-4147-A177-3AD203B41FA5}">
                      <a16:colId xmlns:a16="http://schemas.microsoft.com/office/drawing/2014/main" val="897029239"/>
                    </a:ext>
                  </a:extLst>
                </a:gridCol>
                <a:gridCol w="493776">
                  <a:extLst>
                    <a:ext uri="{9D8B030D-6E8A-4147-A177-3AD203B41FA5}">
                      <a16:colId xmlns:a16="http://schemas.microsoft.com/office/drawing/2014/main" val="4171583964"/>
                    </a:ext>
                  </a:extLst>
                </a:gridCol>
                <a:gridCol w="493776">
                  <a:extLst>
                    <a:ext uri="{9D8B030D-6E8A-4147-A177-3AD203B41FA5}">
                      <a16:colId xmlns:a16="http://schemas.microsoft.com/office/drawing/2014/main" val="3202430510"/>
                    </a:ext>
                  </a:extLst>
                </a:gridCol>
                <a:gridCol w="493776">
                  <a:extLst>
                    <a:ext uri="{9D8B030D-6E8A-4147-A177-3AD203B41FA5}">
                      <a16:colId xmlns:a16="http://schemas.microsoft.com/office/drawing/2014/main" val="3938171746"/>
                    </a:ext>
                  </a:extLst>
                </a:gridCol>
                <a:gridCol w="493776">
                  <a:extLst>
                    <a:ext uri="{9D8B030D-6E8A-4147-A177-3AD203B41FA5}">
                      <a16:colId xmlns:a16="http://schemas.microsoft.com/office/drawing/2014/main" val="27344978"/>
                    </a:ext>
                  </a:extLst>
                </a:gridCol>
                <a:gridCol w="493776">
                  <a:extLst>
                    <a:ext uri="{9D8B030D-6E8A-4147-A177-3AD203B41FA5}">
                      <a16:colId xmlns:a16="http://schemas.microsoft.com/office/drawing/2014/main" val="4165934145"/>
                    </a:ext>
                  </a:extLst>
                </a:gridCol>
                <a:gridCol w="493776">
                  <a:extLst>
                    <a:ext uri="{9D8B030D-6E8A-4147-A177-3AD203B41FA5}">
                      <a16:colId xmlns:a16="http://schemas.microsoft.com/office/drawing/2014/main" val="1224437284"/>
                    </a:ext>
                  </a:extLst>
                </a:gridCol>
                <a:gridCol w="493776">
                  <a:extLst>
                    <a:ext uri="{9D8B030D-6E8A-4147-A177-3AD203B41FA5}">
                      <a16:colId xmlns:a16="http://schemas.microsoft.com/office/drawing/2014/main" val="61135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0448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- 2025-07-10 13:25:00</a:t>
                      </a:r>
                      <a:r>
                        <a:rPr kumimoji="0" lang="de-DE" sz="1000" b="0" i="0" u="none" strike="noStrike" kern="1200" cap="none" spc="0" normalizeH="0" baseline="0" noProof="0">
                          <a:ln>
                            <a:noFill/>
                          </a:ln>
                          <a:solidFill>
                            <a:prstClr val="black"/>
                          </a:solidFill>
                          <a:effectLst/>
                          <a:uLnTx/>
                          <a:uFillTx/>
                          <a:latin typeface="Calibri"/>
                          <a:ea typeface="+mn-ea"/>
                          <a:cs typeface="+mn-cs"/>
                        </a:rPr>
                        <a:t>
 Hand aufs Herz: Wie viele Bewerbungen musstet ihr schon schreiben, um an einen Job zu kommen? 🙈 
Noch nicht alle Ausbildungsbetriebe können sich die Zusammenarbeit mit Menschen mit Beeinträchtigung vorstellen. Tinka aus Bad Berleburg ist kleinwüchsig und hat nach einem langen Weg ihren Ausbildungsplatz gefunden – und ist glücklich.  
#Lokalzeit #WDR #ARD #Beeinträchtigung #Ausbildung #BadBerleburg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https://quintly-eu-image-storage.s3.amazonaws.com/60b0c1ceafa7b1885479f8b118a661a3/cca55b6f679b5a4a60b990f89177d5e3.jpg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5994088"/>
                  </a:ext>
                </a:extLst>
              </a:tr>
            </a:tbl>
          </a:graphicData>
        </a:graphic>
      </p:graphicFrame>
      <p:sp>
        <p:nvSpPr>
          <p:cNvPr id="4" name="Text Placeholder 3">
            <a:extLst>
              <a:ext uri="{FF2B5EF4-FFF2-40B4-BE49-F238E27FC236}">
                <a16:creationId xmlns:a16="http://schemas.microsoft.com/office/drawing/2014/main" id="{95B2B9CF-0217-48AB-B09F-F6326DD3F040}"/>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29340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CBD8-72E4-40A4-8B89-59B1338B5AFB}"/>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F2B7C7A4-BB7A-45B4-9DAA-93B4AE3FDA9E}"/>
              </a:ext>
            </a:extLst>
          </p:cNvPr>
          <p:cNvGraphicFramePr>
            <a:graphicFrameLocks noGrp="1"/>
          </p:cNvGraphicFramePr>
          <p:nvPr>
            <p:ph type="tbl" sz="quarter" idx="13"/>
            <p:extLst>
              <p:ext uri="{D42A27DB-BD31-4B8C-83A1-F6EECF244321}">
                <p14:modId xmlns:p14="http://schemas.microsoft.com/office/powerpoint/2010/main" val="68003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13631070"/>
                    </a:ext>
                  </a:extLst>
                </a:gridCol>
                <a:gridCol w="1069847">
                  <a:extLst>
                    <a:ext uri="{9D8B030D-6E8A-4147-A177-3AD203B41FA5}">
                      <a16:colId xmlns:a16="http://schemas.microsoft.com/office/drawing/2014/main" val="1343476421"/>
                    </a:ext>
                  </a:extLst>
                </a:gridCol>
                <a:gridCol w="1399031">
                  <a:extLst>
                    <a:ext uri="{9D8B030D-6E8A-4147-A177-3AD203B41FA5}">
                      <a16:colId xmlns:a16="http://schemas.microsoft.com/office/drawing/2014/main" val="2751459248"/>
                    </a:ext>
                  </a:extLst>
                </a:gridCol>
                <a:gridCol w="493776">
                  <a:extLst>
                    <a:ext uri="{9D8B030D-6E8A-4147-A177-3AD203B41FA5}">
                      <a16:colId xmlns:a16="http://schemas.microsoft.com/office/drawing/2014/main" val="2513445488"/>
                    </a:ext>
                  </a:extLst>
                </a:gridCol>
                <a:gridCol w="493776">
                  <a:extLst>
                    <a:ext uri="{9D8B030D-6E8A-4147-A177-3AD203B41FA5}">
                      <a16:colId xmlns:a16="http://schemas.microsoft.com/office/drawing/2014/main" val="3600833226"/>
                    </a:ext>
                  </a:extLst>
                </a:gridCol>
                <a:gridCol w="493776">
                  <a:extLst>
                    <a:ext uri="{9D8B030D-6E8A-4147-A177-3AD203B41FA5}">
                      <a16:colId xmlns:a16="http://schemas.microsoft.com/office/drawing/2014/main" val="3676900873"/>
                    </a:ext>
                  </a:extLst>
                </a:gridCol>
                <a:gridCol w="493776">
                  <a:extLst>
                    <a:ext uri="{9D8B030D-6E8A-4147-A177-3AD203B41FA5}">
                      <a16:colId xmlns:a16="http://schemas.microsoft.com/office/drawing/2014/main" val="1820966619"/>
                    </a:ext>
                  </a:extLst>
                </a:gridCol>
                <a:gridCol w="493776">
                  <a:extLst>
                    <a:ext uri="{9D8B030D-6E8A-4147-A177-3AD203B41FA5}">
                      <a16:colId xmlns:a16="http://schemas.microsoft.com/office/drawing/2014/main" val="1915354708"/>
                    </a:ext>
                  </a:extLst>
                </a:gridCol>
                <a:gridCol w="493776">
                  <a:extLst>
                    <a:ext uri="{9D8B030D-6E8A-4147-A177-3AD203B41FA5}">
                      <a16:colId xmlns:a16="http://schemas.microsoft.com/office/drawing/2014/main" val="2274601408"/>
                    </a:ext>
                  </a:extLst>
                </a:gridCol>
                <a:gridCol w="493776">
                  <a:extLst>
                    <a:ext uri="{9D8B030D-6E8A-4147-A177-3AD203B41FA5}">
                      <a16:colId xmlns:a16="http://schemas.microsoft.com/office/drawing/2014/main" val="3116817341"/>
                    </a:ext>
                  </a:extLst>
                </a:gridCol>
                <a:gridCol w="493776">
                  <a:extLst>
                    <a:ext uri="{9D8B030D-6E8A-4147-A177-3AD203B41FA5}">
                      <a16:colId xmlns:a16="http://schemas.microsoft.com/office/drawing/2014/main" val="3685760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099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- 2025-07-09 18:14:36</a:t>
                      </a:r>
                      <a:r>
                        <a:rPr kumimoji="0" lang="de-DE" sz="1000" b="0" i="0" u="none" strike="noStrike" kern="1200" cap="none" spc="0" normalizeH="0" baseline="0" noProof="0">
                          <a:ln>
                            <a:noFill/>
                          </a:ln>
                          <a:solidFill>
                            <a:prstClr val="black"/>
                          </a:solidFill>
                          <a:effectLst/>
                          <a:uLnTx/>
                          <a:uFillTx/>
                          <a:latin typeface="Calibri"/>
                          <a:ea typeface="+mn-ea"/>
                          <a:cs typeface="+mn-cs"/>
                        </a:rPr>
                        <a:t>
 24 Stunden mitten in der Innenstadt wohnen – ohne Dach überm Kopf? 🤯
Das ist Teil von Johanna Grunds Bachelorarbeit. 😮 Auf dem Remigiusplatz in Bonn hat sie ein Open-Air-Apartment eingerichtet. Die beiden “Bewohnerinnen” sollen mit Passanten ins Gespräch kommen. Damit will Johanna auf das Thema Wohnungsnot aufmerksam machen.
#Wohnungsnot #Bonn #WDR #ARD #Lokalzeit #Uni #Wohnen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https://quintly-eu-image-storage.s3.amazonaws.com/60b0c1ceafa7b1885479f8b118a661a3/d9912b026d4a212af5307f8da5ad4500.jpg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6694669"/>
                  </a:ext>
                </a:extLst>
              </a:tr>
            </a:tbl>
          </a:graphicData>
        </a:graphic>
      </p:graphicFrame>
      <p:sp>
        <p:nvSpPr>
          <p:cNvPr id="4" name="Text Placeholder 3">
            <a:extLst>
              <a:ext uri="{FF2B5EF4-FFF2-40B4-BE49-F238E27FC236}">
                <a16:creationId xmlns:a16="http://schemas.microsoft.com/office/drawing/2014/main" id="{8945B8A4-F186-44ED-AA48-13B69EAE1CBB}"/>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821056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134F-65F8-469A-AFE7-EDCEF04B83C3}"/>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53264889-A35D-4B1C-B1A9-A7CEDAEF2A9E}"/>
              </a:ext>
            </a:extLst>
          </p:cNvPr>
          <p:cNvGraphicFramePr>
            <a:graphicFrameLocks noGrp="1"/>
          </p:cNvGraphicFramePr>
          <p:nvPr>
            <p:ph type="tbl" sz="quarter" idx="13"/>
            <p:extLst>
              <p:ext uri="{D42A27DB-BD31-4B8C-83A1-F6EECF244321}">
                <p14:modId xmlns:p14="http://schemas.microsoft.com/office/powerpoint/2010/main" val="189308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14951461"/>
                    </a:ext>
                  </a:extLst>
                </a:gridCol>
                <a:gridCol w="1069847">
                  <a:extLst>
                    <a:ext uri="{9D8B030D-6E8A-4147-A177-3AD203B41FA5}">
                      <a16:colId xmlns:a16="http://schemas.microsoft.com/office/drawing/2014/main" val="1543274112"/>
                    </a:ext>
                  </a:extLst>
                </a:gridCol>
                <a:gridCol w="1399031">
                  <a:extLst>
                    <a:ext uri="{9D8B030D-6E8A-4147-A177-3AD203B41FA5}">
                      <a16:colId xmlns:a16="http://schemas.microsoft.com/office/drawing/2014/main" val="1288134877"/>
                    </a:ext>
                  </a:extLst>
                </a:gridCol>
                <a:gridCol w="493776">
                  <a:extLst>
                    <a:ext uri="{9D8B030D-6E8A-4147-A177-3AD203B41FA5}">
                      <a16:colId xmlns:a16="http://schemas.microsoft.com/office/drawing/2014/main" val="3146679144"/>
                    </a:ext>
                  </a:extLst>
                </a:gridCol>
                <a:gridCol w="493776">
                  <a:extLst>
                    <a:ext uri="{9D8B030D-6E8A-4147-A177-3AD203B41FA5}">
                      <a16:colId xmlns:a16="http://schemas.microsoft.com/office/drawing/2014/main" val="3443452972"/>
                    </a:ext>
                  </a:extLst>
                </a:gridCol>
                <a:gridCol w="493776">
                  <a:extLst>
                    <a:ext uri="{9D8B030D-6E8A-4147-A177-3AD203B41FA5}">
                      <a16:colId xmlns:a16="http://schemas.microsoft.com/office/drawing/2014/main" val="2236136848"/>
                    </a:ext>
                  </a:extLst>
                </a:gridCol>
                <a:gridCol w="493776">
                  <a:extLst>
                    <a:ext uri="{9D8B030D-6E8A-4147-A177-3AD203B41FA5}">
                      <a16:colId xmlns:a16="http://schemas.microsoft.com/office/drawing/2014/main" val="955148392"/>
                    </a:ext>
                  </a:extLst>
                </a:gridCol>
                <a:gridCol w="493776">
                  <a:extLst>
                    <a:ext uri="{9D8B030D-6E8A-4147-A177-3AD203B41FA5}">
                      <a16:colId xmlns:a16="http://schemas.microsoft.com/office/drawing/2014/main" val="1162433538"/>
                    </a:ext>
                  </a:extLst>
                </a:gridCol>
                <a:gridCol w="493776">
                  <a:extLst>
                    <a:ext uri="{9D8B030D-6E8A-4147-A177-3AD203B41FA5}">
                      <a16:colId xmlns:a16="http://schemas.microsoft.com/office/drawing/2014/main" val="1756881268"/>
                    </a:ext>
                  </a:extLst>
                </a:gridCol>
                <a:gridCol w="493776">
                  <a:extLst>
                    <a:ext uri="{9D8B030D-6E8A-4147-A177-3AD203B41FA5}">
                      <a16:colId xmlns:a16="http://schemas.microsoft.com/office/drawing/2014/main" val="994373842"/>
                    </a:ext>
                  </a:extLst>
                </a:gridCol>
                <a:gridCol w="493776">
                  <a:extLst>
                    <a:ext uri="{9D8B030D-6E8A-4147-A177-3AD203B41FA5}">
                      <a16:colId xmlns:a16="http://schemas.microsoft.com/office/drawing/2014/main" val="49690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3984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- 2025-07-12 11:00:00</a:t>
                      </a:r>
                      <a:r>
                        <a:rPr kumimoji="0" lang="de-DE" sz="1000" b="0" i="0" u="none" strike="noStrike" kern="1200" cap="none" spc="0" normalizeH="0" baseline="0" noProof="0">
                          <a:ln>
                            <a:noFill/>
                          </a:ln>
                          <a:solidFill>
                            <a:prstClr val="black"/>
                          </a:solidFill>
                          <a:effectLst/>
                          <a:uLnTx/>
                          <a:uFillTx/>
                          <a:latin typeface="Calibri"/>
                          <a:ea typeface="+mn-ea"/>
                          <a:cs typeface="+mn-cs"/>
                        </a:rPr>
                        <a:t>
 ⚠️ Ganz wichtig: Es geht um Verkehrsschilder! Die Stadt Duisburg möchte Verschmutzungen früh erkennen, damit der Verkehr sicher bleibt! ⚠️ 
🤳 Also lasst die Verkehrszeichen in Ruhe, zumindest von vorne 🥺 
#Verkehr #Aufkleber #AI #KI #KIimEinsatz #Verkehrssicherheit #WirtschaftsbetriebeDuisburg #KünstlicheIntelligenz #Ultras #Fussball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https://quintly-eu-image-storage.s3.amazonaws.com/60b0c1ceafa7b1885479f8b118a661a3/68e30444ee5cc1a122a4ada0a383f805.jpg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5860770"/>
                  </a:ext>
                </a:extLst>
              </a:tr>
            </a:tbl>
          </a:graphicData>
        </a:graphic>
      </p:graphicFrame>
      <p:sp>
        <p:nvSpPr>
          <p:cNvPr id="4" name="Text Placeholder 3">
            <a:extLst>
              <a:ext uri="{FF2B5EF4-FFF2-40B4-BE49-F238E27FC236}">
                <a16:creationId xmlns:a16="http://schemas.microsoft.com/office/drawing/2014/main" id="{C0691D37-2DD5-4EA2-BA06-7F54B7C5F42B}"/>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4163170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DD458-0161-4828-B6BD-F64819EE561C}"/>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1FD39C09-53E3-4B94-8CB9-067496CA3CD6}"/>
              </a:ext>
            </a:extLst>
          </p:cNvPr>
          <p:cNvGraphicFramePr>
            <a:graphicFrameLocks noGrp="1"/>
          </p:cNvGraphicFramePr>
          <p:nvPr>
            <p:ph type="tbl" sz="quarter" idx="13"/>
            <p:extLst>
              <p:ext uri="{D42A27DB-BD31-4B8C-83A1-F6EECF244321}">
                <p14:modId xmlns:p14="http://schemas.microsoft.com/office/powerpoint/2010/main" val="360558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87440108"/>
                    </a:ext>
                  </a:extLst>
                </a:gridCol>
                <a:gridCol w="1069847">
                  <a:extLst>
                    <a:ext uri="{9D8B030D-6E8A-4147-A177-3AD203B41FA5}">
                      <a16:colId xmlns:a16="http://schemas.microsoft.com/office/drawing/2014/main" val="117423389"/>
                    </a:ext>
                  </a:extLst>
                </a:gridCol>
                <a:gridCol w="1399031">
                  <a:extLst>
                    <a:ext uri="{9D8B030D-6E8A-4147-A177-3AD203B41FA5}">
                      <a16:colId xmlns:a16="http://schemas.microsoft.com/office/drawing/2014/main" val="4170394954"/>
                    </a:ext>
                  </a:extLst>
                </a:gridCol>
                <a:gridCol w="493776">
                  <a:extLst>
                    <a:ext uri="{9D8B030D-6E8A-4147-A177-3AD203B41FA5}">
                      <a16:colId xmlns:a16="http://schemas.microsoft.com/office/drawing/2014/main" val="1931175957"/>
                    </a:ext>
                  </a:extLst>
                </a:gridCol>
                <a:gridCol w="493776">
                  <a:extLst>
                    <a:ext uri="{9D8B030D-6E8A-4147-A177-3AD203B41FA5}">
                      <a16:colId xmlns:a16="http://schemas.microsoft.com/office/drawing/2014/main" val="1608725677"/>
                    </a:ext>
                  </a:extLst>
                </a:gridCol>
                <a:gridCol w="493776">
                  <a:extLst>
                    <a:ext uri="{9D8B030D-6E8A-4147-A177-3AD203B41FA5}">
                      <a16:colId xmlns:a16="http://schemas.microsoft.com/office/drawing/2014/main" val="1620667411"/>
                    </a:ext>
                  </a:extLst>
                </a:gridCol>
                <a:gridCol w="493776">
                  <a:extLst>
                    <a:ext uri="{9D8B030D-6E8A-4147-A177-3AD203B41FA5}">
                      <a16:colId xmlns:a16="http://schemas.microsoft.com/office/drawing/2014/main" val="3707394580"/>
                    </a:ext>
                  </a:extLst>
                </a:gridCol>
                <a:gridCol w="493776">
                  <a:extLst>
                    <a:ext uri="{9D8B030D-6E8A-4147-A177-3AD203B41FA5}">
                      <a16:colId xmlns:a16="http://schemas.microsoft.com/office/drawing/2014/main" val="4102503145"/>
                    </a:ext>
                  </a:extLst>
                </a:gridCol>
                <a:gridCol w="493776">
                  <a:extLst>
                    <a:ext uri="{9D8B030D-6E8A-4147-A177-3AD203B41FA5}">
                      <a16:colId xmlns:a16="http://schemas.microsoft.com/office/drawing/2014/main" val="915074313"/>
                    </a:ext>
                  </a:extLst>
                </a:gridCol>
                <a:gridCol w="493776">
                  <a:extLst>
                    <a:ext uri="{9D8B030D-6E8A-4147-A177-3AD203B41FA5}">
                      <a16:colId xmlns:a16="http://schemas.microsoft.com/office/drawing/2014/main" val="3434286500"/>
                    </a:ext>
                  </a:extLst>
                </a:gridCol>
                <a:gridCol w="493776">
                  <a:extLst>
                    <a:ext uri="{9D8B030D-6E8A-4147-A177-3AD203B41FA5}">
                      <a16:colId xmlns:a16="http://schemas.microsoft.com/office/drawing/2014/main" val="2901350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5234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- 2025-07-07 10:22:04</a:t>
                      </a:r>
                      <a:r>
                        <a:rPr kumimoji="0" lang="de-DE" sz="1000" b="0" i="0" u="none" strike="noStrike" kern="1200" cap="none" spc="0" normalizeH="0" baseline="0" noProof="0">
                          <a:ln>
                            <a:noFill/>
                          </a:ln>
                          <a:solidFill>
                            <a:prstClr val="black"/>
                          </a:solidFill>
                          <a:effectLst/>
                          <a:uLnTx/>
                          <a:uFillTx/>
                          <a:latin typeface="Calibri"/>
                          <a:ea typeface="+mn-ea"/>
                          <a:cs typeface="+mn-cs"/>
                        </a:rPr>
                        <a:t>
 „Würde der nur einen Tag mal meinen Job machen!“ - Den Gedanken hattet ihr sicher auch schon mal. An der Uniklinik Bonn gibt es das. 🏥🩺
Auf der Kinderonkologie der Uniklinik Bonn ist der „Perspektivwechsel“ Programm. Für einen Tag übernimmt Ärztin Lara den Job von Pflegerin Xenia. Und erlebt hautnah, was das Arbeiten in der Pflege bedeutet. 🥼💪🏼
👩🏻‍💻 Autorin: Britta Schwanenberg
#Pflege #Krankenhaus #UniklinikBonn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https://quintly-eu-image-storage.s3.amazonaws.com/60b0c1ceafa7b1885479f8b118a661a3/353f515d0ab909c9a7116f8cd6cf05fb.jpg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8676696"/>
                  </a:ext>
                </a:extLst>
              </a:tr>
            </a:tbl>
          </a:graphicData>
        </a:graphic>
      </p:graphicFrame>
      <p:sp>
        <p:nvSpPr>
          <p:cNvPr id="4" name="Text Placeholder 3">
            <a:extLst>
              <a:ext uri="{FF2B5EF4-FFF2-40B4-BE49-F238E27FC236}">
                <a16:creationId xmlns:a16="http://schemas.microsoft.com/office/drawing/2014/main" id="{33919C40-4117-40C2-87F8-3550301DEFB6}"/>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1006452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CFC2-E2C9-4012-9814-94B97CD3D0C8}"/>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80AA1146-BAF2-46BD-9497-F34E9B851BD6}"/>
              </a:ext>
            </a:extLst>
          </p:cNvPr>
          <p:cNvGraphicFramePr>
            <a:graphicFrameLocks noGrp="1"/>
          </p:cNvGraphicFramePr>
          <p:nvPr>
            <p:ph type="tbl" sz="quarter" idx="13"/>
            <p:extLst>
              <p:ext uri="{D42A27DB-BD31-4B8C-83A1-F6EECF244321}">
                <p14:modId xmlns:p14="http://schemas.microsoft.com/office/powerpoint/2010/main" val="390835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39032945"/>
                    </a:ext>
                  </a:extLst>
                </a:gridCol>
                <a:gridCol w="1069847">
                  <a:extLst>
                    <a:ext uri="{9D8B030D-6E8A-4147-A177-3AD203B41FA5}">
                      <a16:colId xmlns:a16="http://schemas.microsoft.com/office/drawing/2014/main" val="1473295156"/>
                    </a:ext>
                  </a:extLst>
                </a:gridCol>
                <a:gridCol w="1399031">
                  <a:extLst>
                    <a:ext uri="{9D8B030D-6E8A-4147-A177-3AD203B41FA5}">
                      <a16:colId xmlns:a16="http://schemas.microsoft.com/office/drawing/2014/main" val="431872061"/>
                    </a:ext>
                  </a:extLst>
                </a:gridCol>
                <a:gridCol w="493776">
                  <a:extLst>
                    <a:ext uri="{9D8B030D-6E8A-4147-A177-3AD203B41FA5}">
                      <a16:colId xmlns:a16="http://schemas.microsoft.com/office/drawing/2014/main" val="2119093085"/>
                    </a:ext>
                  </a:extLst>
                </a:gridCol>
                <a:gridCol w="493776">
                  <a:extLst>
                    <a:ext uri="{9D8B030D-6E8A-4147-A177-3AD203B41FA5}">
                      <a16:colId xmlns:a16="http://schemas.microsoft.com/office/drawing/2014/main" val="2425535114"/>
                    </a:ext>
                  </a:extLst>
                </a:gridCol>
                <a:gridCol w="493776">
                  <a:extLst>
                    <a:ext uri="{9D8B030D-6E8A-4147-A177-3AD203B41FA5}">
                      <a16:colId xmlns:a16="http://schemas.microsoft.com/office/drawing/2014/main" val="3935107386"/>
                    </a:ext>
                  </a:extLst>
                </a:gridCol>
                <a:gridCol w="493776">
                  <a:extLst>
                    <a:ext uri="{9D8B030D-6E8A-4147-A177-3AD203B41FA5}">
                      <a16:colId xmlns:a16="http://schemas.microsoft.com/office/drawing/2014/main" val="1635119291"/>
                    </a:ext>
                  </a:extLst>
                </a:gridCol>
                <a:gridCol w="493776">
                  <a:extLst>
                    <a:ext uri="{9D8B030D-6E8A-4147-A177-3AD203B41FA5}">
                      <a16:colId xmlns:a16="http://schemas.microsoft.com/office/drawing/2014/main" val="3728230267"/>
                    </a:ext>
                  </a:extLst>
                </a:gridCol>
                <a:gridCol w="493776">
                  <a:extLst>
                    <a:ext uri="{9D8B030D-6E8A-4147-A177-3AD203B41FA5}">
                      <a16:colId xmlns:a16="http://schemas.microsoft.com/office/drawing/2014/main" val="2491679400"/>
                    </a:ext>
                  </a:extLst>
                </a:gridCol>
                <a:gridCol w="493776">
                  <a:extLst>
                    <a:ext uri="{9D8B030D-6E8A-4147-A177-3AD203B41FA5}">
                      <a16:colId xmlns:a16="http://schemas.microsoft.com/office/drawing/2014/main" val="121517631"/>
                    </a:ext>
                  </a:extLst>
                </a:gridCol>
                <a:gridCol w="493776">
                  <a:extLst>
                    <a:ext uri="{9D8B030D-6E8A-4147-A177-3AD203B41FA5}">
                      <a16:colId xmlns:a16="http://schemas.microsoft.com/office/drawing/2014/main" val="343947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4894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- 2025-07-09 10:49:15</a:t>
                      </a:r>
                      <a:r>
                        <a:rPr kumimoji="0" lang="de-DE" sz="1000" b="0" i="0" u="none" strike="noStrike" kern="1200" cap="none" spc="0" normalizeH="0" baseline="0" noProof="0">
                          <a:ln>
                            <a:noFill/>
                          </a:ln>
                          <a:solidFill>
                            <a:prstClr val="black"/>
                          </a:solidFill>
                          <a:effectLst/>
                          <a:uLnTx/>
                          <a:uFillTx/>
                          <a:latin typeface="Calibri"/>
                          <a:ea typeface="+mn-ea"/>
                          <a:cs typeface="+mn-cs"/>
                        </a:rPr>
                        <a:t>
 In der Ehe oder beim Museum – ist ein Doppelname immer ein guter Kompromiss? 🤨
Der Landschaftsverband Westfalen-Lippe würde gerne „Hellerlecht“ beim Freilichtmuseum in Detmold einfügen. Der komplette Name: „LWL-Museum Hellerlecht-Detmold“. Ist doch top – oder? 😶
Bürgerinnen, Bürger und die Politik protestieren dagegen. Der neue Name sei mit den Regionen Westmünsterland und Tecklenburger Land verbunden, so der LWL. Die Bedeutung „hellicht“ oder „hell“ knüpfe an die westfälisch-lippischen Wurzeln des Museums. 🌳
Aktuell heißt es “LWL-Freilichtmuseum Detmold”. Die Namensänderung sei notwendig, weil das Museum ganzjährig geöffnet sein soll. Mit dem Namen „Freilichtmuseum“ würden daher falsche Erwartungen geweckt. 👎🏼
#Kultur #Freilichtmuseum #Detmold #Lokalzeit #WDR #ARD #LWL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https://quintly-eu-image-storage.s3.amazonaws.com/60b0c1ceafa7b1885479f8b118a661a3/d3ed30a68a2bab7e6669cde40f886b79.jpg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76082226"/>
                  </a:ext>
                </a:extLst>
              </a:tr>
            </a:tbl>
          </a:graphicData>
        </a:graphic>
      </p:graphicFrame>
      <p:sp>
        <p:nvSpPr>
          <p:cNvPr id="4" name="Text Placeholder 3">
            <a:extLst>
              <a:ext uri="{FF2B5EF4-FFF2-40B4-BE49-F238E27FC236}">
                <a16:creationId xmlns:a16="http://schemas.microsoft.com/office/drawing/2014/main" id="{A7A8C0CC-D110-4D35-9BA2-62FA92CD3B56}"/>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307088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C06DE-D0C3-40A6-928B-308FA29D0BB9}"/>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1362FE0D-449C-4F62-894C-CC67D9CA12C5}"/>
              </a:ext>
            </a:extLst>
          </p:cNvPr>
          <p:cNvGraphicFramePr>
            <a:graphicFrameLocks noGrp="1"/>
          </p:cNvGraphicFramePr>
          <p:nvPr>
            <p:ph type="tbl" sz="quarter" idx="13"/>
            <p:extLst>
              <p:ext uri="{D42A27DB-BD31-4B8C-83A1-F6EECF244321}">
                <p14:modId xmlns:p14="http://schemas.microsoft.com/office/powerpoint/2010/main" val="382149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57265692"/>
                    </a:ext>
                  </a:extLst>
                </a:gridCol>
                <a:gridCol w="1069847">
                  <a:extLst>
                    <a:ext uri="{9D8B030D-6E8A-4147-A177-3AD203B41FA5}">
                      <a16:colId xmlns:a16="http://schemas.microsoft.com/office/drawing/2014/main" val="1967254081"/>
                    </a:ext>
                  </a:extLst>
                </a:gridCol>
                <a:gridCol w="1399031">
                  <a:extLst>
                    <a:ext uri="{9D8B030D-6E8A-4147-A177-3AD203B41FA5}">
                      <a16:colId xmlns:a16="http://schemas.microsoft.com/office/drawing/2014/main" val="4147108082"/>
                    </a:ext>
                  </a:extLst>
                </a:gridCol>
                <a:gridCol w="493776">
                  <a:extLst>
                    <a:ext uri="{9D8B030D-6E8A-4147-A177-3AD203B41FA5}">
                      <a16:colId xmlns:a16="http://schemas.microsoft.com/office/drawing/2014/main" val="3737023985"/>
                    </a:ext>
                  </a:extLst>
                </a:gridCol>
                <a:gridCol w="493776">
                  <a:extLst>
                    <a:ext uri="{9D8B030D-6E8A-4147-A177-3AD203B41FA5}">
                      <a16:colId xmlns:a16="http://schemas.microsoft.com/office/drawing/2014/main" val="368030679"/>
                    </a:ext>
                  </a:extLst>
                </a:gridCol>
                <a:gridCol w="493776">
                  <a:extLst>
                    <a:ext uri="{9D8B030D-6E8A-4147-A177-3AD203B41FA5}">
                      <a16:colId xmlns:a16="http://schemas.microsoft.com/office/drawing/2014/main" val="3515306845"/>
                    </a:ext>
                  </a:extLst>
                </a:gridCol>
                <a:gridCol w="493776">
                  <a:extLst>
                    <a:ext uri="{9D8B030D-6E8A-4147-A177-3AD203B41FA5}">
                      <a16:colId xmlns:a16="http://schemas.microsoft.com/office/drawing/2014/main" val="1161745173"/>
                    </a:ext>
                  </a:extLst>
                </a:gridCol>
                <a:gridCol w="493776">
                  <a:extLst>
                    <a:ext uri="{9D8B030D-6E8A-4147-A177-3AD203B41FA5}">
                      <a16:colId xmlns:a16="http://schemas.microsoft.com/office/drawing/2014/main" val="760249932"/>
                    </a:ext>
                  </a:extLst>
                </a:gridCol>
                <a:gridCol w="493776">
                  <a:extLst>
                    <a:ext uri="{9D8B030D-6E8A-4147-A177-3AD203B41FA5}">
                      <a16:colId xmlns:a16="http://schemas.microsoft.com/office/drawing/2014/main" val="29426907"/>
                    </a:ext>
                  </a:extLst>
                </a:gridCol>
                <a:gridCol w="493776">
                  <a:extLst>
                    <a:ext uri="{9D8B030D-6E8A-4147-A177-3AD203B41FA5}">
                      <a16:colId xmlns:a16="http://schemas.microsoft.com/office/drawing/2014/main" val="2234761207"/>
                    </a:ext>
                  </a:extLst>
                </a:gridCol>
                <a:gridCol w="493776">
                  <a:extLst>
                    <a:ext uri="{9D8B030D-6E8A-4147-A177-3AD203B41FA5}">
                      <a16:colId xmlns:a16="http://schemas.microsoft.com/office/drawing/2014/main" val="105519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6927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- 2025-07-11 17:16:31</a:t>
                      </a:r>
                      <a:r>
                        <a:rPr kumimoji="0" lang="en-US" sz="1000" b="0" i="0" u="none" strike="noStrike" kern="1200" cap="none" spc="0" normalizeH="0" baseline="0" noProof="0">
                          <a:ln>
                            <a:noFill/>
                          </a:ln>
                          <a:solidFill>
                            <a:prstClr val="black"/>
                          </a:solidFill>
                          <a:effectLst/>
                          <a:uLnTx/>
                          <a:uFillTx/>
                          <a:latin typeface="Calibri"/>
                          <a:ea typeface="+mn-ea"/>
                          <a:cs typeface="+mn-cs"/>
                        </a:rPr>
                        <a:t>
 Hach Freddy 🥺 Wir wünschen dir tolle Ferien! Und allen Schülerinnen und Schülern natürlich auch! ☀️ 
👨‍💻 Autor: Simon Voigt 
#FrikadelleAmFreitag #Busfahrer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https://quintly-eu-image-storage.s3.amazonaws.com/60b0c1ceafa7b1885479f8b118a661a3/856d1e96e396e5bb228b2cfc5d82ca1a.jpg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71928189"/>
                  </a:ext>
                </a:extLst>
              </a:tr>
            </a:tbl>
          </a:graphicData>
        </a:graphic>
      </p:graphicFrame>
      <p:sp>
        <p:nvSpPr>
          <p:cNvPr id="4" name="Text Placeholder 3">
            <a:extLst>
              <a:ext uri="{FF2B5EF4-FFF2-40B4-BE49-F238E27FC236}">
                <a16:creationId xmlns:a16="http://schemas.microsoft.com/office/drawing/2014/main" id="{4674F7DC-7083-48E3-A37A-B84C7662A219}"/>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1880460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8062-2EE5-43C7-BDF8-7CB089B7EED4}"/>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7C617D34-FE9F-43BB-AD14-95BB6056E746}"/>
              </a:ext>
            </a:extLst>
          </p:cNvPr>
          <p:cNvGraphicFramePr>
            <a:graphicFrameLocks noGrp="1"/>
          </p:cNvGraphicFramePr>
          <p:nvPr>
            <p:ph type="tbl" sz="quarter" idx="13"/>
            <p:extLst>
              <p:ext uri="{D42A27DB-BD31-4B8C-83A1-F6EECF244321}">
                <p14:modId xmlns:p14="http://schemas.microsoft.com/office/powerpoint/2010/main" val="396167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9919783"/>
                    </a:ext>
                  </a:extLst>
                </a:gridCol>
                <a:gridCol w="1069847">
                  <a:extLst>
                    <a:ext uri="{9D8B030D-6E8A-4147-A177-3AD203B41FA5}">
                      <a16:colId xmlns:a16="http://schemas.microsoft.com/office/drawing/2014/main" val="3534940686"/>
                    </a:ext>
                  </a:extLst>
                </a:gridCol>
                <a:gridCol w="1399031">
                  <a:extLst>
                    <a:ext uri="{9D8B030D-6E8A-4147-A177-3AD203B41FA5}">
                      <a16:colId xmlns:a16="http://schemas.microsoft.com/office/drawing/2014/main" val="2458390251"/>
                    </a:ext>
                  </a:extLst>
                </a:gridCol>
                <a:gridCol w="493776">
                  <a:extLst>
                    <a:ext uri="{9D8B030D-6E8A-4147-A177-3AD203B41FA5}">
                      <a16:colId xmlns:a16="http://schemas.microsoft.com/office/drawing/2014/main" val="3146613596"/>
                    </a:ext>
                  </a:extLst>
                </a:gridCol>
                <a:gridCol w="493776">
                  <a:extLst>
                    <a:ext uri="{9D8B030D-6E8A-4147-A177-3AD203B41FA5}">
                      <a16:colId xmlns:a16="http://schemas.microsoft.com/office/drawing/2014/main" val="1571319955"/>
                    </a:ext>
                  </a:extLst>
                </a:gridCol>
                <a:gridCol w="493776">
                  <a:extLst>
                    <a:ext uri="{9D8B030D-6E8A-4147-A177-3AD203B41FA5}">
                      <a16:colId xmlns:a16="http://schemas.microsoft.com/office/drawing/2014/main" val="2579489249"/>
                    </a:ext>
                  </a:extLst>
                </a:gridCol>
                <a:gridCol w="493776">
                  <a:extLst>
                    <a:ext uri="{9D8B030D-6E8A-4147-A177-3AD203B41FA5}">
                      <a16:colId xmlns:a16="http://schemas.microsoft.com/office/drawing/2014/main" val="4206407719"/>
                    </a:ext>
                  </a:extLst>
                </a:gridCol>
                <a:gridCol w="493776">
                  <a:extLst>
                    <a:ext uri="{9D8B030D-6E8A-4147-A177-3AD203B41FA5}">
                      <a16:colId xmlns:a16="http://schemas.microsoft.com/office/drawing/2014/main" val="1611616208"/>
                    </a:ext>
                  </a:extLst>
                </a:gridCol>
                <a:gridCol w="493776">
                  <a:extLst>
                    <a:ext uri="{9D8B030D-6E8A-4147-A177-3AD203B41FA5}">
                      <a16:colId xmlns:a16="http://schemas.microsoft.com/office/drawing/2014/main" val="1299254056"/>
                    </a:ext>
                  </a:extLst>
                </a:gridCol>
                <a:gridCol w="493776">
                  <a:extLst>
                    <a:ext uri="{9D8B030D-6E8A-4147-A177-3AD203B41FA5}">
                      <a16:colId xmlns:a16="http://schemas.microsoft.com/office/drawing/2014/main" val="3087820936"/>
                    </a:ext>
                  </a:extLst>
                </a:gridCol>
                <a:gridCol w="493776">
                  <a:extLst>
                    <a:ext uri="{9D8B030D-6E8A-4147-A177-3AD203B41FA5}">
                      <a16:colId xmlns:a16="http://schemas.microsoft.com/office/drawing/2014/main" val="2159145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2225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- 2025-07-11 10:37:09</a:t>
                      </a:r>
                      <a:r>
                        <a:rPr kumimoji="0" lang="de-DE" sz="1000" b="0" i="0" u="none" strike="noStrike" kern="1200" cap="none" spc="0" normalizeH="0" baseline="0" noProof="0">
                          <a:ln>
                            <a:noFill/>
                          </a:ln>
                          <a:solidFill>
                            <a:prstClr val="black"/>
                          </a:solidFill>
                          <a:effectLst/>
                          <a:uLnTx/>
                          <a:uFillTx/>
                          <a:latin typeface="Calibri"/>
                          <a:ea typeface="+mn-ea"/>
                          <a:cs typeface="+mn-cs"/>
                        </a:rPr>
                        <a:t>
 Gassi gehen, Stöckchen werfen und gaaanz viele Streicheleinheiten: Michelle aus Gevelsberg verdient damit jetzt ihr Geld. 💰🐶 
Eigentlich arbeitet Michelle in einem Labor – doch die Arbeit da wurde ihr zu eintönig. 🥱 Darum hat sie sich kurzerhand dazu entschieden, sich als Dog-Sitterin selbstständig zu machen – mit Gewerbeschein, Sachkundenachweis und allem, was dazu gehört. Und das hat sich gelohnt. 🍀💪 
🧑‍💻 Autor: Jonas Voigt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https://quintly-eu-image-storage.s3.amazonaws.com/60b0c1ceafa7b1885479f8b118a661a3/a195b4cb085fe647eb91c365dfb34290.jpg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82645"/>
                  </a:ext>
                </a:extLst>
              </a:tr>
            </a:tbl>
          </a:graphicData>
        </a:graphic>
      </p:graphicFrame>
      <p:sp>
        <p:nvSpPr>
          <p:cNvPr id="4" name="Text Placeholder 3">
            <a:extLst>
              <a:ext uri="{FF2B5EF4-FFF2-40B4-BE49-F238E27FC236}">
                <a16:creationId xmlns:a16="http://schemas.microsoft.com/office/drawing/2014/main" id="{3938A783-1C84-4178-82BA-68B22110C64C}"/>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482069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5E2B3-9FA8-49D7-B6DB-835E60B3A02A}"/>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1C985B10-20CE-4CE9-A75A-DB28A666E08C}"/>
              </a:ext>
            </a:extLst>
          </p:cNvPr>
          <p:cNvGraphicFramePr>
            <a:graphicFrameLocks noGrp="1"/>
          </p:cNvGraphicFramePr>
          <p:nvPr>
            <p:ph type="tbl" sz="quarter" idx="13"/>
            <p:extLst>
              <p:ext uri="{D42A27DB-BD31-4B8C-83A1-F6EECF244321}">
                <p14:modId xmlns:p14="http://schemas.microsoft.com/office/powerpoint/2010/main" val="238078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65282764"/>
                    </a:ext>
                  </a:extLst>
                </a:gridCol>
                <a:gridCol w="1069847">
                  <a:extLst>
                    <a:ext uri="{9D8B030D-6E8A-4147-A177-3AD203B41FA5}">
                      <a16:colId xmlns:a16="http://schemas.microsoft.com/office/drawing/2014/main" val="1418810394"/>
                    </a:ext>
                  </a:extLst>
                </a:gridCol>
                <a:gridCol w="1399031">
                  <a:extLst>
                    <a:ext uri="{9D8B030D-6E8A-4147-A177-3AD203B41FA5}">
                      <a16:colId xmlns:a16="http://schemas.microsoft.com/office/drawing/2014/main" val="3094150571"/>
                    </a:ext>
                  </a:extLst>
                </a:gridCol>
                <a:gridCol w="493776">
                  <a:extLst>
                    <a:ext uri="{9D8B030D-6E8A-4147-A177-3AD203B41FA5}">
                      <a16:colId xmlns:a16="http://schemas.microsoft.com/office/drawing/2014/main" val="698917050"/>
                    </a:ext>
                  </a:extLst>
                </a:gridCol>
                <a:gridCol w="493776">
                  <a:extLst>
                    <a:ext uri="{9D8B030D-6E8A-4147-A177-3AD203B41FA5}">
                      <a16:colId xmlns:a16="http://schemas.microsoft.com/office/drawing/2014/main" val="1393122616"/>
                    </a:ext>
                  </a:extLst>
                </a:gridCol>
                <a:gridCol w="493776">
                  <a:extLst>
                    <a:ext uri="{9D8B030D-6E8A-4147-A177-3AD203B41FA5}">
                      <a16:colId xmlns:a16="http://schemas.microsoft.com/office/drawing/2014/main" val="1938856293"/>
                    </a:ext>
                  </a:extLst>
                </a:gridCol>
                <a:gridCol w="493776">
                  <a:extLst>
                    <a:ext uri="{9D8B030D-6E8A-4147-A177-3AD203B41FA5}">
                      <a16:colId xmlns:a16="http://schemas.microsoft.com/office/drawing/2014/main" val="1372675537"/>
                    </a:ext>
                  </a:extLst>
                </a:gridCol>
                <a:gridCol w="493776">
                  <a:extLst>
                    <a:ext uri="{9D8B030D-6E8A-4147-A177-3AD203B41FA5}">
                      <a16:colId xmlns:a16="http://schemas.microsoft.com/office/drawing/2014/main" val="2266153852"/>
                    </a:ext>
                  </a:extLst>
                </a:gridCol>
                <a:gridCol w="493776">
                  <a:extLst>
                    <a:ext uri="{9D8B030D-6E8A-4147-A177-3AD203B41FA5}">
                      <a16:colId xmlns:a16="http://schemas.microsoft.com/office/drawing/2014/main" val="1630381315"/>
                    </a:ext>
                  </a:extLst>
                </a:gridCol>
                <a:gridCol w="493776">
                  <a:extLst>
                    <a:ext uri="{9D8B030D-6E8A-4147-A177-3AD203B41FA5}">
                      <a16:colId xmlns:a16="http://schemas.microsoft.com/office/drawing/2014/main" val="1222470695"/>
                    </a:ext>
                  </a:extLst>
                </a:gridCol>
                <a:gridCol w="493776">
                  <a:extLst>
                    <a:ext uri="{9D8B030D-6E8A-4147-A177-3AD203B41FA5}">
                      <a16:colId xmlns:a16="http://schemas.microsoft.com/office/drawing/2014/main" val="39752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3358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- 2025-07-10 10:43:10</a:t>
                      </a:r>
                      <a:r>
                        <a:rPr kumimoji="0" lang="de-DE" sz="1000" b="0" i="0" u="none" strike="noStrike" kern="1200" cap="none" spc="0" normalizeH="0" baseline="0" noProof="0">
                          <a:ln>
                            <a:noFill/>
                          </a:ln>
                          <a:solidFill>
                            <a:prstClr val="black"/>
                          </a:solidFill>
                          <a:effectLst/>
                          <a:uLnTx/>
                          <a:uFillTx/>
                          <a:latin typeface="Calibri"/>
                          <a:ea typeface="+mn-ea"/>
                          <a:cs typeface="+mn-cs"/>
                        </a:rPr>
                        <a:t>
 Der Donnerstag ist einer von Hannas Lieblingstagen. Dann bekommt die 89-jährige nämlich immer Besuch von Schülerin Thea. Gemeinsam geht es raus. Mal nur eine Runde spazieren, mal gibt es noch ein Eis on top.    Zusammengefunden haben die beiden über die Taschengeldbörse Wuppertal. Die vermittelt kostenlos Jugendliche, die ihr Taschengeld aufbessern möchten und Erwachsene über 55 Jahre, die ab und zu Hilfe bei der Gartenarbeit, dem Einkaufen oder am Smartphone brauchen. 
  #Lokalzeit #WDR #Schülerjob #AltUndJung #ARD #Taschengeld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https://quintly-eu-image-storage.s3.amazonaws.com/60b0c1ceafa7b1885479f8b118a661a3/2131c02981df10ff0b0be7aa0fcd96aa.jpg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0523986"/>
                  </a:ext>
                </a:extLst>
              </a:tr>
            </a:tbl>
          </a:graphicData>
        </a:graphic>
      </p:graphicFrame>
      <p:sp>
        <p:nvSpPr>
          <p:cNvPr id="4" name="Text Placeholder 3">
            <a:extLst>
              <a:ext uri="{FF2B5EF4-FFF2-40B4-BE49-F238E27FC236}">
                <a16:creationId xmlns:a16="http://schemas.microsoft.com/office/drawing/2014/main" id="{F7F3082C-B402-4AA8-A906-87DF2E8779D3}"/>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19248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F8FB-483D-4C60-AC79-651250AAAAE4}"/>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95CFDB9D-3F57-460C-8DE5-3309756E1035}"/>
              </a:ext>
            </a:extLst>
          </p:cNvPr>
          <p:cNvGraphicFramePr>
            <a:graphicFrameLocks noGrp="1"/>
          </p:cNvGraphicFramePr>
          <p:nvPr>
            <p:ph type="tbl" sz="quarter" idx="13"/>
            <p:extLst>
              <p:ext uri="{D42A27DB-BD31-4B8C-83A1-F6EECF244321}">
                <p14:modId xmlns:p14="http://schemas.microsoft.com/office/powerpoint/2010/main" val="398087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28906542"/>
                    </a:ext>
                  </a:extLst>
                </a:gridCol>
                <a:gridCol w="1069847">
                  <a:extLst>
                    <a:ext uri="{9D8B030D-6E8A-4147-A177-3AD203B41FA5}">
                      <a16:colId xmlns:a16="http://schemas.microsoft.com/office/drawing/2014/main" val="3268015657"/>
                    </a:ext>
                  </a:extLst>
                </a:gridCol>
                <a:gridCol w="1399031">
                  <a:extLst>
                    <a:ext uri="{9D8B030D-6E8A-4147-A177-3AD203B41FA5}">
                      <a16:colId xmlns:a16="http://schemas.microsoft.com/office/drawing/2014/main" val="2502542801"/>
                    </a:ext>
                  </a:extLst>
                </a:gridCol>
                <a:gridCol w="493776">
                  <a:extLst>
                    <a:ext uri="{9D8B030D-6E8A-4147-A177-3AD203B41FA5}">
                      <a16:colId xmlns:a16="http://schemas.microsoft.com/office/drawing/2014/main" val="1405950768"/>
                    </a:ext>
                  </a:extLst>
                </a:gridCol>
                <a:gridCol w="493776">
                  <a:extLst>
                    <a:ext uri="{9D8B030D-6E8A-4147-A177-3AD203B41FA5}">
                      <a16:colId xmlns:a16="http://schemas.microsoft.com/office/drawing/2014/main" val="3839394411"/>
                    </a:ext>
                  </a:extLst>
                </a:gridCol>
                <a:gridCol w="493776">
                  <a:extLst>
                    <a:ext uri="{9D8B030D-6E8A-4147-A177-3AD203B41FA5}">
                      <a16:colId xmlns:a16="http://schemas.microsoft.com/office/drawing/2014/main" val="565252629"/>
                    </a:ext>
                  </a:extLst>
                </a:gridCol>
                <a:gridCol w="493776">
                  <a:extLst>
                    <a:ext uri="{9D8B030D-6E8A-4147-A177-3AD203B41FA5}">
                      <a16:colId xmlns:a16="http://schemas.microsoft.com/office/drawing/2014/main" val="2370486113"/>
                    </a:ext>
                  </a:extLst>
                </a:gridCol>
                <a:gridCol w="493776">
                  <a:extLst>
                    <a:ext uri="{9D8B030D-6E8A-4147-A177-3AD203B41FA5}">
                      <a16:colId xmlns:a16="http://schemas.microsoft.com/office/drawing/2014/main" val="4055043449"/>
                    </a:ext>
                  </a:extLst>
                </a:gridCol>
                <a:gridCol w="493776">
                  <a:extLst>
                    <a:ext uri="{9D8B030D-6E8A-4147-A177-3AD203B41FA5}">
                      <a16:colId xmlns:a16="http://schemas.microsoft.com/office/drawing/2014/main" val="3077225181"/>
                    </a:ext>
                  </a:extLst>
                </a:gridCol>
                <a:gridCol w="493776">
                  <a:extLst>
                    <a:ext uri="{9D8B030D-6E8A-4147-A177-3AD203B41FA5}">
                      <a16:colId xmlns:a16="http://schemas.microsoft.com/office/drawing/2014/main" val="3590706038"/>
                    </a:ext>
                  </a:extLst>
                </a:gridCol>
                <a:gridCol w="493776">
                  <a:extLst>
                    <a:ext uri="{9D8B030D-6E8A-4147-A177-3AD203B41FA5}">
                      <a16:colId xmlns:a16="http://schemas.microsoft.com/office/drawing/2014/main" val="78590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2654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- 2025-07-09 14:13:12</a:t>
                      </a:r>
                      <a:r>
                        <a:rPr kumimoji="0" lang="en-US" sz="1000" b="0" i="0" u="none" strike="noStrike" kern="1200" cap="none" spc="0" normalizeH="0" baseline="0" noProof="0">
                          <a:ln>
                            <a:noFill/>
                          </a:ln>
                          <a:solidFill>
                            <a:prstClr val="black"/>
                          </a:solidFill>
                          <a:effectLst/>
                          <a:uLnTx/>
                          <a:uFillTx/>
                          <a:latin typeface="Calibri"/>
                          <a:ea typeface="+mn-ea"/>
                          <a:cs typeface="+mn-cs"/>
                        </a:rPr>
                        <a:t>
 Hausgeburt statt Kreißsaal – viele Eltern wünschen sich bei der Geburt eine individuelle Betreuung in Ruhe und Geborgenheit. 👶🏼🍼
Hebamme Emma Sassenscheid hat in Lohmar ein neues Geburtshaus eröffnet. Ohne Schichtwechsel, ohne Schmerzmittel, ohne Zeitdruck. Dafür mit individueller Begleitung, Vertrauen und viel Herz. ❤️👩🏼‍🍼
#Hebamme #Geburtshaus #Eltern #Lohmar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https://quintly-eu-image-storage.s3.amazonaws.com/60b0c1ceafa7b1885479f8b118a661a3/a6003e9ceba0740eb4ba176c354a8c26.jpg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4070431"/>
                  </a:ext>
                </a:extLst>
              </a:tr>
            </a:tbl>
          </a:graphicData>
        </a:graphic>
      </p:graphicFrame>
      <p:sp>
        <p:nvSpPr>
          <p:cNvPr id="4" name="Text Placeholder 3">
            <a:extLst>
              <a:ext uri="{FF2B5EF4-FFF2-40B4-BE49-F238E27FC236}">
                <a16:creationId xmlns:a16="http://schemas.microsoft.com/office/drawing/2014/main" id="{E0BA5956-8651-4E61-9652-12CBD1627C3E}"/>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44092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EE93-22EC-4221-AC91-DF09D6A8167A}"/>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FC18B898-3107-41F2-8164-03C17558BB09}"/>
              </a:ext>
            </a:extLst>
          </p:cNvPr>
          <p:cNvGraphicFramePr>
            <a:graphicFrameLocks noGrp="1"/>
          </p:cNvGraphicFramePr>
          <p:nvPr>
            <p:ph type="tbl" sz="quarter" idx="13"/>
            <p:extLst>
              <p:ext uri="{D42A27DB-BD31-4B8C-83A1-F6EECF244321}">
                <p14:modId xmlns:p14="http://schemas.microsoft.com/office/powerpoint/2010/main" val="20030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16426468"/>
                    </a:ext>
                  </a:extLst>
                </a:gridCol>
                <a:gridCol w="1069847">
                  <a:extLst>
                    <a:ext uri="{9D8B030D-6E8A-4147-A177-3AD203B41FA5}">
                      <a16:colId xmlns:a16="http://schemas.microsoft.com/office/drawing/2014/main" val="1766891484"/>
                    </a:ext>
                  </a:extLst>
                </a:gridCol>
                <a:gridCol w="1399031">
                  <a:extLst>
                    <a:ext uri="{9D8B030D-6E8A-4147-A177-3AD203B41FA5}">
                      <a16:colId xmlns:a16="http://schemas.microsoft.com/office/drawing/2014/main" val="3711866579"/>
                    </a:ext>
                  </a:extLst>
                </a:gridCol>
                <a:gridCol w="493776">
                  <a:extLst>
                    <a:ext uri="{9D8B030D-6E8A-4147-A177-3AD203B41FA5}">
                      <a16:colId xmlns:a16="http://schemas.microsoft.com/office/drawing/2014/main" val="778927038"/>
                    </a:ext>
                  </a:extLst>
                </a:gridCol>
                <a:gridCol w="493776">
                  <a:extLst>
                    <a:ext uri="{9D8B030D-6E8A-4147-A177-3AD203B41FA5}">
                      <a16:colId xmlns:a16="http://schemas.microsoft.com/office/drawing/2014/main" val="399329054"/>
                    </a:ext>
                  </a:extLst>
                </a:gridCol>
                <a:gridCol w="493776">
                  <a:extLst>
                    <a:ext uri="{9D8B030D-6E8A-4147-A177-3AD203B41FA5}">
                      <a16:colId xmlns:a16="http://schemas.microsoft.com/office/drawing/2014/main" val="825143711"/>
                    </a:ext>
                  </a:extLst>
                </a:gridCol>
                <a:gridCol w="493776">
                  <a:extLst>
                    <a:ext uri="{9D8B030D-6E8A-4147-A177-3AD203B41FA5}">
                      <a16:colId xmlns:a16="http://schemas.microsoft.com/office/drawing/2014/main" val="3461341862"/>
                    </a:ext>
                  </a:extLst>
                </a:gridCol>
                <a:gridCol w="493776">
                  <a:extLst>
                    <a:ext uri="{9D8B030D-6E8A-4147-A177-3AD203B41FA5}">
                      <a16:colId xmlns:a16="http://schemas.microsoft.com/office/drawing/2014/main" val="897550365"/>
                    </a:ext>
                  </a:extLst>
                </a:gridCol>
                <a:gridCol w="493776">
                  <a:extLst>
                    <a:ext uri="{9D8B030D-6E8A-4147-A177-3AD203B41FA5}">
                      <a16:colId xmlns:a16="http://schemas.microsoft.com/office/drawing/2014/main" val="1302368500"/>
                    </a:ext>
                  </a:extLst>
                </a:gridCol>
                <a:gridCol w="493776">
                  <a:extLst>
                    <a:ext uri="{9D8B030D-6E8A-4147-A177-3AD203B41FA5}">
                      <a16:colId xmlns:a16="http://schemas.microsoft.com/office/drawing/2014/main" val="3996181413"/>
                    </a:ext>
                  </a:extLst>
                </a:gridCol>
                <a:gridCol w="493776">
                  <a:extLst>
                    <a:ext uri="{9D8B030D-6E8A-4147-A177-3AD203B41FA5}">
                      <a16:colId xmlns:a16="http://schemas.microsoft.com/office/drawing/2014/main" val="70750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2152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- 2025-07-11 13:36:32</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Dieses Jahr feuert er seine Kolleginnen und Kollegen vom Streckenrand aus an – und hat auch die Gelegenheit, seinen Rettern vom letzten Jahr DANKE zu sagen. 🏃‍♀️🏃❤️🙌
#Firmenlauf #Hemer #Lifesaver #Lebensretter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https://quintly-eu-image-storage.s3.amazonaws.com/60b0c1ceafa7b1885479f8b118a661a3/33be99b42a98e13fea217e57f38d8511.jpg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1741150"/>
                  </a:ext>
                </a:extLst>
              </a:tr>
            </a:tbl>
          </a:graphicData>
        </a:graphic>
      </p:graphicFrame>
      <p:sp>
        <p:nvSpPr>
          <p:cNvPr id="4" name="Text Placeholder 3">
            <a:extLst>
              <a:ext uri="{FF2B5EF4-FFF2-40B4-BE49-F238E27FC236}">
                <a16:creationId xmlns:a16="http://schemas.microsoft.com/office/drawing/2014/main" id="{D43B8684-D86F-4A26-84DD-F42340A2D920}"/>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435381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AFFED-C58D-4E92-A79F-FE071127984B}"/>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DDE9B239-8136-4A33-83CA-A073D5A68EA2}"/>
              </a:ext>
            </a:extLst>
          </p:cNvPr>
          <p:cNvGraphicFramePr>
            <a:graphicFrameLocks noGrp="1"/>
          </p:cNvGraphicFramePr>
          <p:nvPr>
            <p:ph type="tbl" sz="quarter" idx="13"/>
            <p:extLst>
              <p:ext uri="{D42A27DB-BD31-4B8C-83A1-F6EECF244321}">
                <p14:modId xmlns:p14="http://schemas.microsoft.com/office/powerpoint/2010/main" val="267562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47007715"/>
                    </a:ext>
                  </a:extLst>
                </a:gridCol>
                <a:gridCol w="1069847">
                  <a:extLst>
                    <a:ext uri="{9D8B030D-6E8A-4147-A177-3AD203B41FA5}">
                      <a16:colId xmlns:a16="http://schemas.microsoft.com/office/drawing/2014/main" val="1231138762"/>
                    </a:ext>
                  </a:extLst>
                </a:gridCol>
                <a:gridCol w="1399031">
                  <a:extLst>
                    <a:ext uri="{9D8B030D-6E8A-4147-A177-3AD203B41FA5}">
                      <a16:colId xmlns:a16="http://schemas.microsoft.com/office/drawing/2014/main" val="892713196"/>
                    </a:ext>
                  </a:extLst>
                </a:gridCol>
                <a:gridCol w="493776">
                  <a:extLst>
                    <a:ext uri="{9D8B030D-6E8A-4147-A177-3AD203B41FA5}">
                      <a16:colId xmlns:a16="http://schemas.microsoft.com/office/drawing/2014/main" val="2438163257"/>
                    </a:ext>
                  </a:extLst>
                </a:gridCol>
                <a:gridCol w="493776">
                  <a:extLst>
                    <a:ext uri="{9D8B030D-6E8A-4147-A177-3AD203B41FA5}">
                      <a16:colId xmlns:a16="http://schemas.microsoft.com/office/drawing/2014/main" val="880633824"/>
                    </a:ext>
                  </a:extLst>
                </a:gridCol>
                <a:gridCol w="493776">
                  <a:extLst>
                    <a:ext uri="{9D8B030D-6E8A-4147-A177-3AD203B41FA5}">
                      <a16:colId xmlns:a16="http://schemas.microsoft.com/office/drawing/2014/main" val="2796525572"/>
                    </a:ext>
                  </a:extLst>
                </a:gridCol>
                <a:gridCol w="493776">
                  <a:extLst>
                    <a:ext uri="{9D8B030D-6E8A-4147-A177-3AD203B41FA5}">
                      <a16:colId xmlns:a16="http://schemas.microsoft.com/office/drawing/2014/main" val="184683929"/>
                    </a:ext>
                  </a:extLst>
                </a:gridCol>
                <a:gridCol w="493776">
                  <a:extLst>
                    <a:ext uri="{9D8B030D-6E8A-4147-A177-3AD203B41FA5}">
                      <a16:colId xmlns:a16="http://schemas.microsoft.com/office/drawing/2014/main" val="4010240159"/>
                    </a:ext>
                  </a:extLst>
                </a:gridCol>
                <a:gridCol w="493776">
                  <a:extLst>
                    <a:ext uri="{9D8B030D-6E8A-4147-A177-3AD203B41FA5}">
                      <a16:colId xmlns:a16="http://schemas.microsoft.com/office/drawing/2014/main" val="2105147469"/>
                    </a:ext>
                  </a:extLst>
                </a:gridCol>
                <a:gridCol w="493776">
                  <a:extLst>
                    <a:ext uri="{9D8B030D-6E8A-4147-A177-3AD203B41FA5}">
                      <a16:colId xmlns:a16="http://schemas.microsoft.com/office/drawing/2014/main" val="63933370"/>
                    </a:ext>
                  </a:extLst>
                </a:gridCol>
                <a:gridCol w="493776">
                  <a:extLst>
                    <a:ext uri="{9D8B030D-6E8A-4147-A177-3AD203B41FA5}">
                      <a16:colId xmlns:a16="http://schemas.microsoft.com/office/drawing/2014/main" val="263550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3616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- 2025-07-13 11:00:00</a:t>
                      </a:r>
                      <a:r>
                        <a:rPr kumimoji="0" lang="de-DE" sz="1000" b="0" i="0" u="none" strike="noStrike" kern="1200" cap="none" spc="0" normalizeH="0" baseline="0" noProof="0">
                          <a:ln>
                            <a:noFill/>
                          </a:ln>
                          <a:solidFill>
                            <a:prstClr val="black"/>
                          </a:solidFill>
                          <a:effectLst/>
                          <a:uLnTx/>
                          <a:uFillTx/>
                          <a:latin typeface="Calibri"/>
                          <a:ea typeface="+mn-ea"/>
                          <a:cs typeface="+mn-cs"/>
                        </a:rPr>
                        <a:t>
 Norbert hatte kaum Kontakt zu seinen Angehörigen und ist im Hospiz verstorben. Doch dank des Teams dort, hat er eine würdevolle Beerdigung bekommen. ❤️
Wer keine Angehörigen oder Geld hat, wird oft anonym bestattet, organisiert vom Ordnungsamt. Zu unpersönlich, findet ein Hospiz zum Heiligen Franziskus in Recklinghausen und macht es anders. Mitarbeiter und Ehrenamtliche sorgen dafür, dass jede Person in Würde geht. Eine Initiative von Menschen, denen es nicht egal ist. 💪✨
Hier begraben zu werden war Norberts Wunsch. Sich mit der eigenen Beerdigung auseinanderzusetzen, das gehört zum Alltag im Hospiz dazu. Die Beerdigung läuft auf Staatskosten. Dennoch ist die Initiative nur dank Spenden möglich. 🙏
👩‍💻 Autorin: Anastasia Mehrens 
#Hospiz #Beerdigung #Recklinghausen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https://quintly-eu-image-storage.s3.amazonaws.com/60b0c1ceafa7b1885479f8b118a661a3/b6293e3041b7c054fed038182bb9cd60.jpg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6426184"/>
                  </a:ext>
                </a:extLst>
              </a:tr>
            </a:tbl>
          </a:graphicData>
        </a:graphic>
      </p:graphicFrame>
      <p:sp>
        <p:nvSpPr>
          <p:cNvPr id="4" name="Text Placeholder 3">
            <a:extLst>
              <a:ext uri="{FF2B5EF4-FFF2-40B4-BE49-F238E27FC236}">
                <a16:creationId xmlns:a16="http://schemas.microsoft.com/office/drawing/2014/main" id="{6693FA18-F663-4EE9-BB90-4D9C0D43405E}"/>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071514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6F6A5-0478-446D-B190-C00FBCAE2C2A}"/>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986B756C-E113-4DE8-804E-9C9C730F8014}"/>
              </a:ext>
            </a:extLst>
          </p:cNvPr>
          <p:cNvGraphicFramePr>
            <a:graphicFrameLocks noGrp="1"/>
          </p:cNvGraphicFramePr>
          <p:nvPr>
            <p:ph type="tbl" sz="quarter" idx="13"/>
            <p:extLst>
              <p:ext uri="{D42A27DB-BD31-4B8C-83A1-F6EECF244321}">
                <p14:modId xmlns:p14="http://schemas.microsoft.com/office/powerpoint/2010/main" val="57319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95636079"/>
                    </a:ext>
                  </a:extLst>
                </a:gridCol>
                <a:gridCol w="1069847">
                  <a:extLst>
                    <a:ext uri="{9D8B030D-6E8A-4147-A177-3AD203B41FA5}">
                      <a16:colId xmlns:a16="http://schemas.microsoft.com/office/drawing/2014/main" val="3064931953"/>
                    </a:ext>
                  </a:extLst>
                </a:gridCol>
                <a:gridCol w="1399031">
                  <a:extLst>
                    <a:ext uri="{9D8B030D-6E8A-4147-A177-3AD203B41FA5}">
                      <a16:colId xmlns:a16="http://schemas.microsoft.com/office/drawing/2014/main" val="2523334619"/>
                    </a:ext>
                  </a:extLst>
                </a:gridCol>
                <a:gridCol w="493776">
                  <a:extLst>
                    <a:ext uri="{9D8B030D-6E8A-4147-A177-3AD203B41FA5}">
                      <a16:colId xmlns:a16="http://schemas.microsoft.com/office/drawing/2014/main" val="3740033330"/>
                    </a:ext>
                  </a:extLst>
                </a:gridCol>
                <a:gridCol w="493776">
                  <a:extLst>
                    <a:ext uri="{9D8B030D-6E8A-4147-A177-3AD203B41FA5}">
                      <a16:colId xmlns:a16="http://schemas.microsoft.com/office/drawing/2014/main" val="2493369122"/>
                    </a:ext>
                  </a:extLst>
                </a:gridCol>
                <a:gridCol w="493776">
                  <a:extLst>
                    <a:ext uri="{9D8B030D-6E8A-4147-A177-3AD203B41FA5}">
                      <a16:colId xmlns:a16="http://schemas.microsoft.com/office/drawing/2014/main" val="2889482472"/>
                    </a:ext>
                  </a:extLst>
                </a:gridCol>
                <a:gridCol w="493776">
                  <a:extLst>
                    <a:ext uri="{9D8B030D-6E8A-4147-A177-3AD203B41FA5}">
                      <a16:colId xmlns:a16="http://schemas.microsoft.com/office/drawing/2014/main" val="3264870449"/>
                    </a:ext>
                  </a:extLst>
                </a:gridCol>
                <a:gridCol w="493776">
                  <a:extLst>
                    <a:ext uri="{9D8B030D-6E8A-4147-A177-3AD203B41FA5}">
                      <a16:colId xmlns:a16="http://schemas.microsoft.com/office/drawing/2014/main" val="280306555"/>
                    </a:ext>
                  </a:extLst>
                </a:gridCol>
                <a:gridCol w="493776">
                  <a:extLst>
                    <a:ext uri="{9D8B030D-6E8A-4147-A177-3AD203B41FA5}">
                      <a16:colId xmlns:a16="http://schemas.microsoft.com/office/drawing/2014/main" val="3442311197"/>
                    </a:ext>
                  </a:extLst>
                </a:gridCol>
                <a:gridCol w="493776">
                  <a:extLst>
                    <a:ext uri="{9D8B030D-6E8A-4147-A177-3AD203B41FA5}">
                      <a16:colId xmlns:a16="http://schemas.microsoft.com/office/drawing/2014/main" val="4268835940"/>
                    </a:ext>
                  </a:extLst>
                </a:gridCol>
                <a:gridCol w="493776">
                  <a:extLst>
                    <a:ext uri="{9D8B030D-6E8A-4147-A177-3AD203B41FA5}">
                      <a16:colId xmlns:a16="http://schemas.microsoft.com/office/drawing/2014/main" val="370395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891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- 2025-07-13 16:00:00</a:t>
                      </a:r>
                      <a:r>
                        <a:rPr kumimoji="0" lang="de-DE" sz="1000" b="0" i="0" u="none" strike="noStrike" kern="1200" cap="none" spc="0" normalizeH="0" baseline="0" noProof="0">
                          <a:ln>
                            <a:noFill/>
                          </a:ln>
                          <a:solidFill>
                            <a:prstClr val="black"/>
                          </a:solidFill>
                          <a:effectLst/>
                          <a:uLnTx/>
                          <a:uFillTx/>
                          <a:latin typeface="Calibri"/>
                          <a:ea typeface="+mn-ea"/>
                          <a:cs typeface="+mn-cs"/>
                        </a:rPr>
                        <a:t>
 Uwe Hoppmann aus Issum ist seit 25 Jahren trockener Alkoholiker. Doch der Weg dahin war schwer. 
Mit 14 Jahren hat er im Kiosk seines Vaters das erste Bier getrunken, mit 16 Jahren schon vor der Schule Whiskey und mit 19 Jahren war er Alkohol abhängig.
Bald bemerkt er gesundheitliche Auswirkungen: wird nachts schweißgebadet wach, bekommt schlecht Luft, zittert am ganzen Körper, kann nicht mehr schlafen. 
Das einzige Mittel, das ihm hilft: weitertrinken. 
Mit 25 Jahren macht er dann freiwillig die erste Entgiftung, wird nach wenigen Monaten wieder rückfällig. Nach dem nächsten Entzug, dieses Mal mit Langzeittherapie, bleibt er vier Jahre lang trocken. 
Doch was wirft ihn wieder zurück? 
Auf einem Schulausflug seines Sohnes wird ihm eine Flasche Bier angeboten. “Das war der Anfang vom Ende.” 
In den nächsten 13 Jahren zerstört der Alkohol sein Leben. 
Als seine Frau androht, zusammen mit ihrem Sohn wegzugehen, kommt die Wende. Er weist sich selbst in eine Klinik ein, gründet ein Jahr später selbst eine Selbsthilfegruppe und hat es dadurch geschafft, trocken zu bleiben.
👩‍💻 Autorin: Anke Ricklefs 
#Niederrhein #Alkohol #Selbsthilfegruppe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https://quintly-eu-image-storage.s3.amazonaws.com/60b0c1ceafa7b1885479f8b118a661a3/ff8535d3079b64f46e386ba962c5bcee.jpg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3251262"/>
                  </a:ext>
                </a:extLst>
              </a:tr>
            </a:tbl>
          </a:graphicData>
        </a:graphic>
      </p:graphicFrame>
      <p:sp>
        <p:nvSpPr>
          <p:cNvPr id="4" name="Text Placeholder 3">
            <a:extLst>
              <a:ext uri="{FF2B5EF4-FFF2-40B4-BE49-F238E27FC236}">
                <a16:creationId xmlns:a16="http://schemas.microsoft.com/office/drawing/2014/main" id="{89E0C49F-8D85-43F9-A63E-0103064865C7}"/>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699187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01B3F-C5AE-4E81-AFF6-38BDF87C01C0}"/>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05E749BC-E8FF-4665-B548-C513553FCB79}"/>
              </a:ext>
            </a:extLst>
          </p:cNvPr>
          <p:cNvGraphicFramePr>
            <a:graphicFrameLocks noGrp="1"/>
          </p:cNvGraphicFramePr>
          <p:nvPr>
            <p:ph type="tbl" sz="quarter" idx="13"/>
            <p:extLst>
              <p:ext uri="{D42A27DB-BD31-4B8C-83A1-F6EECF244321}">
                <p14:modId xmlns:p14="http://schemas.microsoft.com/office/powerpoint/2010/main" val="347710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82578942"/>
                    </a:ext>
                  </a:extLst>
                </a:gridCol>
                <a:gridCol w="1069847">
                  <a:extLst>
                    <a:ext uri="{9D8B030D-6E8A-4147-A177-3AD203B41FA5}">
                      <a16:colId xmlns:a16="http://schemas.microsoft.com/office/drawing/2014/main" val="2358407847"/>
                    </a:ext>
                  </a:extLst>
                </a:gridCol>
                <a:gridCol w="1399031">
                  <a:extLst>
                    <a:ext uri="{9D8B030D-6E8A-4147-A177-3AD203B41FA5}">
                      <a16:colId xmlns:a16="http://schemas.microsoft.com/office/drawing/2014/main" val="1006828172"/>
                    </a:ext>
                  </a:extLst>
                </a:gridCol>
                <a:gridCol w="493776">
                  <a:extLst>
                    <a:ext uri="{9D8B030D-6E8A-4147-A177-3AD203B41FA5}">
                      <a16:colId xmlns:a16="http://schemas.microsoft.com/office/drawing/2014/main" val="3584391482"/>
                    </a:ext>
                  </a:extLst>
                </a:gridCol>
                <a:gridCol w="493776">
                  <a:extLst>
                    <a:ext uri="{9D8B030D-6E8A-4147-A177-3AD203B41FA5}">
                      <a16:colId xmlns:a16="http://schemas.microsoft.com/office/drawing/2014/main" val="1780547503"/>
                    </a:ext>
                  </a:extLst>
                </a:gridCol>
                <a:gridCol w="493776">
                  <a:extLst>
                    <a:ext uri="{9D8B030D-6E8A-4147-A177-3AD203B41FA5}">
                      <a16:colId xmlns:a16="http://schemas.microsoft.com/office/drawing/2014/main" val="2731218070"/>
                    </a:ext>
                  </a:extLst>
                </a:gridCol>
                <a:gridCol w="493776">
                  <a:extLst>
                    <a:ext uri="{9D8B030D-6E8A-4147-A177-3AD203B41FA5}">
                      <a16:colId xmlns:a16="http://schemas.microsoft.com/office/drawing/2014/main" val="1563977890"/>
                    </a:ext>
                  </a:extLst>
                </a:gridCol>
                <a:gridCol w="493776">
                  <a:extLst>
                    <a:ext uri="{9D8B030D-6E8A-4147-A177-3AD203B41FA5}">
                      <a16:colId xmlns:a16="http://schemas.microsoft.com/office/drawing/2014/main" val="3914707704"/>
                    </a:ext>
                  </a:extLst>
                </a:gridCol>
                <a:gridCol w="493776">
                  <a:extLst>
                    <a:ext uri="{9D8B030D-6E8A-4147-A177-3AD203B41FA5}">
                      <a16:colId xmlns:a16="http://schemas.microsoft.com/office/drawing/2014/main" val="445280607"/>
                    </a:ext>
                  </a:extLst>
                </a:gridCol>
                <a:gridCol w="493776">
                  <a:extLst>
                    <a:ext uri="{9D8B030D-6E8A-4147-A177-3AD203B41FA5}">
                      <a16:colId xmlns:a16="http://schemas.microsoft.com/office/drawing/2014/main" val="743611031"/>
                    </a:ext>
                  </a:extLst>
                </a:gridCol>
                <a:gridCol w="493776">
                  <a:extLst>
                    <a:ext uri="{9D8B030D-6E8A-4147-A177-3AD203B41FA5}">
                      <a16:colId xmlns:a16="http://schemas.microsoft.com/office/drawing/2014/main" val="191748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4587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- 2025-07-08 16:39:41</a:t>
                      </a:r>
                      <a:r>
                        <a:rPr kumimoji="0" lang="de-DE" sz="1000" b="0" i="0" u="none" strike="noStrike" kern="1200" cap="none" spc="0" normalizeH="0" baseline="0" noProof="0">
                          <a:ln>
                            <a:noFill/>
                          </a:ln>
                          <a:solidFill>
                            <a:prstClr val="black"/>
                          </a:solidFill>
                          <a:effectLst/>
                          <a:uLnTx/>
                          <a:uFillTx/>
                          <a:latin typeface="Calibri"/>
                          <a:ea typeface="+mn-ea"/>
                          <a:cs typeface="+mn-cs"/>
                        </a:rPr>
                        <a:t>
 Die 14-jährige Nour hat immer davon geträumt, Geige spielen zu lernen – doch Zeit und Geld fehlten. Dank des Nordsterne-Stipendiums in Dortmund kann sie jetzt ihren Traum leben und wird dabei individuell gefördert. 🎻❤️
Das Programm unterstützt engagierte Talente aus allen Schulformen und kulturellen Hintergründen mit 100 Euro im Monat, Workshops und persönlicher Begleitung – ganz unabhängig von Noten oder Herkunft. Mit dem Stipendium soll mehr Chancengleichheit geschaffen werden. 👍🏼💪🏼
👩🏼‍💻 Autorin: Kristin Trüb
#WDR #ARD #Dortmund #Lokalzeit #Chancengleichheit #Talentförderung #TalenteFördernDortmund #Vielfalt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https://quintly-eu-image-storage.s3.amazonaws.com/60b0c1ceafa7b1885479f8b118a661a3/99852040b1e328b5b06b8820f39a43db.jpg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2643715"/>
                  </a:ext>
                </a:extLst>
              </a:tr>
            </a:tbl>
          </a:graphicData>
        </a:graphic>
      </p:graphicFrame>
      <p:sp>
        <p:nvSpPr>
          <p:cNvPr id="4" name="Text Placeholder 3">
            <a:extLst>
              <a:ext uri="{FF2B5EF4-FFF2-40B4-BE49-F238E27FC236}">
                <a16:creationId xmlns:a16="http://schemas.microsoft.com/office/drawing/2014/main" id="{4B96C8EE-AFAA-4580-9BCE-48A43DF08DED}"/>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96809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6E0F3-EDC4-476B-9CE6-FDF3923DC430}"/>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003D9F9C-6721-453E-91CB-957F7F75DBF9}"/>
              </a:ext>
            </a:extLst>
          </p:cNvPr>
          <p:cNvGraphicFramePr>
            <a:graphicFrameLocks noGrp="1"/>
          </p:cNvGraphicFramePr>
          <p:nvPr>
            <p:ph type="tbl" sz="quarter" idx="13"/>
            <p:extLst>
              <p:ext uri="{D42A27DB-BD31-4B8C-83A1-F6EECF244321}">
                <p14:modId xmlns:p14="http://schemas.microsoft.com/office/powerpoint/2010/main" val="1471238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99211594"/>
                    </a:ext>
                  </a:extLst>
                </a:gridCol>
                <a:gridCol w="1069847">
                  <a:extLst>
                    <a:ext uri="{9D8B030D-6E8A-4147-A177-3AD203B41FA5}">
                      <a16:colId xmlns:a16="http://schemas.microsoft.com/office/drawing/2014/main" val="1691732508"/>
                    </a:ext>
                  </a:extLst>
                </a:gridCol>
                <a:gridCol w="1399031">
                  <a:extLst>
                    <a:ext uri="{9D8B030D-6E8A-4147-A177-3AD203B41FA5}">
                      <a16:colId xmlns:a16="http://schemas.microsoft.com/office/drawing/2014/main" val="2198911717"/>
                    </a:ext>
                  </a:extLst>
                </a:gridCol>
                <a:gridCol w="493776">
                  <a:extLst>
                    <a:ext uri="{9D8B030D-6E8A-4147-A177-3AD203B41FA5}">
                      <a16:colId xmlns:a16="http://schemas.microsoft.com/office/drawing/2014/main" val="2460059926"/>
                    </a:ext>
                  </a:extLst>
                </a:gridCol>
                <a:gridCol w="493776">
                  <a:extLst>
                    <a:ext uri="{9D8B030D-6E8A-4147-A177-3AD203B41FA5}">
                      <a16:colId xmlns:a16="http://schemas.microsoft.com/office/drawing/2014/main" val="1737180438"/>
                    </a:ext>
                  </a:extLst>
                </a:gridCol>
                <a:gridCol w="493776">
                  <a:extLst>
                    <a:ext uri="{9D8B030D-6E8A-4147-A177-3AD203B41FA5}">
                      <a16:colId xmlns:a16="http://schemas.microsoft.com/office/drawing/2014/main" val="3152187932"/>
                    </a:ext>
                  </a:extLst>
                </a:gridCol>
                <a:gridCol w="493776">
                  <a:extLst>
                    <a:ext uri="{9D8B030D-6E8A-4147-A177-3AD203B41FA5}">
                      <a16:colId xmlns:a16="http://schemas.microsoft.com/office/drawing/2014/main" val="2004800520"/>
                    </a:ext>
                  </a:extLst>
                </a:gridCol>
                <a:gridCol w="493776">
                  <a:extLst>
                    <a:ext uri="{9D8B030D-6E8A-4147-A177-3AD203B41FA5}">
                      <a16:colId xmlns:a16="http://schemas.microsoft.com/office/drawing/2014/main" val="525023783"/>
                    </a:ext>
                  </a:extLst>
                </a:gridCol>
                <a:gridCol w="493776">
                  <a:extLst>
                    <a:ext uri="{9D8B030D-6E8A-4147-A177-3AD203B41FA5}">
                      <a16:colId xmlns:a16="http://schemas.microsoft.com/office/drawing/2014/main" val="3802163830"/>
                    </a:ext>
                  </a:extLst>
                </a:gridCol>
                <a:gridCol w="493776">
                  <a:extLst>
                    <a:ext uri="{9D8B030D-6E8A-4147-A177-3AD203B41FA5}">
                      <a16:colId xmlns:a16="http://schemas.microsoft.com/office/drawing/2014/main" val="3131642669"/>
                    </a:ext>
                  </a:extLst>
                </a:gridCol>
                <a:gridCol w="493776">
                  <a:extLst>
                    <a:ext uri="{9D8B030D-6E8A-4147-A177-3AD203B41FA5}">
                      <a16:colId xmlns:a16="http://schemas.microsoft.com/office/drawing/2014/main" val="929547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6626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- 2025-07-08 11:16:58</a:t>
                      </a:r>
                      <a:r>
                        <a:rPr kumimoji="0" lang="de-DE" sz="1000" b="0" i="0" u="none" strike="noStrike" kern="1200" cap="none" spc="0" normalizeH="0" baseline="0" noProof="0">
                          <a:ln>
                            <a:noFill/>
                          </a:ln>
                          <a:solidFill>
                            <a:prstClr val="black"/>
                          </a:solidFill>
                          <a:effectLst/>
                          <a:uLnTx/>
                          <a:uFillTx/>
                          <a:latin typeface="Calibri"/>
                          <a:ea typeface="+mn-ea"/>
                          <a:cs typeface="+mn-cs"/>
                        </a:rPr>
                        <a:t>
 Golnaz betreibt zwei inklusive Cafés, eins in Hennef und eins in Siegburg. Der Weg dahin war nicht einfach: Mit 16 ist sie aus dem Iran nach Köln gezogen und hat erstmal Schiebedächer für Autos montiert. 🔧
Dabei hat sie immer der Gedanke an ihre Schwester Lida begleitet, die eine Behinderung hat. Golnaz hat es sich deswegen zur Aufgabe gemacht, einen Ort der Inklusion und Akzeptanz zu schaffen. ❤️
👩🏼‍💻 Autorin: Alina Eckelmann
#Schwestern #Inklusion #Café #Hennef #Siegburg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https://quintly-eu-image-storage.s3.amazonaws.com/60b0c1ceafa7b1885479f8b118a661a3/1d22b66ea30fc7cf82060fbb74fc4a9f.jpg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4398644"/>
                  </a:ext>
                </a:extLst>
              </a:tr>
            </a:tbl>
          </a:graphicData>
        </a:graphic>
      </p:graphicFrame>
      <p:sp>
        <p:nvSpPr>
          <p:cNvPr id="4" name="Text Placeholder 3">
            <a:extLst>
              <a:ext uri="{FF2B5EF4-FFF2-40B4-BE49-F238E27FC236}">
                <a16:creationId xmlns:a16="http://schemas.microsoft.com/office/drawing/2014/main" id="{8AB549FD-4274-4413-BE40-D4F36E316F9D}"/>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368123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CCD3-6514-4DE3-9036-798C1727D6A1}"/>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A1A44E16-12DE-438D-B512-D19367CFF5BE}"/>
              </a:ext>
            </a:extLst>
          </p:cNvPr>
          <p:cNvGraphicFramePr>
            <a:graphicFrameLocks noGrp="1"/>
          </p:cNvGraphicFramePr>
          <p:nvPr>
            <p:ph type="tbl" sz="quarter" idx="13"/>
            <p:extLst>
              <p:ext uri="{D42A27DB-BD31-4B8C-83A1-F6EECF244321}">
                <p14:modId xmlns:p14="http://schemas.microsoft.com/office/powerpoint/2010/main" val="39628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55501419"/>
                    </a:ext>
                  </a:extLst>
                </a:gridCol>
                <a:gridCol w="1069847">
                  <a:extLst>
                    <a:ext uri="{9D8B030D-6E8A-4147-A177-3AD203B41FA5}">
                      <a16:colId xmlns:a16="http://schemas.microsoft.com/office/drawing/2014/main" val="3616531264"/>
                    </a:ext>
                  </a:extLst>
                </a:gridCol>
                <a:gridCol w="1399031">
                  <a:extLst>
                    <a:ext uri="{9D8B030D-6E8A-4147-A177-3AD203B41FA5}">
                      <a16:colId xmlns:a16="http://schemas.microsoft.com/office/drawing/2014/main" val="974619383"/>
                    </a:ext>
                  </a:extLst>
                </a:gridCol>
                <a:gridCol w="493776">
                  <a:extLst>
                    <a:ext uri="{9D8B030D-6E8A-4147-A177-3AD203B41FA5}">
                      <a16:colId xmlns:a16="http://schemas.microsoft.com/office/drawing/2014/main" val="1336375927"/>
                    </a:ext>
                  </a:extLst>
                </a:gridCol>
                <a:gridCol w="493776">
                  <a:extLst>
                    <a:ext uri="{9D8B030D-6E8A-4147-A177-3AD203B41FA5}">
                      <a16:colId xmlns:a16="http://schemas.microsoft.com/office/drawing/2014/main" val="3293828297"/>
                    </a:ext>
                  </a:extLst>
                </a:gridCol>
                <a:gridCol w="493776">
                  <a:extLst>
                    <a:ext uri="{9D8B030D-6E8A-4147-A177-3AD203B41FA5}">
                      <a16:colId xmlns:a16="http://schemas.microsoft.com/office/drawing/2014/main" val="2843940811"/>
                    </a:ext>
                  </a:extLst>
                </a:gridCol>
                <a:gridCol w="493776">
                  <a:extLst>
                    <a:ext uri="{9D8B030D-6E8A-4147-A177-3AD203B41FA5}">
                      <a16:colId xmlns:a16="http://schemas.microsoft.com/office/drawing/2014/main" val="1850096695"/>
                    </a:ext>
                  </a:extLst>
                </a:gridCol>
                <a:gridCol w="493776">
                  <a:extLst>
                    <a:ext uri="{9D8B030D-6E8A-4147-A177-3AD203B41FA5}">
                      <a16:colId xmlns:a16="http://schemas.microsoft.com/office/drawing/2014/main" val="1378891373"/>
                    </a:ext>
                  </a:extLst>
                </a:gridCol>
                <a:gridCol w="493776">
                  <a:extLst>
                    <a:ext uri="{9D8B030D-6E8A-4147-A177-3AD203B41FA5}">
                      <a16:colId xmlns:a16="http://schemas.microsoft.com/office/drawing/2014/main" val="3632036973"/>
                    </a:ext>
                  </a:extLst>
                </a:gridCol>
                <a:gridCol w="493776">
                  <a:extLst>
                    <a:ext uri="{9D8B030D-6E8A-4147-A177-3AD203B41FA5}">
                      <a16:colId xmlns:a16="http://schemas.microsoft.com/office/drawing/2014/main" val="1515946285"/>
                    </a:ext>
                  </a:extLst>
                </a:gridCol>
                <a:gridCol w="493776">
                  <a:extLst>
                    <a:ext uri="{9D8B030D-6E8A-4147-A177-3AD203B41FA5}">
                      <a16:colId xmlns:a16="http://schemas.microsoft.com/office/drawing/2014/main" val="94527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6172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- 2025-07-09 17:18:13</a:t>
                      </a:r>
                      <a:r>
                        <a:rPr kumimoji="0" lang="de-DE" sz="1000" b="0" i="0" u="none" strike="noStrike" kern="1200" cap="none" spc="0" normalizeH="0" baseline="0" noProof="0">
                          <a:ln>
                            <a:noFill/>
                          </a:ln>
                          <a:solidFill>
                            <a:prstClr val="black"/>
                          </a:solidFill>
                          <a:effectLst/>
                          <a:uLnTx/>
                          <a:uFillTx/>
                          <a:latin typeface="Calibri"/>
                          <a:ea typeface="+mn-ea"/>
                          <a:cs typeface="+mn-cs"/>
                        </a:rPr>
                        <a:t>
 Neues Schulfach: Reanimation! 🤝🏻
Das hat das NRW-Schulministerium angekündigt. Ab dem Schuljahr 2026/27 steht die Wiederbelebung auf dem Lehrplan ab der 7. Klasse. 🤓
Wie wichtig das ist, zeigt die Geschichte von Sina. Als sie ihren Vater Volker auf dem Boden liegen sah, konnte sie langbleibende Schäden verhindern. 😰
Mit 15 Jahren hat sie bei einem Erste-Hilfe-Event gelernt, wie die Reanimation geht. Am Münsteraner Schlossplatz hatten damals rund 12.000 Kinder geübt - das kam ihr zuerst in den Kopf, nicht der Erste-Hilfe-Kurs für ihren Führerschein. 🧠
#Reanimation #Schule #Münster #Lokalzeit #WDR #ARD #ErsteHilfe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https://quintly-eu-image-storage.s3.amazonaws.com/60b0c1ceafa7b1885479f8b118a661a3/a1bc14328d3c32f78517c7fa7ac7773f.jpg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8054807"/>
                  </a:ext>
                </a:extLst>
              </a:tr>
            </a:tbl>
          </a:graphicData>
        </a:graphic>
      </p:graphicFrame>
      <p:sp>
        <p:nvSpPr>
          <p:cNvPr id="4" name="Text Placeholder 3">
            <a:extLst>
              <a:ext uri="{FF2B5EF4-FFF2-40B4-BE49-F238E27FC236}">
                <a16:creationId xmlns:a16="http://schemas.microsoft.com/office/drawing/2014/main" id="{531939BB-A883-42A2-82C1-986E43163106}"/>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152183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E0BB-A594-4219-B4D1-A94D2248595A}"/>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D0CD5EAA-CA94-4063-9041-66927BAB791E}"/>
              </a:ext>
            </a:extLst>
          </p:cNvPr>
          <p:cNvGraphicFramePr>
            <a:graphicFrameLocks noGrp="1"/>
          </p:cNvGraphicFramePr>
          <p:nvPr>
            <p:ph type="tbl" sz="quarter" idx="13"/>
            <p:extLst>
              <p:ext uri="{D42A27DB-BD31-4B8C-83A1-F6EECF244321}">
                <p14:modId xmlns:p14="http://schemas.microsoft.com/office/powerpoint/2010/main" val="146793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80704774"/>
                    </a:ext>
                  </a:extLst>
                </a:gridCol>
                <a:gridCol w="1069847">
                  <a:extLst>
                    <a:ext uri="{9D8B030D-6E8A-4147-A177-3AD203B41FA5}">
                      <a16:colId xmlns:a16="http://schemas.microsoft.com/office/drawing/2014/main" val="3259579886"/>
                    </a:ext>
                  </a:extLst>
                </a:gridCol>
                <a:gridCol w="1399031">
                  <a:extLst>
                    <a:ext uri="{9D8B030D-6E8A-4147-A177-3AD203B41FA5}">
                      <a16:colId xmlns:a16="http://schemas.microsoft.com/office/drawing/2014/main" val="4024921678"/>
                    </a:ext>
                  </a:extLst>
                </a:gridCol>
                <a:gridCol w="493776">
                  <a:extLst>
                    <a:ext uri="{9D8B030D-6E8A-4147-A177-3AD203B41FA5}">
                      <a16:colId xmlns:a16="http://schemas.microsoft.com/office/drawing/2014/main" val="7303292"/>
                    </a:ext>
                  </a:extLst>
                </a:gridCol>
                <a:gridCol w="493776">
                  <a:extLst>
                    <a:ext uri="{9D8B030D-6E8A-4147-A177-3AD203B41FA5}">
                      <a16:colId xmlns:a16="http://schemas.microsoft.com/office/drawing/2014/main" val="675635644"/>
                    </a:ext>
                  </a:extLst>
                </a:gridCol>
                <a:gridCol w="493776">
                  <a:extLst>
                    <a:ext uri="{9D8B030D-6E8A-4147-A177-3AD203B41FA5}">
                      <a16:colId xmlns:a16="http://schemas.microsoft.com/office/drawing/2014/main" val="1177474819"/>
                    </a:ext>
                  </a:extLst>
                </a:gridCol>
                <a:gridCol w="493776">
                  <a:extLst>
                    <a:ext uri="{9D8B030D-6E8A-4147-A177-3AD203B41FA5}">
                      <a16:colId xmlns:a16="http://schemas.microsoft.com/office/drawing/2014/main" val="934021870"/>
                    </a:ext>
                  </a:extLst>
                </a:gridCol>
                <a:gridCol w="493776">
                  <a:extLst>
                    <a:ext uri="{9D8B030D-6E8A-4147-A177-3AD203B41FA5}">
                      <a16:colId xmlns:a16="http://schemas.microsoft.com/office/drawing/2014/main" val="2879969442"/>
                    </a:ext>
                  </a:extLst>
                </a:gridCol>
                <a:gridCol w="493776">
                  <a:extLst>
                    <a:ext uri="{9D8B030D-6E8A-4147-A177-3AD203B41FA5}">
                      <a16:colId xmlns:a16="http://schemas.microsoft.com/office/drawing/2014/main" val="2307848992"/>
                    </a:ext>
                  </a:extLst>
                </a:gridCol>
                <a:gridCol w="493776">
                  <a:extLst>
                    <a:ext uri="{9D8B030D-6E8A-4147-A177-3AD203B41FA5}">
                      <a16:colId xmlns:a16="http://schemas.microsoft.com/office/drawing/2014/main" val="2074150737"/>
                    </a:ext>
                  </a:extLst>
                </a:gridCol>
                <a:gridCol w="493776">
                  <a:extLst>
                    <a:ext uri="{9D8B030D-6E8A-4147-A177-3AD203B41FA5}">
                      <a16:colId xmlns:a16="http://schemas.microsoft.com/office/drawing/2014/main" val="9747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0667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- 2025-07-12 19:07:04</a:t>
                      </a:r>
                      <a:r>
                        <a:rPr kumimoji="0" lang="de-DE" sz="1000" b="0" i="0" u="none" strike="noStrike" kern="1200" cap="none" spc="0" normalizeH="0" baseline="0" noProof="0">
                          <a:ln>
                            <a:noFill/>
                          </a:ln>
                          <a:solidFill>
                            <a:prstClr val="black"/>
                          </a:solidFill>
                          <a:effectLst/>
                          <a:uLnTx/>
                          <a:uFillTx/>
                          <a:latin typeface="Calibri"/>
                          <a:ea typeface="+mn-ea"/>
                          <a:cs typeface="+mn-cs"/>
                        </a:rPr>
                        <a:t>
 Zu wem hast du eine ganz besondere Beziehung? 💗
Für Alva ist es ihre Freizeitassistentin Rebecca. An zwei Nachmittagen die Woche holt Rebecca Alva aus der Kita ab, spielt mit ihr und versorgt sie. So haben Alvas Eltern mal Zeit für sich und für Alvas älteren Bruder. 
Rebecca ist Freizeitassistentin in Bielefeld. Sie verbringt Freizeit mit Menschen wie Alva. Die 5-Jährige hat das Downsyndrom und ist durch einen Tumor blind geworden. So mussten die beiden ihre eigenen Wege der Kommunikation entwickeln. 
👩‍💻 Autorin: Christina Joswig 
#Freizeitassistent #DownSyndrom #Tumor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https://quintly-eu-image-storage.s3.amazonaws.com/60b0c1ceafa7b1885479f8b118a661a3/d90c901ed1db0d45868de83b7b66f411.jpg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3516814"/>
                  </a:ext>
                </a:extLst>
              </a:tr>
            </a:tbl>
          </a:graphicData>
        </a:graphic>
      </p:graphicFrame>
      <p:sp>
        <p:nvSpPr>
          <p:cNvPr id="4" name="Text Placeholder 3">
            <a:extLst>
              <a:ext uri="{FF2B5EF4-FFF2-40B4-BE49-F238E27FC236}">
                <a16:creationId xmlns:a16="http://schemas.microsoft.com/office/drawing/2014/main" id="{44A5F6B6-EE53-4209-9527-C645CB860E8E}"/>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1950039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DD393-57EA-4963-8AC3-7C8FE61A4FFC}"/>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1A0903A6-8067-4661-ADB4-230825C63F00}"/>
              </a:ext>
            </a:extLst>
          </p:cNvPr>
          <p:cNvGraphicFramePr>
            <a:graphicFrameLocks noGrp="1"/>
          </p:cNvGraphicFramePr>
          <p:nvPr>
            <p:ph type="tbl" sz="quarter" idx="13"/>
            <p:extLst>
              <p:ext uri="{D42A27DB-BD31-4B8C-83A1-F6EECF244321}">
                <p14:modId xmlns:p14="http://schemas.microsoft.com/office/powerpoint/2010/main" val="300685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91240556"/>
                    </a:ext>
                  </a:extLst>
                </a:gridCol>
                <a:gridCol w="1069847">
                  <a:extLst>
                    <a:ext uri="{9D8B030D-6E8A-4147-A177-3AD203B41FA5}">
                      <a16:colId xmlns:a16="http://schemas.microsoft.com/office/drawing/2014/main" val="1626879966"/>
                    </a:ext>
                  </a:extLst>
                </a:gridCol>
                <a:gridCol w="1399031">
                  <a:extLst>
                    <a:ext uri="{9D8B030D-6E8A-4147-A177-3AD203B41FA5}">
                      <a16:colId xmlns:a16="http://schemas.microsoft.com/office/drawing/2014/main" val="3122513935"/>
                    </a:ext>
                  </a:extLst>
                </a:gridCol>
                <a:gridCol w="493776">
                  <a:extLst>
                    <a:ext uri="{9D8B030D-6E8A-4147-A177-3AD203B41FA5}">
                      <a16:colId xmlns:a16="http://schemas.microsoft.com/office/drawing/2014/main" val="359321237"/>
                    </a:ext>
                  </a:extLst>
                </a:gridCol>
                <a:gridCol w="493776">
                  <a:extLst>
                    <a:ext uri="{9D8B030D-6E8A-4147-A177-3AD203B41FA5}">
                      <a16:colId xmlns:a16="http://schemas.microsoft.com/office/drawing/2014/main" val="2454842393"/>
                    </a:ext>
                  </a:extLst>
                </a:gridCol>
                <a:gridCol w="493776">
                  <a:extLst>
                    <a:ext uri="{9D8B030D-6E8A-4147-A177-3AD203B41FA5}">
                      <a16:colId xmlns:a16="http://schemas.microsoft.com/office/drawing/2014/main" val="1464394225"/>
                    </a:ext>
                  </a:extLst>
                </a:gridCol>
                <a:gridCol w="493776">
                  <a:extLst>
                    <a:ext uri="{9D8B030D-6E8A-4147-A177-3AD203B41FA5}">
                      <a16:colId xmlns:a16="http://schemas.microsoft.com/office/drawing/2014/main" val="4094306542"/>
                    </a:ext>
                  </a:extLst>
                </a:gridCol>
                <a:gridCol w="493776">
                  <a:extLst>
                    <a:ext uri="{9D8B030D-6E8A-4147-A177-3AD203B41FA5}">
                      <a16:colId xmlns:a16="http://schemas.microsoft.com/office/drawing/2014/main" val="1544098338"/>
                    </a:ext>
                  </a:extLst>
                </a:gridCol>
                <a:gridCol w="493776">
                  <a:extLst>
                    <a:ext uri="{9D8B030D-6E8A-4147-A177-3AD203B41FA5}">
                      <a16:colId xmlns:a16="http://schemas.microsoft.com/office/drawing/2014/main" val="1726745881"/>
                    </a:ext>
                  </a:extLst>
                </a:gridCol>
                <a:gridCol w="493776">
                  <a:extLst>
                    <a:ext uri="{9D8B030D-6E8A-4147-A177-3AD203B41FA5}">
                      <a16:colId xmlns:a16="http://schemas.microsoft.com/office/drawing/2014/main" val="3141497241"/>
                    </a:ext>
                  </a:extLst>
                </a:gridCol>
                <a:gridCol w="493776">
                  <a:extLst>
                    <a:ext uri="{9D8B030D-6E8A-4147-A177-3AD203B41FA5}">
                      <a16:colId xmlns:a16="http://schemas.microsoft.com/office/drawing/2014/main" val="27951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80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- 2025-07-07 14:30:35</a:t>
                      </a:r>
                      <a:r>
                        <a:rPr kumimoji="0" lang="de-DE" sz="1000" b="0" i="0" u="none" strike="noStrike" kern="1200" cap="none" spc="0" normalizeH="0" baseline="0" noProof="0">
                          <a:ln>
                            <a:noFill/>
                          </a:ln>
                          <a:solidFill>
                            <a:prstClr val="black"/>
                          </a:solidFill>
                          <a:effectLst/>
                          <a:uLnTx/>
                          <a:uFillTx/>
                          <a:latin typeface="Calibri"/>
                          <a:ea typeface="+mn-ea"/>
                          <a:cs typeface="+mn-cs"/>
                        </a:rPr>
                        <a:t>
 Blandine weiß, wie herausfordernd Integration sein kann – besonders als Mensch mit Migrationsgeschichte. Als sie nach Deutschland kam, fehlten Angebote und Anlaufstellen. Heute sorgt sie selbst für Veränderung. 💪🏼
Als Sozialpädagogin beim Jugendamt Dortmund koordiniert Blandine Projekte für Kinder und Jugendliche afrikanischer Herkunft. Afro-Beauty-Messen, auf denen sich Frauen über Haarpflege, Beautyprodukte, Mode und Lifestyle aus den afrikanischen Kulturen austauschen. Vater-Kind-Tage, die gemeinsame Zeit, Spiel und Verbundenheit fördern. Der Black History Day, der Raum für Austausch über Geschichte, Identität und Stolz schafft. 🙂
Blandine setzt sich mit Herz dafür ein, dass die afrikanische Community in Dortmund mehr Sichtbarkeit, Teilhabe und Möglichkeiten bekommt. ❤️
👩🏻‍💻 Autorin: Sude Sarac
#Vatertag #FritzHenßlerHaus #Empowerment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https://quintly-eu-image-storage.s3.amazonaws.com/60b0c1ceafa7b1885479f8b118a661a3/5fa8360829e0cef529e0c133bcbed8d2.jpg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2891673"/>
                  </a:ext>
                </a:extLst>
              </a:tr>
            </a:tbl>
          </a:graphicData>
        </a:graphic>
      </p:graphicFrame>
      <p:sp>
        <p:nvSpPr>
          <p:cNvPr id="4" name="Text Placeholder 3">
            <a:extLst>
              <a:ext uri="{FF2B5EF4-FFF2-40B4-BE49-F238E27FC236}">
                <a16:creationId xmlns:a16="http://schemas.microsoft.com/office/drawing/2014/main" id="{FA3D3F65-5808-4922-80C6-D1B654AA86A8}"/>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2491408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0590-C05B-4369-A698-84FEED19E74A}"/>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2DA4A0E8-3975-4C47-8BE3-7F80E711A527}"/>
              </a:ext>
            </a:extLst>
          </p:cNvPr>
          <p:cNvGraphicFramePr>
            <a:graphicFrameLocks noGrp="1"/>
          </p:cNvGraphicFramePr>
          <p:nvPr>
            <p:ph type="tbl" sz="quarter" idx="13"/>
            <p:extLst>
              <p:ext uri="{D42A27DB-BD31-4B8C-83A1-F6EECF244321}">
                <p14:modId xmlns:p14="http://schemas.microsoft.com/office/powerpoint/2010/main" val="91688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38724389"/>
                    </a:ext>
                  </a:extLst>
                </a:gridCol>
                <a:gridCol w="1069847">
                  <a:extLst>
                    <a:ext uri="{9D8B030D-6E8A-4147-A177-3AD203B41FA5}">
                      <a16:colId xmlns:a16="http://schemas.microsoft.com/office/drawing/2014/main" val="1034410697"/>
                    </a:ext>
                  </a:extLst>
                </a:gridCol>
                <a:gridCol w="1399031">
                  <a:extLst>
                    <a:ext uri="{9D8B030D-6E8A-4147-A177-3AD203B41FA5}">
                      <a16:colId xmlns:a16="http://schemas.microsoft.com/office/drawing/2014/main" val="1997623394"/>
                    </a:ext>
                  </a:extLst>
                </a:gridCol>
                <a:gridCol w="493776">
                  <a:extLst>
                    <a:ext uri="{9D8B030D-6E8A-4147-A177-3AD203B41FA5}">
                      <a16:colId xmlns:a16="http://schemas.microsoft.com/office/drawing/2014/main" val="4208380485"/>
                    </a:ext>
                  </a:extLst>
                </a:gridCol>
                <a:gridCol w="493776">
                  <a:extLst>
                    <a:ext uri="{9D8B030D-6E8A-4147-A177-3AD203B41FA5}">
                      <a16:colId xmlns:a16="http://schemas.microsoft.com/office/drawing/2014/main" val="2350255902"/>
                    </a:ext>
                  </a:extLst>
                </a:gridCol>
                <a:gridCol w="493776">
                  <a:extLst>
                    <a:ext uri="{9D8B030D-6E8A-4147-A177-3AD203B41FA5}">
                      <a16:colId xmlns:a16="http://schemas.microsoft.com/office/drawing/2014/main" val="1608222915"/>
                    </a:ext>
                  </a:extLst>
                </a:gridCol>
                <a:gridCol w="493776">
                  <a:extLst>
                    <a:ext uri="{9D8B030D-6E8A-4147-A177-3AD203B41FA5}">
                      <a16:colId xmlns:a16="http://schemas.microsoft.com/office/drawing/2014/main" val="1117099611"/>
                    </a:ext>
                  </a:extLst>
                </a:gridCol>
                <a:gridCol w="493776">
                  <a:extLst>
                    <a:ext uri="{9D8B030D-6E8A-4147-A177-3AD203B41FA5}">
                      <a16:colId xmlns:a16="http://schemas.microsoft.com/office/drawing/2014/main" val="1202094599"/>
                    </a:ext>
                  </a:extLst>
                </a:gridCol>
                <a:gridCol w="493776">
                  <a:extLst>
                    <a:ext uri="{9D8B030D-6E8A-4147-A177-3AD203B41FA5}">
                      <a16:colId xmlns:a16="http://schemas.microsoft.com/office/drawing/2014/main" val="2742586010"/>
                    </a:ext>
                  </a:extLst>
                </a:gridCol>
                <a:gridCol w="493776">
                  <a:extLst>
                    <a:ext uri="{9D8B030D-6E8A-4147-A177-3AD203B41FA5}">
                      <a16:colId xmlns:a16="http://schemas.microsoft.com/office/drawing/2014/main" val="3882736442"/>
                    </a:ext>
                  </a:extLst>
                </a:gridCol>
                <a:gridCol w="493776">
                  <a:extLst>
                    <a:ext uri="{9D8B030D-6E8A-4147-A177-3AD203B41FA5}">
                      <a16:colId xmlns:a16="http://schemas.microsoft.com/office/drawing/2014/main" val="342755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8510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- 2025-07-07 16:23:34</a:t>
                      </a:r>
                      <a:r>
                        <a:rPr kumimoji="0" lang="de-DE" sz="1000" b="0" i="0" u="none" strike="noStrike" kern="1200" cap="none" spc="0" normalizeH="0" baseline="0" noProof="0">
                          <a:ln>
                            <a:noFill/>
                          </a:ln>
                          <a:solidFill>
                            <a:prstClr val="black"/>
                          </a:solidFill>
                          <a:effectLst/>
                          <a:uLnTx/>
                          <a:uFillTx/>
                          <a:latin typeface="Calibri"/>
                          <a:ea typeface="+mn-ea"/>
                          <a:cs typeface="+mn-cs"/>
                        </a:rPr>
                        <a:t>
 Wer nicht lesen kann, versteht vieles nicht. Diese Erfahrung hat die Gemeinschaftshauptschule Drimborn in Aachen gemacht. 👓📖📚
Weil viele Eltern ihren Kindern nicht mehr vorlesen, haben die Schülerinnen und Schüler immer größere Schwierigkeiten, Arbeitsfragen zu verstehen und Inhalten zu folgen. Das hat Auswirkungen auf das ganze weitere Leben. Deshalb gibt es im Unterricht der GHS Drimborn eine Lesezeit von 20 Minuten. 🤓🏫⏱️
#Lokalzeit #WDR #GHSDrimborn #Aachen #ARD #LesenLernen #Schule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https://quintly-eu-image-storage.s3.amazonaws.com/60b0c1ceafa7b1885479f8b118a661a3/ece21c084f9cab31a8fab51eadd41519.jpg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8258372"/>
                  </a:ext>
                </a:extLst>
              </a:tr>
            </a:tbl>
          </a:graphicData>
        </a:graphic>
      </p:graphicFrame>
      <p:sp>
        <p:nvSpPr>
          <p:cNvPr id="4" name="Text Placeholder 3">
            <a:extLst>
              <a:ext uri="{FF2B5EF4-FFF2-40B4-BE49-F238E27FC236}">
                <a16:creationId xmlns:a16="http://schemas.microsoft.com/office/drawing/2014/main" id="{68D07D01-5280-4245-8998-39F4C499E670}"/>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1392375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CC58-EC07-44EF-8FC9-BFE6F0436CD3}"/>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6549B945-5633-4306-B9B3-7D12A701BC4B}"/>
              </a:ext>
            </a:extLst>
          </p:cNvPr>
          <p:cNvGraphicFramePr>
            <a:graphicFrameLocks noGrp="1"/>
          </p:cNvGraphicFramePr>
          <p:nvPr>
            <p:ph type="tbl" sz="quarter" idx="13"/>
            <p:extLst>
              <p:ext uri="{D42A27DB-BD31-4B8C-83A1-F6EECF244321}">
                <p14:modId xmlns:p14="http://schemas.microsoft.com/office/powerpoint/2010/main" val="873460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455698"/>
                    </a:ext>
                  </a:extLst>
                </a:gridCol>
                <a:gridCol w="1069847">
                  <a:extLst>
                    <a:ext uri="{9D8B030D-6E8A-4147-A177-3AD203B41FA5}">
                      <a16:colId xmlns:a16="http://schemas.microsoft.com/office/drawing/2014/main" val="4219334259"/>
                    </a:ext>
                  </a:extLst>
                </a:gridCol>
                <a:gridCol w="1399031">
                  <a:extLst>
                    <a:ext uri="{9D8B030D-6E8A-4147-A177-3AD203B41FA5}">
                      <a16:colId xmlns:a16="http://schemas.microsoft.com/office/drawing/2014/main" val="1888174228"/>
                    </a:ext>
                  </a:extLst>
                </a:gridCol>
                <a:gridCol w="493776">
                  <a:extLst>
                    <a:ext uri="{9D8B030D-6E8A-4147-A177-3AD203B41FA5}">
                      <a16:colId xmlns:a16="http://schemas.microsoft.com/office/drawing/2014/main" val="1084562033"/>
                    </a:ext>
                  </a:extLst>
                </a:gridCol>
                <a:gridCol w="493776">
                  <a:extLst>
                    <a:ext uri="{9D8B030D-6E8A-4147-A177-3AD203B41FA5}">
                      <a16:colId xmlns:a16="http://schemas.microsoft.com/office/drawing/2014/main" val="3563052897"/>
                    </a:ext>
                  </a:extLst>
                </a:gridCol>
                <a:gridCol w="493776">
                  <a:extLst>
                    <a:ext uri="{9D8B030D-6E8A-4147-A177-3AD203B41FA5}">
                      <a16:colId xmlns:a16="http://schemas.microsoft.com/office/drawing/2014/main" val="1620073419"/>
                    </a:ext>
                  </a:extLst>
                </a:gridCol>
                <a:gridCol w="493776">
                  <a:extLst>
                    <a:ext uri="{9D8B030D-6E8A-4147-A177-3AD203B41FA5}">
                      <a16:colId xmlns:a16="http://schemas.microsoft.com/office/drawing/2014/main" val="130067204"/>
                    </a:ext>
                  </a:extLst>
                </a:gridCol>
                <a:gridCol w="493776">
                  <a:extLst>
                    <a:ext uri="{9D8B030D-6E8A-4147-A177-3AD203B41FA5}">
                      <a16:colId xmlns:a16="http://schemas.microsoft.com/office/drawing/2014/main" val="2557588934"/>
                    </a:ext>
                  </a:extLst>
                </a:gridCol>
                <a:gridCol w="493776">
                  <a:extLst>
                    <a:ext uri="{9D8B030D-6E8A-4147-A177-3AD203B41FA5}">
                      <a16:colId xmlns:a16="http://schemas.microsoft.com/office/drawing/2014/main" val="879489102"/>
                    </a:ext>
                  </a:extLst>
                </a:gridCol>
                <a:gridCol w="493776">
                  <a:extLst>
                    <a:ext uri="{9D8B030D-6E8A-4147-A177-3AD203B41FA5}">
                      <a16:colId xmlns:a16="http://schemas.microsoft.com/office/drawing/2014/main" val="3179759380"/>
                    </a:ext>
                  </a:extLst>
                </a:gridCol>
                <a:gridCol w="493776">
                  <a:extLst>
                    <a:ext uri="{9D8B030D-6E8A-4147-A177-3AD203B41FA5}">
                      <a16:colId xmlns:a16="http://schemas.microsoft.com/office/drawing/2014/main" val="4176994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1296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- 2025-07-10 17:27:01</a:t>
                      </a:r>
                      <a:r>
                        <a:rPr kumimoji="0" lang="de-DE" sz="1000" b="0" i="0" u="none" strike="noStrike" kern="1200" cap="none" spc="0" normalizeH="0" baseline="0" noProof="0">
                          <a:ln>
                            <a:noFill/>
                          </a:ln>
                          <a:solidFill>
                            <a:prstClr val="black"/>
                          </a:solidFill>
                          <a:effectLst/>
                          <a:uLnTx/>
                          <a:uFillTx/>
                          <a:latin typeface="Calibri"/>
                          <a:ea typeface="+mn-ea"/>
                          <a:cs typeface="+mn-cs"/>
                        </a:rPr>
                        <a:t>
 Mit 9 Jahren fing alles an: Chiaras Beine wurden immer dicker. Als sie 12 ist, beginnen die Schmerzen. Aber viele Ärzte nehmen sie nicht ernst. Chiara leidet an Lipödem - geschätzte zehn Prozent der Frauen in Deutschland sind von der chronischen Fettverteilstörung betroffen. 
Langfristig hilft nur eine Fettabsaugung. Kostenpunkt: 25.000 Euro. Geld, das die Studentin aus Hamm nicht hat. Dank eines Spendenaufrufs kann sie die nötigen OPs trotzdem in Angriff nehmen. Chiara hofft, dass sie bald wieder ihrer großen Leidenschaft nachgehen kann: Dem Tanzen! 
👩‍💻Autorin: Kristin Trüb 
#WDR #Lokalzeit #Lipödem #ChronischKrank #Gesundheit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https://quintly-eu-image-storage.s3.amazonaws.com/60b0c1ceafa7b1885479f8b118a661a3/2340d866fda152ff8b3ef135960adfca.jpg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37285451"/>
                  </a:ext>
                </a:extLst>
              </a:tr>
            </a:tbl>
          </a:graphicData>
        </a:graphic>
      </p:graphicFrame>
      <p:sp>
        <p:nvSpPr>
          <p:cNvPr id="4" name="Text Placeholder 3">
            <a:extLst>
              <a:ext uri="{FF2B5EF4-FFF2-40B4-BE49-F238E27FC236}">
                <a16:creationId xmlns:a16="http://schemas.microsoft.com/office/drawing/2014/main" id="{A96123B6-09BC-4BE7-8A3D-DA81D054EDF2}"/>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4203893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84C7-7C95-423D-82E9-07BEB1E550DF}"/>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ED501269-4C1C-4750-BE07-BF561407C13C}"/>
              </a:ext>
            </a:extLst>
          </p:cNvPr>
          <p:cNvGraphicFramePr>
            <a:graphicFrameLocks noGrp="1"/>
          </p:cNvGraphicFramePr>
          <p:nvPr>
            <p:ph type="tbl" sz="quarter" idx="13"/>
            <p:extLst>
              <p:ext uri="{D42A27DB-BD31-4B8C-83A1-F6EECF244321}">
                <p14:modId xmlns:p14="http://schemas.microsoft.com/office/powerpoint/2010/main" val="3704844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63909941"/>
                    </a:ext>
                  </a:extLst>
                </a:gridCol>
                <a:gridCol w="1069847">
                  <a:extLst>
                    <a:ext uri="{9D8B030D-6E8A-4147-A177-3AD203B41FA5}">
                      <a16:colId xmlns:a16="http://schemas.microsoft.com/office/drawing/2014/main" val="154579222"/>
                    </a:ext>
                  </a:extLst>
                </a:gridCol>
                <a:gridCol w="1399031">
                  <a:extLst>
                    <a:ext uri="{9D8B030D-6E8A-4147-A177-3AD203B41FA5}">
                      <a16:colId xmlns:a16="http://schemas.microsoft.com/office/drawing/2014/main" val="1787642430"/>
                    </a:ext>
                  </a:extLst>
                </a:gridCol>
                <a:gridCol w="493776">
                  <a:extLst>
                    <a:ext uri="{9D8B030D-6E8A-4147-A177-3AD203B41FA5}">
                      <a16:colId xmlns:a16="http://schemas.microsoft.com/office/drawing/2014/main" val="4167819850"/>
                    </a:ext>
                  </a:extLst>
                </a:gridCol>
                <a:gridCol w="493776">
                  <a:extLst>
                    <a:ext uri="{9D8B030D-6E8A-4147-A177-3AD203B41FA5}">
                      <a16:colId xmlns:a16="http://schemas.microsoft.com/office/drawing/2014/main" val="3344870666"/>
                    </a:ext>
                  </a:extLst>
                </a:gridCol>
                <a:gridCol w="493776">
                  <a:extLst>
                    <a:ext uri="{9D8B030D-6E8A-4147-A177-3AD203B41FA5}">
                      <a16:colId xmlns:a16="http://schemas.microsoft.com/office/drawing/2014/main" val="1984692751"/>
                    </a:ext>
                  </a:extLst>
                </a:gridCol>
                <a:gridCol w="493776">
                  <a:extLst>
                    <a:ext uri="{9D8B030D-6E8A-4147-A177-3AD203B41FA5}">
                      <a16:colId xmlns:a16="http://schemas.microsoft.com/office/drawing/2014/main" val="632214072"/>
                    </a:ext>
                  </a:extLst>
                </a:gridCol>
                <a:gridCol w="493776">
                  <a:extLst>
                    <a:ext uri="{9D8B030D-6E8A-4147-A177-3AD203B41FA5}">
                      <a16:colId xmlns:a16="http://schemas.microsoft.com/office/drawing/2014/main" val="1110163064"/>
                    </a:ext>
                  </a:extLst>
                </a:gridCol>
                <a:gridCol w="493776">
                  <a:extLst>
                    <a:ext uri="{9D8B030D-6E8A-4147-A177-3AD203B41FA5}">
                      <a16:colId xmlns:a16="http://schemas.microsoft.com/office/drawing/2014/main" val="2718518057"/>
                    </a:ext>
                  </a:extLst>
                </a:gridCol>
                <a:gridCol w="493776">
                  <a:extLst>
                    <a:ext uri="{9D8B030D-6E8A-4147-A177-3AD203B41FA5}">
                      <a16:colId xmlns:a16="http://schemas.microsoft.com/office/drawing/2014/main" val="2003638112"/>
                    </a:ext>
                  </a:extLst>
                </a:gridCol>
                <a:gridCol w="493776">
                  <a:extLst>
                    <a:ext uri="{9D8B030D-6E8A-4147-A177-3AD203B41FA5}">
                      <a16:colId xmlns:a16="http://schemas.microsoft.com/office/drawing/2014/main" val="62795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9622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- 2025-07-08 14:14:25</a:t>
                      </a:r>
                      <a:r>
                        <a:rPr kumimoji="0" lang="de-DE" sz="1000" b="0" i="0" u="none" strike="noStrike" kern="1200" cap="none" spc="0" normalizeH="0" baseline="0" noProof="0">
                          <a:ln>
                            <a:noFill/>
                          </a:ln>
                          <a:solidFill>
                            <a:prstClr val="black"/>
                          </a:solidFill>
                          <a:effectLst/>
                          <a:uLnTx/>
                          <a:uFillTx/>
                          <a:latin typeface="Calibri"/>
                          <a:ea typeface="+mn-ea"/>
                          <a:cs typeface="+mn-cs"/>
                        </a:rPr>
                        <a:t>
 Der Wolf ist zurück in NRW – und mit ihm die Diskussion: Für die einen ist er ein Zeichen für eine intakte Natur, für die anderen eine Bedrohung für ihre Tiere. Landwirt Rasmus aus Meinerzhagen zeigt uns seine vier Maßnahmen zum Schutz vor dem Wolf. 🐺💪🏼
Auch in der Eifel häufen sich die Wolfssichtungen. Deswegen sprechen wir mit Betroffenen – Landwirten, Naturschützern, Anwohnern und Politikern – beim WDR Lokalzeit Stadtgespräch am 10. Juli. Kommt vorbei und diskutiert mit! 🎤🗯️
🏠 Weisses Pferdchen
Eupener Straße 62
52156 Monschau-Mützenich
⌚️ Beginn: 20:03 Uhr
🎟️ Der Eintritt ist frei!
#Wolf #Landwirt #Schutz #Stadtgespräch #Lokalzeit #WDR #ARD #Monschau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https://quintly-eu-image-storage.s3.amazonaws.com/60b0c1ceafa7b1885479f8b118a661a3/f8805645ba2abb992e6d6366709731b9.jpg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3804928"/>
                  </a:ext>
                </a:extLst>
              </a:tr>
            </a:tbl>
          </a:graphicData>
        </a:graphic>
      </p:graphicFrame>
      <p:sp>
        <p:nvSpPr>
          <p:cNvPr id="4" name="Text Placeholder 3">
            <a:extLst>
              <a:ext uri="{FF2B5EF4-FFF2-40B4-BE49-F238E27FC236}">
                <a16:creationId xmlns:a16="http://schemas.microsoft.com/office/drawing/2014/main" id="{6FDC1C30-2363-4F3D-86E7-A5857C71D72B}"/>
              </a:ext>
            </a:extLst>
          </p:cNvPr>
          <p:cNvSpPr>
            <a:spLocks noGrp="1"/>
          </p:cNvSpPr>
          <p:nvPr>
            <p:ph type="body" sz="quarter" idx="14"/>
          </p:nvPr>
        </p:nvSpPr>
        <p:spPr/>
        <p:txBody>
          <a:bodyPr/>
          <a:lstStyle/>
          <a:p>
            <a:r>
              <a:rPr lang="en-US"/>
              <a:t>07/07/2025 - 13/07/2025</a:t>
            </a:r>
          </a:p>
        </p:txBody>
      </p:sp>
    </p:spTree>
    <p:extLst>
      <p:ext uri="{BB962C8B-B14F-4D97-AF65-F5344CB8AC3E}">
        <p14:creationId xmlns:p14="http://schemas.microsoft.com/office/powerpoint/2010/main" val="3159435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3992</Words>
  <Application>Microsoft Office PowerPoint</Application>
  <PresentationFormat>On-screen Show (4:3)</PresentationFormat>
  <Paragraphs>490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2025-07-15T03:55:05Z</dcterms:created>
  <dcterms:modified xsi:type="dcterms:W3CDTF">2025-07-15T03:57:56Z</dcterms:modified>
</cp:coreProperties>
</file>