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7/8/2025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890E6-1324-482C-81BA-9009F4E2E198}"/>
              </a:ext>
            </a:extLst>
          </p:cNvPr>
          <p:cNvSpPr>
            <a:spLocks noGrp="1"/>
          </p:cNvSpPr>
          <p:nvPr>
            <p:ph type="title"/>
          </p:nvPr>
        </p:nvSpPr>
        <p:spPr/>
        <p:txBody>
          <a:bodyPr/>
          <a:lstStyle/>
          <a:p>
            <a:r>
              <a:rPr lang="en-US"/>
              <a:t>Instagram Posts Table (mit Shares) | lokalzeit - 1 of 23</a:t>
            </a:r>
          </a:p>
        </p:txBody>
      </p:sp>
      <p:graphicFrame>
        <p:nvGraphicFramePr>
          <p:cNvPr id="5" name="Table Placeholder 4">
            <a:extLst>
              <a:ext uri="{FF2B5EF4-FFF2-40B4-BE49-F238E27FC236}">
                <a16:creationId xmlns:a16="http://schemas.microsoft.com/office/drawing/2014/main" id="{EE3F4C36-FFA6-473F-A466-3986EF261C31}"/>
              </a:ext>
            </a:extLst>
          </p:cNvPr>
          <p:cNvGraphicFramePr>
            <a:graphicFrameLocks noGrp="1"/>
          </p:cNvGraphicFramePr>
          <p:nvPr>
            <p:ph type="tbl" sz="quarter" idx="13"/>
            <p:extLst>
              <p:ext uri="{D42A27DB-BD31-4B8C-83A1-F6EECF244321}">
                <p14:modId xmlns:p14="http://schemas.microsoft.com/office/powerpoint/2010/main" val="3136940418"/>
              </p:ext>
            </p:extLst>
          </p:nvPr>
        </p:nvGraphicFramePr>
        <p:xfrm>
          <a:off x="457200" y="1731963"/>
          <a:ext cx="7982709" cy="10058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13325807"/>
                    </a:ext>
                  </a:extLst>
                </a:gridCol>
                <a:gridCol w="1069847">
                  <a:extLst>
                    <a:ext uri="{9D8B030D-6E8A-4147-A177-3AD203B41FA5}">
                      <a16:colId xmlns:a16="http://schemas.microsoft.com/office/drawing/2014/main" val="1071687593"/>
                    </a:ext>
                  </a:extLst>
                </a:gridCol>
                <a:gridCol w="1399031">
                  <a:extLst>
                    <a:ext uri="{9D8B030D-6E8A-4147-A177-3AD203B41FA5}">
                      <a16:colId xmlns:a16="http://schemas.microsoft.com/office/drawing/2014/main" val="562280636"/>
                    </a:ext>
                  </a:extLst>
                </a:gridCol>
                <a:gridCol w="493776">
                  <a:extLst>
                    <a:ext uri="{9D8B030D-6E8A-4147-A177-3AD203B41FA5}">
                      <a16:colId xmlns:a16="http://schemas.microsoft.com/office/drawing/2014/main" val="625827164"/>
                    </a:ext>
                  </a:extLst>
                </a:gridCol>
                <a:gridCol w="493776">
                  <a:extLst>
                    <a:ext uri="{9D8B030D-6E8A-4147-A177-3AD203B41FA5}">
                      <a16:colId xmlns:a16="http://schemas.microsoft.com/office/drawing/2014/main" val="3314779220"/>
                    </a:ext>
                  </a:extLst>
                </a:gridCol>
                <a:gridCol w="493776">
                  <a:extLst>
                    <a:ext uri="{9D8B030D-6E8A-4147-A177-3AD203B41FA5}">
                      <a16:colId xmlns:a16="http://schemas.microsoft.com/office/drawing/2014/main" val="3728262394"/>
                    </a:ext>
                  </a:extLst>
                </a:gridCol>
                <a:gridCol w="493776">
                  <a:extLst>
                    <a:ext uri="{9D8B030D-6E8A-4147-A177-3AD203B41FA5}">
                      <a16:colId xmlns:a16="http://schemas.microsoft.com/office/drawing/2014/main" val="3274065018"/>
                    </a:ext>
                  </a:extLst>
                </a:gridCol>
                <a:gridCol w="493776">
                  <a:extLst>
                    <a:ext uri="{9D8B030D-6E8A-4147-A177-3AD203B41FA5}">
                      <a16:colId xmlns:a16="http://schemas.microsoft.com/office/drawing/2014/main" val="2805739787"/>
                    </a:ext>
                  </a:extLst>
                </a:gridCol>
                <a:gridCol w="493776">
                  <a:extLst>
                    <a:ext uri="{9D8B030D-6E8A-4147-A177-3AD203B41FA5}">
                      <a16:colId xmlns:a16="http://schemas.microsoft.com/office/drawing/2014/main" val="2539282311"/>
                    </a:ext>
                  </a:extLst>
                </a:gridCol>
                <a:gridCol w="493776">
                  <a:extLst>
                    <a:ext uri="{9D8B030D-6E8A-4147-A177-3AD203B41FA5}">
                      <a16:colId xmlns:a16="http://schemas.microsoft.com/office/drawing/2014/main" val="4027069759"/>
                    </a:ext>
                  </a:extLst>
                </a:gridCol>
                <a:gridCol w="493776">
                  <a:extLst>
                    <a:ext uri="{9D8B030D-6E8A-4147-A177-3AD203B41FA5}">
                      <a16:colId xmlns:a16="http://schemas.microsoft.com/office/drawing/2014/main" val="697397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68927230"/>
                  </a:ext>
                </a:extLst>
              </a:tr>
            </a:tbl>
          </a:graphicData>
        </a:graphic>
      </p:graphicFrame>
      <p:sp>
        <p:nvSpPr>
          <p:cNvPr id="4" name="Text Placeholder 3">
            <a:extLst>
              <a:ext uri="{FF2B5EF4-FFF2-40B4-BE49-F238E27FC236}">
                <a16:creationId xmlns:a16="http://schemas.microsoft.com/office/drawing/2014/main" id="{D5C838C4-28B4-45BB-A054-984CF403DEA0}"/>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956968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9B307-351D-4520-A035-76B86BC82607}"/>
              </a:ext>
            </a:extLst>
          </p:cNvPr>
          <p:cNvSpPr>
            <a:spLocks noGrp="1"/>
          </p:cNvSpPr>
          <p:nvPr>
            <p:ph type="title"/>
          </p:nvPr>
        </p:nvSpPr>
        <p:spPr/>
        <p:txBody>
          <a:bodyPr/>
          <a:lstStyle/>
          <a:p>
            <a:r>
              <a:rPr lang="en-US"/>
              <a:t>Instagram Posts Table (mit Shares) | lokalzeit - 2 of 23</a:t>
            </a:r>
          </a:p>
        </p:txBody>
      </p:sp>
      <p:graphicFrame>
        <p:nvGraphicFramePr>
          <p:cNvPr id="5" name="Table Placeholder 4">
            <a:extLst>
              <a:ext uri="{FF2B5EF4-FFF2-40B4-BE49-F238E27FC236}">
                <a16:creationId xmlns:a16="http://schemas.microsoft.com/office/drawing/2014/main" id="{39FAF7A6-651F-4212-9E8D-5C2A8E5AE63F}"/>
              </a:ext>
            </a:extLst>
          </p:cNvPr>
          <p:cNvGraphicFramePr>
            <a:graphicFrameLocks noGrp="1"/>
          </p:cNvGraphicFramePr>
          <p:nvPr>
            <p:ph type="tbl" sz="quarter" idx="13"/>
            <p:extLst>
              <p:ext uri="{D42A27DB-BD31-4B8C-83A1-F6EECF244321}">
                <p14:modId xmlns:p14="http://schemas.microsoft.com/office/powerpoint/2010/main" val="3957957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88437208"/>
                    </a:ext>
                  </a:extLst>
                </a:gridCol>
                <a:gridCol w="1069847">
                  <a:extLst>
                    <a:ext uri="{9D8B030D-6E8A-4147-A177-3AD203B41FA5}">
                      <a16:colId xmlns:a16="http://schemas.microsoft.com/office/drawing/2014/main" val="1481127895"/>
                    </a:ext>
                  </a:extLst>
                </a:gridCol>
                <a:gridCol w="1399031">
                  <a:extLst>
                    <a:ext uri="{9D8B030D-6E8A-4147-A177-3AD203B41FA5}">
                      <a16:colId xmlns:a16="http://schemas.microsoft.com/office/drawing/2014/main" val="1961530774"/>
                    </a:ext>
                  </a:extLst>
                </a:gridCol>
                <a:gridCol w="493776">
                  <a:extLst>
                    <a:ext uri="{9D8B030D-6E8A-4147-A177-3AD203B41FA5}">
                      <a16:colId xmlns:a16="http://schemas.microsoft.com/office/drawing/2014/main" val="1952901232"/>
                    </a:ext>
                  </a:extLst>
                </a:gridCol>
                <a:gridCol w="493776">
                  <a:extLst>
                    <a:ext uri="{9D8B030D-6E8A-4147-A177-3AD203B41FA5}">
                      <a16:colId xmlns:a16="http://schemas.microsoft.com/office/drawing/2014/main" val="2022776963"/>
                    </a:ext>
                  </a:extLst>
                </a:gridCol>
                <a:gridCol w="493776">
                  <a:extLst>
                    <a:ext uri="{9D8B030D-6E8A-4147-A177-3AD203B41FA5}">
                      <a16:colId xmlns:a16="http://schemas.microsoft.com/office/drawing/2014/main" val="1534195224"/>
                    </a:ext>
                  </a:extLst>
                </a:gridCol>
                <a:gridCol w="493776">
                  <a:extLst>
                    <a:ext uri="{9D8B030D-6E8A-4147-A177-3AD203B41FA5}">
                      <a16:colId xmlns:a16="http://schemas.microsoft.com/office/drawing/2014/main" val="323432257"/>
                    </a:ext>
                  </a:extLst>
                </a:gridCol>
                <a:gridCol w="493776">
                  <a:extLst>
                    <a:ext uri="{9D8B030D-6E8A-4147-A177-3AD203B41FA5}">
                      <a16:colId xmlns:a16="http://schemas.microsoft.com/office/drawing/2014/main" val="2623023453"/>
                    </a:ext>
                  </a:extLst>
                </a:gridCol>
                <a:gridCol w="493776">
                  <a:extLst>
                    <a:ext uri="{9D8B030D-6E8A-4147-A177-3AD203B41FA5}">
                      <a16:colId xmlns:a16="http://schemas.microsoft.com/office/drawing/2014/main" val="1914558353"/>
                    </a:ext>
                  </a:extLst>
                </a:gridCol>
                <a:gridCol w="493776">
                  <a:extLst>
                    <a:ext uri="{9D8B030D-6E8A-4147-A177-3AD203B41FA5}">
                      <a16:colId xmlns:a16="http://schemas.microsoft.com/office/drawing/2014/main" val="1839760747"/>
                    </a:ext>
                  </a:extLst>
                </a:gridCol>
                <a:gridCol w="493776">
                  <a:extLst>
                    <a:ext uri="{9D8B030D-6E8A-4147-A177-3AD203B41FA5}">
                      <a16:colId xmlns:a16="http://schemas.microsoft.com/office/drawing/2014/main" val="2353757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69280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16:39:10</a:t>
                      </a:r>
                      <a:r>
                        <a:rPr kumimoji="0" lang="de-DE" sz="1000" b="0" i="0" u="none" strike="noStrike" kern="1200" cap="none" spc="0" normalizeH="0" baseline="0" noProof="0">
                          <a:ln>
                            <a:noFill/>
                          </a:ln>
                          <a:solidFill>
                            <a:prstClr val="black"/>
                          </a:solidFill>
                          <a:effectLst/>
                          <a:uLnTx/>
                          <a:uFillTx/>
                          <a:latin typeface="Calibri"/>
                          <a:ea typeface="+mn-ea"/>
                          <a:cs typeface="+mn-cs"/>
                        </a:rPr>
                        <a:t>
 Abi mit 11 Jahren?! 🤯
Lina ist mit gerade mal 11 Jahren die wohl jüngste Abiturientin Deutschlands. Schon in der Grundschule war sie unterfordert und wechselte mit 7 Jahren aufs Gymnasium. Dort übersprang sie mehrere Klassen und philosophierte mit Sieben mit ihrer Lehrerin über Goethes “Faust”. 👩‍🏫📚 
Für die Hochbegabte ist klar: Sie braucht diese Herausforderung. Bereits während der Abiturzeit hat Lina VWL-Vorlesungen besucht. Welchen Schritt sie als nächstes gehen will, ist für die 11-Jährige noch unklar. Beeilen muss sie sich nicht. 😉 
#JüngsteAbiturientinDeutschlands #Abitur #Hochbegabung #Hochbegabt #Bonn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https://quintly-eu-image-storage.s3.amazonaws.com/60b0c1ceafa7b1885479f8b118a661a3/07c066e2afd7f80259fec20a0341e1f0.jpg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48710780"/>
                  </a:ext>
                </a:extLst>
              </a:tr>
            </a:tbl>
          </a:graphicData>
        </a:graphic>
      </p:graphicFrame>
      <p:sp>
        <p:nvSpPr>
          <p:cNvPr id="4" name="Text Placeholder 3">
            <a:extLst>
              <a:ext uri="{FF2B5EF4-FFF2-40B4-BE49-F238E27FC236}">
                <a16:creationId xmlns:a16="http://schemas.microsoft.com/office/drawing/2014/main" id="{CA68C2C6-BF4B-4804-BF0D-672406D5A96B}"/>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40013990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AEFAC-5FE9-408E-8387-E809303C297C}"/>
              </a:ext>
            </a:extLst>
          </p:cNvPr>
          <p:cNvSpPr>
            <a:spLocks noGrp="1"/>
          </p:cNvSpPr>
          <p:nvPr>
            <p:ph type="title"/>
          </p:nvPr>
        </p:nvSpPr>
        <p:spPr/>
        <p:txBody>
          <a:bodyPr/>
          <a:lstStyle/>
          <a:p>
            <a:r>
              <a:rPr lang="en-US"/>
              <a:t>Instagram Posts Table (mit Shares) | lokalzeit - 3 of 23</a:t>
            </a:r>
          </a:p>
        </p:txBody>
      </p:sp>
      <p:graphicFrame>
        <p:nvGraphicFramePr>
          <p:cNvPr id="5" name="Table Placeholder 4">
            <a:extLst>
              <a:ext uri="{FF2B5EF4-FFF2-40B4-BE49-F238E27FC236}">
                <a16:creationId xmlns:a16="http://schemas.microsoft.com/office/drawing/2014/main" id="{49F01F47-870A-4CED-86C3-3FF3D6738EA9}"/>
              </a:ext>
            </a:extLst>
          </p:cNvPr>
          <p:cNvGraphicFramePr>
            <a:graphicFrameLocks noGrp="1"/>
          </p:cNvGraphicFramePr>
          <p:nvPr>
            <p:ph type="tbl" sz="quarter" idx="13"/>
            <p:extLst>
              <p:ext uri="{D42A27DB-BD31-4B8C-83A1-F6EECF244321}">
                <p14:modId xmlns:p14="http://schemas.microsoft.com/office/powerpoint/2010/main" val="857029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20635096"/>
                    </a:ext>
                  </a:extLst>
                </a:gridCol>
                <a:gridCol w="1069847">
                  <a:extLst>
                    <a:ext uri="{9D8B030D-6E8A-4147-A177-3AD203B41FA5}">
                      <a16:colId xmlns:a16="http://schemas.microsoft.com/office/drawing/2014/main" val="3730903599"/>
                    </a:ext>
                  </a:extLst>
                </a:gridCol>
                <a:gridCol w="1399031">
                  <a:extLst>
                    <a:ext uri="{9D8B030D-6E8A-4147-A177-3AD203B41FA5}">
                      <a16:colId xmlns:a16="http://schemas.microsoft.com/office/drawing/2014/main" val="2643263245"/>
                    </a:ext>
                  </a:extLst>
                </a:gridCol>
                <a:gridCol w="493776">
                  <a:extLst>
                    <a:ext uri="{9D8B030D-6E8A-4147-A177-3AD203B41FA5}">
                      <a16:colId xmlns:a16="http://schemas.microsoft.com/office/drawing/2014/main" val="528327918"/>
                    </a:ext>
                  </a:extLst>
                </a:gridCol>
                <a:gridCol w="493776">
                  <a:extLst>
                    <a:ext uri="{9D8B030D-6E8A-4147-A177-3AD203B41FA5}">
                      <a16:colId xmlns:a16="http://schemas.microsoft.com/office/drawing/2014/main" val="459985806"/>
                    </a:ext>
                  </a:extLst>
                </a:gridCol>
                <a:gridCol w="493776">
                  <a:extLst>
                    <a:ext uri="{9D8B030D-6E8A-4147-A177-3AD203B41FA5}">
                      <a16:colId xmlns:a16="http://schemas.microsoft.com/office/drawing/2014/main" val="3676849353"/>
                    </a:ext>
                  </a:extLst>
                </a:gridCol>
                <a:gridCol w="493776">
                  <a:extLst>
                    <a:ext uri="{9D8B030D-6E8A-4147-A177-3AD203B41FA5}">
                      <a16:colId xmlns:a16="http://schemas.microsoft.com/office/drawing/2014/main" val="551440580"/>
                    </a:ext>
                  </a:extLst>
                </a:gridCol>
                <a:gridCol w="493776">
                  <a:extLst>
                    <a:ext uri="{9D8B030D-6E8A-4147-A177-3AD203B41FA5}">
                      <a16:colId xmlns:a16="http://schemas.microsoft.com/office/drawing/2014/main" val="1374821182"/>
                    </a:ext>
                  </a:extLst>
                </a:gridCol>
                <a:gridCol w="493776">
                  <a:extLst>
                    <a:ext uri="{9D8B030D-6E8A-4147-A177-3AD203B41FA5}">
                      <a16:colId xmlns:a16="http://schemas.microsoft.com/office/drawing/2014/main" val="2078748051"/>
                    </a:ext>
                  </a:extLst>
                </a:gridCol>
                <a:gridCol w="493776">
                  <a:extLst>
                    <a:ext uri="{9D8B030D-6E8A-4147-A177-3AD203B41FA5}">
                      <a16:colId xmlns:a16="http://schemas.microsoft.com/office/drawing/2014/main" val="3924327597"/>
                    </a:ext>
                  </a:extLst>
                </a:gridCol>
                <a:gridCol w="493776">
                  <a:extLst>
                    <a:ext uri="{9D8B030D-6E8A-4147-A177-3AD203B41FA5}">
                      <a16:colId xmlns:a16="http://schemas.microsoft.com/office/drawing/2014/main" val="3204080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65333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17:42:02</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deine Schule macht hitzefrei, bucht einfach ein Freibad – und du darfst nicht mit. So ging es heute der Stufe 11 des Otto-Hahn-Gymnasiums in Bensberg. Die Schülerinnen und Schüler sind nämlich gerade im Praktikum.
Wenn die nach dem Ende des Praktikums gefragt werden, was sie in der Arbeitswelt gelernt haben: Es gibt kein Hitzefrei.
🧑‍💻Autor: Frank Piotrowski
#Freibad #Hitzefrei #Bensberg #Praktikum #Schule #Lokalzeit #WDR #ARD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https://quintly-eu-image-storage.s3.amazonaws.com/60b0c1ceafa7b1885479f8b118a661a3/22e362bebaa0f62460be294c9f7b06c7.jpg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88230374"/>
                  </a:ext>
                </a:extLst>
              </a:tr>
            </a:tbl>
          </a:graphicData>
        </a:graphic>
      </p:graphicFrame>
      <p:sp>
        <p:nvSpPr>
          <p:cNvPr id="4" name="Text Placeholder 3">
            <a:extLst>
              <a:ext uri="{FF2B5EF4-FFF2-40B4-BE49-F238E27FC236}">
                <a16:creationId xmlns:a16="http://schemas.microsoft.com/office/drawing/2014/main" id="{6BDC872C-2BEB-46A1-85BE-C1A62967D196}"/>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1623035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357F3-F574-4777-BE37-631C50D11D95}"/>
              </a:ext>
            </a:extLst>
          </p:cNvPr>
          <p:cNvSpPr>
            <a:spLocks noGrp="1"/>
          </p:cNvSpPr>
          <p:nvPr>
            <p:ph type="title"/>
          </p:nvPr>
        </p:nvSpPr>
        <p:spPr/>
        <p:txBody>
          <a:bodyPr/>
          <a:lstStyle/>
          <a:p>
            <a:r>
              <a:rPr lang="en-US"/>
              <a:t>Instagram Posts Table (mit Shares) | lokalzeit - 4 of 23</a:t>
            </a:r>
          </a:p>
        </p:txBody>
      </p:sp>
      <p:graphicFrame>
        <p:nvGraphicFramePr>
          <p:cNvPr id="5" name="Table Placeholder 4">
            <a:extLst>
              <a:ext uri="{FF2B5EF4-FFF2-40B4-BE49-F238E27FC236}">
                <a16:creationId xmlns:a16="http://schemas.microsoft.com/office/drawing/2014/main" id="{8E624113-A16D-4008-991C-A98B28969E2F}"/>
              </a:ext>
            </a:extLst>
          </p:cNvPr>
          <p:cNvGraphicFramePr>
            <a:graphicFrameLocks noGrp="1"/>
          </p:cNvGraphicFramePr>
          <p:nvPr>
            <p:ph type="tbl" sz="quarter" idx="13"/>
            <p:extLst>
              <p:ext uri="{D42A27DB-BD31-4B8C-83A1-F6EECF244321}">
                <p14:modId xmlns:p14="http://schemas.microsoft.com/office/powerpoint/2010/main" val="1011010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96670679"/>
                    </a:ext>
                  </a:extLst>
                </a:gridCol>
                <a:gridCol w="1069847">
                  <a:extLst>
                    <a:ext uri="{9D8B030D-6E8A-4147-A177-3AD203B41FA5}">
                      <a16:colId xmlns:a16="http://schemas.microsoft.com/office/drawing/2014/main" val="56068309"/>
                    </a:ext>
                  </a:extLst>
                </a:gridCol>
                <a:gridCol w="1399031">
                  <a:extLst>
                    <a:ext uri="{9D8B030D-6E8A-4147-A177-3AD203B41FA5}">
                      <a16:colId xmlns:a16="http://schemas.microsoft.com/office/drawing/2014/main" val="1531045346"/>
                    </a:ext>
                  </a:extLst>
                </a:gridCol>
                <a:gridCol w="493776">
                  <a:extLst>
                    <a:ext uri="{9D8B030D-6E8A-4147-A177-3AD203B41FA5}">
                      <a16:colId xmlns:a16="http://schemas.microsoft.com/office/drawing/2014/main" val="4185403987"/>
                    </a:ext>
                  </a:extLst>
                </a:gridCol>
                <a:gridCol w="493776">
                  <a:extLst>
                    <a:ext uri="{9D8B030D-6E8A-4147-A177-3AD203B41FA5}">
                      <a16:colId xmlns:a16="http://schemas.microsoft.com/office/drawing/2014/main" val="1180149287"/>
                    </a:ext>
                  </a:extLst>
                </a:gridCol>
                <a:gridCol w="493776">
                  <a:extLst>
                    <a:ext uri="{9D8B030D-6E8A-4147-A177-3AD203B41FA5}">
                      <a16:colId xmlns:a16="http://schemas.microsoft.com/office/drawing/2014/main" val="533400728"/>
                    </a:ext>
                  </a:extLst>
                </a:gridCol>
                <a:gridCol w="493776">
                  <a:extLst>
                    <a:ext uri="{9D8B030D-6E8A-4147-A177-3AD203B41FA5}">
                      <a16:colId xmlns:a16="http://schemas.microsoft.com/office/drawing/2014/main" val="517379994"/>
                    </a:ext>
                  </a:extLst>
                </a:gridCol>
                <a:gridCol w="493776">
                  <a:extLst>
                    <a:ext uri="{9D8B030D-6E8A-4147-A177-3AD203B41FA5}">
                      <a16:colId xmlns:a16="http://schemas.microsoft.com/office/drawing/2014/main" val="2879703147"/>
                    </a:ext>
                  </a:extLst>
                </a:gridCol>
                <a:gridCol w="493776">
                  <a:extLst>
                    <a:ext uri="{9D8B030D-6E8A-4147-A177-3AD203B41FA5}">
                      <a16:colId xmlns:a16="http://schemas.microsoft.com/office/drawing/2014/main" val="3972856735"/>
                    </a:ext>
                  </a:extLst>
                </a:gridCol>
                <a:gridCol w="493776">
                  <a:extLst>
                    <a:ext uri="{9D8B030D-6E8A-4147-A177-3AD203B41FA5}">
                      <a16:colId xmlns:a16="http://schemas.microsoft.com/office/drawing/2014/main" val="98627102"/>
                    </a:ext>
                  </a:extLst>
                </a:gridCol>
                <a:gridCol w="493776">
                  <a:extLst>
                    <a:ext uri="{9D8B030D-6E8A-4147-A177-3AD203B41FA5}">
                      <a16:colId xmlns:a16="http://schemas.microsoft.com/office/drawing/2014/main" val="4119689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6205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18:19:02</a:t>
                      </a:r>
                      <a:r>
                        <a:rPr kumimoji="0" lang="de-DE" sz="1000" b="0" i="0" u="none" strike="noStrike" kern="1200" cap="none" spc="0" normalizeH="0" baseline="0" noProof="0">
                          <a:ln>
                            <a:noFill/>
                          </a:ln>
                          <a:solidFill>
                            <a:prstClr val="black"/>
                          </a:solidFill>
                          <a:effectLst/>
                          <a:uLnTx/>
                          <a:uFillTx/>
                          <a:latin typeface="Calibri"/>
                          <a:ea typeface="+mn-ea"/>
                          <a:cs typeface="+mn-cs"/>
                        </a:rPr>
                        <a:t>
 Hast du beim Schwimmen schonmal plötzlich Angst gehabt, es nicht zurück ans Ufer zu schaffen?
Immer wieder unterschätzen Menschen die Gefahr, die vom Baden im Rhein ausgeht, sagen die Retter der Wasserwacht Neuss. Mehrere Menschen sind in den letzten Tagen im Rhein ertrunken – und die Saison geht gerade erst los. 🛟
Aktuellster Fall: Ein Mann treibt vom Paradiesstrand in Düsseldorf ab, er bleibt verschwunden. Ein zweiter will ihm helfen, muss selbst gerettet werden. Ein weiterer Mann fällt in Höhe der Oberkasseler Brücke in den Rhein – auch nach ihm suchen die Rettungskräfte vergeblich.
Die Stadt Düsseldorf warnt auf mehr als 70 Warnschilder in fünf Sprachen vor dem Baden
– trotzdem gehen viele Menschen, auch Familien mit kleinen Kindern, das Risiko ein.⛱🏊‍
#DLRG #Wasserwacht #Rhein #Düsseldorf #Lokalzeit #WDR #ARD #Schwimmen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https://quintly-eu-image-storage.s3.amazonaws.com/60b0c1ceafa7b1885479f8b118a661a3/a1c81a427442b667a321eb78a2807219.jpg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91755258"/>
                  </a:ext>
                </a:extLst>
              </a:tr>
            </a:tbl>
          </a:graphicData>
        </a:graphic>
      </p:graphicFrame>
      <p:sp>
        <p:nvSpPr>
          <p:cNvPr id="4" name="Text Placeholder 3">
            <a:extLst>
              <a:ext uri="{FF2B5EF4-FFF2-40B4-BE49-F238E27FC236}">
                <a16:creationId xmlns:a16="http://schemas.microsoft.com/office/drawing/2014/main" id="{81E4AD0B-0CC5-4E42-9AB9-61052314CB37}"/>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795241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19E64-9FB2-46F7-ACAA-329067971B85}"/>
              </a:ext>
            </a:extLst>
          </p:cNvPr>
          <p:cNvSpPr>
            <a:spLocks noGrp="1"/>
          </p:cNvSpPr>
          <p:nvPr>
            <p:ph type="title"/>
          </p:nvPr>
        </p:nvSpPr>
        <p:spPr/>
        <p:txBody>
          <a:bodyPr/>
          <a:lstStyle/>
          <a:p>
            <a:r>
              <a:rPr lang="en-US"/>
              <a:t>Instagram Posts Table (mit Shares) | lokalzeit - 5 of 23</a:t>
            </a:r>
          </a:p>
        </p:txBody>
      </p:sp>
      <p:graphicFrame>
        <p:nvGraphicFramePr>
          <p:cNvPr id="5" name="Table Placeholder 4">
            <a:extLst>
              <a:ext uri="{FF2B5EF4-FFF2-40B4-BE49-F238E27FC236}">
                <a16:creationId xmlns:a16="http://schemas.microsoft.com/office/drawing/2014/main" id="{D1ED1F51-D9CA-4F30-ACE0-F9995D45745C}"/>
              </a:ext>
            </a:extLst>
          </p:cNvPr>
          <p:cNvGraphicFramePr>
            <a:graphicFrameLocks noGrp="1"/>
          </p:cNvGraphicFramePr>
          <p:nvPr>
            <p:ph type="tbl" sz="quarter" idx="13"/>
            <p:extLst>
              <p:ext uri="{D42A27DB-BD31-4B8C-83A1-F6EECF244321}">
                <p14:modId xmlns:p14="http://schemas.microsoft.com/office/powerpoint/2010/main" val="2772603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63035668"/>
                    </a:ext>
                  </a:extLst>
                </a:gridCol>
                <a:gridCol w="1069847">
                  <a:extLst>
                    <a:ext uri="{9D8B030D-6E8A-4147-A177-3AD203B41FA5}">
                      <a16:colId xmlns:a16="http://schemas.microsoft.com/office/drawing/2014/main" val="2783987018"/>
                    </a:ext>
                  </a:extLst>
                </a:gridCol>
                <a:gridCol w="1399031">
                  <a:extLst>
                    <a:ext uri="{9D8B030D-6E8A-4147-A177-3AD203B41FA5}">
                      <a16:colId xmlns:a16="http://schemas.microsoft.com/office/drawing/2014/main" val="3208737715"/>
                    </a:ext>
                  </a:extLst>
                </a:gridCol>
                <a:gridCol w="493776">
                  <a:extLst>
                    <a:ext uri="{9D8B030D-6E8A-4147-A177-3AD203B41FA5}">
                      <a16:colId xmlns:a16="http://schemas.microsoft.com/office/drawing/2014/main" val="3800063972"/>
                    </a:ext>
                  </a:extLst>
                </a:gridCol>
                <a:gridCol w="493776">
                  <a:extLst>
                    <a:ext uri="{9D8B030D-6E8A-4147-A177-3AD203B41FA5}">
                      <a16:colId xmlns:a16="http://schemas.microsoft.com/office/drawing/2014/main" val="515586247"/>
                    </a:ext>
                  </a:extLst>
                </a:gridCol>
                <a:gridCol w="493776">
                  <a:extLst>
                    <a:ext uri="{9D8B030D-6E8A-4147-A177-3AD203B41FA5}">
                      <a16:colId xmlns:a16="http://schemas.microsoft.com/office/drawing/2014/main" val="3795981975"/>
                    </a:ext>
                  </a:extLst>
                </a:gridCol>
                <a:gridCol w="493776">
                  <a:extLst>
                    <a:ext uri="{9D8B030D-6E8A-4147-A177-3AD203B41FA5}">
                      <a16:colId xmlns:a16="http://schemas.microsoft.com/office/drawing/2014/main" val="1942348351"/>
                    </a:ext>
                  </a:extLst>
                </a:gridCol>
                <a:gridCol w="493776">
                  <a:extLst>
                    <a:ext uri="{9D8B030D-6E8A-4147-A177-3AD203B41FA5}">
                      <a16:colId xmlns:a16="http://schemas.microsoft.com/office/drawing/2014/main" val="1947054143"/>
                    </a:ext>
                  </a:extLst>
                </a:gridCol>
                <a:gridCol w="493776">
                  <a:extLst>
                    <a:ext uri="{9D8B030D-6E8A-4147-A177-3AD203B41FA5}">
                      <a16:colId xmlns:a16="http://schemas.microsoft.com/office/drawing/2014/main" val="2127632569"/>
                    </a:ext>
                  </a:extLst>
                </a:gridCol>
                <a:gridCol w="493776">
                  <a:extLst>
                    <a:ext uri="{9D8B030D-6E8A-4147-A177-3AD203B41FA5}">
                      <a16:colId xmlns:a16="http://schemas.microsoft.com/office/drawing/2014/main" val="1691871753"/>
                    </a:ext>
                  </a:extLst>
                </a:gridCol>
                <a:gridCol w="493776">
                  <a:extLst>
                    <a:ext uri="{9D8B030D-6E8A-4147-A177-3AD203B41FA5}">
                      <a16:colId xmlns:a16="http://schemas.microsoft.com/office/drawing/2014/main" val="2316418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58765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10:17:55</a:t>
                      </a:r>
                      <a:r>
                        <a:rPr kumimoji="0" lang="de-DE" sz="1000" b="0" i="0" u="none" strike="noStrike" kern="1200" cap="none" spc="0" normalizeH="0" baseline="0" noProof="0">
                          <a:ln>
                            <a:noFill/>
                          </a:ln>
                          <a:solidFill>
                            <a:prstClr val="black"/>
                          </a:solidFill>
                          <a:effectLst/>
                          <a:uLnTx/>
                          <a:uFillTx/>
                          <a:latin typeface="Calibri"/>
                          <a:ea typeface="+mn-ea"/>
                          <a:cs typeface="+mn-cs"/>
                        </a:rPr>
                        <a:t>
 Kurt weiß, wie es sich anfühlt, wenn man sich “falsch” fühlt: Wegen seiner Sexualität wurde er psychisch verletzt und verlor sogar seinen Job.
Aber ein Mensch gibt ihm immer Halt: Toon. Die beiden lernen sich vor 50 Jahren bei einem Feierabendbier in Holland kennen – Kurt ist dort für eine Konferenz. Seitdem sind die beiden ein unschlagbares Team und leben gemeinsam in Düsseldorf. 
#Love #Lokalzeit #WDR #ARD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https://quintly-eu-image-storage.s3.amazonaws.com/60b0c1ceafa7b1885479f8b118a661a3/d459c854c42436bdceb40ba8a64bf955.jpg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747058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71896778"/>
                  </a:ext>
                </a:extLst>
              </a:tr>
            </a:tbl>
          </a:graphicData>
        </a:graphic>
      </p:graphicFrame>
      <p:sp>
        <p:nvSpPr>
          <p:cNvPr id="4" name="Text Placeholder 3">
            <a:extLst>
              <a:ext uri="{FF2B5EF4-FFF2-40B4-BE49-F238E27FC236}">
                <a16:creationId xmlns:a16="http://schemas.microsoft.com/office/drawing/2014/main" id="{97BC03DC-9004-4658-9570-FFD0B7A324B4}"/>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4564763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C5003-3A92-4D0E-87A5-DA54159CA8C7}"/>
              </a:ext>
            </a:extLst>
          </p:cNvPr>
          <p:cNvSpPr>
            <a:spLocks noGrp="1"/>
          </p:cNvSpPr>
          <p:nvPr>
            <p:ph type="title"/>
          </p:nvPr>
        </p:nvSpPr>
        <p:spPr/>
        <p:txBody>
          <a:bodyPr/>
          <a:lstStyle/>
          <a:p>
            <a:r>
              <a:rPr lang="en-US"/>
              <a:t>Instagram Posts Table (mit Shares) | lokalzeit - 6 of 23</a:t>
            </a:r>
          </a:p>
        </p:txBody>
      </p:sp>
      <p:graphicFrame>
        <p:nvGraphicFramePr>
          <p:cNvPr id="5" name="Table Placeholder 4">
            <a:extLst>
              <a:ext uri="{FF2B5EF4-FFF2-40B4-BE49-F238E27FC236}">
                <a16:creationId xmlns:a16="http://schemas.microsoft.com/office/drawing/2014/main" id="{827DC74E-2DAA-4CC6-9DB4-D20A820BC16A}"/>
              </a:ext>
            </a:extLst>
          </p:cNvPr>
          <p:cNvGraphicFramePr>
            <a:graphicFrameLocks noGrp="1"/>
          </p:cNvGraphicFramePr>
          <p:nvPr>
            <p:ph type="tbl" sz="quarter" idx="13"/>
            <p:extLst>
              <p:ext uri="{D42A27DB-BD31-4B8C-83A1-F6EECF244321}">
                <p14:modId xmlns:p14="http://schemas.microsoft.com/office/powerpoint/2010/main" val="2702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03057988"/>
                    </a:ext>
                  </a:extLst>
                </a:gridCol>
                <a:gridCol w="1069847">
                  <a:extLst>
                    <a:ext uri="{9D8B030D-6E8A-4147-A177-3AD203B41FA5}">
                      <a16:colId xmlns:a16="http://schemas.microsoft.com/office/drawing/2014/main" val="129653969"/>
                    </a:ext>
                  </a:extLst>
                </a:gridCol>
                <a:gridCol w="1399031">
                  <a:extLst>
                    <a:ext uri="{9D8B030D-6E8A-4147-A177-3AD203B41FA5}">
                      <a16:colId xmlns:a16="http://schemas.microsoft.com/office/drawing/2014/main" val="3688755023"/>
                    </a:ext>
                  </a:extLst>
                </a:gridCol>
                <a:gridCol w="493776">
                  <a:extLst>
                    <a:ext uri="{9D8B030D-6E8A-4147-A177-3AD203B41FA5}">
                      <a16:colId xmlns:a16="http://schemas.microsoft.com/office/drawing/2014/main" val="2262897542"/>
                    </a:ext>
                  </a:extLst>
                </a:gridCol>
                <a:gridCol w="493776">
                  <a:extLst>
                    <a:ext uri="{9D8B030D-6E8A-4147-A177-3AD203B41FA5}">
                      <a16:colId xmlns:a16="http://schemas.microsoft.com/office/drawing/2014/main" val="714182853"/>
                    </a:ext>
                  </a:extLst>
                </a:gridCol>
                <a:gridCol w="493776">
                  <a:extLst>
                    <a:ext uri="{9D8B030D-6E8A-4147-A177-3AD203B41FA5}">
                      <a16:colId xmlns:a16="http://schemas.microsoft.com/office/drawing/2014/main" val="540854411"/>
                    </a:ext>
                  </a:extLst>
                </a:gridCol>
                <a:gridCol w="493776">
                  <a:extLst>
                    <a:ext uri="{9D8B030D-6E8A-4147-A177-3AD203B41FA5}">
                      <a16:colId xmlns:a16="http://schemas.microsoft.com/office/drawing/2014/main" val="967826916"/>
                    </a:ext>
                  </a:extLst>
                </a:gridCol>
                <a:gridCol w="493776">
                  <a:extLst>
                    <a:ext uri="{9D8B030D-6E8A-4147-A177-3AD203B41FA5}">
                      <a16:colId xmlns:a16="http://schemas.microsoft.com/office/drawing/2014/main" val="2942508698"/>
                    </a:ext>
                  </a:extLst>
                </a:gridCol>
                <a:gridCol w="493776">
                  <a:extLst>
                    <a:ext uri="{9D8B030D-6E8A-4147-A177-3AD203B41FA5}">
                      <a16:colId xmlns:a16="http://schemas.microsoft.com/office/drawing/2014/main" val="60913624"/>
                    </a:ext>
                  </a:extLst>
                </a:gridCol>
                <a:gridCol w="493776">
                  <a:extLst>
                    <a:ext uri="{9D8B030D-6E8A-4147-A177-3AD203B41FA5}">
                      <a16:colId xmlns:a16="http://schemas.microsoft.com/office/drawing/2014/main" val="13889701"/>
                    </a:ext>
                  </a:extLst>
                </a:gridCol>
                <a:gridCol w="493776">
                  <a:extLst>
                    <a:ext uri="{9D8B030D-6E8A-4147-A177-3AD203B41FA5}">
                      <a16:colId xmlns:a16="http://schemas.microsoft.com/office/drawing/2014/main" val="2696851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89248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- 2025-07-06 12:11:18</a:t>
                      </a:r>
                      <a:r>
                        <a:rPr kumimoji="0" lang="de-DE" sz="1000" b="0" i="0" u="none" strike="noStrike" kern="1200" cap="none" spc="0" normalizeH="0" baseline="0" noProof="0">
                          <a:ln>
                            <a:noFill/>
                          </a:ln>
                          <a:solidFill>
                            <a:prstClr val="black"/>
                          </a:solidFill>
                          <a:effectLst/>
                          <a:uLnTx/>
                          <a:uFillTx/>
                          <a:latin typeface="Calibri"/>
                          <a:ea typeface="+mn-ea"/>
                          <a:cs typeface="+mn-cs"/>
                        </a:rPr>
                        <a:t>
 Er hat sich durchgesetzt. 💪🏻
Vor sieben Jahren hat Paimann Hannan seinen Falafel-Imbiss in einer Fußgängerunterführung am Bonner Hauptbahnhof eröffnet. Die galt damals als “No-Go-Area". Aber Paimann lässt sich davon nicht abbringen und versucht die Unterführung zu beleben. 
Zu seinem Joballtag gehören deshalb nicht nur Falafel, sondern auch Eimer und Besen, mit denen er die Unterführung sauber hält. Die Bonner und Bonnerinnen, die täglich durch die Unterführung laufen, fühlen sich sicherer, wenn er da ist, erzählt er. 
Zwischenzeitlich stand zur Diskussion, dass Paimann seinen Laden aufgeben muss, weil die Bahn ihm Lagerräume in der Unterführung gekündigt hat. Jetzt ist eine Lösung gefunden, und die „Kichererbse“ kann weitermachen.
👩‍💻Autorin: Judith Reuber 
#Falafel #Food #vegan #Bonn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https://quintly-eu-image-storage.s3.amazonaws.com/60b0c1ceafa7b1885479f8b118a661a3/fafda989a60e8addd6b116c303a91f4e.jpg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Bonn,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08835310"/>
                  </a:ext>
                </a:extLst>
              </a:tr>
            </a:tbl>
          </a:graphicData>
        </a:graphic>
      </p:graphicFrame>
      <p:sp>
        <p:nvSpPr>
          <p:cNvPr id="4" name="Text Placeholder 3">
            <a:extLst>
              <a:ext uri="{FF2B5EF4-FFF2-40B4-BE49-F238E27FC236}">
                <a16:creationId xmlns:a16="http://schemas.microsoft.com/office/drawing/2014/main" id="{C7A24975-8B59-4788-A963-5C2942FA8863}"/>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208022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7A63E-F808-4089-9B18-9BDB83C9B608}"/>
              </a:ext>
            </a:extLst>
          </p:cNvPr>
          <p:cNvSpPr>
            <a:spLocks noGrp="1"/>
          </p:cNvSpPr>
          <p:nvPr>
            <p:ph type="title"/>
          </p:nvPr>
        </p:nvSpPr>
        <p:spPr/>
        <p:txBody>
          <a:bodyPr/>
          <a:lstStyle/>
          <a:p>
            <a:r>
              <a:rPr lang="en-US"/>
              <a:t>Instagram Posts Table (mit Shares) | lokalzeit - 7 of 23</a:t>
            </a:r>
          </a:p>
        </p:txBody>
      </p:sp>
      <p:graphicFrame>
        <p:nvGraphicFramePr>
          <p:cNvPr id="5" name="Table Placeholder 4">
            <a:extLst>
              <a:ext uri="{FF2B5EF4-FFF2-40B4-BE49-F238E27FC236}">
                <a16:creationId xmlns:a16="http://schemas.microsoft.com/office/drawing/2014/main" id="{44830167-75F9-43AB-971C-D65B416A52EB}"/>
              </a:ext>
            </a:extLst>
          </p:cNvPr>
          <p:cNvGraphicFramePr>
            <a:graphicFrameLocks noGrp="1"/>
          </p:cNvGraphicFramePr>
          <p:nvPr>
            <p:ph type="tbl" sz="quarter" idx="13"/>
            <p:extLst>
              <p:ext uri="{D42A27DB-BD31-4B8C-83A1-F6EECF244321}">
                <p14:modId xmlns:p14="http://schemas.microsoft.com/office/powerpoint/2010/main" val="4057435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385528288"/>
                    </a:ext>
                  </a:extLst>
                </a:gridCol>
                <a:gridCol w="1069847">
                  <a:extLst>
                    <a:ext uri="{9D8B030D-6E8A-4147-A177-3AD203B41FA5}">
                      <a16:colId xmlns:a16="http://schemas.microsoft.com/office/drawing/2014/main" val="2019782020"/>
                    </a:ext>
                  </a:extLst>
                </a:gridCol>
                <a:gridCol w="1399031">
                  <a:extLst>
                    <a:ext uri="{9D8B030D-6E8A-4147-A177-3AD203B41FA5}">
                      <a16:colId xmlns:a16="http://schemas.microsoft.com/office/drawing/2014/main" val="501257822"/>
                    </a:ext>
                  </a:extLst>
                </a:gridCol>
                <a:gridCol w="493776">
                  <a:extLst>
                    <a:ext uri="{9D8B030D-6E8A-4147-A177-3AD203B41FA5}">
                      <a16:colId xmlns:a16="http://schemas.microsoft.com/office/drawing/2014/main" val="2438831038"/>
                    </a:ext>
                  </a:extLst>
                </a:gridCol>
                <a:gridCol w="493776">
                  <a:extLst>
                    <a:ext uri="{9D8B030D-6E8A-4147-A177-3AD203B41FA5}">
                      <a16:colId xmlns:a16="http://schemas.microsoft.com/office/drawing/2014/main" val="1083099074"/>
                    </a:ext>
                  </a:extLst>
                </a:gridCol>
                <a:gridCol w="493776">
                  <a:extLst>
                    <a:ext uri="{9D8B030D-6E8A-4147-A177-3AD203B41FA5}">
                      <a16:colId xmlns:a16="http://schemas.microsoft.com/office/drawing/2014/main" val="2491187235"/>
                    </a:ext>
                  </a:extLst>
                </a:gridCol>
                <a:gridCol w="493776">
                  <a:extLst>
                    <a:ext uri="{9D8B030D-6E8A-4147-A177-3AD203B41FA5}">
                      <a16:colId xmlns:a16="http://schemas.microsoft.com/office/drawing/2014/main" val="3011073227"/>
                    </a:ext>
                  </a:extLst>
                </a:gridCol>
                <a:gridCol w="493776">
                  <a:extLst>
                    <a:ext uri="{9D8B030D-6E8A-4147-A177-3AD203B41FA5}">
                      <a16:colId xmlns:a16="http://schemas.microsoft.com/office/drawing/2014/main" val="3286643813"/>
                    </a:ext>
                  </a:extLst>
                </a:gridCol>
                <a:gridCol w="493776">
                  <a:extLst>
                    <a:ext uri="{9D8B030D-6E8A-4147-A177-3AD203B41FA5}">
                      <a16:colId xmlns:a16="http://schemas.microsoft.com/office/drawing/2014/main" val="2947469402"/>
                    </a:ext>
                  </a:extLst>
                </a:gridCol>
                <a:gridCol w="493776">
                  <a:extLst>
                    <a:ext uri="{9D8B030D-6E8A-4147-A177-3AD203B41FA5}">
                      <a16:colId xmlns:a16="http://schemas.microsoft.com/office/drawing/2014/main" val="2182574281"/>
                    </a:ext>
                  </a:extLst>
                </a:gridCol>
                <a:gridCol w="493776">
                  <a:extLst>
                    <a:ext uri="{9D8B030D-6E8A-4147-A177-3AD203B41FA5}">
                      <a16:colId xmlns:a16="http://schemas.microsoft.com/office/drawing/2014/main" val="2517566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78814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10:53:21</a:t>
                      </a:r>
                      <a:r>
                        <a:rPr kumimoji="0" lang="de-DE" sz="1000" b="0" i="0" u="none" strike="noStrike" kern="1200" cap="none" spc="0" normalizeH="0" baseline="0" noProof="0">
                          <a:ln>
                            <a:noFill/>
                          </a:ln>
                          <a:solidFill>
                            <a:prstClr val="black"/>
                          </a:solidFill>
                          <a:effectLst/>
                          <a:uLnTx/>
                          <a:uFillTx/>
                          <a:latin typeface="Calibri"/>
                          <a:ea typeface="+mn-ea"/>
                          <a:cs typeface="+mn-cs"/>
                        </a:rPr>
                        <a:t>
 Es ist ein Leben in einer etwas anderen Welt: Familie Kossek aus dem Siegerland wohnt in einer Jurte. Das ist ein großes Zelt - ein Wohnkonzept aus der Mongolei. Und das heißt: Ein Raum für alle. Keine Zentralheizung, kein fließend Wasser. Klingt für viele wie ein Abenteuer auf Zeit, aber für die fünf Kosseks ist das Alltag. Seit 5 Jahren. 
#NatürlichLeben #Jurte #Natur #Nachhaltig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https://quintly-eu-image-storage.s3.amazonaws.com/60b0c1ceafa7b1885479f8b118a661a3/ea11a0a7c792b99f44905eb7b7905a71.jpg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22331801"/>
                  </a:ext>
                </a:extLst>
              </a:tr>
            </a:tbl>
          </a:graphicData>
        </a:graphic>
      </p:graphicFrame>
      <p:sp>
        <p:nvSpPr>
          <p:cNvPr id="4" name="Text Placeholder 3">
            <a:extLst>
              <a:ext uri="{FF2B5EF4-FFF2-40B4-BE49-F238E27FC236}">
                <a16:creationId xmlns:a16="http://schemas.microsoft.com/office/drawing/2014/main" id="{419BAD6C-363F-44C6-8797-DA62049238F7}"/>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416685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BBC37-61A4-4FAC-B50B-3B821696D75E}"/>
              </a:ext>
            </a:extLst>
          </p:cNvPr>
          <p:cNvSpPr>
            <a:spLocks noGrp="1"/>
          </p:cNvSpPr>
          <p:nvPr>
            <p:ph type="title"/>
          </p:nvPr>
        </p:nvSpPr>
        <p:spPr/>
        <p:txBody>
          <a:bodyPr/>
          <a:lstStyle/>
          <a:p>
            <a:r>
              <a:rPr lang="en-US"/>
              <a:t>Instagram Posts Table (mit Shares) | lokalzeit - 8 of 23</a:t>
            </a:r>
          </a:p>
        </p:txBody>
      </p:sp>
      <p:graphicFrame>
        <p:nvGraphicFramePr>
          <p:cNvPr id="5" name="Table Placeholder 4">
            <a:extLst>
              <a:ext uri="{FF2B5EF4-FFF2-40B4-BE49-F238E27FC236}">
                <a16:creationId xmlns:a16="http://schemas.microsoft.com/office/drawing/2014/main" id="{43EBC612-AF4B-4785-A8A4-585EF7AC4297}"/>
              </a:ext>
            </a:extLst>
          </p:cNvPr>
          <p:cNvGraphicFramePr>
            <a:graphicFrameLocks noGrp="1"/>
          </p:cNvGraphicFramePr>
          <p:nvPr>
            <p:ph type="tbl" sz="quarter" idx="13"/>
            <p:extLst>
              <p:ext uri="{D42A27DB-BD31-4B8C-83A1-F6EECF244321}">
                <p14:modId xmlns:p14="http://schemas.microsoft.com/office/powerpoint/2010/main" val="2526812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37960751"/>
                    </a:ext>
                  </a:extLst>
                </a:gridCol>
                <a:gridCol w="1069847">
                  <a:extLst>
                    <a:ext uri="{9D8B030D-6E8A-4147-A177-3AD203B41FA5}">
                      <a16:colId xmlns:a16="http://schemas.microsoft.com/office/drawing/2014/main" val="3244173490"/>
                    </a:ext>
                  </a:extLst>
                </a:gridCol>
                <a:gridCol w="1399031">
                  <a:extLst>
                    <a:ext uri="{9D8B030D-6E8A-4147-A177-3AD203B41FA5}">
                      <a16:colId xmlns:a16="http://schemas.microsoft.com/office/drawing/2014/main" val="2133124229"/>
                    </a:ext>
                  </a:extLst>
                </a:gridCol>
                <a:gridCol w="493776">
                  <a:extLst>
                    <a:ext uri="{9D8B030D-6E8A-4147-A177-3AD203B41FA5}">
                      <a16:colId xmlns:a16="http://schemas.microsoft.com/office/drawing/2014/main" val="3571702820"/>
                    </a:ext>
                  </a:extLst>
                </a:gridCol>
                <a:gridCol w="493776">
                  <a:extLst>
                    <a:ext uri="{9D8B030D-6E8A-4147-A177-3AD203B41FA5}">
                      <a16:colId xmlns:a16="http://schemas.microsoft.com/office/drawing/2014/main" val="2005118475"/>
                    </a:ext>
                  </a:extLst>
                </a:gridCol>
                <a:gridCol w="493776">
                  <a:extLst>
                    <a:ext uri="{9D8B030D-6E8A-4147-A177-3AD203B41FA5}">
                      <a16:colId xmlns:a16="http://schemas.microsoft.com/office/drawing/2014/main" val="2892136546"/>
                    </a:ext>
                  </a:extLst>
                </a:gridCol>
                <a:gridCol w="493776">
                  <a:extLst>
                    <a:ext uri="{9D8B030D-6E8A-4147-A177-3AD203B41FA5}">
                      <a16:colId xmlns:a16="http://schemas.microsoft.com/office/drawing/2014/main" val="1574671235"/>
                    </a:ext>
                  </a:extLst>
                </a:gridCol>
                <a:gridCol w="493776">
                  <a:extLst>
                    <a:ext uri="{9D8B030D-6E8A-4147-A177-3AD203B41FA5}">
                      <a16:colId xmlns:a16="http://schemas.microsoft.com/office/drawing/2014/main" val="675923035"/>
                    </a:ext>
                  </a:extLst>
                </a:gridCol>
                <a:gridCol w="493776">
                  <a:extLst>
                    <a:ext uri="{9D8B030D-6E8A-4147-A177-3AD203B41FA5}">
                      <a16:colId xmlns:a16="http://schemas.microsoft.com/office/drawing/2014/main" val="2279286034"/>
                    </a:ext>
                  </a:extLst>
                </a:gridCol>
                <a:gridCol w="493776">
                  <a:extLst>
                    <a:ext uri="{9D8B030D-6E8A-4147-A177-3AD203B41FA5}">
                      <a16:colId xmlns:a16="http://schemas.microsoft.com/office/drawing/2014/main" val="3003735266"/>
                    </a:ext>
                  </a:extLst>
                </a:gridCol>
                <a:gridCol w="493776">
                  <a:extLst>
                    <a:ext uri="{9D8B030D-6E8A-4147-A177-3AD203B41FA5}">
                      <a16:colId xmlns:a16="http://schemas.microsoft.com/office/drawing/2014/main" val="2397851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4141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12:55:00</a:t>
                      </a:r>
                      <a:r>
                        <a:rPr kumimoji="0" lang="de-DE" sz="1000" b="0" i="0" u="none" strike="noStrike" kern="1200" cap="none" spc="0" normalizeH="0" baseline="0" noProof="0">
                          <a:ln>
                            <a:noFill/>
                          </a:ln>
                          <a:solidFill>
                            <a:prstClr val="black"/>
                          </a:solidFill>
                          <a:effectLst/>
                          <a:uLnTx/>
                          <a:uFillTx/>
                          <a:latin typeface="Calibri"/>
                          <a:ea typeface="+mn-ea"/>
                          <a:cs typeface="+mn-cs"/>
                        </a:rPr>
                        <a:t>
 Kamal schenkt bedürftigen Rentnern Woche für Woche seinen freien Tag.❤️
Anstatt die Füße hochzulegen, schließt er seinen Friseursalon in Hagen am Ruhetag auf und schneidet denen die Haare, die sich das eigentlich nicht mehr leisten können - kostenlos. 
Inspiriert hat ihn dazu eine Begegnung in seinem Salon. Ein älterer Mann kommt herein und fragt nach Pfandflaschen. Kamal bietet an, ihm die Haare zu schneiden. Doch der Mann hat kein Geld. Er wird Kamals erster Kunde für den kostenlosen Haarschnitt. 
Was ist euch ein Haarschnitt wert? ✂️
#Friseur #Kostenlos #Haare #Rente #Hagen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https://quintly-eu-image-storage.s3.amazonaws.com/60b0c1ceafa7b1885479f8b118a661a3/f10d2b5f3a577f507e10e06331c605a3.jpg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97204389"/>
                  </a:ext>
                </a:extLst>
              </a:tr>
            </a:tbl>
          </a:graphicData>
        </a:graphic>
      </p:graphicFrame>
      <p:sp>
        <p:nvSpPr>
          <p:cNvPr id="4" name="Text Placeholder 3">
            <a:extLst>
              <a:ext uri="{FF2B5EF4-FFF2-40B4-BE49-F238E27FC236}">
                <a16:creationId xmlns:a16="http://schemas.microsoft.com/office/drawing/2014/main" id="{AEBE69E9-ADB2-44E1-9BE6-BD78DA3A5880}"/>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687816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D41A0-F1DC-43CD-8F55-1E952DD94F89}"/>
              </a:ext>
            </a:extLst>
          </p:cNvPr>
          <p:cNvSpPr>
            <a:spLocks noGrp="1"/>
          </p:cNvSpPr>
          <p:nvPr>
            <p:ph type="title"/>
          </p:nvPr>
        </p:nvSpPr>
        <p:spPr/>
        <p:txBody>
          <a:bodyPr/>
          <a:lstStyle/>
          <a:p>
            <a:r>
              <a:rPr lang="en-US"/>
              <a:t>Instagram Posts Table (mit Shares) | lokalzeit - 9 of 23</a:t>
            </a:r>
          </a:p>
        </p:txBody>
      </p:sp>
      <p:graphicFrame>
        <p:nvGraphicFramePr>
          <p:cNvPr id="5" name="Table Placeholder 4">
            <a:extLst>
              <a:ext uri="{FF2B5EF4-FFF2-40B4-BE49-F238E27FC236}">
                <a16:creationId xmlns:a16="http://schemas.microsoft.com/office/drawing/2014/main" id="{214CB66A-EEB1-476C-A928-C093C7F864EA}"/>
              </a:ext>
            </a:extLst>
          </p:cNvPr>
          <p:cNvGraphicFramePr>
            <a:graphicFrameLocks noGrp="1"/>
          </p:cNvGraphicFramePr>
          <p:nvPr>
            <p:ph type="tbl" sz="quarter" idx="13"/>
            <p:extLst>
              <p:ext uri="{D42A27DB-BD31-4B8C-83A1-F6EECF244321}">
                <p14:modId xmlns:p14="http://schemas.microsoft.com/office/powerpoint/2010/main" val="272780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248212460"/>
                    </a:ext>
                  </a:extLst>
                </a:gridCol>
                <a:gridCol w="1069847">
                  <a:extLst>
                    <a:ext uri="{9D8B030D-6E8A-4147-A177-3AD203B41FA5}">
                      <a16:colId xmlns:a16="http://schemas.microsoft.com/office/drawing/2014/main" val="2247992244"/>
                    </a:ext>
                  </a:extLst>
                </a:gridCol>
                <a:gridCol w="1399031">
                  <a:extLst>
                    <a:ext uri="{9D8B030D-6E8A-4147-A177-3AD203B41FA5}">
                      <a16:colId xmlns:a16="http://schemas.microsoft.com/office/drawing/2014/main" val="968195460"/>
                    </a:ext>
                  </a:extLst>
                </a:gridCol>
                <a:gridCol w="493776">
                  <a:extLst>
                    <a:ext uri="{9D8B030D-6E8A-4147-A177-3AD203B41FA5}">
                      <a16:colId xmlns:a16="http://schemas.microsoft.com/office/drawing/2014/main" val="648739636"/>
                    </a:ext>
                  </a:extLst>
                </a:gridCol>
                <a:gridCol w="493776">
                  <a:extLst>
                    <a:ext uri="{9D8B030D-6E8A-4147-A177-3AD203B41FA5}">
                      <a16:colId xmlns:a16="http://schemas.microsoft.com/office/drawing/2014/main" val="2677587837"/>
                    </a:ext>
                  </a:extLst>
                </a:gridCol>
                <a:gridCol w="493776">
                  <a:extLst>
                    <a:ext uri="{9D8B030D-6E8A-4147-A177-3AD203B41FA5}">
                      <a16:colId xmlns:a16="http://schemas.microsoft.com/office/drawing/2014/main" val="3876057212"/>
                    </a:ext>
                  </a:extLst>
                </a:gridCol>
                <a:gridCol w="493776">
                  <a:extLst>
                    <a:ext uri="{9D8B030D-6E8A-4147-A177-3AD203B41FA5}">
                      <a16:colId xmlns:a16="http://schemas.microsoft.com/office/drawing/2014/main" val="926559087"/>
                    </a:ext>
                  </a:extLst>
                </a:gridCol>
                <a:gridCol w="493776">
                  <a:extLst>
                    <a:ext uri="{9D8B030D-6E8A-4147-A177-3AD203B41FA5}">
                      <a16:colId xmlns:a16="http://schemas.microsoft.com/office/drawing/2014/main" val="142868123"/>
                    </a:ext>
                  </a:extLst>
                </a:gridCol>
                <a:gridCol w="493776">
                  <a:extLst>
                    <a:ext uri="{9D8B030D-6E8A-4147-A177-3AD203B41FA5}">
                      <a16:colId xmlns:a16="http://schemas.microsoft.com/office/drawing/2014/main" val="3119633240"/>
                    </a:ext>
                  </a:extLst>
                </a:gridCol>
                <a:gridCol w="493776">
                  <a:extLst>
                    <a:ext uri="{9D8B030D-6E8A-4147-A177-3AD203B41FA5}">
                      <a16:colId xmlns:a16="http://schemas.microsoft.com/office/drawing/2014/main" val="3733219336"/>
                    </a:ext>
                  </a:extLst>
                </a:gridCol>
                <a:gridCol w="493776">
                  <a:extLst>
                    <a:ext uri="{9D8B030D-6E8A-4147-A177-3AD203B41FA5}">
                      <a16:colId xmlns:a16="http://schemas.microsoft.com/office/drawing/2014/main" val="3892792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96098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- 2025-07-05 16:58:26</a:t>
                      </a:r>
                      <a:r>
                        <a:rPr kumimoji="0" lang="en-US" sz="1000" b="0" i="0" u="none" strike="noStrike" kern="1200" cap="none" spc="0" normalizeH="0" baseline="0" noProof="0">
                          <a:ln>
                            <a:noFill/>
                          </a:ln>
                          <a:solidFill>
                            <a:prstClr val="black"/>
                          </a:solidFill>
                          <a:effectLst/>
                          <a:uLnTx/>
                          <a:uFillTx/>
                          <a:latin typeface="Calibri"/>
                          <a:ea typeface="+mn-ea"/>
                          <a:cs typeface="+mn-cs"/>
                        </a:rPr>
                        <a:t>
 Das gibt’s nur aufm Dorf. ❤
Erst Festival, dann Unwetter – aber davon lässt sich die Partymeute nicht stoppen. Spontan feiern alle in der Sporthalle weiter, als wär’ nichts gewesen. 🎤🎉
🧑‍💻Autor: Jan-Ole Niermann 
#Festivalsommer #Festival #Party #Unwetter #ARD #WDR #Lokalzeit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https://quintly-eu-image-storage.s3.amazonaws.com/60b0c1ceafa7b1885479f8b118a661a3/ca0d99ba506038daa8a690aca5f1f394.jpg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51847866"/>
                  </a:ext>
                </a:extLst>
              </a:tr>
            </a:tbl>
          </a:graphicData>
        </a:graphic>
      </p:graphicFrame>
      <p:sp>
        <p:nvSpPr>
          <p:cNvPr id="4" name="Text Placeholder 3">
            <a:extLst>
              <a:ext uri="{FF2B5EF4-FFF2-40B4-BE49-F238E27FC236}">
                <a16:creationId xmlns:a16="http://schemas.microsoft.com/office/drawing/2014/main" id="{A9E0B870-228C-4AA2-8179-DE8AAA5233E1}"/>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885374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8EBCB-0845-446F-BDE5-EA7E25AC4A69}"/>
              </a:ext>
            </a:extLst>
          </p:cNvPr>
          <p:cNvSpPr>
            <a:spLocks noGrp="1"/>
          </p:cNvSpPr>
          <p:nvPr>
            <p:ph type="title"/>
          </p:nvPr>
        </p:nvSpPr>
        <p:spPr/>
        <p:txBody>
          <a:bodyPr/>
          <a:lstStyle/>
          <a:p>
            <a:r>
              <a:rPr lang="en-US"/>
              <a:t>Instagram Posts Table (mit Shares) | lokalzeit - 10 of 23</a:t>
            </a:r>
          </a:p>
        </p:txBody>
      </p:sp>
      <p:graphicFrame>
        <p:nvGraphicFramePr>
          <p:cNvPr id="5" name="Table Placeholder 4">
            <a:extLst>
              <a:ext uri="{FF2B5EF4-FFF2-40B4-BE49-F238E27FC236}">
                <a16:creationId xmlns:a16="http://schemas.microsoft.com/office/drawing/2014/main" id="{A3203F61-0645-4DF8-8FDC-06FDCACF254F}"/>
              </a:ext>
            </a:extLst>
          </p:cNvPr>
          <p:cNvGraphicFramePr>
            <a:graphicFrameLocks noGrp="1"/>
          </p:cNvGraphicFramePr>
          <p:nvPr>
            <p:ph type="tbl" sz="quarter" idx="13"/>
            <p:extLst>
              <p:ext uri="{D42A27DB-BD31-4B8C-83A1-F6EECF244321}">
                <p14:modId xmlns:p14="http://schemas.microsoft.com/office/powerpoint/2010/main" val="6842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351550064"/>
                    </a:ext>
                  </a:extLst>
                </a:gridCol>
                <a:gridCol w="1069847">
                  <a:extLst>
                    <a:ext uri="{9D8B030D-6E8A-4147-A177-3AD203B41FA5}">
                      <a16:colId xmlns:a16="http://schemas.microsoft.com/office/drawing/2014/main" val="3091325219"/>
                    </a:ext>
                  </a:extLst>
                </a:gridCol>
                <a:gridCol w="1399031">
                  <a:extLst>
                    <a:ext uri="{9D8B030D-6E8A-4147-A177-3AD203B41FA5}">
                      <a16:colId xmlns:a16="http://schemas.microsoft.com/office/drawing/2014/main" val="4064013381"/>
                    </a:ext>
                  </a:extLst>
                </a:gridCol>
                <a:gridCol w="493776">
                  <a:extLst>
                    <a:ext uri="{9D8B030D-6E8A-4147-A177-3AD203B41FA5}">
                      <a16:colId xmlns:a16="http://schemas.microsoft.com/office/drawing/2014/main" val="3849054413"/>
                    </a:ext>
                  </a:extLst>
                </a:gridCol>
                <a:gridCol w="493776">
                  <a:extLst>
                    <a:ext uri="{9D8B030D-6E8A-4147-A177-3AD203B41FA5}">
                      <a16:colId xmlns:a16="http://schemas.microsoft.com/office/drawing/2014/main" val="3760182548"/>
                    </a:ext>
                  </a:extLst>
                </a:gridCol>
                <a:gridCol w="493776">
                  <a:extLst>
                    <a:ext uri="{9D8B030D-6E8A-4147-A177-3AD203B41FA5}">
                      <a16:colId xmlns:a16="http://schemas.microsoft.com/office/drawing/2014/main" val="1431906166"/>
                    </a:ext>
                  </a:extLst>
                </a:gridCol>
                <a:gridCol w="493776">
                  <a:extLst>
                    <a:ext uri="{9D8B030D-6E8A-4147-A177-3AD203B41FA5}">
                      <a16:colId xmlns:a16="http://schemas.microsoft.com/office/drawing/2014/main" val="1501863230"/>
                    </a:ext>
                  </a:extLst>
                </a:gridCol>
                <a:gridCol w="493776">
                  <a:extLst>
                    <a:ext uri="{9D8B030D-6E8A-4147-A177-3AD203B41FA5}">
                      <a16:colId xmlns:a16="http://schemas.microsoft.com/office/drawing/2014/main" val="2978104278"/>
                    </a:ext>
                  </a:extLst>
                </a:gridCol>
                <a:gridCol w="493776">
                  <a:extLst>
                    <a:ext uri="{9D8B030D-6E8A-4147-A177-3AD203B41FA5}">
                      <a16:colId xmlns:a16="http://schemas.microsoft.com/office/drawing/2014/main" val="1514144958"/>
                    </a:ext>
                  </a:extLst>
                </a:gridCol>
                <a:gridCol w="493776">
                  <a:extLst>
                    <a:ext uri="{9D8B030D-6E8A-4147-A177-3AD203B41FA5}">
                      <a16:colId xmlns:a16="http://schemas.microsoft.com/office/drawing/2014/main" val="2312773235"/>
                    </a:ext>
                  </a:extLst>
                </a:gridCol>
                <a:gridCol w="493776">
                  <a:extLst>
                    <a:ext uri="{9D8B030D-6E8A-4147-A177-3AD203B41FA5}">
                      <a16:colId xmlns:a16="http://schemas.microsoft.com/office/drawing/2014/main" val="2287694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73992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09:57:12</a:t>
                      </a:r>
                      <a:r>
                        <a:rPr kumimoji="0" lang="de-DE" sz="1000" b="0" i="0" u="none" strike="noStrike" kern="1200" cap="none" spc="0" normalizeH="0" baseline="0" noProof="0">
                          <a:ln>
                            <a:noFill/>
                          </a:ln>
                          <a:solidFill>
                            <a:prstClr val="black"/>
                          </a:solidFill>
                          <a:effectLst/>
                          <a:uLnTx/>
                          <a:uFillTx/>
                          <a:latin typeface="Calibri"/>
                          <a:ea typeface="+mn-ea"/>
                          <a:cs typeface="+mn-cs"/>
                        </a:rPr>
                        <a:t>
 Sie liebt ihren Job – auch wenn Fenja dafür viel Kritik einstecken muss. Anfangs auch von ihrer Mutter. 🫶 🗣  
Fenja ist S*xualtherapeutin seit 2022. Sie hat eine eigene Praxis eröffnet und muss sich trotzdem immer wieder rechtfertigen für ihren Job. Vorher war sie festangestellt als Meistern für Bäderbetriebe. Ein Job, bei dem niemand Kritik geäußert hat. Doch sie war nicht glücklich damit, und deswegen macht sie IHR DING – egal, was andere sagen! 😏 
👩‍💻Autorin: Melanie Klüting 
#MeinDing #Bademeisterin #Lokalzeit #WDR #ARD  
@fenja.flore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https://quintly-eu-image-storage.s3.amazonaws.com/60b0c1ceafa7b1885479f8b118a661a3/3661a869385d4bcc0e159062363ed172.jpg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08545383"/>
                  </a:ext>
                </a:extLst>
              </a:tr>
            </a:tbl>
          </a:graphicData>
        </a:graphic>
      </p:graphicFrame>
      <p:sp>
        <p:nvSpPr>
          <p:cNvPr id="4" name="Text Placeholder 3">
            <a:extLst>
              <a:ext uri="{FF2B5EF4-FFF2-40B4-BE49-F238E27FC236}">
                <a16:creationId xmlns:a16="http://schemas.microsoft.com/office/drawing/2014/main" id="{964E9C30-0884-4884-B918-F3C7822CD9E8}"/>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969356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6713B-981B-47B0-9FB2-184CFF51AC1A}"/>
              </a:ext>
            </a:extLst>
          </p:cNvPr>
          <p:cNvSpPr>
            <a:spLocks noGrp="1"/>
          </p:cNvSpPr>
          <p:nvPr>
            <p:ph type="title"/>
          </p:nvPr>
        </p:nvSpPr>
        <p:spPr/>
        <p:txBody>
          <a:bodyPr/>
          <a:lstStyle/>
          <a:p>
            <a:r>
              <a:rPr lang="en-US"/>
              <a:t>Instagram Posts Table (mit Shares) | lokalzeit - 11 of 23</a:t>
            </a:r>
          </a:p>
        </p:txBody>
      </p:sp>
      <p:graphicFrame>
        <p:nvGraphicFramePr>
          <p:cNvPr id="5" name="Table Placeholder 4">
            <a:extLst>
              <a:ext uri="{FF2B5EF4-FFF2-40B4-BE49-F238E27FC236}">
                <a16:creationId xmlns:a16="http://schemas.microsoft.com/office/drawing/2014/main" id="{D4EAAFD0-A8CE-470A-BD18-8A37F6DF5817}"/>
              </a:ext>
            </a:extLst>
          </p:cNvPr>
          <p:cNvGraphicFramePr>
            <a:graphicFrameLocks noGrp="1"/>
          </p:cNvGraphicFramePr>
          <p:nvPr>
            <p:ph type="tbl" sz="quarter" idx="13"/>
            <p:extLst>
              <p:ext uri="{D42A27DB-BD31-4B8C-83A1-F6EECF244321}">
                <p14:modId xmlns:p14="http://schemas.microsoft.com/office/powerpoint/2010/main" val="3047602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20955834"/>
                    </a:ext>
                  </a:extLst>
                </a:gridCol>
                <a:gridCol w="1069847">
                  <a:extLst>
                    <a:ext uri="{9D8B030D-6E8A-4147-A177-3AD203B41FA5}">
                      <a16:colId xmlns:a16="http://schemas.microsoft.com/office/drawing/2014/main" val="3748570700"/>
                    </a:ext>
                  </a:extLst>
                </a:gridCol>
                <a:gridCol w="1399031">
                  <a:extLst>
                    <a:ext uri="{9D8B030D-6E8A-4147-A177-3AD203B41FA5}">
                      <a16:colId xmlns:a16="http://schemas.microsoft.com/office/drawing/2014/main" val="2399847880"/>
                    </a:ext>
                  </a:extLst>
                </a:gridCol>
                <a:gridCol w="493776">
                  <a:extLst>
                    <a:ext uri="{9D8B030D-6E8A-4147-A177-3AD203B41FA5}">
                      <a16:colId xmlns:a16="http://schemas.microsoft.com/office/drawing/2014/main" val="171157737"/>
                    </a:ext>
                  </a:extLst>
                </a:gridCol>
                <a:gridCol w="493776">
                  <a:extLst>
                    <a:ext uri="{9D8B030D-6E8A-4147-A177-3AD203B41FA5}">
                      <a16:colId xmlns:a16="http://schemas.microsoft.com/office/drawing/2014/main" val="511374895"/>
                    </a:ext>
                  </a:extLst>
                </a:gridCol>
                <a:gridCol w="493776">
                  <a:extLst>
                    <a:ext uri="{9D8B030D-6E8A-4147-A177-3AD203B41FA5}">
                      <a16:colId xmlns:a16="http://schemas.microsoft.com/office/drawing/2014/main" val="2737438308"/>
                    </a:ext>
                  </a:extLst>
                </a:gridCol>
                <a:gridCol w="493776">
                  <a:extLst>
                    <a:ext uri="{9D8B030D-6E8A-4147-A177-3AD203B41FA5}">
                      <a16:colId xmlns:a16="http://schemas.microsoft.com/office/drawing/2014/main" val="3632303949"/>
                    </a:ext>
                  </a:extLst>
                </a:gridCol>
                <a:gridCol w="493776">
                  <a:extLst>
                    <a:ext uri="{9D8B030D-6E8A-4147-A177-3AD203B41FA5}">
                      <a16:colId xmlns:a16="http://schemas.microsoft.com/office/drawing/2014/main" val="2002690528"/>
                    </a:ext>
                  </a:extLst>
                </a:gridCol>
                <a:gridCol w="493776">
                  <a:extLst>
                    <a:ext uri="{9D8B030D-6E8A-4147-A177-3AD203B41FA5}">
                      <a16:colId xmlns:a16="http://schemas.microsoft.com/office/drawing/2014/main" val="2251154653"/>
                    </a:ext>
                  </a:extLst>
                </a:gridCol>
                <a:gridCol w="493776">
                  <a:extLst>
                    <a:ext uri="{9D8B030D-6E8A-4147-A177-3AD203B41FA5}">
                      <a16:colId xmlns:a16="http://schemas.microsoft.com/office/drawing/2014/main" val="2373842661"/>
                    </a:ext>
                  </a:extLst>
                </a:gridCol>
                <a:gridCol w="493776">
                  <a:extLst>
                    <a:ext uri="{9D8B030D-6E8A-4147-A177-3AD203B41FA5}">
                      <a16:colId xmlns:a16="http://schemas.microsoft.com/office/drawing/2014/main" val="4135459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64242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- 2025-07-05 12:06:39</a:t>
                      </a:r>
                      <a:r>
                        <a:rPr kumimoji="0" lang="de-DE" sz="1000" b="0" i="0" u="none" strike="noStrike" kern="1200" cap="none" spc="0" normalizeH="0" baseline="0" noProof="0">
                          <a:ln>
                            <a:noFill/>
                          </a:ln>
                          <a:solidFill>
                            <a:prstClr val="black"/>
                          </a:solidFill>
                          <a:effectLst/>
                          <a:uLnTx/>
                          <a:uFillTx/>
                          <a:latin typeface="Calibri"/>
                          <a:ea typeface="+mn-ea"/>
                          <a:cs typeface="+mn-cs"/>
                        </a:rPr>
                        <a:t>
 CHIO völlig neu erleben!
Heike Schön war früher schon oft beim CHIO. Damals konnte sie noch sehen. Wegen einer Krebserkrankung ist sie aber blind geworden.
Jetzt ist sie zum ersten Mal zurück beim großen Reitturnier – und erlebt es dank Audiodeskription komplett neu. Mit Hören, Fühlen und vielen Emotionen! 
🧑‍💻Autor: Maximilian Jungbluth 
#CHIO #CHIO2025 #Aachen #Audiodeskription #Barrierefreiheit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https://quintly-eu-image-storage.s3.amazonaws.com/60b0c1ceafa7b1885479f8b118a661a3/25c9ac5d7ff2a374a5fd268a991f6e2b.jpg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46189542"/>
                  </a:ext>
                </a:extLst>
              </a:tr>
            </a:tbl>
          </a:graphicData>
        </a:graphic>
      </p:graphicFrame>
      <p:sp>
        <p:nvSpPr>
          <p:cNvPr id="4" name="Text Placeholder 3">
            <a:extLst>
              <a:ext uri="{FF2B5EF4-FFF2-40B4-BE49-F238E27FC236}">
                <a16:creationId xmlns:a16="http://schemas.microsoft.com/office/drawing/2014/main" id="{5C587F38-07D1-4B5A-91C3-2DBFEA7D3DDB}"/>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9670724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6A2BF-9903-4B1C-A2DB-1428E3AF585E}"/>
              </a:ext>
            </a:extLst>
          </p:cNvPr>
          <p:cNvSpPr>
            <a:spLocks noGrp="1"/>
          </p:cNvSpPr>
          <p:nvPr>
            <p:ph type="title"/>
          </p:nvPr>
        </p:nvSpPr>
        <p:spPr/>
        <p:txBody>
          <a:bodyPr/>
          <a:lstStyle/>
          <a:p>
            <a:r>
              <a:rPr lang="en-US"/>
              <a:t>Instagram Posts Table (mit Shares) | lokalzeit - 12 of 23</a:t>
            </a:r>
          </a:p>
        </p:txBody>
      </p:sp>
      <p:graphicFrame>
        <p:nvGraphicFramePr>
          <p:cNvPr id="5" name="Table Placeholder 4">
            <a:extLst>
              <a:ext uri="{FF2B5EF4-FFF2-40B4-BE49-F238E27FC236}">
                <a16:creationId xmlns:a16="http://schemas.microsoft.com/office/drawing/2014/main" id="{C7EEFE3D-7BCA-4CF0-AF3A-7ED39451AE50}"/>
              </a:ext>
            </a:extLst>
          </p:cNvPr>
          <p:cNvGraphicFramePr>
            <a:graphicFrameLocks noGrp="1"/>
          </p:cNvGraphicFramePr>
          <p:nvPr>
            <p:ph type="tbl" sz="quarter" idx="13"/>
            <p:extLst>
              <p:ext uri="{D42A27DB-BD31-4B8C-83A1-F6EECF244321}">
                <p14:modId xmlns:p14="http://schemas.microsoft.com/office/powerpoint/2010/main" val="3122936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12658106"/>
                    </a:ext>
                  </a:extLst>
                </a:gridCol>
                <a:gridCol w="1069847">
                  <a:extLst>
                    <a:ext uri="{9D8B030D-6E8A-4147-A177-3AD203B41FA5}">
                      <a16:colId xmlns:a16="http://schemas.microsoft.com/office/drawing/2014/main" val="1708294400"/>
                    </a:ext>
                  </a:extLst>
                </a:gridCol>
                <a:gridCol w="1399031">
                  <a:extLst>
                    <a:ext uri="{9D8B030D-6E8A-4147-A177-3AD203B41FA5}">
                      <a16:colId xmlns:a16="http://schemas.microsoft.com/office/drawing/2014/main" val="3806171594"/>
                    </a:ext>
                  </a:extLst>
                </a:gridCol>
                <a:gridCol w="493776">
                  <a:extLst>
                    <a:ext uri="{9D8B030D-6E8A-4147-A177-3AD203B41FA5}">
                      <a16:colId xmlns:a16="http://schemas.microsoft.com/office/drawing/2014/main" val="2671865649"/>
                    </a:ext>
                  </a:extLst>
                </a:gridCol>
                <a:gridCol w="493776">
                  <a:extLst>
                    <a:ext uri="{9D8B030D-6E8A-4147-A177-3AD203B41FA5}">
                      <a16:colId xmlns:a16="http://schemas.microsoft.com/office/drawing/2014/main" val="1357993047"/>
                    </a:ext>
                  </a:extLst>
                </a:gridCol>
                <a:gridCol w="493776">
                  <a:extLst>
                    <a:ext uri="{9D8B030D-6E8A-4147-A177-3AD203B41FA5}">
                      <a16:colId xmlns:a16="http://schemas.microsoft.com/office/drawing/2014/main" val="3694899574"/>
                    </a:ext>
                  </a:extLst>
                </a:gridCol>
                <a:gridCol w="493776">
                  <a:extLst>
                    <a:ext uri="{9D8B030D-6E8A-4147-A177-3AD203B41FA5}">
                      <a16:colId xmlns:a16="http://schemas.microsoft.com/office/drawing/2014/main" val="1008612309"/>
                    </a:ext>
                  </a:extLst>
                </a:gridCol>
                <a:gridCol w="493776">
                  <a:extLst>
                    <a:ext uri="{9D8B030D-6E8A-4147-A177-3AD203B41FA5}">
                      <a16:colId xmlns:a16="http://schemas.microsoft.com/office/drawing/2014/main" val="401123523"/>
                    </a:ext>
                  </a:extLst>
                </a:gridCol>
                <a:gridCol w="493776">
                  <a:extLst>
                    <a:ext uri="{9D8B030D-6E8A-4147-A177-3AD203B41FA5}">
                      <a16:colId xmlns:a16="http://schemas.microsoft.com/office/drawing/2014/main" val="2893029423"/>
                    </a:ext>
                  </a:extLst>
                </a:gridCol>
                <a:gridCol w="493776">
                  <a:extLst>
                    <a:ext uri="{9D8B030D-6E8A-4147-A177-3AD203B41FA5}">
                      <a16:colId xmlns:a16="http://schemas.microsoft.com/office/drawing/2014/main" val="113414705"/>
                    </a:ext>
                  </a:extLst>
                </a:gridCol>
                <a:gridCol w="493776">
                  <a:extLst>
                    <a:ext uri="{9D8B030D-6E8A-4147-A177-3AD203B41FA5}">
                      <a16:colId xmlns:a16="http://schemas.microsoft.com/office/drawing/2014/main" val="2081095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00348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13:05:00</a:t>
                      </a:r>
                      <a:r>
                        <a:rPr kumimoji="0" lang="de-DE" sz="1000" b="0" i="0" u="none" strike="noStrike" kern="1200" cap="none" spc="0" normalizeH="0" baseline="0" noProof="0">
                          <a:ln>
                            <a:noFill/>
                          </a:ln>
                          <a:solidFill>
                            <a:prstClr val="black"/>
                          </a:solidFill>
                          <a:effectLst/>
                          <a:uLnTx/>
                          <a:uFillTx/>
                          <a:latin typeface="Calibri"/>
                          <a:ea typeface="+mn-ea"/>
                          <a:cs typeface="+mn-cs"/>
                        </a:rPr>
                        <a:t>
 Rund 70.000 Frauen in Deutschland bekommen laut Deutscher Krebsgesellschaft jedes Jahr die Diagnose Brustkrebs. 😱
Und trotzdem gibt es Dinge, die viele von uns immer noch nicht über Brustkrebs wissen. Welche unscheinbaren Zeichen können auf Brustkrebs hindeuten? Sind wirklich nur Frauen betroffen? Das verraten Yannick Panse und Junior Bobga. Mit dem @checkedtitsclub wollen die Medizinstudenten über Brustkrebs-Vorsorge aufklären. 🤝
👩🏻‍💻Autorin: Katharina Hollstein
#Lokalzeit #WDR #ARD #Krebs #Brustkrebs #Vorsorge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https://quintly-eu-image-storage.s3.amazonaws.com/60b0c1ceafa7b1885479f8b118a661a3/e9f8168b139e7750739b3c5674923d49.jpg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75665569"/>
                  </a:ext>
                </a:extLst>
              </a:tr>
            </a:tbl>
          </a:graphicData>
        </a:graphic>
      </p:graphicFrame>
      <p:sp>
        <p:nvSpPr>
          <p:cNvPr id="4" name="Text Placeholder 3">
            <a:extLst>
              <a:ext uri="{FF2B5EF4-FFF2-40B4-BE49-F238E27FC236}">
                <a16:creationId xmlns:a16="http://schemas.microsoft.com/office/drawing/2014/main" id="{6B16170F-EFD6-41D5-B447-13F0161A573B}"/>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5641404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22C20-B846-4887-98C2-4EDBEFE4E645}"/>
              </a:ext>
            </a:extLst>
          </p:cNvPr>
          <p:cNvSpPr>
            <a:spLocks noGrp="1"/>
          </p:cNvSpPr>
          <p:nvPr>
            <p:ph type="title"/>
          </p:nvPr>
        </p:nvSpPr>
        <p:spPr/>
        <p:txBody>
          <a:bodyPr/>
          <a:lstStyle/>
          <a:p>
            <a:r>
              <a:rPr lang="en-US"/>
              <a:t>Instagram Posts Table (mit Shares) | lokalzeit - 13 of 23</a:t>
            </a:r>
          </a:p>
        </p:txBody>
      </p:sp>
      <p:graphicFrame>
        <p:nvGraphicFramePr>
          <p:cNvPr id="5" name="Table Placeholder 4">
            <a:extLst>
              <a:ext uri="{FF2B5EF4-FFF2-40B4-BE49-F238E27FC236}">
                <a16:creationId xmlns:a16="http://schemas.microsoft.com/office/drawing/2014/main" id="{039A2C5A-A5D5-413F-B360-AA89715501C6}"/>
              </a:ext>
            </a:extLst>
          </p:cNvPr>
          <p:cNvGraphicFramePr>
            <a:graphicFrameLocks noGrp="1"/>
          </p:cNvGraphicFramePr>
          <p:nvPr>
            <p:ph type="tbl" sz="quarter" idx="13"/>
            <p:extLst>
              <p:ext uri="{D42A27DB-BD31-4B8C-83A1-F6EECF244321}">
                <p14:modId xmlns:p14="http://schemas.microsoft.com/office/powerpoint/2010/main" val="17058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96516372"/>
                    </a:ext>
                  </a:extLst>
                </a:gridCol>
                <a:gridCol w="1069847">
                  <a:extLst>
                    <a:ext uri="{9D8B030D-6E8A-4147-A177-3AD203B41FA5}">
                      <a16:colId xmlns:a16="http://schemas.microsoft.com/office/drawing/2014/main" val="3632110407"/>
                    </a:ext>
                  </a:extLst>
                </a:gridCol>
                <a:gridCol w="1399031">
                  <a:extLst>
                    <a:ext uri="{9D8B030D-6E8A-4147-A177-3AD203B41FA5}">
                      <a16:colId xmlns:a16="http://schemas.microsoft.com/office/drawing/2014/main" val="1820093938"/>
                    </a:ext>
                  </a:extLst>
                </a:gridCol>
                <a:gridCol w="493776">
                  <a:extLst>
                    <a:ext uri="{9D8B030D-6E8A-4147-A177-3AD203B41FA5}">
                      <a16:colId xmlns:a16="http://schemas.microsoft.com/office/drawing/2014/main" val="1081166338"/>
                    </a:ext>
                  </a:extLst>
                </a:gridCol>
                <a:gridCol w="493776">
                  <a:extLst>
                    <a:ext uri="{9D8B030D-6E8A-4147-A177-3AD203B41FA5}">
                      <a16:colId xmlns:a16="http://schemas.microsoft.com/office/drawing/2014/main" val="4009820896"/>
                    </a:ext>
                  </a:extLst>
                </a:gridCol>
                <a:gridCol w="493776">
                  <a:extLst>
                    <a:ext uri="{9D8B030D-6E8A-4147-A177-3AD203B41FA5}">
                      <a16:colId xmlns:a16="http://schemas.microsoft.com/office/drawing/2014/main" val="2284323900"/>
                    </a:ext>
                  </a:extLst>
                </a:gridCol>
                <a:gridCol w="493776">
                  <a:extLst>
                    <a:ext uri="{9D8B030D-6E8A-4147-A177-3AD203B41FA5}">
                      <a16:colId xmlns:a16="http://schemas.microsoft.com/office/drawing/2014/main" val="4028428585"/>
                    </a:ext>
                  </a:extLst>
                </a:gridCol>
                <a:gridCol w="493776">
                  <a:extLst>
                    <a:ext uri="{9D8B030D-6E8A-4147-A177-3AD203B41FA5}">
                      <a16:colId xmlns:a16="http://schemas.microsoft.com/office/drawing/2014/main" val="1707433190"/>
                    </a:ext>
                  </a:extLst>
                </a:gridCol>
                <a:gridCol w="493776">
                  <a:extLst>
                    <a:ext uri="{9D8B030D-6E8A-4147-A177-3AD203B41FA5}">
                      <a16:colId xmlns:a16="http://schemas.microsoft.com/office/drawing/2014/main" val="2303451957"/>
                    </a:ext>
                  </a:extLst>
                </a:gridCol>
                <a:gridCol w="493776">
                  <a:extLst>
                    <a:ext uri="{9D8B030D-6E8A-4147-A177-3AD203B41FA5}">
                      <a16:colId xmlns:a16="http://schemas.microsoft.com/office/drawing/2014/main" val="3661842286"/>
                    </a:ext>
                  </a:extLst>
                </a:gridCol>
                <a:gridCol w="493776">
                  <a:extLst>
                    <a:ext uri="{9D8B030D-6E8A-4147-A177-3AD203B41FA5}">
                      <a16:colId xmlns:a16="http://schemas.microsoft.com/office/drawing/2014/main" val="1284204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04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14:42:32</a:t>
                      </a:r>
                      <a:r>
                        <a:rPr kumimoji="0" lang="de-DE" sz="1000" b="0" i="0" u="none" strike="noStrike" kern="1200" cap="none" spc="0" normalizeH="0" baseline="0" noProof="0">
                          <a:ln>
                            <a:noFill/>
                          </a:ln>
                          <a:solidFill>
                            <a:prstClr val="black"/>
                          </a:solidFill>
                          <a:effectLst/>
                          <a:uLnTx/>
                          <a:uFillTx/>
                          <a:latin typeface="Calibri"/>
                          <a:ea typeface="+mn-ea"/>
                          <a:cs typeface="+mn-cs"/>
                        </a:rPr>
                        <a:t>
 Habt ihr einen Organspende-Ausweis?
Carolas Tochter Mara kommt mit einer Lern- und Sehschwäche auf die Welt. Je älter sie wird, desto schwächer wird sie. Die Ärzte stellen zu spät fest, dass Maras Herz krank ist.
Da ist sie schon zu geschwächt, um noch längere Zeit auf ein Spenderherz zu warten. Mara stirbt mit nur 17 Jahren.
Mit der Tattoo-Aktion in Siegen will Carola an Mara erinnern und andere Menschen zu einer Organspende ermutigen. Ein sichtbares Zeichen, das jedoch keinen Organspendeausweis oder eine Registrierung ersetzt.
👨🏻‍💻Autor: Juan Yanez-Mejias
#DeineOrganeDeineEntscheidung #Organspende #Spenderherz #Tattoo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https://quintly-eu-image-storage.s3.amazonaws.com/60b0c1ceafa7b1885479f8b118a661a3/9bd1d82d07b4e767adb9d43c5bd44c72.jpg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38540604"/>
                  </a:ext>
                </a:extLst>
              </a:tr>
            </a:tbl>
          </a:graphicData>
        </a:graphic>
      </p:graphicFrame>
      <p:sp>
        <p:nvSpPr>
          <p:cNvPr id="4" name="Text Placeholder 3">
            <a:extLst>
              <a:ext uri="{FF2B5EF4-FFF2-40B4-BE49-F238E27FC236}">
                <a16:creationId xmlns:a16="http://schemas.microsoft.com/office/drawing/2014/main" id="{3890A937-9EBA-41A7-BD3F-3F5FFD86B9EC}"/>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728390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6BF19-0A5E-4FD7-B7CE-33A93D200828}"/>
              </a:ext>
            </a:extLst>
          </p:cNvPr>
          <p:cNvSpPr>
            <a:spLocks noGrp="1"/>
          </p:cNvSpPr>
          <p:nvPr>
            <p:ph type="title"/>
          </p:nvPr>
        </p:nvSpPr>
        <p:spPr/>
        <p:txBody>
          <a:bodyPr/>
          <a:lstStyle/>
          <a:p>
            <a:r>
              <a:rPr lang="en-US"/>
              <a:t>Instagram Posts Table (mit Shares) | lokalzeit - 14 of 23</a:t>
            </a:r>
          </a:p>
        </p:txBody>
      </p:sp>
      <p:graphicFrame>
        <p:nvGraphicFramePr>
          <p:cNvPr id="5" name="Table Placeholder 4">
            <a:extLst>
              <a:ext uri="{FF2B5EF4-FFF2-40B4-BE49-F238E27FC236}">
                <a16:creationId xmlns:a16="http://schemas.microsoft.com/office/drawing/2014/main" id="{1145A440-476E-4A67-AC66-59702826CAE5}"/>
              </a:ext>
            </a:extLst>
          </p:cNvPr>
          <p:cNvGraphicFramePr>
            <a:graphicFrameLocks noGrp="1"/>
          </p:cNvGraphicFramePr>
          <p:nvPr>
            <p:ph type="tbl" sz="quarter" idx="13"/>
            <p:extLst>
              <p:ext uri="{D42A27DB-BD31-4B8C-83A1-F6EECF244321}">
                <p14:modId xmlns:p14="http://schemas.microsoft.com/office/powerpoint/2010/main" val="1036537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73026787"/>
                    </a:ext>
                  </a:extLst>
                </a:gridCol>
                <a:gridCol w="1069847">
                  <a:extLst>
                    <a:ext uri="{9D8B030D-6E8A-4147-A177-3AD203B41FA5}">
                      <a16:colId xmlns:a16="http://schemas.microsoft.com/office/drawing/2014/main" val="3594007749"/>
                    </a:ext>
                  </a:extLst>
                </a:gridCol>
                <a:gridCol w="1399031">
                  <a:extLst>
                    <a:ext uri="{9D8B030D-6E8A-4147-A177-3AD203B41FA5}">
                      <a16:colId xmlns:a16="http://schemas.microsoft.com/office/drawing/2014/main" val="43313232"/>
                    </a:ext>
                  </a:extLst>
                </a:gridCol>
                <a:gridCol w="493776">
                  <a:extLst>
                    <a:ext uri="{9D8B030D-6E8A-4147-A177-3AD203B41FA5}">
                      <a16:colId xmlns:a16="http://schemas.microsoft.com/office/drawing/2014/main" val="4214657396"/>
                    </a:ext>
                  </a:extLst>
                </a:gridCol>
                <a:gridCol w="493776">
                  <a:extLst>
                    <a:ext uri="{9D8B030D-6E8A-4147-A177-3AD203B41FA5}">
                      <a16:colId xmlns:a16="http://schemas.microsoft.com/office/drawing/2014/main" val="1553931854"/>
                    </a:ext>
                  </a:extLst>
                </a:gridCol>
                <a:gridCol w="493776">
                  <a:extLst>
                    <a:ext uri="{9D8B030D-6E8A-4147-A177-3AD203B41FA5}">
                      <a16:colId xmlns:a16="http://schemas.microsoft.com/office/drawing/2014/main" val="1062147500"/>
                    </a:ext>
                  </a:extLst>
                </a:gridCol>
                <a:gridCol w="493776">
                  <a:extLst>
                    <a:ext uri="{9D8B030D-6E8A-4147-A177-3AD203B41FA5}">
                      <a16:colId xmlns:a16="http://schemas.microsoft.com/office/drawing/2014/main" val="2358316758"/>
                    </a:ext>
                  </a:extLst>
                </a:gridCol>
                <a:gridCol w="493776">
                  <a:extLst>
                    <a:ext uri="{9D8B030D-6E8A-4147-A177-3AD203B41FA5}">
                      <a16:colId xmlns:a16="http://schemas.microsoft.com/office/drawing/2014/main" val="561150972"/>
                    </a:ext>
                  </a:extLst>
                </a:gridCol>
                <a:gridCol w="493776">
                  <a:extLst>
                    <a:ext uri="{9D8B030D-6E8A-4147-A177-3AD203B41FA5}">
                      <a16:colId xmlns:a16="http://schemas.microsoft.com/office/drawing/2014/main" val="1544353814"/>
                    </a:ext>
                  </a:extLst>
                </a:gridCol>
                <a:gridCol w="493776">
                  <a:extLst>
                    <a:ext uri="{9D8B030D-6E8A-4147-A177-3AD203B41FA5}">
                      <a16:colId xmlns:a16="http://schemas.microsoft.com/office/drawing/2014/main" val="3686469622"/>
                    </a:ext>
                  </a:extLst>
                </a:gridCol>
                <a:gridCol w="493776">
                  <a:extLst>
                    <a:ext uri="{9D8B030D-6E8A-4147-A177-3AD203B41FA5}">
                      <a16:colId xmlns:a16="http://schemas.microsoft.com/office/drawing/2014/main" val="2411468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42462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14:00:43</a:t>
                      </a:r>
                      <a:r>
                        <a:rPr kumimoji="0" lang="de-DE" sz="1000" b="0" i="0" u="none" strike="noStrike" kern="1200" cap="none" spc="0" normalizeH="0" baseline="0" noProof="0">
                          <a:ln>
                            <a:noFill/>
                          </a:ln>
                          <a:solidFill>
                            <a:prstClr val="black"/>
                          </a:solidFill>
                          <a:effectLst/>
                          <a:uLnTx/>
                          <a:uFillTx/>
                          <a:latin typeface="Calibri"/>
                          <a:ea typeface="+mn-ea"/>
                          <a:cs typeface="+mn-cs"/>
                        </a:rPr>
                        <a:t>
 Franca Leu hat donnerstags immer ein Lächeln auf den Lippen: Dieses Jahr hat sie nämlich donnerstags keinen Unterricht – zumindest nicht in der Schule. 
Stattdessen engagiert sie sich donnerstags ehrenamtlich in einem Café für geflüchtete Frauen und Kinder. 
👩🏼‍💻Autorin: Rahel Schuchardt 
#Lokalzeit #WDR #ARD #Ehrenamt #CaféConnect #Kuchen #Deutschlernen #Geflüchtete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https://quintly-eu-image-storage.s3.amazonaws.com/60b0c1ceafa7b1885479f8b118a661a3/87d31167a360b66e49c8df4c1658cde2.jpg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402431138"/>
                  </a:ext>
                </a:extLst>
              </a:tr>
            </a:tbl>
          </a:graphicData>
        </a:graphic>
      </p:graphicFrame>
      <p:sp>
        <p:nvSpPr>
          <p:cNvPr id="4" name="Text Placeholder 3">
            <a:extLst>
              <a:ext uri="{FF2B5EF4-FFF2-40B4-BE49-F238E27FC236}">
                <a16:creationId xmlns:a16="http://schemas.microsoft.com/office/drawing/2014/main" id="{E7FA2F2F-4E93-45CF-AA21-4732570AB9EE}"/>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20402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2C6D6-37DD-4E13-8725-4A53224FB941}"/>
              </a:ext>
            </a:extLst>
          </p:cNvPr>
          <p:cNvSpPr>
            <a:spLocks noGrp="1"/>
          </p:cNvSpPr>
          <p:nvPr>
            <p:ph type="title"/>
          </p:nvPr>
        </p:nvSpPr>
        <p:spPr/>
        <p:txBody>
          <a:bodyPr/>
          <a:lstStyle/>
          <a:p>
            <a:r>
              <a:rPr lang="en-US"/>
              <a:t>Instagram Posts Table (mit Shares) | lokalzeit - 15 of 23</a:t>
            </a:r>
          </a:p>
        </p:txBody>
      </p:sp>
      <p:graphicFrame>
        <p:nvGraphicFramePr>
          <p:cNvPr id="5" name="Table Placeholder 4">
            <a:extLst>
              <a:ext uri="{FF2B5EF4-FFF2-40B4-BE49-F238E27FC236}">
                <a16:creationId xmlns:a16="http://schemas.microsoft.com/office/drawing/2014/main" id="{62F51906-DB11-46AB-B9CA-076E7BEE073C}"/>
              </a:ext>
            </a:extLst>
          </p:cNvPr>
          <p:cNvGraphicFramePr>
            <a:graphicFrameLocks noGrp="1"/>
          </p:cNvGraphicFramePr>
          <p:nvPr>
            <p:ph type="tbl" sz="quarter" idx="13"/>
            <p:extLst>
              <p:ext uri="{D42A27DB-BD31-4B8C-83A1-F6EECF244321}">
                <p14:modId xmlns:p14="http://schemas.microsoft.com/office/powerpoint/2010/main" val="3837677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82088193"/>
                    </a:ext>
                  </a:extLst>
                </a:gridCol>
                <a:gridCol w="1069847">
                  <a:extLst>
                    <a:ext uri="{9D8B030D-6E8A-4147-A177-3AD203B41FA5}">
                      <a16:colId xmlns:a16="http://schemas.microsoft.com/office/drawing/2014/main" val="3288931089"/>
                    </a:ext>
                  </a:extLst>
                </a:gridCol>
                <a:gridCol w="1399031">
                  <a:extLst>
                    <a:ext uri="{9D8B030D-6E8A-4147-A177-3AD203B41FA5}">
                      <a16:colId xmlns:a16="http://schemas.microsoft.com/office/drawing/2014/main" val="3052868044"/>
                    </a:ext>
                  </a:extLst>
                </a:gridCol>
                <a:gridCol w="493776">
                  <a:extLst>
                    <a:ext uri="{9D8B030D-6E8A-4147-A177-3AD203B41FA5}">
                      <a16:colId xmlns:a16="http://schemas.microsoft.com/office/drawing/2014/main" val="2190787186"/>
                    </a:ext>
                  </a:extLst>
                </a:gridCol>
                <a:gridCol w="493776">
                  <a:extLst>
                    <a:ext uri="{9D8B030D-6E8A-4147-A177-3AD203B41FA5}">
                      <a16:colId xmlns:a16="http://schemas.microsoft.com/office/drawing/2014/main" val="3670441574"/>
                    </a:ext>
                  </a:extLst>
                </a:gridCol>
                <a:gridCol w="493776">
                  <a:extLst>
                    <a:ext uri="{9D8B030D-6E8A-4147-A177-3AD203B41FA5}">
                      <a16:colId xmlns:a16="http://schemas.microsoft.com/office/drawing/2014/main" val="1092294106"/>
                    </a:ext>
                  </a:extLst>
                </a:gridCol>
                <a:gridCol w="493776">
                  <a:extLst>
                    <a:ext uri="{9D8B030D-6E8A-4147-A177-3AD203B41FA5}">
                      <a16:colId xmlns:a16="http://schemas.microsoft.com/office/drawing/2014/main" val="504461426"/>
                    </a:ext>
                  </a:extLst>
                </a:gridCol>
                <a:gridCol w="493776">
                  <a:extLst>
                    <a:ext uri="{9D8B030D-6E8A-4147-A177-3AD203B41FA5}">
                      <a16:colId xmlns:a16="http://schemas.microsoft.com/office/drawing/2014/main" val="2624387258"/>
                    </a:ext>
                  </a:extLst>
                </a:gridCol>
                <a:gridCol w="493776">
                  <a:extLst>
                    <a:ext uri="{9D8B030D-6E8A-4147-A177-3AD203B41FA5}">
                      <a16:colId xmlns:a16="http://schemas.microsoft.com/office/drawing/2014/main" val="3907690081"/>
                    </a:ext>
                  </a:extLst>
                </a:gridCol>
                <a:gridCol w="493776">
                  <a:extLst>
                    <a:ext uri="{9D8B030D-6E8A-4147-A177-3AD203B41FA5}">
                      <a16:colId xmlns:a16="http://schemas.microsoft.com/office/drawing/2014/main" val="1989448947"/>
                    </a:ext>
                  </a:extLst>
                </a:gridCol>
                <a:gridCol w="493776">
                  <a:extLst>
                    <a:ext uri="{9D8B030D-6E8A-4147-A177-3AD203B41FA5}">
                      <a16:colId xmlns:a16="http://schemas.microsoft.com/office/drawing/2014/main" val="866209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318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16:10:00</a:t>
                      </a:r>
                      <a:r>
                        <a:rPr kumimoji="0" lang="de-DE" sz="1000" b="0" i="0" u="none" strike="noStrike" kern="1200" cap="none" spc="0" normalizeH="0" baseline="0" noProof="0">
                          <a:ln>
                            <a:noFill/>
                          </a:ln>
                          <a:solidFill>
                            <a:prstClr val="black"/>
                          </a:solidFill>
                          <a:effectLst/>
                          <a:uLnTx/>
                          <a:uFillTx/>
                          <a:latin typeface="Calibri"/>
                          <a:ea typeface="+mn-ea"/>
                          <a:cs typeface="+mn-cs"/>
                        </a:rPr>
                        <a:t>
 Wie schafft man es, mit über 90 immer noch ins Fitnessstudio zu gehen? 😮
Irmi zieht das durch! Jede Woche tritt sie im Fitnessstudio in Witten in die Pedale. Doch es geht nicht nur um den Sport. Irmi hat hier eine zweite Familie gefunden. ❤️
👩‍💻Autorin: Katharina Hollstein 
#Lokalzeit #WDR #Alter #Fitness #Sport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https://quintly-eu-image-storage.s3.amazonaws.com/60b0c1ceafa7b1885479f8b118a661a3/6110fb72789e975662929b8947d0680c.jpg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48952030"/>
                  </a:ext>
                </a:extLst>
              </a:tr>
            </a:tbl>
          </a:graphicData>
        </a:graphic>
      </p:graphicFrame>
      <p:sp>
        <p:nvSpPr>
          <p:cNvPr id="4" name="Text Placeholder 3">
            <a:extLst>
              <a:ext uri="{FF2B5EF4-FFF2-40B4-BE49-F238E27FC236}">
                <a16:creationId xmlns:a16="http://schemas.microsoft.com/office/drawing/2014/main" id="{4D4EC165-AD3D-494A-9156-3DECC0C81E43}"/>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937915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2E731-C228-430B-A0CD-83AFBD8F0985}"/>
              </a:ext>
            </a:extLst>
          </p:cNvPr>
          <p:cNvSpPr>
            <a:spLocks noGrp="1"/>
          </p:cNvSpPr>
          <p:nvPr>
            <p:ph type="title"/>
          </p:nvPr>
        </p:nvSpPr>
        <p:spPr/>
        <p:txBody>
          <a:bodyPr/>
          <a:lstStyle/>
          <a:p>
            <a:r>
              <a:rPr lang="en-US"/>
              <a:t>Instagram Posts Table (mit Shares) | lokalzeit - 16 of 23</a:t>
            </a:r>
          </a:p>
        </p:txBody>
      </p:sp>
      <p:graphicFrame>
        <p:nvGraphicFramePr>
          <p:cNvPr id="5" name="Table Placeholder 4">
            <a:extLst>
              <a:ext uri="{FF2B5EF4-FFF2-40B4-BE49-F238E27FC236}">
                <a16:creationId xmlns:a16="http://schemas.microsoft.com/office/drawing/2014/main" id="{78380D6E-142D-424C-929C-88DBA3444104}"/>
              </a:ext>
            </a:extLst>
          </p:cNvPr>
          <p:cNvGraphicFramePr>
            <a:graphicFrameLocks noGrp="1"/>
          </p:cNvGraphicFramePr>
          <p:nvPr>
            <p:ph type="tbl" sz="quarter" idx="13"/>
            <p:extLst>
              <p:ext uri="{D42A27DB-BD31-4B8C-83A1-F6EECF244321}">
                <p14:modId xmlns:p14="http://schemas.microsoft.com/office/powerpoint/2010/main" val="943083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21797808"/>
                    </a:ext>
                  </a:extLst>
                </a:gridCol>
                <a:gridCol w="1069847">
                  <a:extLst>
                    <a:ext uri="{9D8B030D-6E8A-4147-A177-3AD203B41FA5}">
                      <a16:colId xmlns:a16="http://schemas.microsoft.com/office/drawing/2014/main" val="3009611464"/>
                    </a:ext>
                  </a:extLst>
                </a:gridCol>
                <a:gridCol w="1399031">
                  <a:extLst>
                    <a:ext uri="{9D8B030D-6E8A-4147-A177-3AD203B41FA5}">
                      <a16:colId xmlns:a16="http://schemas.microsoft.com/office/drawing/2014/main" val="1125981235"/>
                    </a:ext>
                  </a:extLst>
                </a:gridCol>
                <a:gridCol w="493776">
                  <a:extLst>
                    <a:ext uri="{9D8B030D-6E8A-4147-A177-3AD203B41FA5}">
                      <a16:colId xmlns:a16="http://schemas.microsoft.com/office/drawing/2014/main" val="3024757147"/>
                    </a:ext>
                  </a:extLst>
                </a:gridCol>
                <a:gridCol w="493776">
                  <a:extLst>
                    <a:ext uri="{9D8B030D-6E8A-4147-A177-3AD203B41FA5}">
                      <a16:colId xmlns:a16="http://schemas.microsoft.com/office/drawing/2014/main" val="1798130012"/>
                    </a:ext>
                  </a:extLst>
                </a:gridCol>
                <a:gridCol w="493776">
                  <a:extLst>
                    <a:ext uri="{9D8B030D-6E8A-4147-A177-3AD203B41FA5}">
                      <a16:colId xmlns:a16="http://schemas.microsoft.com/office/drawing/2014/main" val="1409648860"/>
                    </a:ext>
                  </a:extLst>
                </a:gridCol>
                <a:gridCol w="493776">
                  <a:extLst>
                    <a:ext uri="{9D8B030D-6E8A-4147-A177-3AD203B41FA5}">
                      <a16:colId xmlns:a16="http://schemas.microsoft.com/office/drawing/2014/main" val="1535378661"/>
                    </a:ext>
                  </a:extLst>
                </a:gridCol>
                <a:gridCol w="493776">
                  <a:extLst>
                    <a:ext uri="{9D8B030D-6E8A-4147-A177-3AD203B41FA5}">
                      <a16:colId xmlns:a16="http://schemas.microsoft.com/office/drawing/2014/main" val="3072270977"/>
                    </a:ext>
                  </a:extLst>
                </a:gridCol>
                <a:gridCol w="493776">
                  <a:extLst>
                    <a:ext uri="{9D8B030D-6E8A-4147-A177-3AD203B41FA5}">
                      <a16:colId xmlns:a16="http://schemas.microsoft.com/office/drawing/2014/main" val="1802122942"/>
                    </a:ext>
                  </a:extLst>
                </a:gridCol>
                <a:gridCol w="493776">
                  <a:extLst>
                    <a:ext uri="{9D8B030D-6E8A-4147-A177-3AD203B41FA5}">
                      <a16:colId xmlns:a16="http://schemas.microsoft.com/office/drawing/2014/main" val="1822500642"/>
                    </a:ext>
                  </a:extLst>
                </a:gridCol>
                <a:gridCol w="493776">
                  <a:extLst>
                    <a:ext uri="{9D8B030D-6E8A-4147-A177-3AD203B41FA5}">
                      <a16:colId xmlns:a16="http://schemas.microsoft.com/office/drawing/2014/main" val="124169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60797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- 2025-07-02 11:47:28</a:t>
                      </a:r>
                      <a:r>
                        <a:rPr kumimoji="0" lang="de-DE" sz="1000" b="0" i="0" u="none" strike="noStrike" kern="1200" cap="none" spc="0" normalizeH="0" baseline="0" noProof="0">
                          <a:ln>
                            <a:noFill/>
                          </a:ln>
                          <a:solidFill>
                            <a:prstClr val="black"/>
                          </a:solidFill>
                          <a:effectLst/>
                          <a:uLnTx/>
                          <a:uFillTx/>
                          <a:latin typeface="Calibri"/>
                          <a:ea typeface="+mn-ea"/>
                          <a:cs typeface="+mn-cs"/>
                        </a:rPr>
                        <a:t>
 Für Joud Nahas ist Angela Merkel eine wichtige Figur, die ihr Leben verändert hat.
2015 flüchtet Joud mit ihrer einjährigen Tochter aus Syrien nach Deutschland. Hier studiert sie Politikwissenschaften. Heute arbeitet die 30-Jährige als Projektleiterin und Koordinatorin. Die alleinerziehende Mutter versucht, andere Geflüchtete in handwerkliche Berufe und Ausbildung zu bringen.
Jetzt hatte Joud die Gelegenheit, Angela Merkel im Rahmen eines Interviews von WDRforyou, ihre Fragen zu stellen.
👩🏻‍💻Autorin: Janina Werner
#Merkel #Syrien #Migration #WDR #ARD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https://quintly-eu-image-storage.s3.amazonaws.com/60b0c1ceafa7b1885479f8b118a661a3/1194e342d2d2c88fe88acfb5d22dfcd1.jpg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97770244"/>
                  </a:ext>
                </a:extLst>
              </a:tr>
            </a:tbl>
          </a:graphicData>
        </a:graphic>
      </p:graphicFrame>
      <p:sp>
        <p:nvSpPr>
          <p:cNvPr id="4" name="Text Placeholder 3">
            <a:extLst>
              <a:ext uri="{FF2B5EF4-FFF2-40B4-BE49-F238E27FC236}">
                <a16:creationId xmlns:a16="http://schemas.microsoft.com/office/drawing/2014/main" id="{5CCFE896-F7F1-4DD9-94E2-2B5F5165015B}"/>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935717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EEF71-B16C-4C64-8C95-D0CB4A725903}"/>
              </a:ext>
            </a:extLst>
          </p:cNvPr>
          <p:cNvSpPr>
            <a:spLocks noGrp="1"/>
          </p:cNvSpPr>
          <p:nvPr>
            <p:ph type="title"/>
          </p:nvPr>
        </p:nvSpPr>
        <p:spPr/>
        <p:txBody>
          <a:bodyPr/>
          <a:lstStyle/>
          <a:p>
            <a:r>
              <a:rPr lang="en-US"/>
              <a:t>Instagram Posts Table (mit Shares) | lokalzeit - 17 of 23</a:t>
            </a:r>
          </a:p>
        </p:txBody>
      </p:sp>
      <p:graphicFrame>
        <p:nvGraphicFramePr>
          <p:cNvPr id="5" name="Table Placeholder 4">
            <a:extLst>
              <a:ext uri="{FF2B5EF4-FFF2-40B4-BE49-F238E27FC236}">
                <a16:creationId xmlns:a16="http://schemas.microsoft.com/office/drawing/2014/main" id="{70E142DB-413C-489A-B38F-3D8D7E549E9D}"/>
              </a:ext>
            </a:extLst>
          </p:cNvPr>
          <p:cNvGraphicFramePr>
            <a:graphicFrameLocks noGrp="1"/>
          </p:cNvGraphicFramePr>
          <p:nvPr>
            <p:ph type="tbl" sz="quarter" idx="13"/>
            <p:extLst>
              <p:ext uri="{D42A27DB-BD31-4B8C-83A1-F6EECF244321}">
                <p14:modId xmlns:p14="http://schemas.microsoft.com/office/powerpoint/2010/main" val="2050835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26434506"/>
                    </a:ext>
                  </a:extLst>
                </a:gridCol>
                <a:gridCol w="1069847">
                  <a:extLst>
                    <a:ext uri="{9D8B030D-6E8A-4147-A177-3AD203B41FA5}">
                      <a16:colId xmlns:a16="http://schemas.microsoft.com/office/drawing/2014/main" val="2942097268"/>
                    </a:ext>
                  </a:extLst>
                </a:gridCol>
                <a:gridCol w="1399031">
                  <a:extLst>
                    <a:ext uri="{9D8B030D-6E8A-4147-A177-3AD203B41FA5}">
                      <a16:colId xmlns:a16="http://schemas.microsoft.com/office/drawing/2014/main" val="2469666577"/>
                    </a:ext>
                  </a:extLst>
                </a:gridCol>
                <a:gridCol w="493776">
                  <a:extLst>
                    <a:ext uri="{9D8B030D-6E8A-4147-A177-3AD203B41FA5}">
                      <a16:colId xmlns:a16="http://schemas.microsoft.com/office/drawing/2014/main" val="1249062034"/>
                    </a:ext>
                  </a:extLst>
                </a:gridCol>
                <a:gridCol w="493776">
                  <a:extLst>
                    <a:ext uri="{9D8B030D-6E8A-4147-A177-3AD203B41FA5}">
                      <a16:colId xmlns:a16="http://schemas.microsoft.com/office/drawing/2014/main" val="651618411"/>
                    </a:ext>
                  </a:extLst>
                </a:gridCol>
                <a:gridCol w="493776">
                  <a:extLst>
                    <a:ext uri="{9D8B030D-6E8A-4147-A177-3AD203B41FA5}">
                      <a16:colId xmlns:a16="http://schemas.microsoft.com/office/drawing/2014/main" val="3052585231"/>
                    </a:ext>
                  </a:extLst>
                </a:gridCol>
                <a:gridCol w="493776">
                  <a:extLst>
                    <a:ext uri="{9D8B030D-6E8A-4147-A177-3AD203B41FA5}">
                      <a16:colId xmlns:a16="http://schemas.microsoft.com/office/drawing/2014/main" val="31513341"/>
                    </a:ext>
                  </a:extLst>
                </a:gridCol>
                <a:gridCol w="493776">
                  <a:extLst>
                    <a:ext uri="{9D8B030D-6E8A-4147-A177-3AD203B41FA5}">
                      <a16:colId xmlns:a16="http://schemas.microsoft.com/office/drawing/2014/main" val="2336782311"/>
                    </a:ext>
                  </a:extLst>
                </a:gridCol>
                <a:gridCol w="493776">
                  <a:extLst>
                    <a:ext uri="{9D8B030D-6E8A-4147-A177-3AD203B41FA5}">
                      <a16:colId xmlns:a16="http://schemas.microsoft.com/office/drawing/2014/main" val="3757816381"/>
                    </a:ext>
                  </a:extLst>
                </a:gridCol>
                <a:gridCol w="493776">
                  <a:extLst>
                    <a:ext uri="{9D8B030D-6E8A-4147-A177-3AD203B41FA5}">
                      <a16:colId xmlns:a16="http://schemas.microsoft.com/office/drawing/2014/main" val="2417692542"/>
                    </a:ext>
                  </a:extLst>
                </a:gridCol>
                <a:gridCol w="493776">
                  <a:extLst>
                    <a:ext uri="{9D8B030D-6E8A-4147-A177-3AD203B41FA5}">
                      <a16:colId xmlns:a16="http://schemas.microsoft.com/office/drawing/2014/main" val="2216017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47535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09:53:43</a:t>
                      </a:r>
                      <a:r>
                        <a:rPr kumimoji="0" lang="de-DE" sz="1000" b="0" i="0" u="none" strike="noStrike" kern="1200" cap="none" spc="0" normalizeH="0" baseline="0" noProof="0">
                          <a:ln>
                            <a:noFill/>
                          </a:ln>
                          <a:solidFill>
                            <a:prstClr val="black"/>
                          </a:solidFill>
                          <a:effectLst/>
                          <a:uLnTx/>
                          <a:uFillTx/>
                          <a:latin typeface="Calibri"/>
                          <a:ea typeface="+mn-ea"/>
                          <a:cs typeface="+mn-cs"/>
                        </a:rPr>
                        <a:t>
 Von der Weimarer Republik bis Trump: Diese drei Solinger Frauen haben es alles miterlebt. Wir haben sie gefragt, worauf es im Leben wirklich ankommt. Spoiler: Freunde und Sport sind besonders wichtig. 😍💪
#Lokalzeit #WDR #ARD #Gesundheit #Gemeinschaft #Altern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https://quintly-eu-image-storage.s3.amazonaws.com/60b0c1ceafa7b1885479f8b118a661a3/58e20d2ed228fcbe711c77f51154bbbf.jpg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799395"/>
                  </a:ext>
                </a:extLst>
              </a:tr>
            </a:tbl>
          </a:graphicData>
        </a:graphic>
      </p:graphicFrame>
      <p:sp>
        <p:nvSpPr>
          <p:cNvPr id="4" name="Text Placeholder 3">
            <a:extLst>
              <a:ext uri="{FF2B5EF4-FFF2-40B4-BE49-F238E27FC236}">
                <a16:creationId xmlns:a16="http://schemas.microsoft.com/office/drawing/2014/main" id="{176E78C6-490B-43C1-8687-04C2D212E276}"/>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3470581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95610-F064-43EC-A5C9-95B7EFCC771F}"/>
              </a:ext>
            </a:extLst>
          </p:cNvPr>
          <p:cNvSpPr>
            <a:spLocks noGrp="1"/>
          </p:cNvSpPr>
          <p:nvPr>
            <p:ph type="title"/>
          </p:nvPr>
        </p:nvSpPr>
        <p:spPr/>
        <p:txBody>
          <a:bodyPr/>
          <a:lstStyle/>
          <a:p>
            <a:r>
              <a:rPr lang="en-US"/>
              <a:t>Instagram Posts Table (mit Shares) | lokalzeit - 18 of 23</a:t>
            </a:r>
          </a:p>
        </p:txBody>
      </p:sp>
      <p:graphicFrame>
        <p:nvGraphicFramePr>
          <p:cNvPr id="5" name="Table Placeholder 4">
            <a:extLst>
              <a:ext uri="{FF2B5EF4-FFF2-40B4-BE49-F238E27FC236}">
                <a16:creationId xmlns:a16="http://schemas.microsoft.com/office/drawing/2014/main" id="{AE891E79-8541-4F72-8A90-CE2ADBDBA486}"/>
              </a:ext>
            </a:extLst>
          </p:cNvPr>
          <p:cNvGraphicFramePr>
            <a:graphicFrameLocks noGrp="1"/>
          </p:cNvGraphicFramePr>
          <p:nvPr>
            <p:ph type="tbl" sz="quarter" idx="13"/>
            <p:extLst>
              <p:ext uri="{D42A27DB-BD31-4B8C-83A1-F6EECF244321}">
                <p14:modId xmlns:p14="http://schemas.microsoft.com/office/powerpoint/2010/main" val="53102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17113095"/>
                    </a:ext>
                  </a:extLst>
                </a:gridCol>
                <a:gridCol w="1069847">
                  <a:extLst>
                    <a:ext uri="{9D8B030D-6E8A-4147-A177-3AD203B41FA5}">
                      <a16:colId xmlns:a16="http://schemas.microsoft.com/office/drawing/2014/main" val="2990609084"/>
                    </a:ext>
                  </a:extLst>
                </a:gridCol>
                <a:gridCol w="1399031">
                  <a:extLst>
                    <a:ext uri="{9D8B030D-6E8A-4147-A177-3AD203B41FA5}">
                      <a16:colId xmlns:a16="http://schemas.microsoft.com/office/drawing/2014/main" val="984179928"/>
                    </a:ext>
                  </a:extLst>
                </a:gridCol>
                <a:gridCol w="493776">
                  <a:extLst>
                    <a:ext uri="{9D8B030D-6E8A-4147-A177-3AD203B41FA5}">
                      <a16:colId xmlns:a16="http://schemas.microsoft.com/office/drawing/2014/main" val="428450026"/>
                    </a:ext>
                  </a:extLst>
                </a:gridCol>
                <a:gridCol w="493776">
                  <a:extLst>
                    <a:ext uri="{9D8B030D-6E8A-4147-A177-3AD203B41FA5}">
                      <a16:colId xmlns:a16="http://schemas.microsoft.com/office/drawing/2014/main" val="3654277378"/>
                    </a:ext>
                  </a:extLst>
                </a:gridCol>
                <a:gridCol w="493776">
                  <a:extLst>
                    <a:ext uri="{9D8B030D-6E8A-4147-A177-3AD203B41FA5}">
                      <a16:colId xmlns:a16="http://schemas.microsoft.com/office/drawing/2014/main" val="3585304625"/>
                    </a:ext>
                  </a:extLst>
                </a:gridCol>
                <a:gridCol w="493776">
                  <a:extLst>
                    <a:ext uri="{9D8B030D-6E8A-4147-A177-3AD203B41FA5}">
                      <a16:colId xmlns:a16="http://schemas.microsoft.com/office/drawing/2014/main" val="3812347511"/>
                    </a:ext>
                  </a:extLst>
                </a:gridCol>
                <a:gridCol w="493776">
                  <a:extLst>
                    <a:ext uri="{9D8B030D-6E8A-4147-A177-3AD203B41FA5}">
                      <a16:colId xmlns:a16="http://schemas.microsoft.com/office/drawing/2014/main" val="369777832"/>
                    </a:ext>
                  </a:extLst>
                </a:gridCol>
                <a:gridCol w="493776">
                  <a:extLst>
                    <a:ext uri="{9D8B030D-6E8A-4147-A177-3AD203B41FA5}">
                      <a16:colId xmlns:a16="http://schemas.microsoft.com/office/drawing/2014/main" val="1060977665"/>
                    </a:ext>
                  </a:extLst>
                </a:gridCol>
                <a:gridCol w="493776">
                  <a:extLst>
                    <a:ext uri="{9D8B030D-6E8A-4147-A177-3AD203B41FA5}">
                      <a16:colId xmlns:a16="http://schemas.microsoft.com/office/drawing/2014/main" val="188243260"/>
                    </a:ext>
                  </a:extLst>
                </a:gridCol>
                <a:gridCol w="493776">
                  <a:extLst>
                    <a:ext uri="{9D8B030D-6E8A-4147-A177-3AD203B41FA5}">
                      <a16:colId xmlns:a16="http://schemas.microsoft.com/office/drawing/2014/main" val="3455826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90207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- 2025-06-30 13:05:00</a:t>
                      </a:r>
                      <a:r>
                        <a:rPr kumimoji="0" lang="de-DE" sz="1000" b="0" i="0" u="none" strike="noStrike" kern="1200" cap="none" spc="0" normalizeH="0" baseline="0" noProof="0">
                          <a:ln>
                            <a:noFill/>
                          </a:ln>
                          <a:solidFill>
                            <a:prstClr val="black"/>
                          </a:solidFill>
                          <a:effectLst/>
                          <a:uLnTx/>
                          <a:uFillTx/>
                          <a:latin typeface="Calibri"/>
                          <a:ea typeface="+mn-ea"/>
                          <a:cs typeface="+mn-cs"/>
                        </a:rPr>
                        <a:t>
 Wie gehst du mit Niederlagen um? 😰 
An der Eichendorffschule in Moers sind sie an der Tagesordnung. Hier spielen die Grundschülerinnen in den Pausen, in AGs und als Schulfach Schach.♟️ 
Und das sehr erfolgreich. Die Erst- und Drittklässlerinnen waren erfolgreich bei der NRW-Meisterschaft. Als nächstes ging’s zur Deutschen Schulschachmeisterschaft. Hier wurden sie 6. von 18 Schulen und die beste aus NRW. 🏆 
#Schach #Schule #Meisterschaft #Moers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https://quintly-eu-image-storage.s3.amazonaws.com/60b0c1ceafa7b1885479f8b118a661a3/8a0d353f934f4415ff37de39631f8707.jpg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07472967"/>
                  </a:ext>
                </a:extLst>
              </a:tr>
            </a:tbl>
          </a:graphicData>
        </a:graphic>
      </p:graphicFrame>
      <p:sp>
        <p:nvSpPr>
          <p:cNvPr id="4" name="Text Placeholder 3">
            <a:extLst>
              <a:ext uri="{FF2B5EF4-FFF2-40B4-BE49-F238E27FC236}">
                <a16:creationId xmlns:a16="http://schemas.microsoft.com/office/drawing/2014/main" id="{AF753E6C-C117-452A-AB51-6699C7DE4F9D}"/>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810962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02ECB-796E-4950-8450-D3F80EF691FF}"/>
              </a:ext>
            </a:extLst>
          </p:cNvPr>
          <p:cNvSpPr>
            <a:spLocks noGrp="1"/>
          </p:cNvSpPr>
          <p:nvPr>
            <p:ph type="title"/>
          </p:nvPr>
        </p:nvSpPr>
        <p:spPr/>
        <p:txBody>
          <a:bodyPr/>
          <a:lstStyle/>
          <a:p>
            <a:r>
              <a:rPr lang="en-US"/>
              <a:t>Instagram Posts Table (mit Shares) | lokalzeit - 19 of 23</a:t>
            </a:r>
          </a:p>
        </p:txBody>
      </p:sp>
      <p:graphicFrame>
        <p:nvGraphicFramePr>
          <p:cNvPr id="5" name="Table Placeholder 4">
            <a:extLst>
              <a:ext uri="{FF2B5EF4-FFF2-40B4-BE49-F238E27FC236}">
                <a16:creationId xmlns:a16="http://schemas.microsoft.com/office/drawing/2014/main" id="{A8CB5BC6-E25E-4513-AE8D-6C091811117B}"/>
              </a:ext>
            </a:extLst>
          </p:cNvPr>
          <p:cNvGraphicFramePr>
            <a:graphicFrameLocks noGrp="1"/>
          </p:cNvGraphicFramePr>
          <p:nvPr>
            <p:ph type="tbl" sz="quarter" idx="13"/>
            <p:extLst>
              <p:ext uri="{D42A27DB-BD31-4B8C-83A1-F6EECF244321}">
                <p14:modId xmlns:p14="http://schemas.microsoft.com/office/powerpoint/2010/main" val="2937123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95897168"/>
                    </a:ext>
                  </a:extLst>
                </a:gridCol>
                <a:gridCol w="1069847">
                  <a:extLst>
                    <a:ext uri="{9D8B030D-6E8A-4147-A177-3AD203B41FA5}">
                      <a16:colId xmlns:a16="http://schemas.microsoft.com/office/drawing/2014/main" val="2557238982"/>
                    </a:ext>
                  </a:extLst>
                </a:gridCol>
                <a:gridCol w="1399031">
                  <a:extLst>
                    <a:ext uri="{9D8B030D-6E8A-4147-A177-3AD203B41FA5}">
                      <a16:colId xmlns:a16="http://schemas.microsoft.com/office/drawing/2014/main" val="1959620089"/>
                    </a:ext>
                  </a:extLst>
                </a:gridCol>
                <a:gridCol w="493776">
                  <a:extLst>
                    <a:ext uri="{9D8B030D-6E8A-4147-A177-3AD203B41FA5}">
                      <a16:colId xmlns:a16="http://schemas.microsoft.com/office/drawing/2014/main" val="4002770750"/>
                    </a:ext>
                  </a:extLst>
                </a:gridCol>
                <a:gridCol w="493776">
                  <a:extLst>
                    <a:ext uri="{9D8B030D-6E8A-4147-A177-3AD203B41FA5}">
                      <a16:colId xmlns:a16="http://schemas.microsoft.com/office/drawing/2014/main" val="3497461335"/>
                    </a:ext>
                  </a:extLst>
                </a:gridCol>
                <a:gridCol w="493776">
                  <a:extLst>
                    <a:ext uri="{9D8B030D-6E8A-4147-A177-3AD203B41FA5}">
                      <a16:colId xmlns:a16="http://schemas.microsoft.com/office/drawing/2014/main" val="2289101086"/>
                    </a:ext>
                  </a:extLst>
                </a:gridCol>
                <a:gridCol w="493776">
                  <a:extLst>
                    <a:ext uri="{9D8B030D-6E8A-4147-A177-3AD203B41FA5}">
                      <a16:colId xmlns:a16="http://schemas.microsoft.com/office/drawing/2014/main" val="3508885819"/>
                    </a:ext>
                  </a:extLst>
                </a:gridCol>
                <a:gridCol w="493776">
                  <a:extLst>
                    <a:ext uri="{9D8B030D-6E8A-4147-A177-3AD203B41FA5}">
                      <a16:colId xmlns:a16="http://schemas.microsoft.com/office/drawing/2014/main" val="1618820120"/>
                    </a:ext>
                  </a:extLst>
                </a:gridCol>
                <a:gridCol w="493776">
                  <a:extLst>
                    <a:ext uri="{9D8B030D-6E8A-4147-A177-3AD203B41FA5}">
                      <a16:colId xmlns:a16="http://schemas.microsoft.com/office/drawing/2014/main" val="3843485541"/>
                    </a:ext>
                  </a:extLst>
                </a:gridCol>
                <a:gridCol w="493776">
                  <a:extLst>
                    <a:ext uri="{9D8B030D-6E8A-4147-A177-3AD203B41FA5}">
                      <a16:colId xmlns:a16="http://schemas.microsoft.com/office/drawing/2014/main" val="3548901813"/>
                    </a:ext>
                  </a:extLst>
                </a:gridCol>
                <a:gridCol w="493776">
                  <a:extLst>
                    <a:ext uri="{9D8B030D-6E8A-4147-A177-3AD203B41FA5}">
                      <a16:colId xmlns:a16="http://schemas.microsoft.com/office/drawing/2014/main" val="1601055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00875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12:02:37</a:t>
                      </a:r>
                      <a:r>
                        <a:rPr kumimoji="0" lang="de-DE" sz="1000" b="0" i="0" u="none" strike="noStrike" kern="1200" cap="none" spc="0" normalizeH="0" baseline="0" noProof="0">
                          <a:ln>
                            <a:noFill/>
                          </a:ln>
                          <a:solidFill>
                            <a:prstClr val="black"/>
                          </a:solidFill>
                          <a:effectLst/>
                          <a:uLnTx/>
                          <a:uFillTx/>
                          <a:latin typeface="Calibri"/>
                          <a:ea typeface="+mn-ea"/>
                          <a:cs typeface="+mn-cs"/>
                        </a:rPr>
                        <a:t>
 David (24) lässt sich von Queerfeindlichkeit nicht einschüchtern. Er besucht regelmäßig CSD-Veranstaltungen und wird auch bei dem CSD in Köln dabei sein. @cologneprideofficial 
Deutschlandweit gab es noch nie so viele Paraden und Straßenfeste wie in diesem Jahr. Doch gleichzeitig nimmt die Zahl der queerfeindlichen Straftaten, Drohungen und Störaktionen bei CSD-Veranstaltungen zu. 
Wie vielen anderen queeren Menschen, macht das auch David Sorge. Doch für den Kölner ist klar, dass er auch gerade deswegen wieder beim CSD in Köln dabei sein wird. 
Wir haben ihn im queeren Jugendzentrum @anyway_koeln bei den Vorbereitungen zum CSD getroffen. Das Anyway in Köln empfindet David als „ein Safe Space für queere Menschen“. 
👩🏼‍💻Autorin: Jana Becker 
#Lokalzeit #WDR #CSD #Pride #Diversity #Queer #LGBTQI+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https://quintly-eu-image-storage.s3.amazonaws.com/60b0c1ceafa7b1885479f8b118a661a3/732be37902132e8ac9e7672f8f6f15f3.jpg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61082010"/>
                  </a:ext>
                </a:extLst>
              </a:tr>
            </a:tbl>
          </a:graphicData>
        </a:graphic>
      </p:graphicFrame>
      <p:sp>
        <p:nvSpPr>
          <p:cNvPr id="4" name="Text Placeholder 3">
            <a:extLst>
              <a:ext uri="{FF2B5EF4-FFF2-40B4-BE49-F238E27FC236}">
                <a16:creationId xmlns:a16="http://schemas.microsoft.com/office/drawing/2014/main" id="{1B78E5CF-D3CF-4148-8F8B-8D8FE40C6F85}"/>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9211892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8DCAF-59A3-471E-BF41-4F2C93FC201A}"/>
              </a:ext>
            </a:extLst>
          </p:cNvPr>
          <p:cNvSpPr>
            <a:spLocks noGrp="1"/>
          </p:cNvSpPr>
          <p:nvPr>
            <p:ph type="title"/>
          </p:nvPr>
        </p:nvSpPr>
        <p:spPr/>
        <p:txBody>
          <a:bodyPr/>
          <a:lstStyle/>
          <a:p>
            <a:r>
              <a:rPr lang="en-US"/>
              <a:t>Instagram Posts Table (mit Shares) | lokalzeit - 20 of 23</a:t>
            </a:r>
          </a:p>
        </p:txBody>
      </p:sp>
      <p:graphicFrame>
        <p:nvGraphicFramePr>
          <p:cNvPr id="5" name="Table Placeholder 4">
            <a:extLst>
              <a:ext uri="{FF2B5EF4-FFF2-40B4-BE49-F238E27FC236}">
                <a16:creationId xmlns:a16="http://schemas.microsoft.com/office/drawing/2014/main" id="{3A893D0D-AE93-4389-9781-00CEDABF2B9C}"/>
              </a:ext>
            </a:extLst>
          </p:cNvPr>
          <p:cNvGraphicFramePr>
            <a:graphicFrameLocks noGrp="1"/>
          </p:cNvGraphicFramePr>
          <p:nvPr>
            <p:ph type="tbl" sz="quarter" idx="13"/>
            <p:extLst>
              <p:ext uri="{D42A27DB-BD31-4B8C-83A1-F6EECF244321}">
                <p14:modId xmlns:p14="http://schemas.microsoft.com/office/powerpoint/2010/main" val="2628503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82669053"/>
                    </a:ext>
                  </a:extLst>
                </a:gridCol>
                <a:gridCol w="1069847">
                  <a:extLst>
                    <a:ext uri="{9D8B030D-6E8A-4147-A177-3AD203B41FA5}">
                      <a16:colId xmlns:a16="http://schemas.microsoft.com/office/drawing/2014/main" val="3057819205"/>
                    </a:ext>
                  </a:extLst>
                </a:gridCol>
                <a:gridCol w="1399031">
                  <a:extLst>
                    <a:ext uri="{9D8B030D-6E8A-4147-A177-3AD203B41FA5}">
                      <a16:colId xmlns:a16="http://schemas.microsoft.com/office/drawing/2014/main" val="3811851943"/>
                    </a:ext>
                  </a:extLst>
                </a:gridCol>
                <a:gridCol w="493776">
                  <a:extLst>
                    <a:ext uri="{9D8B030D-6E8A-4147-A177-3AD203B41FA5}">
                      <a16:colId xmlns:a16="http://schemas.microsoft.com/office/drawing/2014/main" val="2712789881"/>
                    </a:ext>
                  </a:extLst>
                </a:gridCol>
                <a:gridCol w="493776">
                  <a:extLst>
                    <a:ext uri="{9D8B030D-6E8A-4147-A177-3AD203B41FA5}">
                      <a16:colId xmlns:a16="http://schemas.microsoft.com/office/drawing/2014/main" val="4138672269"/>
                    </a:ext>
                  </a:extLst>
                </a:gridCol>
                <a:gridCol w="493776">
                  <a:extLst>
                    <a:ext uri="{9D8B030D-6E8A-4147-A177-3AD203B41FA5}">
                      <a16:colId xmlns:a16="http://schemas.microsoft.com/office/drawing/2014/main" val="3545847702"/>
                    </a:ext>
                  </a:extLst>
                </a:gridCol>
                <a:gridCol w="493776">
                  <a:extLst>
                    <a:ext uri="{9D8B030D-6E8A-4147-A177-3AD203B41FA5}">
                      <a16:colId xmlns:a16="http://schemas.microsoft.com/office/drawing/2014/main" val="2574314211"/>
                    </a:ext>
                  </a:extLst>
                </a:gridCol>
                <a:gridCol w="493776">
                  <a:extLst>
                    <a:ext uri="{9D8B030D-6E8A-4147-A177-3AD203B41FA5}">
                      <a16:colId xmlns:a16="http://schemas.microsoft.com/office/drawing/2014/main" val="1313567135"/>
                    </a:ext>
                  </a:extLst>
                </a:gridCol>
                <a:gridCol w="493776">
                  <a:extLst>
                    <a:ext uri="{9D8B030D-6E8A-4147-A177-3AD203B41FA5}">
                      <a16:colId xmlns:a16="http://schemas.microsoft.com/office/drawing/2014/main" val="3784371941"/>
                    </a:ext>
                  </a:extLst>
                </a:gridCol>
                <a:gridCol w="493776">
                  <a:extLst>
                    <a:ext uri="{9D8B030D-6E8A-4147-A177-3AD203B41FA5}">
                      <a16:colId xmlns:a16="http://schemas.microsoft.com/office/drawing/2014/main" val="1117086362"/>
                    </a:ext>
                  </a:extLst>
                </a:gridCol>
                <a:gridCol w="493776">
                  <a:extLst>
                    <a:ext uri="{9D8B030D-6E8A-4147-A177-3AD203B41FA5}">
                      <a16:colId xmlns:a16="http://schemas.microsoft.com/office/drawing/2014/main" val="3250497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081303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- 2025-07-03 15:58:33</a:t>
                      </a:r>
                      <a:r>
                        <a:rPr kumimoji="0" lang="de-DE" sz="1000" b="0" i="0" u="none" strike="noStrike" kern="1200" cap="none" spc="0" normalizeH="0" baseline="0" noProof="0">
                          <a:ln>
                            <a:noFill/>
                          </a:ln>
                          <a:solidFill>
                            <a:prstClr val="black"/>
                          </a:solidFill>
                          <a:effectLst/>
                          <a:uLnTx/>
                          <a:uFillTx/>
                          <a:latin typeface="Calibri"/>
                          <a:ea typeface="+mn-ea"/>
                          <a:cs typeface="+mn-cs"/>
                        </a:rPr>
                        <a:t>
 Ist das Kunst oder kann das weg? 🤨 
Kempen bekommt schnelleres Glasfaser-Internet. Beim Umbau wurden die Baugräben aber nur provisorisch mit Ziegelsteinen und Betonplatten abgedeckt. Schön ist anders. 🥴
Aber: Es besteht Grund zur Hoffnung. 
#Kempen #Glasfaser #Internet #Baufail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https://quintly-eu-image-storage.s3.amazonaws.com/60b0c1ceafa7b1885479f8b118a661a3/853b9a57f0aaa360c2b69c23d434776a.jpg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95567716"/>
                  </a:ext>
                </a:extLst>
              </a:tr>
            </a:tbl>
          </a:graphicData>
        </a:graphic>
      </p:graphicFrame>
      <p:sp>
        <p:nvSpPr>
          <p:cNvPr id="4" name="Text Placeholder 3">
            <a:extLst>
              <a:ext uri="{FF2B5EF4-FFF2-40B4-BE49-F238E27FC236}">
                <a16:creationId xmlns:a16="http://schemas.microsoft.com/office/drawing/2014/main" id="{78E10CF7-A0AB-44BF-B40C-6786575AE300}"/>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4281236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AB063-7017-4EA3-AC24-33E7F784664E}"/>
              </a:ext>
            </a:extLst>
          </p:cNvPr>
          <p:cNvSpPr>
            <a:spLocks noGrp="1"/>
          </p:cNvSpPr>
          <p:nvPr>
            <p:ph type="title"/>
          </p:nvPr>
        </p:nvSpPr>
        <p:spPr/>
        <p:txBody>
          <a:bodyPr/>
          <a:lstStyle/>
          <a:p>
            <a:r>
              <a:rPr lang="en-US"/>
              <a:t>Instagram Posts Table (mit Shares) | lokalzeit - 21 of 23</a:t>
            </a:r>
          </a:p>
        </p:txBody>
      </p:sp>
      <p:graphicFrame>
        <p:nvGraphicFramePr>
          <p:cNvPr id="5" name="Table Placeholder 4">
            <a:extLst>
              <a:ext uri="{FF2B5EF4-FFF2-40B4-BE49-F238E27FC236}">
                <a16:creationId xmlns:a16="http://schemas.microsoft.com/office/drawing/2014/main" id="{E6643F52-E7CF-4F02-8F8B-56624CD50AA6}"/>
              </a:ext>
            </a:extLst>
          </p:cNvPr>
          <p:cNvGraphicFramePr>
            <a:graphicFrameLocks noGrp="1"/>
          </p:cNvGraphicFramePr>
          <p:nvPr>
            <p:ph type="tbl" sz="quarter" idx="13"/>
            <p:extLst>
              <p:ext uri="{D42A27DB-BD31-4B8C-83A1-F6EECF244321}">
                <p14:modId xmlns:p14="http://schemas.microsoft.com/office/powerpoint/2010/main" val="2204054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09049809"/>
                    </a:ext>
                  </a:extLst>
                </a:gridCol>
                <a:gridCol w="1069847">
                  <a:extLst>
                    <a:ext uri="{9D8B030D-6E8A-4147-A177-3AD203B41FA5}">
                      <a16:colId xmlns:a16="http://schemas.microsoft.com/office/drawing/2014/main" val="2020797919"/>
                    </a:ext>
                  </a:extLst>
                </a:gridCol>
                <a:gridCol w="1399031">
                  <a:extLst>
                    <a:ext uri="{9D8B030D-6E8A-4147-A177-3AD203B41FA5}">
                      <a16:colId xmlns:a16="http://schemas.microsoft.com/office/drawing/2014/main" val="2852108046"/>
                    </a:ext>
                  </a:extLst>
                </a:gridCol>
                <a:gridCol w="493776">
                  <a:extLst>
                    <a:ext uri="{9D8B030D-6E8A-4147-A177-3AD203B41FA5}">
                      <a16:colId xmlns:a16="http://schemas.microsoft.com/office/drawing/2014/main" val="1071643921"/>
                    </a:ext>
                  </a:extLst>
                </a:gridCol>
                <a:gridCol w="493776">
                  <a:extLst>
                    <a:ext uri="{9D8B030D-6E8A-4147-A177-3AD203B41FA5}">
                      <a16:colId xmlns:a16="http://schemas.microsoft.com/office/drawing/2014/main" val="1961425438"/>
                    </a:ext>
                  </a:extLst>
                </a:gridCol>
                <a:gridCol w="493776">
                  <a:extLst>
                    <a:ext uri="{9D8B030D-6E8A-4147-A177-3AD203B41FA5}">
                      <a16:colId xmlns:a16="http://schemas.microsoft.com/office/drawing/2014/main" val="2701049011"/>
                    </a:ext>
                  </a:extLst>
                </a:gridCol>
                <a:gridCol w="493776">
                  <a:extLst>
                    <a:ext uri="{9D8B030D-6E8A-4147-A177-3AD203B41FA5}">
                      <a16:colId xmlns:a16="http://schemas.microsoft.com/office/drawing/2014/main" val="1377448850"/>
                    </a:ext>
                  </a:extLst>
                </a:gridCol>
                <a:gridCol w="493776">
                  <a:extLst>
                    <a:ext uri="{9D8B030D-6E8A-4147-A177-3AD203B41FA5}">
                      <a16:colId xmlns:a16="http://schemas.microsoft.com/office/drawing/2014/main" val="552869591"/>
                    </a:ext>
                  </a:extLst>
                </a:gridCol>
                <a:gridCol w="493776">
                  <a:extLst>
                    <a:ext uri="{9D8B030D-6E8A-4147-A177-3AD203B41FA5}">
                      <a16:colId xmlns:a16="http://schemas.microsoft.com/office/drawing/2014/main" val="1145991803"/>
                    </a:ext>
                  </a:extLst>
                </a:gridCol>
                <a:gridCol w="493776">
                  <a:extLst>
                    <a:ext uri="{9D8B030D-6E8A-4147-A177-3AD203B41FA5}">
                      <a16:colId xmlns:a16="http://schemas.microsoft.com/office/drawing/2014/main" val="167486077"/>
                    </a:ext>
                  </a:extLst>
                </a:gridCol>
                <a:gridCol w="493776">
                  <a:extLst>
                    <a:ext uri="{9D8B030D-6E8A-4147-A177-3AD203B41FA5}">
                      <a16:colId xmlns:a16="http://schemas.microsoft.com/office/drawing/2014/main" val="61415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28226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- 2025-07-04 17:03:01</a:t>
                      </a:r>
                      <a:r>
                        <a:rPr kumimoji="0" lang="de-DE" sz="1000" b="0" i="0" u="none" strike="noStrike" kern="1200" cap="none" spc="0" normalizeH="0" baseline="0" noProof="0">
                          <a:ln>
                            <a:noFill/>
                          </a:ln>
                          <a:solidFill>
                            <a:prstClr val="black"/>
                          </a:solidFill>
                          <a:effectLst/>
                          <a:uLnTx/>
                          <a:uFillTx/>
                          <a:latin typeface="Calibri"/>
                          <a:ea typeface="+mn-ea"/>
                          <a:cs typeface="+mn-cs"/>
                        </a:rPr>
                        <a:t>
 „Der Bundestag ist ja nun kein Zirkuszelt“. Damit sprach sich Bundeskanzler Friedrich Merz (CDU) dagegen aus, während des Christopher Street Day in Berlin die Regenbogenfahne auf dem Reichstag zu hissen.  
Ein Sprecher des Zirkus Charles Knie empfand diese Aussage als respektlos gegenüber der LGBTQ-Gemeinschaft sowie der Zirkusbranche.   
Im Zirkus-Team sei die Idee entstanden, die Fahne über dem eigenen Zirkus zu hissen. Ein Hochseilartist hatte sie dort befestigt – als Zeichen des Protests gegen Merz. Die Fahne soll mindestens bis zum CSD in Berlin am 26. Juli hängen bleiben.  
#Bundeskanzler #FriedrichMerz #Regenbogenfahne #ZirkusCharlesKnie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https://quintly-eu-image-storage.s3.amazonaws.com/60b0c1ceafa7b1885479f8b118a661a3/737afe872f68a47c052cafa80676951c.jpg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97547450"/>
                  </a:ext>
                </a:extLst>
              </a:tr>
            </a:tbl>
          </a:graphicData>
        </a:graphic>
      </p:graphicFrame>
      <p:sp>
        <p:nvSpPr>
          <p:cNvPr id="4" name="Text Placeholder 3">
            <a:extLst>
              <a:ext uri="{FF2B5EF4-FFF2-40B4-BE49-F238E27FC236}">
                <a16:creationId xmlns:a16="http://schemas.microsoft.com/office/drawing/2014/main" id="{EDDBF13E-84EF-4DCF-8141-A4D433ED031A}"/>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34234132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001C7-BFAC-4AA6-813E-258AF1250FEE}"/>
              </a:ext>
            </a:extLst>
          </p:cNvPr>
          <p:cNvSpPr>
            <a:spLocks noGrp="1"/>
          </p:cNvSpPr>
          <p:nvPr>
            <p:ph type="title"/>
          </p:nvPr>
        </p:nvSpPr>
        <p:spPr/>
        <p:txBody>
          <a:bodyPr/>
          <a:lstStyle/>
          <a:p>
            <a:r>
              <a:rPr lang="en-US"/>
              <a:t>Instagram Posts Table (mit Shares) | lokalzeit - 22 of 23</a:t>
            </a:r>
          </a:p>
        </p:txBody>
      </p:sp>
      <p:graphicFrame>
        <p:nvGraphicFramePr>
          <p:cNvPr id="5" name="Table Placeholder 4">
            <a:extLst>
              <a:ext uri="{FF2B5EF4-FFF2-40B4-BE49-F238E27FC236}">
                <a16:creationId xmlns:a16="http://schemas.microsoft.com/office/drawing/2014/main" id="{45114B1B-4E5A-400C-B7A2-C13A51D3AF73}"/>
              </a:ext>
            </a:extLst>
          </p:cNvPr>
          <p:cNvGraphicFramePr>
            <a:graphicFrameLocks noGrp="1"/>
          </p:cNvGraphicFramePr>
          <p:nvPr>
            <p:ph type="tbl" sz="quarter" idx="13"/>
            <p:extLst>
              <p:ext uri="{D42A27DB-BD31-4B8C-83A1-F6EECF244321}">
                <p14:modId xmlns:p14="http://schemas.microsoft.com/office/powerpoint/2010/main" val="338984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18655983"/>
                    </a:ext>
                  </a:extLst>
                </a:gridCol>
                <a:gridCol w="1069847">
                  <a:extLst>
                    <a:ext uri="{9D8B030D-6E8A-4147-A177-3AD203B41FA5}">
                      <a16:colId xmlns:a16="http://schemas.microsoft.com/office/drawing/2014/main" val="1506568152"/>
                    </a:ext>
                  </a:extLst>
                </a:gridCol>
                <a:gridCol w="1399031">
                  <a:extLst>
                    <a:ext uri="{9D8B030D-6E8A-4147-A177-3AD203B41FA5}">
                      <a16:colId xmlns:a16="http://schemas.microsoft.com/office/drawing/2014/main" val="1583774974"/>
                    </a:ext>
                  </a:extLst>
                </a:gridCol>
                <a:gridCol w="493776">
                  <a:extLst>
                    <a:ext uri="{9D8B030D-6E8A-4147-A177-3AD203B41FA5}">
                      <a16:colId xmlns:a16="http://schemas.microsoft.com/office/drawing/2014/main" val="3185322954"/>
                    </a:ext>
                  </a:extLst>
                </a:gridCol>
                <a:gridCol w="493776">
                  <a:extLst>
                    <a:ext uri="{9D8B030D-6E8A-4147-A177-3AD203B41FA5}">
                      <a16:colId xmlns:a16="http://schemas.microsoft.com/office/drawing/2014/main" val="1564937190"/>
                    </a:ext>
                  </a:extLst>
                </a:gridCol>
                <a:gridCol w="493776">
                  <a:extLst>
                    <a:ext uri="{9D8B030D-6E8A-4147-A177-3AD203B41FA5}">
                      <a16:colId xmlns:a16="http://schemas.microsoft.com/office/drawing/2014/main" val="2804817755"/>
                    </a:ext>
                  </a:extLst>
                </a:gridCol>
                <a:gridCol w="493776">
                  <a:extLst>
                    <a:ext uri="{9D8B030D-6E8A-4147-A177-3AD203B41FA5}">
                      <a16:colId xmlns:a16="http://schemas.microsoft.com/office/drawing/2014/main" val="4238211650"/>
                    </a:ext>
                  </a:extLst>
                </a:gridCol>
                <a:gridCol w="493776">
                  <a:extLst>
                    <a:ext uri="{9D8B030D-6E8A-4147-A177-3AD203B41FA5}">
                      <a16:colId xmlns:a16="http://schemas.microsoft.com/office/drawing/2014/main" val="3202786925"/>
                    </a:ext>
                  </a:extLst>
                </a:gridCol>
                <a:gridCol w="493776">
                  <a:extLst>
                    <a:ext uri="{9D8B030D-6E8A-4147-A177-3AD203B41FA5}">
                      <a16:colId xmlns:a16="http://schemas.microsoft.com/office/drawing/2014/main" val="3965958921"/>
                    </a:ext>
                  </a:extLst>
                </a:gridCol>
                <a:gridCol w="493776">
                  <a:extLst>
                    <a:ext uri="{9D8B030D-6E8A-4147-A177-3AD203B41FA5}">
                      <a16:colId xmlns:a16="http://schemas.microsoft.com/office/drawing/2014/main" val="3296789952"/>
                    </a:ext>
                  </a:extLst>
                </a:gridCol>
                <a:gridCol w="493776">
                  <a:extLst>
                    <a:ext uri="{9D8B030D-6E8A-4147-A177-3AD203B41FA5}">
                      <a16:colId xmlns:a16="http://schemas.microsoft.com/office/drawing/2014/main" val="1310342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71344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- 2025-07-06 17:19:06</a:t>
                      </a:r>
                      <a:r>
                        <a:rPr kumimoji="0" lang="de-DE" sz="1000" b="0" i="0" u="none" strike="noStrike" kern="1200" cap="none" spc="0" normalizeH="0" baseline="0" noProof="0">
                          <a:ln>
                            <a:noFill/>
                          </a:ln>
                          <a:solidFill>
                            <a:prstClr val="black"/>
                          </a:solidFill>
                          <a:effectLst/>
                          <a:uLnTx/>
                          <a:uFillTx/>
                          <a:latin typeface="Calibri"/>
                          <a:ea typeface="+mn-ea"/>
                          <a:cs typeface="+mn-cs"/>
                        </a:rPr>
                        <a:t>
 Michelle aus Gevelsberg wurde ihr Labor-Job zu eintönig. Deswegen tritt sie jetzt kürzer und hat sich als Hundesitterin selbstständig gemacht – mit nur 24 Jahren. 
Sie geht mit fremden Hunden Gassi oder passt längere Zeit auf sie auf. Das gibt ihr Lebensenergie zurück, sagt sie. 
🧑‍💻Autor: Jonas Vogt 
#Hunde #Dogsitting #Job #Gevelsberg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https://quintly-eu-image-storage.s3.amazonaws.com/60b0c1ceafa7b1885479f8b118a661a3/9c1544ec5acf99ecd60090db6e25e59d.jpg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93741319"/>
                  </a:ext>
                </a:extLst>
              </a:tr>
            </a:tbl>
          </a:graphicData>
        </a:graphic>
      </p:graphicFrame>
      <p:sp>
        <p:nvSpPr>
          <p:cNvPr id="4" name="Text Placeholder 3">
            <a:extLst>
              <a:ext uri="{FF2B5EF4-FFF2-40B4-BE49-F238E27FC236}">
                <a16:creationId xmlns:a16="http://schemas.microsoft.com/office/drawing/2014/main" id="{B3D94235-4639-4381-96E3-C954C9F20EC2}"/>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1090517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FD42A-B07D-4B7D-8D1C-797654A3BC05}"/>
              </a:ext>
            </a:extLst>
          </p:cNvPr>
          <p:cNvSpPr>
            <a:spLocks noGrp="1"/>
          </p:cNvSpPr>
          <p:nvPr>
            <p:ph type="title"/>
          </p:nvPr>
        </p:nvSpPr>
        <p:spPr/>
        <p:txBody>
          <a:bodyPr/>
          <a:lstStyle/>
          <a:p>
            <a:r>
              <a:rPr lang="en-US"/>
              <a:t>Instagram Posts Table (mit Shares) | lokalzeit - 23 of 23</a:t>
            </a:r>
          </a:p>
        </p:txBody>
      </p:sp>
      <p:graphicFrame>
        <p:nvGraphicFramePr>
          <p:cNvPr id="5" name="Table Placeholder 4">
            <a:extLst>
              <a:ext uri="{FF2B5EF4-FFF2-40B4-BE49-F238E27FC236}">
                <a16:creationId xmlns:a16="http://schemas.microsoft.com/office/drawing/2014/main" id="{69D3776E-B2DD-4BD1-A85F-115D1AC8609B}"/>
              </a:ext>
            </a:extLst>
          </p:cNvPr>
          <p:cNvGraphicFramePr>
            <a:graphicFrameLocks noGrp="1"/>
          </p:cNvGraphicFramePr>
          <p:nvPr>
            <p:ph type="tbl" sz="quarter" idx="13"/>
            <p:extLst>
              <p:ext uri="{D42A27DB-BD31-4B8C-83A1-F6EECF244321}">
                <p14:modId xmlns:p14="http://schemas.microsoft.com/office/powerpoint/2010/main" val="870973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70558562"/>
                    </a:ext>
                  </a:extLst>
                </a:gridCol>
                <a:gridCol w="1069847">
                  <a:extLst>
                    <a:ext uri="{9D8B030D-6E8A-4147-A177-3AD203B41FA5}">
                      <a16:colId xmlns:a16="http://schemas.microsoft.com/office/drawing/2014/main" val="1610872893"/>
                    </a:ext>
                  </a:extLst>
                </a:gridCol>
                <a:gridCol w="1399031">
                  <a:extLst>
                    <a:ext uri="{9D8B030D-6E8A-4147-A177-3AD203B41FA5}">
                      <a16:colId xmlns:a16="http://schemas.microsoft.com/office/drawing/2014/main" val="703364909"/>
                    </a:ext>
                  </a:extLst>
                </a:gridCol>
                <a:gridCol w="493776">
                  <a:extLst>
                    <a:ext uri="{9D8B030D-6E8A-4147-A177-3AD203B41FA5}">
                      <a16:colId xmlns:a16="http://schemas.microsoft.com/office/drawing/2014/main" val="1203427137"/>
                    </a:ext>
                  </a:extLst>
                </a:gridCol>
                <a:gridCol w="493776">
                  <a:extLst>
                    <a:ext uri="{9D8B030D-6E8A-4147-A177-3AD203B41FA5}">
                      <a16:colId xmlns:a16="http://schemas.microsoft.com/office/drawing/2014/main" val="3876661812"/>
                    </a:ext>
                  </a:extLst>
                </a:gridCol>
                <a:gridCol w="493776">
                  <a:extLst>
                    <a:ext uri="{9D8B030D-6E8A-4147-A177-3AD203B41FA5}">
                      <a16:colId xmlns:a16="http://schemas.microsoft.com/office/drawing/2014/main" val="3521129325"/>
                    </a:ext>
                  </a:extLst>
                </a:gridCol>
                <a:gridCol w="493776">
                  <a:extLst>
                    <a:ext uri="{9D8B030D-6E8A-4147-A177-3AD203B41FA5}">
                      <a16:colId xmlns:a16="http://schemas.microsoft.com/office/drawing/2014/main" val="1756600540"/>
                    </a:ext>
                  </a:extLst>
                </a:gridCol>
                <a:gridCol w="493776">
                  <a:extLst>
                    <a:ext uri="{9D8B030D-6E8A-4147-A177-3AD203B41FA5}">
                      <a16:colId xmlns:a16="http://schemas.microsoft.com/office/drawing/2014/main" val="2338804749"/>
                    </a:ext>
                  </a:extLst>
                </a:gridCol>
                <a:gridCol w="493776">
                  <a:extLst>
                    <a:ext uri="{9D8B030D-6E8A-4147-A177-3AD203B41FA5}">
                      <a16:colId xmlns:a16="http://schemas.microsoft.com/office/drawing/2014/main" val="2115280713"/>
                    </a:ext>
                  </a:extLst>
                </a:gridCol>
                <a:gridCol w="493776">
                  <a:extLst>
                    <a:ext uri="{9D8B030D-6E8A-4147-A177-3AD203B41FA5}">
                      <a16:colId xmlns:a16="http://schemas.microsoft.com/office/drawing/2014/main" val="4003031285"/>
                    </a:ext>
                  </a:extLst>
                </a:gridCol>
                <a:gridCol w="493776">
                  <a:extLst>
                    <a:ext uri="{9D8B030D-6E8A-4147-A177-3AD203B41FA5}">
                      <a16:colId xmlns:a16="http://schemas.microsoft.com/office/drawing/2014/main" val="2236133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46718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- 2025-07-01 16:10:00</a:t>
                      </a:r>
                      <a:r>
                        <a:rPr kumimoji="0" lang="de-DE" sz="1000" b="0" i="0" u="none" strike="noStrike" kern="1200" cap="none" spc="0" normalizeH="0" baseline="0" noProof="0">
                          <a:ln>
                            <a:noFill/>
                          </a:ln>
                          <a:solidFill>
                            <a:prstClr val="black"/>
                          </a:solidFill>
                          <a:effectLst/>
                          <a:uLnTx/>
                          <a:uFillTx/>
                          <a:latin typeface="Calibri"/>
                          <a:ea typeface="+mn-ea"/>
                          <a:cs typeface="+mn-cs"/>
                        </a:rPr>
                        <a:t>
 ⛪ Titus Lensch ist 26 Jahre alt und Diakon in Münster-Handorf. Titus möchte, dass sich alle Menschen in der Kirche mitgenommen und wohl fühlen. Deshalb gendert er ganz bewusst und hält Reden, die oft politisch sind.
Auch Titus Eltern sind Theolog*innen. Er selber hat Religionspädagogik und soziale Arbeit studiert.
#Evangelisch #Kirche #Münster #Diakon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https://quintly-eu-image-storage.s3.amazonaws.com/60b0c1ceafa7b1885479f8b118a661a3/beb0aceda4fe807d38fb28a2d219bc00.jpg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610063296"/>
                  </a:ext>
                </a:extLst>
              </a:tr>
            </a:tbl>
          </a:graphicData>
        </a:graphic>
      </p:graphicFrame>
      <p:sp>
        <p:nvSpPr>
          <p:cNvPr id="4" name="Text Placeholder 3">
            <a:extLst>
              <a:ext uri="{FF2B5EF4-FFF2-40B4-BE49-F238E27FC236}">
                <a16:creationId xmlns:a16="http://schemas.microsoft.com/office/drawing/2014/main" id="{4BE4C6B8-74F7-4B0E-9527-F2E26F0F3880}"/>
              </a:ext>
            </a:extLst>
          </p:cNvPr>
          <p:cNvSpPr>
            <a:spLocks noGrp="1"/>
          </p:cNvSpPr>
          <p:nvPr>
            <p:ph type="body" sz="quarter" idx="14"/>
          </p:nvPr>
        </p:nvSpPr>
        <p:spPr/>
        <p:txBody>
          <a:bodyPr/>
          <a:lstStyle/>
          <a:p>
            <a:r>
              <a:rPr lang="en-US"/>
              <a:t>30/06/2025 - 06/07/2025</a:t>
            </a:r>
          </a:p>
        </p:txBody>
      </p:sp>
    </p:spTree>
    <p:extLst>
      <p:ext uri="{BB962C8B-B14F-4D97-AF65-F5344CB8AC3E}">
        <p14:creationId xmlns:p14="http://schemas.microsoft.com/office/powerpoint/2010/main" val="23145919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4222</Words>
  <Application>Microsoft Office PowerPoint</Application>
  <PresentationFormat>On-screen Show (4:3)</PresentationFormat>
  <Paragraphs>540</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Instagram Posts Table (mit Shares) | lokalzeit - 1 of 23</vt:lpstr>
      <vt:lpstr>Instagram Posts Table (mit Shares) | lokalzeit - 2 of 23</vt:lpstr>
      <vt:lpstr>Instagram Posts Table (mit Shares) | lokalzeit - 3 of 23</vt:lpstr>
      <vt:lpstr>Instagram Posts Table (mit Shares) | lokalzeit - 4 of 23</vt:lpstr>
      <vt:lpstr>Instagram Posts Table (mit Shares) | lokalzeit - 5 of 23</vt:lpstr>
      <vt:lpstr>Instagram Posts Table (mit Shares) | lokalzeit - 6 of 23</vt:lpstr>
      <vt:lpstr>Instagram Posts Table (mit Shares) | lokalzeit - 7 of 23</vt:lpstr>
      <vt:lpstr>Instagram Posts Table (mit Shares) | lokalzeit - 8 of 23</vt:lpstr>
      <vt:lpstr>Instagram Posts Table (mit Shares) | lokalzeit - 9 of 23</vt:lpstr>
      <vt:lpstr>Instagram Posts Table (mit Shares) | lokalzeit - 10 of 23</vt:lpstr>
      <vt:lpstr>Instagram Posts Table (mit Shares) | lokalzeit - 11 of 23</vt:lpstr>
      <vt:lpstr>Instagram Posts Table (mit Shares) | lokalzeit - 12 of 23</vt:lpstr>
      <vt:lpstr>Instagram Posts Table (mit Shares) | lokalzeit - 13 of 23</vt:lpstr>
      <vt:lpstr>Instagram Posts Table (mit Shares) | lokalzeit - 14 of 23</vt:lpstr>
      <vt:lpstr>Instagram Posts Table (mit Shares) | lokalzeit - 15 of 23</vt:lpstr>
      <vt:lpstr>Instagram Posts Table (mit Shares) | lokalzeit - 16 of 23</vt:lpstr>
      <vt:lpstr>Instagram Posts Table (mit Shares) | lokalzeit - 17 of 23</vt:lpstr>
      <vt:lpstr>Instagram Posts Table (mit Shares) | lokalzeit - 18 of 23</vt:lpstr>
      <vt:lpstr>Instagram Posts Table (mit Shares) | lokalzeit - 19 of 23</vt:lpstr>
      <vt:lpstr>Instagram Posts Table (mit Shares) | lokalzeit - 20 of 23</vt:lpstr>
      <vt:lpstr>Instagram Posts Table (mit Shares) | lokalzeit - 21 of 23</vt:lpstr>
      <vt:lpstr>Instagram Posts Table (mit Shares) | lokalzeit - 22 of 23</vt:lpstr>
      <vt:lpstr>Instagram Posts Table (mit Shares) | lokalzeit - 23 of 23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23</dc:title>
  <dc:creator>Frederik Born</dc:creator>
  <cp:lastModifiedBy>Frederik Born</cp:lastModifiedBy>
  <cp:revision>1</cp:revision>
  <dcterms:created xsi:type="dcterms:W3CDTF">2025-07-08T04:10:29Z</dcterms:created>
  <dcterms:modified xsi:type="dcterms:W3CDTF">2025-07-08T04:13:29Z</dcterms:modified>
</cp:coreProperties>
</file>