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53BEB-260E-4DDF-BF4F-A4D4BCFE90E9}"/>
              </a:ext>
            </a:extLst>
          </p:cNvPr>
          <p:cNvSpPr>
            <a:spLocks noGrp="1"/>
          </p:cNvSpPr>
          <p:nvPr>
            <p:ph type="title"/>
          </p:nvPr>
        </p:nvSpPr>
        <p:spPr/>
        <p:txBody>
          <a:bodyPr/>
          <a:lstStyle/>
          <a:p>
            <a:r>
              <a:rPr lang="en-US"/>
              <a:t>Instagram Posts Table (mit Shares) | lokalzeit - 1 of 20</a:t>
            </a:r>
          </a:p>
        </p:txBody>
      </p:sp>
      <p:graphicFrame>
        <p:nvGraphicFramePr>
          <p:cNvPr id="5" name="Table Placeholder 4">
            <a:extLst>
              <a:ext uri="{FF2B5EF4-FFF2-40B4-BE49-F238E27FC236}">
                <a16:creationId xmlns:a16="http://schemas.microsoft.com/office/drawing/2014/main" id="{598350EF-4074-4C1F-A282-361116159A9C}"/>
              </a:ext>
            </a:extLst>
          </p:cNvPr>
          <p:cNvGraphicFramePr>
            <a:graphicFrameLocks noGrp="1"/>
          </p:cNvGraphicFramePr>
          <p:nvPr>
            <p:ph type="tbl" sz="quarter" idx="13"/>
            <p:extLst>
              <p:ext uri="{D42A27DB-BD31-4B8C-83A1-F6EECF244321}">
                <p14:modId xmlns:p14="http://schemas.microsoft.com/office/powerpoint/2010/main" val="2120408166"/>
              </p:ext>
            </p:extLst>
          </p:nvPr>
        </p:nvGraphicFramePr>
        <p:xfrm>
          <a:off x="457200" y="1731963"/>
          <a:ext cx="7982709" cy="10058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71614392"/>
                    </a:ext>
                  </a:extLst>
                </a:gridCol>
                <a:gridCol w="1069847">
                  <a:extLst>
                    <a:ext uri="{9D8B030D-6E8A-4147-A177-3AD203B41FA5}">
                      <a16:colId xmlns:a16="http://schemas.microsoft.com/office/drawing/2014/main" val="2432169563"/>
                    </a:ext>
                  </a:extLst>
                </a:gridCol>
                <a:gridCol w="1399031">
                  <a:extLst>
                    <a:ext uri="{9D8B030D-6E8A-4147-A177-3AD203B41FA5}">
                      <a16:colId xmlns:a16="http://schemas.microsoft.com/office/drawing/2014/main" val="2377135878"/>
                    </a:ext>
                  </a:extLst>
                </a:gridCol>
                <a:gridCol w="493776">
                  <a:extLst>
                    <a:ext uri="{9D8B030D-6E8A-4147-A177-3AD203B41FA5}">
                      <a16:colId xmlns:a16="http://schemas.microsoft.com/office/drawing/2014/main" val="405076197"/>
                    </a:ext>
                  </a:extLst>
                </a:gridCol>
                <a:gridCol w="493776">
                  <a:extLst>
                    <a:ext uri="{9D8B030D-6E8A-4147-A177-3AD203B41FA5}">
                      <a16:colId xmlns:a16="http://schemas.microsoft.com/office/drawing/2014/main" val="3389076998"/>
                    </a:ext>
                  </a:extLst>
                </a:gridCol>
                <a:gridCol w="493776">
                  <a:extLst>
                    <a:ext uri="{9D8B030D-6E8A-4147-A177-3AD203B41FA5}">
                      <a16:colId xmlns:a16="http://schemas.microsoft.com/office/drawing/2014/main" val="2445556374"/>
                    </a:ext>
                  </a:extLst>
                </a:gridCol>
                <a:gridCol w="493776">
                  <a:extLst>
                    <a:ext uri="{9D8B030D-6E8A-4147-A177-3AD203B41FA5}">
                      <a16:colId xmlns:a16="http://schemas.microsoft.com/office/drawing/2014/main" val="2561264869"/>
                    </a:ext>
                  </a:extLst>
                </a:gridCol>
                <a:gridCol w="493776">
                  <a:extLst>
                    <a:ext uri="{9D8B030D-6E8A-4147-A177-3AD203B41FA5}">
                      <a16:colId xmlns:a16="http://schemas.microsoft.com/office/drawing/2014/main" val="1781784006"/>
                    </a:ext>
                  </a:extLst>
                </a:gridCol>
                <a:gridCol w="493776">
                  <a:extLst>
                    <a:ext uri="{9D8B030D-6E8A-4147-A177-3AD203B41FA5}">
                      <a16:colId xmlns:a16="http://schemas.microsoft.com/office/drawing/2014/main" val="1736492687"/>
                    </a:ext>
                  </a:extLst>
                </a:gridCol>
                <a:gridCol w="493776">
                  <a:extLst>
                    <a:ext uri="{9D8B030D-6E8A-4147-A177-3AD203B41FA5}">
                      <a16:colId xmlns:a16="http://schemas.microsoft.com/office/drawing/2014/main" val="328714904"/>
                    </a:ext>
                  </a:extLst>
                </a:gridCol>
                <a:gridCol w="493776">
                  <a:extLst>
                    <a:ext uri="{9D8B030D-6E8A-4147-A177-3AD203B41FA5}">
                      <a16:colId xmlns:a16="http://schemas.microsoft.com/office/drawing/2014/main" val="893014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25827578"/>
                  </a:ext>
                </a:extLst>
              </a:tr>
            </a:tbl>
          </a:graphicData>
        </a:graphic>
      </p:graphicFrame>
      <p:sp>
        <p:nvSpPr>
          <p:cNvPr id="4" name="Text Placeholder 3">
            <a:extLst>
              <a:ext uri="{FF2B5EF4-FFF2-40B4-BE49-F238E27FC236}">
                <a16:creationId xmlns:a16="http://schemas.microsoft.com/office/drawing/2014/main" id="{AC3A355B-BD4C-4EA2-A507-675B703AB312}"/>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2393254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96090-1D91-4CE0-89F8-EDF77324333A}"/>
              </a:ext>
            </a:extLst>
          </p:cNvPr>
          <p:cNvSpPr>
            <a:spLocks noGrp="1"/>
          </p:cNvSpPr>
          <p:nvPr>
            <p:ph type="title"/>
          </p:nvPr>
        </p:nvSpPr>
        <p:spPr/>
        <p:txBody>
          <a:bodyPr/>
          <a:lstStyle/>
          <a:p>
            <a:r>
              <a:rPr lang="en-US"/>
              <a:t>Instagram Posts Table (mit Shares) | lokalzeit - 2 of 20</a:t>
            </a:r>
          </a:p>
        </p:txBody>
      </p:sp>
      <p:graphicFrame>
        <p:nvGraphicFramePr>
          <p:cNvPr id="5" name="Table Placeholder 4">
            <a:extLst>
              <a:ext uri="{FF2B5EF4-FFF2-40B4-BE49-F238E27FC236}">
                <a16:creationId xmlns:a16="http://schemas.microsoft.com/office/drawing/2014/main" id="{4C4651EC-6494-47F8-BA54-715D0354EB32}"/>
              </a:ext>
            </a:extLst>
          </p:cNvPr>
          <p:cNvGraphicFramePr>
            <a:graphicFrameLocks noGrp="1"/>
          </p:cNvGraphicFramePr>
          <p:nvPr>
            <p:ph type="tbl" sz="quarter" idx="13"/>
            <p:extLst>
              <p:ext uri="{D42A27DB-BD31-4B8C-83A1-F6EECF244321}">
                <p14:modId xmlns:p14="http://schemas.microsoft.com/office/powerpoint/2010/main" val="3202769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08584162"/>
                    </a:ext>
                  </a:extLst>
                </a:gridCol>
                <a:gridCol w="1069847">
                  <a:extLst>
                    <a:ext uri="{9D8B030D-6E8A-4147-A177-3AD203B41FA5}">
                      <a16:colId xmlns:a16="http://schemas.microsoft.com/office/drawing/2014/main" val="2767020440"/>
                    </a:ext>
                  </a:extLst>
                </a:gridCol>
                <a:gridCol w="1399031">
                  <a:extLst>
                    <a:ext uri="{9D8B030D-6E8A-4147-A177-3AD203B41FA5}">
                      <a16:colId xmlns:a16="http://schemas.microsoft.com/office/drawing/2014/main" val="1742034362"/>
                    </a:ext>
                  </a:extLst>
                </a:gridCol>
                <a:gridCol w="493776">
                  <a:extLst>
                    <a:ext uri="{9D8B030D-6E8A-4147-A177-3AD203B41FA5}">
                      <a16:colId xmlns:a16="http://schemas.microsoft.com/office/drawing/2014/main" val="636590116"/>
                    </a:ext>
                  </a:extLst>
                </a:gridCol>
                <a:gridCol w="493776">
                  <a:extLst>
                    <a:ext uri="{9D8B030D-6E8A-4147-A177-3AD203B41FA5}">
                      <a16:colId xmlns:a16="http://schemas.microsoft.com/office/drawing/2014/main" val="90702005"/>
                    </a:ext>
                  </a:extLst>
                </a:gridCol>
                <a:gridCol w="493776">
                  <a:extLst>
                    <a:ext uri="{9D8B030D-6E8A-4147-A177-3AD203B41FA5}">
                      <a16:colId xmlns:a16="http://schemas.microsoft.com/office/drawing/2014/main" val="174788302"/>
                    </a:ext>
                  </a:extLst>
                </a:gridCol>
                <a:gridCol w="493776">
                  <a:extLst>
                    <a:ext uri="{9D8B030D-6E8A-4147-A177-3AD203B41FA5}">
                      <a16:colId xmlns:a16="http://schemas.microsoft.com/office/drawing/2014/main" val="4176075599"/>
                    </a:ext>
                  </a:extLst>
                </a:gridCol>
                <a:gridCol w="493776">
                  <a:extLst>
                    <a:ext uri="{9D8B030D-6E8A-4147-A177-3AD203B41FA5}">
                      <a16:colId xmlns:a16="http://schemas.microsoft.com/office/drawing/2014/main" val="3114772446"/>
                    </a:ext>
                  </a:extLst>
                </a:gridCol>
                <a:gridCol w="493776">
                  <a:extLst>
                    <a:ext uri="{9D8B030D-6E8A-4147-A177-3AD203B41FA5}">
                      <a16:colId xmlns:a16="http://schemas.microsoft.com/office/drawing/2014/main" val="609196908"/>
                    </a:ext>
                  </a:extLst>
                </a:gridCol>
                <a:gridCol w="493776">
                  <a:extLst>
                    <a:ext uri="{9D8B030D-6E8A-4147-A177-3AD203B41FA5}">
                      <a16:colId xmlns:a16="http://schemas.microsoft.com/office/drawing/2014/main" val="1785758692"/>
                    </a:ext>
                  </a:extLst>
                </a:gridCol>
                <a:gridCol w="493776">
                  <a:extLst>
                    <a:ext uri="{9D8B030D-6E8A-4147-A177-3AD203B41FA5}">
                      <a16:colId xmlns:a16="http://schemas.microsoft.com/office/drawing/2014/main" val="3446631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33126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- 2025-06-29 15:45:00</a:t>
                      </a:r>
                      <a:r>
                        <a:rPr kumimoji="0" lang="de-DE" sz="1000" b="0" i="0" u="none" strike="noStrike" kern="1200" cap="none" spc="0" normalizeH="0" baseline="0" noProof="0">
                          <a:ln>
                            <a:noFill/>
                          </a:ln>
                          <a:solidFill>
                            <a:prstClr val="black"/>
                          </a:solidFill>
                          <a:effectLst/>
                          <a:uLnTx/>
                          <a:uFillTx/>
                          <a:latin typeface="Calibri"/>
                          <a:ea typeface="+mn-ea"/>
                          <a:cs typeface="+mn-cs"/>
                        </a:rPr>
                        <a:t>
 Was ist dein Schönheitstipp? 💅 Für Moni, Suzi und Mira ist’s: Mayo. Die drei Damen vom Holzkohlegrill in Herne kennen sich schon seit vielen Jahren. 👀 
Sie haben im gleichen Betrieb gelernt und als Suzi dann ihren eigenen Imbiss aufgemacht hat, hat sie die Damen wieder zusammengetrommelt. 
Suzanna Atanaskowitsch lebt jetzt seit fast 30 Jahren zwischen Bratwurst und Pommes mit Mayo. Und das soll auch so weitergehen, mit ihren Mädels. 🥰 
#Imbiss #Beauty #Schönheitstipps #Herne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https://quintly-eu-image-storage.s3.amazonaws.com/60b0c1ceafa7b1885479f8b118a661a3/04690cdcf07c460cebdadfd8fef5074f.jpg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251584"/>
                  </a:ext>
                </a:extLst>
              </a:tr>
            </a:tbl>
          </a:graphicData>
        </a:graphic>
      </p:graphicFrame>
      <p:sp>
        <p:nvSpPr>
          <p:cNvPr id="4" name="Text Placeholder 3">
            <a:extLst>
              <a:ext uri="{FF2B5EF4-FFF2-40B4-BE49-F238E27FC236}">
                <a16:creationId xmlns:a16="http://schemas.microsoft.com/office/drawing/2014/main" id="{0B391464-1AEB-4B49-A3A2-A5E4947C2D61}"/>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299551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39837-62B2-4915-AB32-C0B10EF3ABA6}"/>
              </a:ext>
            </a:extLst>
          </p:cNvPr>
          <p:cNvSpPr>
            <a:spLocks noGrp="1"/>
          </p:cNvSpPr>
          <p:nvPr>
            <p:ph type="title"/>
          </p:nvPr>
        </p:nvSpPr>
        <p:spPr/>
        <p:txBody>
          <a:bodyPr/>
          <a:lstStyle/>
          <a:p>
            <a:r>
              <a:rPr lang="en-US"/>
              <a:t>Instagram Posts Table (mit Shares) | lokalzeit - 3 of 20</a:t>
            </a:r>
          </a:p>
        </p:txBody>
      </p:sp>
      <p:graphicFrame>
        <p:nvGraphicFramePr>
          <p:cNvPr id="5" name="Table Placeholder 4">
            <a:extLst>
              <a:ext uri="{FF2B5EF4-FFF2-40B4-BE49-F238E27FC236}">
                <a16:creationId xmlns:a16="http://schemas.microsoft.com/office/drawing/2014/main" id="{7227ACBD-2006-4265-95FF-48A435FB799D}"/>
              </a:ext>
            </a:extLst>
          </p:cNvPr>
          <p:cNvGraphicFramePr>
            <a:graphicFrameLocks noGrp="1"/>
          </p:cNvGraphicFramePr>
          <p:nvPr>
            <p:ph type="tbl" sz="quarter" idx="13"/>
            <p:extLst>
              <p:ext uri="{D42A27DB-BD31-4B8C-83A1-F6EECF244321}">
                <p14:modId xmlns:p14="http://schemas.microsoft.com/office/powerpoint/2010/main" val="3699161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92517402"/>
                    </a:ext>
                  </a:extLst>
                </a:gridCol>
                <a:gridCol w="1069847">
                  <a:extLst>
                    <a:ext uri="{9D8B030D-6E8A-4147-A177-3AD203B41FA5}">
                      <a16:colId xmlns:a16="http://schemas.microsoft.com/office/drawing/2014/main" val="2211307003"/>
                    </a:ext>
                  </a:extLst>
                </a:gridCol>
                <a:gridCol w="1399031">
                  <a:extLst>
                    <a:ext uri="{9D8B030D-6E8A-4147-A177-3AD203B41FA5}">
                      <a16:colId xmlns:a16="http://schemas.microsoft.com/office/drawing/2014/main" val="137994512"/>
                    </a:ext>
                  </a:extLst>
                </a:gridCol>
                <a:gridCol w="493776">
                  <a:extLst>
                    <a:ext uri="{9D8B030D-6E8A-4147-A177-3AD203B41FA5}">
                      <a16:colId xmlns:a16="http://schemas.microsoft.com/office/drawing/2014/main" val="88692198"/>
                    </a:ext>
                  </a:extLst>
                </a:gridCol>
                <a:gridCol w="493776">
                  <a:extLst>
                    <a:ext uri="{9D8B030D-6E8A-4147-A177-3AD203B41FA5}">
                      <a16:colId xmlns:a16="http://schemas.microsoft.com/office/drawing/2014/main" val="639913342"/>
                    </a:ext>
                  </a:extLst>
                </a:gridCol>
                <a:gridCol w="493776">
                  <a:extLst>
                    <a:ext uri="{9D8B030D-6E8A-4147-A177-3AD203B41FA5}">
                      <a16:colId xmlns:a16="http://schemas.microsoft.com/office/drawing/2014/main" val="2792593499"/>
                    </a:ext>
                  </a:extLst>
                </a:gridCol>
                <a:gridCol w="493776">
                  <a:extLst>
                    <a:ext uri="{9D8B030D-6E8A-4147-A177-3AD203B41FA5}">
                      <a16:colId xmlns:a16="http://schemas.microsoft.com/office/drawing/2014/main" val="1739610092"/>
                    </a:ext>
                  </a:extLst>
                </a:gridCol>
                <a:gridCol w="493776">
                  <a:extLst>
                    <a:ext uri="{9D8B030D-6E8A-4147-A177-3AD203B41FA5}">
                      <a16:colId xmlns:a16="http://schemas.microsoft.com/office/drawing/2014/main" val="2944000741"/>
                    </a:ext>
                  </a:extLst>
                </a:gridCol>
                <a:gridCol w="493776">
                  <a:extLst>
                    <a:ext uri="{9D8B030D-6E8A-4147-A177-3AD203B41FA5}">
                      <a16:colId xmlns:a16="http://schemas.microsoft.com/office/drawing/2014/main" val="2279914083"/>
                    </a:ext>
                  </a:extLst>
                </a:gridCol>
                <a:gridCol w="493776">
                  <a:extLst>
                    <a:ext uri="{9D8B030D-6E8A-4147-A177-3AD203B41FA5}">
                      <a16:colId xmlns:a16="http://schemas.microsoft.com/office/drawing/2014/main" val="2338981837"/>
                    </a:ext>
                  </a:extLst>
                </a:gridCol>
                <a:gridCol w="493776">
                  <a:extLst>
                    <a:ext uri="{9D8B030D-6E8A-4147-A177-3AD203B41FA5}">
                      <a16:colId xmlns:a16="http://schemas.microsoft.com/office/drawing/2014/main" val="410753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03207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- 2025-06-24 16:07:20</a:t>
                      </a:r>
                      <a:r>
                        <a:rPr kumimoji="0" lang="de-DE" sz="1000" b="0" i="0" u="none" strike="noStrike" kern="1200" cap="none" spc="0" normalizeH="0" baseline="0" noProof="0">
                          <a:ln>
                            <a:noFill/>
                          </a:ln>
                          <a:solidFill>
                            <a:prstClr val="black"/>
                          </a:solidFill>
                          <a:effectLst/>
                          <a:uLnTx/>
                          <a:uFillTx/>
                          <a:latin typeface="Calibri"/>
                          <a:ea typeface="+mn-ea"/>
                          <a:cs typeface="+mn-cs"/>
                        </a:rPr>
                        <a:t>
 Mo Boussaidi war selbst jahrelang Drogendealer im Frankfurter Bahnhofsviertel. Heute hilft er Menschen, die dort gestrandet sind – mit einem Team aus ehemaligen Wohnungslosen und Abhängigen und streamt dabei live. 
 #ZweiteChance #Obdachlosenhilfe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https://quintly-eu-image-storage.s3.amazonaws.com/60b0c1ceafa7b1885479f8b118a661a3/2b02279136ae6175d7f78cb07b517407.jpg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05313947"/>
                  </a:ext>
                </a:extLst>
              </a:tr>
            </a:tbl>
          </a:graphicData>
        </a:graphic>
      </p:graphicFrame>
      <p:sp>
        <p:nvSpPr>
          <p:cNvPr id="4" name="Text Placeholder 3">
            <a:extLst>
              <a:ext uri="{FF2B5EF4-FFF2-40B4-BE49-F238E27FC236}">
                <a16:creationId xmlns:a16="http://schemas.microsoft.com/office/drawing/2014/main" id="{1DCF83DB-AD28-466E-9882-71ED9783BBC8}"/>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3236525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BF761-F149-43E6-A0A7-CE8318EB704A}"/>
              </a:ext>
            </a:extLst>
          </p:cNvPr>
          <p:cNvSpPr>
            <a:spLocks noGrp="1"/>
          </p:cNvSpPr>
          <p:nvPr>
            <p:ph type="title"/>
          </p:nvPr>
        </p:nvSpPr>
        <p:spPr/>
        <p:txBody>
          <a:bodyPr/>
          <a:lstStyle/>
          <a:p>
            <a:r>
              <a:rPr lang="en-US"/>
              <a:t>Instagram Posts Table (mit Shares) | lokalzeit - 4 of 20</a:t>
            </a:r>
          </a:p>
        </p:txBody>
      </p:sp>
      <p:graphicFrame>
        <p:nvGraphicFramePr>
          <p:cNvPr id="5" name="Table Placeholder 4">
            <a:extLst>
              <a:ext uri="{FF2B5EF4-FFF2-40B4-BE49-F238E27FC236}">
                <a16:creationId xmlns:a16="http://schemas.microsoft.com/office/drawing/2014/main" id="{0D84714B-0928-4016-AF5E-343C72FDA0EC}"/>
              </a:ext>
            </a:extLst>
          </p:cNvPr>
          <p:cNvGraphicFramePr>
            <a:graphicFrameLocks noGrp="1"/>
          </p:cNvGraphicFramePr>
          <p:nvPr>
            <p:ph type="tbl" sz="quarter" idx="13"/>
            <p:extLst>
              <p:ext uri="{D42A27DB-BD31-4B8C-83A1-F6EECF244321}">
                <p14:modId xmlns:p14="http://schemas.microsoft.com/office/powerpoint/2010/main" val="1430237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01545507"/>
                    </a:ext>
                  </a:extLst>
                </a:gridCol>
                <a:gridCol w="1069847">
                  <a:extLst>
                    <a:ext uri="{9D8B030D-6E8A-4147-A177-3AD203B41FA5}">
                      <a16:colId xmlns:a16="http://schemas.microsoft.com/office/drawing/2014/main" val="2069278628"/>
                    </a:ext>
                  </a:extLst>
                </a:gridCol>
                <a:gridCol w="1399031">
                  <a:extLst>
                    <a:ext uri="{9D8B030D-6E8A-4147-A177-3AD203B41FA5}">
                      <a16:colId xmlns:a16="http://schemas.microsoft.com/office/drawing/2014/main" val="340713376"/>
                    </a:ext>
                  </a:extLst>
                </a:gridCol>
                <a:gridCol w="493776">
                  <a:extLst>
                    <a:ext uri="{9D8B030D-6E8A-4147-A177-3AD203B41FA5}">
                      <a16:colId xmlns:a16="http://schemas.microsoft.com/office/drawing/2014/main" val="3609735606"/>
                    </a:ext>
                  </a:extLst>
                </a:gridCol>
                <a:gridCol w="493776">
                  <a:extLst>
                    <a:ext uri="{9D8B030D-6E8A-4147-A177-3AD203B41FA5}">
                      <a16:colId xmlns:a16="http://schemas.microsoft.com/office/drawing/2014/main" val="850852863"/>
                    </a:ext>
                  </a:extLst>
                </a:gridCol>
                <a:gridCol w="493776">
                  <a:extLst>
                    <a:ext uri="{9D8B030D-6E8A-4147-A177-3AD203B41FA5}">
                      <a16:colId xmlns:a16="http://schemas.microsoft.com/office/drawing/2014/main" val="2926401153"/>
                    </a:ext>
                  </a:extLst>
                </a:gridCol>
                <a:gridCol w="493776">
                  <a:extLst>
                    <a:ext uri="{9D8B030D-6E8A-4147-A177-3AD203B41FA5}">
                      <a16:colId xmlns:a16="http://schemas.microsoft.com/office/drawing/2014/main" val="638831994"/>
                    </a:ext>
                  </a:extLst>
                </a:gridCol>
                <a:gridCol w="493776">
                  <a:extLst>
                    <a:ext uri="{9D8B030D-6E8A-4147-A177-3AD203B41FA5}">
                      <a16:colId xmlns:a16="http://schemas.microsoft.com/office/drawing/2014/main" val="3481540023"/>
                    </a:ext>
                  </a:extLst>
                </a:gridCol>
                <a:gridCol w="493776">
                  <a:extLst>
                    <a:ext uri="{9D8B030D-6E8A-4147-A177-3AD203B41FA5}">
                      <a16:colId xmlns:a16="http://schemas.microsoft.com/office/drawing/2014/main" val="4001873334"/>
                    </a:ext>
                  </a:extLst>
                </a:gridCol>
                <a:gridCol w="493776">
                  <a:extLst>
                    <a:ext uri="{9D8B030D-6E8A-4147-A177-3AD203B41FA5}">
                      <a16:colId xmlns:a16="http://schemas.microsoft.com/office/drawing/2014/main" val="3214510368"/>
                    </a:ext>
                  </a:extLst>
                </a:gridCol>
                <a:gridCol w="493776">
                  <a:extLst>
                    <a:ext uri="{9D8B030D-6E8A-4147-A177-3AD203B41FA5}">
                      <a16:colId xmlns:a16="http://schemas.microsoft.com/office/drawing/2014/main" val="1899875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5030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- 2025-06-29 10:55:00</a:t>
                      </a:r>
                      <a:r>
                        <a:rPr kumimoji="0" lang="en-US" sz="1000" b="0" i="0" u="none" strike="noStrike" kern="1200" cap="none" spc="0" normalizeH="0" baseline="0" noProof="0">
                          <a:ln>
                            <a:noFill/>
                          </a:ln>
                          <a:solidFill>
                            <a:prstClr val="black"/>
                          </a:solidFill>
                          <a:effectLst/>
                          <a:uLnTx/>
                          <a:uFillTx/>
                          <a:latin typeface="Calibri"/>
                          <a:ea typeface="+mn-ea"/>
                          <a:cs typeface="+mn-cs"/>
                        </a:rPr>
                        <a:t>
 Die ersten Tage in Rente und Klaus Lüttgen fährt mit 66 Jahren 9500 Kilometer mit dem Fahrrad durch Alaska. Bikepacking extrem quasi. ⚠️ 
Die einen wollen in ihrer Rente endlich entspannen, die anderen fahren mit 66 Jahren mit dem Fahrrad durch Alaska. Klaus Lüttgens Gepäck für die 9.500 km lange Strecke: Schlafsack, Zelt und ein bunter Ei-förmiger Fahrradanhänger. 🌍
👨‍💻Autor: Lennart Wehmeier 
#WDR #Lokalzeit #Bikepacking #Solotrip #Abenteuer #ARD #Kanada #Alaska #Grevenbroich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https://quintly-eu-image-storage.s3.amazonaws.com/60b0c1ceafa7b1885479f8b118a661a3/bfc7fbaae50b50e7a977813590eae334.jpg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56021475"/>
                  </a:ext>
                </a:extLst>
              </a:tr>
            </a:tbl>
          </a:graphicData>
        </a:graphic>
      </p:graphicFrame>
      <p:sp>
        <p:nvSpPr>
          <p:cNvPr id="4" name="Text Placeholder 3">
            <a:extLst>
              <a:ext uri="{FF2B5EF4-FFF2-40B4-BE49-F238E27FC236}">
                <a16:creationId xmlns:a16="http://schemas.microsoft.com/office/drawing/2014/main" id="{3E8735DD-9626-4E47-806C-8EB41C925316}"/>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4028310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D6197-407B-4172-AEE0-3C94B73C2251}"/>
              </a:ext>
            </a:extLst>
          </p:cNvPr>
          <p:cNvSpPr>
            <a:spLocks noGrp="1"/>
          </p:cNvSpPr>
          <p:nvPr>
            <p:ph type="title"/>
          </p:nvPr>
        </p:nvSpPr>
        <p:spPr/>
        <p:txBody>
          <a:bodyPr/>
          <a:lstStyle/>
          <a:p>
            <a:r>
              <a:rPr lang="en-US"/>
              <a:t>Instagram Posts Table (mit Shares) | lokalzeit - 5 of 20</a:t>
            </a:r>
          </a:p>
        </p:txBody>
      </p:sp>
      <p:graphicFrame>
        <p:nvGraphicFramePr>
          <p:cNvPr id="5" name="Table Placeholder 4">
            <a:extLst>
              <a:ext uri="{FF2B5EF4-FFF2-40B4-BE49-F238E27FC236}">
                <a16:creationId xmlns:a16="http://schemas.microsoft.com/office/drawing/2014/main" id="{589E0FD6-EDF8-48F5-BAFC-4B8D3B91FBE6}"/>
              </a:ext>
            </a:extLst>
          </p:cNvPr>
          <p:cNvGraphicFramePr>
            <a:graphicFrameLocks noGrp="1"/>
          </p:cNvGraphicFramePr>
          <p:nvPr>
            <p:ph type="tbl" sz="quarter" idx="13"/>
            <p:extLst>
              <p:ext uri="{D42A27DB-BD31-4B8C-83A1-F6EECF244321}">
                <p14:modId xmlns:p14="http://schemas.microsoft.com/office/powerpoint/2010/main" val="722508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365999401"/>
                    </a:ext>
                  </a:extLst>
                </a:gridCol>
                <a:gridCol w="1069847">
                  <a:extLst>
                    <a:ext uri="{9D8B030D-6E8A-4147-A177-3AD203B41FA5}">
                      <a16:colId xmlns:a16="http://schemas.microsoft.com/office/drawing/2014/main" val="2146305487"/>
                    </a:ext>
                  </a:extLst>
                </a:gridCol>
                <a:gridCol w="1399031">
                  <a:extLst>
                    <a:ext uri="{9D8B030D-6E8A-4147-A177-3AD203B41FA5}">
                      <a16:colId xmlns:a16="http://schemas.microsoft.com/office/drawing/2014/main" val="4117821471"/>
                    </a:ext>
                  </a:extLst>
                </a:gridCol>
                <a:gridCol w="493776">
                  <a:extLst>
                    <a:ext uri="{9D8B030D-6E8A-4147-A177-3AD203B41FA5}">
                      <a16:colId xmlns:a16="http://schemas.microsoft.com/office/drawing/2014/main" val="3035944256"/>
                    </a:ext>
                  </a:extLst>
                </a:gridCol>
                <a:gridCol w="493776">
                  <a:extLst>
                    <a:ext uri="{9D8B030D-6E8A-4147-A177-3AD203B41FA5}">
                      <a16:colId xmlns:a16="http://schemas.microsoft.com/office/drawing/2014/main" val="3444727117"/>
                    </a:ext>
                  </a:extLst>
                </a:gridCol>
                <a:gridCol w="493776">
                  <a:extLst>
                    <a:ext uri="{9D8B030D-6E8A-4147-A177-3AD203B41FA5}">
                      <a16:colId xmlns:a16="http://schemas.microsoft.com/office/drawing/2014/main" val="769743608"/>
                    </a:ext>
                  </a:extLst>
                </a:gridCol>
                <a:gridCol w="493776">
                  <a:extLst>
                    <a:ext uri="{9D8B030D-6E8A-4147-A177-3AD203B41FA5}">
                      <a16:colId xmlns:a16="http://schemas.microsoft.com/office/drawing/2014/main" val="2470471785"/>
                    </a:ext>
                  </a:extLst>
                </a:gridCol>
                <a:gridCol w="493776">
                  <a:extLst>
                    <a:ext uri="{9D8B030D-6E8A-4147-A177-3AD203B41FA5}">
                      <a16:colId xmlns:a16="http://schemas.microsoft.com/office/drawing/2014/main" val="1936575169"/>
                    </a:ext>
                  </a:extLst>
                </a:gridCol>
                <a:gridCol w="493776">
                  <a:extLst>
                    <a:ext uri="{9D8B030D-6E8A-4147-A177-3AD203B41FA5}">
                      <a16:colId xmlns:a16="http://schemas.microsoft.com/office/drawing/2014/main" val="137522540"/>
                    </a:ext>
                  </a:extLst>
                </a:gridCol>
                <a:gridCol w="493776">
                  <a:extLst>
                    <a:ext uri="{9D8B030D-6E8A-4147-A177-3AD203B41FA5}">
                      <a16:colId xmlns:a16="http://schemas.microsoft.com/office/drawing/2014/main" val="1792138622"/>
                    </a:ext>
                  </a:extLst>
                </a:gridCol>
                <a:gridCol w="493776">
                  <a:extLst>
                    <a:ext uri="{9D8B030D-6E8A-4147-A177-3AD203B41FA5}">
                      <a16:colId xmlns:a16="http://schemas.microsoft.com/office/drawing/2014/main" val="4227781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86330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- 2025-06-28 15:25:00</a:t>
                      </a:r>
                      <a:r>
                        <a:rPr kumimoji="0" lang="de-DE" sz="1000" b="0" i="0" u="none" strike="noStrike" kern="1200" cap="none" spc="0" normalizeH="0" baseline="0" noProof="0">
                          <a:ln>
                            <a:noFill/>
                          </a:ln>
                          <a:solidFill>
                            <a:prstClr val="black"/>
                          </a:solidFill>
                          <a:effectLst/>
                          <a:uLnTx/>
                          <a:uFillTx/>
                          <a:latin typeface="Calibri"/>
                          <a:ea typeface="+mn-ea"/>
                          <a:cs typeface="+mn-cs"/>
                        </a:rPr>
                        <a:t>
 Stricknadeln statt Popcorn: In Euskirchen ist jetzt ein neuer Trend aus Skandinavien angekommen: Stricken im Kino. 🍿 
Statt Zuhause alleine vorm Fernseher zu hocken, lädt das neue Strick-Kino in Euskirchen einmal im Monat zum gemeinsamen Stricken und Häkeln ein. 🧶 
Die 21-Jährige Johanna war bei der Strick-Kino Premiere dabei und hat sich ein Oberteil für den Sommer gehäkelt. Vom Film hat sie übrigens kaum was verpasst! 🎞️ 
👩‍💻Autorin: Maike Krebber    #Strickkino #stricken #häkeln #Handarbeit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https://quintly-eu-image-storage.s3.amazonaws.com/60b0c1ceafa7b1885479f8b118a661a3/f6694aff2e19f05851af03cacb95614e.jpg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06035390"/>
                  </a:ext>
                </a:extLst>
              </a:tr>
            </a:tbl>
          </a:graphicData>
        </a:graphic>
      </p:graphicFrame>
      <p:sp>
        <p:nvSpPr>
          <p:cNvPr id="4" name="Text Placeholder 3">
            <a:extLst>
              <a:ext uri="{FF2B5EF4-FFF2-40B4-BE49-F238E27FC236}">
                <a16:creationId xmlns:a16="http://schemas.microsoft.com/office/drawing/2014/main" id="{3E2DC364-2E8D-4DAB-A254-E8BABE9FB6A6}"/>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2416487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14F1A-A81F-4700-B427-31C9C2CA8992}"/>
              </a:ext>
            </a:extLst>
          </p:cNvPr>
          <p:cNvSpPr>
            <a:spLocks noGrp="1"/>
          </p:cNvSpPr>
          <p:nvPr>
            <p:ph type="title"/>
          </p:nvPr>
        </p:nvSpPr>
        <p:spPr/>
        <p:txBody>
          <a:bodyPr/>
          <a:lstStyle/>
          <a:p>
            <a:r>
              <a:rPr lang="en-US"/>
              <a:t>Instagram Posts Table (mit Shares) | lokalzeit - 6 of 20</a:t>
            </a:r>
          </a:p>
        </p:txBody>
      </p:sp>
      <p:graphicFrame>
        <p:nvGraphicFramePr>
          <p:cNvPr id="5" name="Table Placeholder 4">
            <a:extLst>
              <a:ext uri="{FF2B5EF4-FFF2-40B4-BE49-F238E27FC236}">
                <a16:creationId xmlns:a16="http://schemas.microsoft.com/office/drawing/2014/main" id="{6ED02C0C-EFB6-484C-A8A4-F8878327468D}"/>
              </a:ext>
            </a:extLst>
          </p:cNvPr>
          <p:cNvGraphicFramePr>
            <a:graphicFrameLocks noGrp="1"/>
          </p:cNvGraphicFramePr>
          <p:nvPr>
            <p:ph type="tbl" sz="quarter" idx="13"/>
            <p:extLst>
              <p:ext uri="{D42A27DB-BD31-4B8C-83A1-F6EECF244321}">
                <p14:modId xmlns:p14="http://schemas.microsoft.com/office/powerpoint/2010/main" val="3314388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2918522"/>
                    </a:ext>
                  </a:extLst>
                </a:gridCol>
                <a:gridCol w="1069847">
                  <a:extLst>
                    <a:ext uri="{9D8B030D-6E8A-4147-A177-3AD203B41FA5}">
                      <a16:colId xmlns:a16="http://schemas.microsoft.com/office/drawing/2014/main" val="2818173164"/>
                    </a:ext>
                  </a:extLst>
                </a:gridCol>
                <a:gridCol w="1399031">
                  <a:extLst>
                    <a:ext uri="{9D8B030D-6E8A-4147-A177-3AD203B41FA5}">
                      <a16:colId xmlns:a16="http://schemas.microsoft.com/office/drawing/2014/main" val="2437094728"/>
                    </a:ext>
                  </a:extLst>
                </a:gridCol>
                <a:gridCol w="493776">
                  <a:extLst>
                    <a:ext uri="{9D8B030D-6E8A-4147-A177-3AD203B41FA5}">
                      <a16:colId xmlns:a16="http://schemas.microsoft.com/office/drawing/2014/main" val="528077319"/>
                    </a:ext>
                  </a:extLst>
                </a:gridCol>
                <a:gridCol w="493776">
                  <a:extLst>
                    <a:ext uri="{9D8B030D-6E8A-4147-A177-3AD203B41FA5}">
                      <a16:colId xmlns:a16="http://schemas.microsoft.com/office/drawing/2014/main" val="4240568207"/>
                    </a:ext>
                  </a:extLst>
                </a:gridCol>
                <a:gridCol w="493776">
                  <a:extLst>
                    <a:ext uri="{9D8B030D-6E8A-4147-A177-3AD203B41FA5}">
                      <a16:colId xmlns:a16="http://schemas.microsoft.com/office/drawing/2014/main" val="3393492124"/>
                    </a:ext>
                  </a:extLst>
                </a:gridCol>
                <a:gridCol w="493776">
                  <a:extLst>
                    <a:ext uri="{9D8B030D-6E8A-4147-A177-3AD203B41FA5}">
                      <a16:colId xmlns:a16="http://schemas.microsoft.com/office/drawing/2014/main" val="3432812767"/>
                    </a:ext>
                  </a:extLst>
                </a:gridCol>
                <a:gridCol w="493776">
                  <a:extLst>
                    <a:ext uri="{9D8B030D-6E8A-4147-A177-3AD203B41FA5}">
                      <a16:colId xmlns:a16="http://schemas.microsoft.com/office/drawing/2014/main" val="1542402416"/>
                    </a:ext>
                  </a:extLst>
                </a:gridCol>
                <a:gridCol w="493776">
                  <a:extLst>
                    <a:ext uri="{9D8B030D-6E8A-4147-A177-3AD203B41FA5}">
                      <a16:colId xmlns:a16="http://schemas.microsoft.com/office/drawing/2014/main" val="1245135435"/>
                    </a:ext>
                  </a:extLst>
                </a:gridCol>
                <a:gridCol w="493776">
                  <a:extLst>
                    <a:ext uri="{9D8B030D-6E8A-4147-A177-3AD203B41FA5}">
                      <a16:colId xmlns:a16="http://schemas.microsoft.com/office/drawing/2014/main" val="1932758450"/>
                    </a:ext>
                  </a:extLst>
                </a:gridCol>
                <a:gridCol w="493776">
                  <a:extLst>
                    <a:ext uri="{9D8B030D-6E8A-4147-A177-3AD203B41FA5}">
                      <a16:colId xmlns:a16="http://schemas.microsoft.com/office/drawing/2014/main" val="2976708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9145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- 2025-06-23 14:38:47</a:t>
                      </a:r>
                      <a:r>
                        <a:rPr kumimoji="0" lang="de-DE" sz="1000" b="0" i="0" u="none" strike="noStrike" kern="1200" cap="none" spc="0" normalizeH="0" baseline="0" noProof="0">
                          <a:ln>
                            <a:noFill/>
                          </a:ln>
                          <a:solidFill>
                            <a:prstClr val="black"/>
                          </a:solidFill>
                          <a:effectLst/>
                          <a:uLnTx/>
                          <a:uFillTx/>
                          <a:latin typeface="Calibri"/>
                          <a:ea typeface="+mn-ea"/>
                          <a:cs typeface="+mn-cs"/>
                        </a:rPr>
                        <a:t>
 Für Martina ist Jagen mehr als nur ein Hobby: Seit 3 Jahren ist die 30-jährige Kölnerin als Jägerin aktiv – meistens im Bergischen Land. 🌳
Was reizt sie am Jagen und wie kommt man als junge Frau darauf, einen Jagdschein zu machen? 
Wir haben Martina Rohn und ihren Hund Ennio einen Tag auf der Jagd begleitet. 👩🐕 
Autorin: Franziska Schork 
#WDR #Lokalzeit #Jagen #Natur #Tiere #Fleisch #Artenschutz #Jagdhund #Gewehr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https://quintly-eu-image-storage.s3.amazonaws.com/60b0c1ceafa7b1885479f8b118a661a3/33bd09160773fc858d3fb5650ff89fc8.jpg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67762099"/>
                  </a:ext>
                </a:extLst>
              </a:tr>
            </a:tbl>
          </a:graphicData>
        </a:graphic>
      </p:graphicFrame>
      <p:sp>
        <p:nvSpPr>
          <p:cNvPr id="4" name="Text Placeholder 3">
            <a:extLst>
              <a:ext uri="{FF2B5EF4-FFF2-40B4-BE49-F238E27FC236}">
                <a16:creationId xmlns:a16="http://schemas.microsoft.com/office/drawing/2014/main" id="{3F8235F5-20C2-4D1A-8905-17A867BA74D9}"/>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2073869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277D1-EBAF-459A-89D5-ADD65C181B6A}"/>
              </a:ext>
            </a:extLst>
          </p:cNvPr>
          <p:cNvSpPr>
            <a:spLocks noGrp="1"/>
          </p:cNvSpPr>
          <p:nvPr>
            <p:ph type="title"/>
          </p:nvPr>
        </p:nvSpPr>
        <p:spPr/>
        <p:txBody>
          <a:bodyPr/>
          <a:lstStyle/>
          <a:p>
            <a:r>
              <a:rPr lang="en-US"/>
              <a:t>Instagram Posts Table (mit Shares) | lokalzeit - 7 of 20</a:t>
            </a:r>
          </a:p>
        </p:txBody>
      </p:sp>
      <p:graphicFrame>
        <p:nvGraphicFramePr>
          <p:cNvPr id="5" name="Table Placeholder 4">
            <a:extLst>
              <a:ext uri="{FF2B5EF4-FFF2-40B4-BE49-F238E27FC236}">
                <a16:creationId xmlns:a16="http://schemas.microsoft.com/office/drawing/2014/main" id="{C910C2F0-44C8-4FF1-BAAC-704AAAF00015}"/>
              </a:ext>
            </a:extLst>
          </p:cNvPr>
          <p:cNvGraphicFramePr>
            <a:graphicFrameLocks noGrp="1"/>
          </p:cNvGraphicFramePr>
          <p:nvPr>
            <p:ph type="tbl" sz="quarter" idx="13"/>
            <p:extLst>
              <p:ext uri="{D42A27DB-BD31-4B8C-83A1-F6EECF244321}">
                <p14:modId xmlns:p14="http://schemas.microsoft.com/office/powerpoint/2010/main" val="2958395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50787645"/>
                    </a:ext>
                  </a:extLst>
                </a:gridCol>
                <a:gridCol w="1069847">
                  <a:extLst>
                    <a:ext uri="{9D8B030D-6E8A-4147-A177-3AD203B41FA5}">
                      <a16:colId xmlns:a16="http://schemas.microsoft.com/office/drawing/2014/main" val="114500298"/>
                    </a:ext>
                  </a:extLst>
                </a:gridCol>
                <a:gridCol w="1399031">
                  <a:extLst>
                    <a:ext uri="{9D8B030D-6E8A-4147-A177-3AD203B41FA5}">
                      <a16:colId xmlns:a16="http://schemas.microsoft.com/office/drawing/2014/main" val="707591722"/>
                    </a:ext>
                  </a:extLst>
                </a:gridCol>
                <a:gridCol w="493776">
                  <a:extLst>
                    <a:ext uri="{9D8B030D-6E8A-4147-A177-3AD203B41FA5}">
                      <a16:colId xmlns:a16="http://schemas.microsoft.com/office/drawing/2014/main" val="1402995828"/>
                    </a:ext>
                  </a:extLst>
                </a:gridCol>
                <a:gridCol w="493776">
                  <a:extLst>
                    <a:ext uri="{9D8B030D-6E8A-4147-A177-3AD203B41FA5}">
                      <a16:colId xmlns:a16="http://schemas.microsoft.com/office/drawing/2014/main" val="3469256183"/>
                    </a:ext>
                  </a:extLst>
                </a:gridCol>
                <a:gridCol w="493776">
                  <a:extLst>
                    <a:ext uri="{9D8B030D-6E8A-4147-A177-3AD203B41FA5}">
                      <a16:colId xmlns:a16="http://schemas.microsoft.com/office/drawing/2014/main" val="4005273061"/>
                    </a:ext>
                  </a:extLst>
                </a:gridCol>
                <a:gridCol w="493776">
                  <a:extLst>
                    <a:ext uri="{9D8B030D-6E8A-4147-A177-3AD203B41FA5}">
                      <a16:colId xmlns:a16="http://schemas.microsoft.com/office/drawing/2014/main" val="3346310620"/>
                    </a:ext>
                  </a:extLst>
                </a:gridCol>
                <a:gridCol w="493776">
                  <a:extLst>
                    <a:ext uri="{9D8B030D-6E8A-4147-A177-3AD203B41FA5}">
                      <a16:colId xmlns:a16="http://schemas.microsoft.com/office/drawing/2014/main" val="3270477165"/>
                    </a:ext>
                  </a:extLst>
                </a:gridCol>
                <a:gridCol w="493776">
                  <a:extLst>
                    <a:ext uri="{9D8B030D-6E8A-4147-A177-3AD203B41FA5}">
                      <a16:colId xmlns:a16="http://schemas.microsoft.com/office/drawing/2014/main" val="2746462550"/>
                    </a:ext>
                  </a:extLst>
                </a:gridCol>
                <a:gridCol w="493776">
                  <a:extLst>
                    <a:ext uri="{9D8B030D-6E8A-4147-A177-3AD203B41FA5}">
                      <a16:colId xmlns:a16="http://schemas.microsoft.com/office/drawing/2014/main" val="3213707336"/>
                    </a:ext>
                  </a:extLst>
                </a:gridCol>
                <a:gridCol w="493776">
                  <a:extLst>
                    <a:ext uri="{9D8B030D-6E8A-4147-A177-3AD203B41FA5}">
                      <a16:colId xmlns:a16="http://schemas.microsoft.com/office/drawing/2014/main" val="2217670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15702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- 2025-06-23 17:33:10</a:t>
                      </a:r>
                      <a:r>
                        <a:rPr kumimoji="0" lang="de-DE" sz="1000" b="0" i="0" u="none" strike="noStrike" kern="1200" cap="none" spc="0" normalizeH="0" baseline="0" noProof="0">
                          <a:ln>
                            <a:noFill/>
                          </a:ln>
                          <a:solidFill>
                            <a:prstClr val="black"/>
                          </a:solidFill>
                          <a:effectLst/>
                          <a:uLnTx/>
                          <a:uFillTx/>
                          <a:latin typeface="Calibri"/>
                          <a:ea typeface="+mn-ea"/>
                          <a:cs typeface="+mn-cs"/>
                        </a:rPr>
                        <a:t>
 Ist das Kunst oder kann das weg? Im Duisburger Seniorenzentrum steht jetzt Kunstwerke von dem Künstler Sandro Antal.
Er selbst ist jetzt auch eingezogen und hat sich damit ein Stück Zuhause mitgenommen. Mitbewohnerin Jutta Seilring ist 91 Jahre alt und hätte noch ein paar Fragen... 🤔
#WDR #Lokalzeit #Kunst #Duisburg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https://quintly-eu-image-storage.s3.amazonaws.com/60b0c1ceafa7b1885479f8b118a661a3/b862d0701d09fcf8e325a9a84e502b35.jpg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93387557"/>
                  </a:ext>
                </a:extLst>
              </a:tr>
            </a:tbl>
          </a:graphicData>
        </a:graphic>
      </p:graphicFrame>
      <p:sp>
        <p:nvSpPr>
          <p:cNvPr id="4" name="Text Placeholder 3">
            <a:extLst>
              <a:ext uri="{FF2B5EF4-FFF2-40B4-BE49-F238E27FC236}">
                <a16:creationId xmlns:a16="http://schemas.microsoft.com/office/drawing/2014/main" id="{162030D8-CB70-40D3-B706-1C446AA80706}"/>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415450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B0AC6-EEC2-48EF-9A64-3220889175C4}"/>
              </a:ext>
            </a:extLst>
          </p:cNvPr>
          <p:cNvSpPr>
            <a:spLocks noGrp="1"/>
          </p:cNvSpPr>
          <p:nvPr>
            <p:ph type="title"/>
          </p:nvPr>
        </p:nvSpPr>
        <p:spPr/>
        <p:txBody>
          <a:bodyPr/>
          <a:lstStyle/>
          <a:p>
            <a:r>
              <a:rPr lang="en-US"/>
              <a:t>Instagram Posts Table (mit Shares) | lokalzeit - 8 of 20</a:t>
            </a:r>
          </a:p>
        </p:txBody>
      </p:sp>
      <p:graphicFrame>
        <p:nvGraphicFramePr>
          <p:cNvPr id="5" name="Table Placeholder 4">
            <a:extLst>
              <a:ext uri="{FF2B5EF4-FFF2-40B4-BE49-F238E27FC236}">
                <a16:creationId xmlns:a16="http://schemas.microsoft.com/office/drawing/2014/main" id="{19692467-F3B2-4783-B0E2-933731334170}"/>
              </a:ext>
            </a:extLst>
          </p:cNvPr>
          <p:cNvGraphicFramePr>
            <a:graphicFrameLocks noGrp="1"/>
          </p:cNvGraphicFramePr>
          <p:nvPr>
            <p:ph type="tbl" sz="quarter" idx="13"/>
            <p:extLst>
              <p:ext uri="{D42A27DB-BD31-4B8C-83A1-F6EECF244321}">
                <p14:modId xmlns:p14="http://schemas.microsoft.com/office/powerpoint/2010/main" val="2618040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10203044"/>
                    </a:ext>
                  </a:extLst>
                </a:gridCol>
                <a:gridCol w="1069847">
                  <a:extLst>
                    <a:ext uri="{9D8B030D-6E8A-4147-A177-3AD203B41FA5}">
                      <a16:colId xmlns:a16="http://schemas.microsoft.com/office/drawing/2014/main" val="931857717"/>
                    </a:ext>
                  </a:extLst>
                </a:gridCol>
                <a:gridCol w="1399031">
                  <a:extLst>
                    <a:ext uri="{9D8B030D-6E8A-4147-A177-3AD203B41FA5}">
                      <a16:colId xmlns:a16="http://schemas.microsoft.com/office/drawing/2014/main" val="1043824020"/>
                    </a:ext>
                  </a:extLst>
                </a:gridCol>
                <a:gridCol w="493776">
                  <a:extLst>
                    <a:ext uri="{9D8B030D-6E8A-4147-A177-3AD203B41FA5}">
                      <a16:colId xmlns:a16="http://schemas.microsoft.com/office/drawing/2014/main" val="1015417614"/>
                    </a:ext>
                  </a:extLst>
                </a:gridCol>
                <a:gridCol w="493776">
                  <a:extLst>
                    <a:ext uri="{9D8B030D-6E8A-4147-A177-3AD203B41FA5}">
                      <a16:colId xmlns:a16="http://schemas.microsoft.com/office/drawing/2014/main" val="3019373161"/>
                    </a:ext>
                  </a:extLst>
                </a:gridCol>
                <a:gridCol w="493776">
                  <a:extLst>
                    <a:ext uri="{9D8B030D-6E8A-4147-A177-3AD203B41FA5}">
                      <a16:colId xmlns:a16="http://schemas.microsoft.com/office/drawing/2014/main" val="1807970481"/>
                    </a:ext>
                  </a:extLst>
                </a:gridCol>
                <a:gridCol w="493776">
                  <a:extLst>
                    <a:ext uri="{9D8B030D-6E8A-4147-A177-3AD203B41FA5}">
                      <a16:colId xmlns:a16="http://schemas.microsoft.com/office/drawing/2014/main" val="2593216346"/>
                    </a:ext>
                  </a:extLst>
                </a:gridCol>
                <a:gridCol w="493776">
                  <a:extLst>
                    <a:ext uri="{9D8B030D-6E8A-4147-A177-3AD203B41FA5}">
                      <a16:colId xmlns:a16="http://schemas.microsoft.com/office/drawing/2014/main" val="3252555896"/>
                    </a:ext>
                  </a:extLst>
                </a:gridCol>
                <a:gridCol w="493776">
                  <a:extLst>
                    <a:ext uri="{9D8B030D-6E8A-4147-A177-3AD203B41FA5}">
                      <a16:colId xmlns:a16="http://schemas.microsoft.com/office/drawing/2014/main" val="1518608199"/>
                    </a:ext>
                  </a:extLst>
                </a:gridCol>
                <a:gridCol w="493776">
                  <a:extLst>
                    <a:ext uri="{9D8B030D-6E8A-4147-A177-3AD203B41FA5}">
                      <a16:colId xmlns:a16="http://schemas.microsoft.com/office/drawing/2014/main" val="4078334286"/>
                    </a:ext>
                  </a:extLst>
                </a:gridCol>
                <a:gridCol w="493776">
                  <a:extLst>
                    <a:ext uri="{9D8B030D-6E8A-4147-A177-3AD203B41FA5}">
                      <a16:colId xmlns:a16="http://schemas.microsoft.com/office/drawing/2014/main" val="1183392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38324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- 2025-06-27 13:30:00</a:t>
                      </a:r>
                      <a:r>
                        <a:rPr kumimoji="0" lang="de-DE" sz="1000" b="0" i="0" u="none" strike="noStrike" kern="1200" cap="none" spc="0" normalizeH="0" baseline="0" noProof="0">
                          <a:ln>
                            <a:noFill/>
                          </a:ln>
                          <a:solidFill>
                            <a:prstClr val="black"/>
                          </a:solidFill>
                          <a:effectLst/>
                          <a:uLnTx/>
                          <a:uFillTx/>
                          <a:latin typeface="Calibri"/>
                          <a:ea typeface="+mn-ea"/>
                          <a:cs typeface="+mn-cs"/>
                        </a:rPr>
                        <a:t>
 Zocken und damit etwas Gutes tun? 🤔Das geht bei der Lebenshilfe in Duisburg. 
Im AutismusTherapieZentrum treffen sich einmal im Monat Ehrenamtler und autistische Kinder und Jugendliche zum Zocken und Programmieren. Für Falk das coolste Ehrenamt, für die Autisten ein echter Safe Space – Daddeln unter Gleichgesinnten. 🎮
👨‍💻Autor: Christian Richter 
#Gaming #Zocken #Autismus #Duisburg #Lebenshilfe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https://quintly-eu-image-storage.s3.amazonaws.com/60b0c1ceafa7b1885479f8b118a661a3/829b2aa270171154798b01095a73e4b2.jpg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14753051"/>
                  </a:ext>
                </a:extLst>
              </a:tr>
            </a:tbl>
          </a:graphicData>
        </a:graphic>
      </p:graphicFrame>
      <p:sp>
        <p:nvSpPr>
          <p:cNvPr id="4" name="Text Placeholder 3">
            <a:extLst>
              <a:ext uri="{FF2B5EF4-FFF2-40B4-BE49-F238E27FC236}">
                <a16:creationId xmlns:a16="http://schemas.microsoft.com/office/drawing/2014/main" id="{4E739F45-CC25-403F-BA43-53782A3C503B}"/>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4167891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7C9AD-F7BF-4C67-982C-61CEA0C5B3B5}"/>
              </a:ext>
            </a:extLst>
          </p:cNvPr>
          <p:cNvSpPr>
            <a:spLocks noGrp="1"/>
          </p:cNvSpPr>
          <p:nvPr>
            <p:ph type="title"/>
          </p:nvPr>
        </p:nvSpPr>
        <p:spPr/>
        <p:txBody>
          <a:bodyPr/>
          <a:lstStyle/>
          <a:p>
            <a:r>
              <a:rPr lang="en-US"/>
              <a:t>Instagram Posts Table (mit Shares) | lokalzeit - 9 of 20</a:t>
            </a:r>
          </a:p>
        </p:txBody>
      </p:sp>
      <p:graphicFrame>
        <p:nvGraphicFramePr>
          <p:cNvPr id="5" name="Table Placeholder 4">
            <a:extLst>
              <a:ext uri="{FF2B5EF4-FFF2-40B4-BE49-F238E27FC236}">
                <a16:creationId xmlns:a16="http://schemas.microsoft.com/office/drawing/2014/main" id="{BB363D7A-F4C7-497A-8008-ACACAB960862}"/>
              </a:ext>
            </a:extLst>
          </p:cNvPr>
          <p:cNvGraphicFramePr>
            <a:graphicFrameLocks noGrp="1"/>
          </p:cNvGraphicFramePr>
          <p:nvPr>
            <p:ph type="tbl" sz="quarter" idx="13"/>
            <p:extLst>
              <p:ext uri="{D42A27DB-BD31-4B8C-83A1-F6EECF244321}">
                <p14:modId xmlns:p14="http://schemas.microsoft.com/office/powerpoint/2010/main" val="3983120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44543811"/>
                    </a:ext>
                  </a:extLst>
                </a:gridCol>
                <a:gridCol w="1069847">
                  <a:extLst>
                    <a:ext uri="{9D8B030D-6E8A-4147-A177-3AD203B41FA5}">
                      <a16:colId xmlns:a16="http://schemas.microsoft.com/office/drawing/2014/main" val="620132808"/>
                    </a:ext>
                  </a:extLst>
                </a:gridCol>
                <a:gridCol w="1399031">
                  <a:extLst>
                    <a:ext uri="{9D8B030D-6E8A-4147-A177-3AD203B41FA5}">
                      <a16:colId xmlns:a16="http://schemas.microsoft.com/office/drawing/2014/main" val="669635493"/>
                    </a:ext>
                  </a:extLst>
                </a:gridCol>
                <a:gridCol w="493776">
                  <a:extLst>
                    <a:ext uri="{9D8B030D-6E8A-4147-A177-3AD203B41FA5}">
                      <a16:colId xmlns:a16="http://schemas.microsoft.com/office/drawing/2014/main" val="2360946685"/>
                    </a:ext>
                  </a:extLst>
                </a:gridCol>
                <a:gridCol w="493776">
                  <a:extLst>
                    <a:ext uri="{9D8B030D-6E8A-4147-A177-3AD203B41FA5}">
                      <a16:colId xmlns:a16="http://schemas.microsoft.com/office/drawing/2014/main" val="1237613233"/>
                    </a:ext>
                  </a:extLst>
                </a:gridCol>
                <a:gridCol w="493776">
                  <a:extLst>
                    <a:ext uri="{9D8B030D-6E8A-4147-A177-3AD203B41FA5}">
                      <a16:colId xmlns:a16="http://schemas.microsoft.com/office/drawing/2014/main" val="1222770610"/>
                    </a:ext>
                  </a:extLst>
                </a:gridCol>
                <a:gridCol w="493776">
                  <a:extLst>
                    <a:ext uri="{9D8B030D-6E8A-4147-A177-3AD203B41FA5}">
                      <a16:colId xmlns:a16="http://schemas.microsoft.com/office/drawing/2014/main" val="1489461255"/>
                    </a:ext>
                  </a:extLst>
                </a:gridCol>
                <a:gridCol w="493776">
                  <a:extLst>
                    <a:ext uri="{9D8B030D-6E8A-4147-A177-3AD203B41FA5}">
                      <a16:colId xmlns:a16="http://schemas.microsoft.com/office/drawing/2014/main" val="3659119646"/>
                    </a:ext>
                  </a:extLst>
                </a:gridCol>
                <a:gridCol w="493776">
                  <a:extLst>
                    <a:ext uri="{9D8B030D-6E8A-4147-A177-3AD203B41FA5}">
                      <a16:colId xmlns:a16="http://schemas.microsoft.com/office/drawing/2014/main" val="2070728158"/>
                    </a:ext>
                  </a:extLst>
                </a:gridCol>
                <a:gridCol w="493776">
                  <a:extLst>
                    <a:ext uri="{9D8B030D-6E8A-4147-A177-3AD203B41FA5}">
                      <a16:colId xmlns:a16="http://schemas.microsoft.com/office/drawing/2014/main" val="207761609"/>
                    </a:ext>
                  </a:extLst>
                </a:gridCol>
                <a:gridCol w="493776">
                  <a:extLst>
                    <a:ext uri="{9D8B030D-6E8A-4147-A177-3AD203B41FA5}">
                      <a16:colId xmlns:a16="http://schemas.microsoft.com/office/drawing/2014/main" val="49935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82408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- 2025-06-25 12:55:00</a:t>
                      </a:r>
                      <a:r>
                        <a:rPr kumimoji="0" lang="de-DE" sz="1000" b="0" i="0" u="none" strike="noStrike" kern="1200" cap="none" spc="0" normalizeH="0" baseline="0" noProof="0">
                          <a:ln>
                            <a:noFill/>
                          </a:ln>
                          <a:solidFill>
                            <a:prstClr val="black"/>
                          </a:solidFill>
                          <a:effectLst/>
                          <a:uLnTx/>
                          <a:uFillTx/>
                          <a:latin typeface="Calibri"/>
                          <a:ea typeface="+mn-ea"/>
                          <a:cs typeface="+mn-cs"/>
                        </a:rPr>
                        <a:t>
 Plötzlich war die Welt für Sebastian Schmitz still, da war nur noch ein Rauschen. Nach mehreren Hörstürzen ist er innerhalb kurzer Zeit taub geworden. 
Über Hörprothesen, sogenannte Cochlea Implantate, kann er wieder hören. Mit seinem Gehör hatte er aber auch sein Gleichgewicht verloren. Die Gründe dafür sind bis heute ungeklärt.  
Aber seinen Kampfgeist hat er nicht verloren. 💪 
Schon bevor er taub wurde, hat er überlegt, wieder aktiv in der Leichtathletik zu werden. Im Krankenhaus dachte er sich dann: Jetzt erst recht! 
In Düsseldorf trainiert der 31-Jährige jetzt beim DSV 04 Lierenfeld für die Deutschen Leichtathletik-Meisterschaften für Gehörlose, die am 27. und 28. Juni in Düsseldorf ausgetragen werden. 🏃🏆 
👩‍💻Autorin: Annika Müller 
#Leichtathletik #Gehörlos #Düsseldorf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https://quintly-eu-image-storage.s3.amazonaws.com/60b0c1ceafa7b1885479f8b118a661a3/a7915cce6fbe0806c295e607496bf6ec.jpg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54233994"/>
                  </a:ext>
                </a:extLst>
              </a:tr>
            </a:tbl>
          </a:graphicData>
        </a:graphic>
      </p:graphicFrame>
      <p:sp>
        <p:nvSpPr>
          <p:cNvPr id="4" name="Text Placeholder 3">
            <a:extLst>
              <a:ext uri="{FF2B5EF4-FFF2-40B4-BE49-F238E27FC236}">
                <a16:creationId xmlns:a16="http://schemas.microsoft.com/office/drawing/2014/main" id="{23D6F5C6-20B6-41CF-8B12-44E65BD6E48F}"/>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3310163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1BFAD-7778-461E-A167-413B1992826D}"/>
              </a:ext>
            </a:extLst>
          </p:cNvPr>
          <p:cNvSpPr>
            <a:spLocks noGrp="1"/>
          </p:cNvSpPr>
          <p:nvPr>
            <p:ph type="title"/>
          </p:nvPr>
        </p:nvSpPr>
        <p:spPr/>
        <p:txBody>
          <a:bodyPr/>
          <a:lstStyle/>
          <a:p>
            <a:r>
              <a:rPr lang="en-US"/>
              <a:t>Instagram Posts Table (mit Shares) | lokalzeit - 10 of 20</a:t>
            </a:r>
          </a:p>
        </p:txBody>
      </p:sp>
      <p:graphicFrame>
        <p:nvGraphicFramePr>
          <p:cNvPr id="5" name="Table Placeholder 4">
            <a:extLst>
              <a:ext uri="{FF2B5EF4-FFF2-40B4-BE49-F238E27FC236}">
                <a16:creationId xmlns:a16="http://schemas.microsoft.com/office/drawing/2014/main" id="{3F81F806-C68C-47BB-9F34-0EC995FE0F87}"/>
              </a:ext>
            </a:extLst>
          </p:cNvPr>
          <p:cNvGraphicFramePr>
            <a:graphicFrameLocks noGrp="1"/>
          </p:cNvGraphicFramePr>
          <p:nvPr>
            <p:ph type="tbl" sz="quarter" idx="13"/>
            <p:extLst>
              <p:ext uri="{D42A27DB-BD31-4B8C-83A1-F6EECF244321}">
                <p14:modId xmlns:p14="http://schemas.microsoft.com/office/powerpoint/2010/main" val="3388239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68428365"/>
                    </a:ext>
                  </a:extLst>
                </a:gridCol>
                <a:gridCol w="1069847">
                  <a:extLst>
                    <a:ext uri="{9D8B030D-6E8A-4147-A177-3AD203B41FA5}">
                      <a16:colId xmlns:a16="http://schemas.microsoft.com/office/drawing/2014/main" val="185705492"/>
                    </a:ext>
                  </a:extLst>
                </a:gridCol>
                <a:gridCol w="1399031">
                  <a:extLst>
                    <a:ext uri="{9D8B030D-6E8A-4147-A177-3AD203B41FA5}">
                      <a16:colId xmlns:a16="http://schemas.microsoft.com/office/drawing/2014/main" val="1379470376"/>
                    </a:ext>
                  </a:extLst>
                </a:gridCol>
                <a:gridCol w="493776">
                  <a:extLst>
                    <a:ext uri="{9D8B030D-6E8A-4147-A177-3AD203B41FA5}">
                      <a16:colId xmlns:a16="http://schemas.microsoft.com/office/drawing/2014/main" val="802409815"/>
                    </a:ext>
                  </a:extLst>
                </a:gridCol>
                <a:gridCol w="493776">
                  <a:extLst>
                    <a:ext uri="{9D8B030D-6E8A-4147-A177-3AD203B41FA5}">
                      <a16:colId xmlns:a16="http://schemas.microsoft.com/office/drawing/2014/main" val="600932841"/>
                    </a:ext>
                  </a:extLst>
                </a:gridCol>
                <a:gridCol w="493776">
                  <a:extLst>
                    <a:ext uri="{9D8B030D-6E8A-4147-A177-3AD203B41FA5}">
                      <a16:colId xmlns:a16="http://schemas.microsoft.com/office/drawing/2014/main" val="698443921"/>
                    </a:ext>
                  </a:extLst>
                </a:gridCol>
                <a:gridCol w="493776">
                  <a:extLst>
                    <a:ext uri="{9D8B030D-6E8A-4147-A177-3AD203B41FA5}">
                      <a16:colId xmlns:a16="http://schemas.microsoft.com/office/drawing/2014/main" val="3499209847"/>
                    </a:ext>
                  </a:extLst>
                </a:gridCol>
                <a:gridCol w="493776">
                  <a:extLst>
                    <a:ext uri="{9D8B030D-6E8A-4147-A177-3AD203B41FA5}">
                      <a16:colId xmlns:a16="http://schemas.microsoft.com/office/drawing/2014/main" val="1456079102"/>
                    </a:ext>
                  </a:extLst>
                </a:gridCol>
                <a:gridCol w="493776">
                  <a:extLst>
                    <a:ext uri="{9D8B030D-6E8A-4147-A177-3AD203B41FA5}">
                      <a16:colId xmlns:a16="http://schemas.microsoft.com/office/drawing/2014/main" val="912104528"/>
                    </a:ext>
                  </a:extLst>
                </a:gridCol>
                <a:gridCol w="493776">
                  <a:extLst>
                    <a:ext uri="{9D8B030D-6E8A-4147-A177-3AD203B41FA5}">
                      <a16:colId xmlns:a16="http://schemas.microsoft.com/office/drawing/2014/main" val="3965382324"/>
                    </a:ext>
                  </a:extLst>
                </a:gridCol>
                <a:gridCol w="493776">
                  <a:extLst>
                    <a:ext uri="{9D8B030D-6E8A-4147-A177-3AD203B41FA5}">
                      <a16:colId xmlns:a16="http://schemas.microsoft.com/office/drawing/2014/main" val="409301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6502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- 2025-06-26 12:15:00</a:t>
                      </a:r>
                      <a:r>
                        <a:rPr kumimoji="0" lang="de-DE" sz="1000" b="0" i="0" u="none" strike="noStrike" kern="1200" cap="none" spc="0" normalizeH="0" baseline="0" noProof="0">
                          <a:ln>
                            <a:noFill/>
                          </a:ln>
                          <a:solidFill>
                            <a:prstClr val="black"/>
                          </a:solidFill>
                          <a:effectLst/>
                          <a:uLnTx/>
                          <a:uFillTx/>
                          <a:latin typeface="Calibri"/>
                          <a:ea typeface="+mn-ea"/>
                          <a:cs typeface="+mn-cs"/>
                        </a:rPr>
                        <a:t>
 Vom Hörsaal zum Hightech-Startup: Sercan hat im Studium eine Marktlücke gefunden. 💡
Was passiert in einer Maschine, wenn sie in Bewegung ist? Sercan hatte genau diese Frage und entwickelte als Student in Wuppertal eine Technologie, die inzwischen vielen Unternehmen hilft. 🛠️⚙️
Wenn eine Maschine nicht so läuft wie geplant, wird sie für die Fehlerdiagnose aufwendig auseinandergebaut. Mit seiner Idee der Röntgenvideos ist das nicht mehr nötig.  
Zusammen mit der @uni.wuppertal und seinem Professor hat er das Gerät entwickelt. Er kündigt seinen sicheren Job als Ingenieur und gründet zusammen mit zwei Kollegen sein Start-Up. Sie gewinnen eine Ausschreibung 2021 der EU und erhalten eine Förderung in Höhe von 380.000 Euro. 💶
👩‍💻Autorin: Riem Karsoua 
#WDR #ARD #Lokalzeit #Innovation #StartupStory #Wuppertal #Gründer #NRW #Maschinenbau #Röntgen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https://quintly-eu-image-storage.s3.amazonaws.com/60b0c1ceafa7b1885479f8b118a661a3/0c21d3c8d834a2cb71ab9b46b0126343.jpg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90003384"/>
                  </a:ext>
                </a:extLst>
              </a:tr>
            </a:tbl>
          </a:graphicData>
        </a:graphic>
      </p:graphicFrame>
      <p:sp>
        <p:nvSpPr>
          <p:cNvPr id="4" name="Text Placeholder 3">
            <a:extLst>
              <a:ext uri="{FF2B5EF4-FFF2-40B4-BE49-F238E27FC236}">
                <a16:creationId xmlns:a16="http://schemas.microsoft.com/office/drawing/2014/main" id="{4F43F471-1926-4337-B6D4-B110C3956DF0}"/>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1175549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84BD7-588E-4DDF-A989-4788D84CAE4F}"/>
              </a:ext>
            </a:extLst>
          </p:cNvPr>
          <p:cNvSpPr>
            <a:spLocks noGrp="1"/>
          </p:cNvSpPr>
          <p:nvPr>
            <p:ph type="title"/>
          </p:nvPr>
        </p:nvSpPr>
        <p:spPr/>
        <p:txBody>
          <a:bodyPr/>
          <a:lstStyle/>
          <a:p>
            <a:r>
              <a:rPr lang="en-US"/>
              <a:t>Instagram Posts Table (mit Shares) | lokalzeit - 11 of 20</a:t>
            </a:r>
          </a:p>
        </p:txBody>
      </p:sp>
      <p:graphicFrame>
        <p:nvGraphicFramePr>
          <p:cNvPr id="5" name="Table Placeholder 4">
            <a:extLst>
              <a:ext uri="{FF2B5EF4-FFF2-40B4-BE49-F238E27FC236}">
                <a16:creationId xmlns:a16="http://schemas.microsoft.com/office/drawing/2014/main" id="{7920818D-25F8-40F4-A2B8-49524438CB2E}"/>
              </a:ext>
            </a:extLst>
          </p:cNvPr>
          <p:cNvGraphicFramePr>
            <a:graphicFrameLocks noGrp="1"/>
          </p:cNvGraphicFramePr>
          <p:nvPr>
            <p:ph type="tbl" sz="quarter" idx="13"/>
            <p:extLst>
              <p:ext uri="{D42A27DB-BD31-4B8C-83A1-F6EECF244321}">
                <p14:modId xmlns:p14="http://schemas.microsoft.com/office/powerpoint/2010/main" val="4274044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38147388"/>
                    </a:ext>
                  </a:extLst>
                </a:gridCol>
                <a:gridCol w="1069847">
                  <a:extLst>
                    <a:ext uri="{9D8B030D-6E8A-4147-A177-3AD203B41FA5}">
                      <a16:colId xmlns:a16="http://schemas.microsoft.com/office/drawing/2014/main" val="3250547668"/>
                    </a:ext>
                  </a:extLst>
                </a:gridCol>
                <a:gridCol w="1399031">
                  <a:extLst>
                    <a:ext uri="{9D8B030D-6E8A-4147-A177-3AD203B41FA5}">
                      <a16:colId xmlns:a16="http://schemas.microsoft.com/office/drawing/2014/main" val="4041790964"/>
                    </a:ext>
                  </a:extLst>
                </a:gridCol>
                <a:gridCol w="493776">
                  <a:extLst>
                    <a:ext uri="{9D8B030D-6E8A-4147-A177-3AD203B41FA5}">
                      <a16:colId xmlns:a16="http://schemas.microsoft.com/office/drawing/2014/main" val="3689729334"/>
                    </a:ext>
                  </a:extLst>
                </a:gridCol>
                <a:gridCol w="493776">
                  <a:extLst>
                    <a:ext uri="{9D8B030D-6E8A-4147-A177-3AD203B41FA5}">
                      <a16:colId xmlns:a16="http://schemas.microsoft.com/office/drawing/2014/main" val="2980697870"/>
                    </a:ext>
                  </a:extLst>
                </a:gridCol>
                <a:gridCol w="493776">
                  <a:extLst>
                    <a:ext uri="{9D8B030D-6E8A-4147-A177-3AD203B41FA5}">
                      <a16:colId xmlns:a16="http://schemas.microsoft.com/office/drawing/2014/main" val="3548642616"/>
                    </a:ext>
                  </a:extLst>
                </a:gridCol>
                <a:gridCol w="493776">
                  <a:extLst>
                    <a:ext uri="{9D8B030D-6E8A-4147-A177-3AD203B41FA5}">
                      <a16:colId xmlns:a16="http://schemas.microsoft.com/office/drawing/2014/main" val="12283727"/>
                    </a:ext>
                  </a:extLst>
                </a:gridCol>
                <a:gridCol w="493776">
                  <a:extLst>
                    <a:ext uri="{9D8B030D-6E8A-4147-A177-3AD203B41FA5}">
                      <a16:colId xmlns:a16="http://schemas.microsoft.com/office/drawing/2014/main" val="3183004167"/>
                    </a:ext>
                  </a:extLst>
                </a:gridCol>
                <a:gridCol w="493776">
                  <a:extLst>
                    <a:ext uri="{9D8B030D-6E8A-4147-A177-3AD203B41FA5}">
                      <a16:colId xmlns:a16="http://schemas.microsoft.com/office/drawing/2014/main" val="1044499448"/>
                    </a:ext>
                  </a:extLst>
                </a:gridCol>
                <a:gridCol w="493776">
                  <a:extLst>
                    <a:ext uri="{9D8B030D-6E8A-4147-A177-3AD203B41FA5}">
                      <a16:colId xmlns:a16="http://schemas.microsoft.com/office/drawing/2014/main" val="3332631722"/>
                    </a:ext>
                  </a:extLst>
                </a:gridCol>
                <a:gridCol w="493776">
                  <a:extLst>
                    <a:ext uri="{9D8B030D-6E8A-4147-A177-3AD203B41FA5}">
                      <a16:colId xmlns:a16="http://schemas.microsoft.com/office/drawing/2014/main" val="2818089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78751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- 2025-06-28 10:25:00</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willst Deutsch lernen, aber alle Kurse sind voll.🤨 
So ging es Mohamad. Der 53-Jährige kam vor anderthalb Jahren nach Deutschland. Die Gemeinde Heek konnte ihm zunächst keinen Platz in einem Deutschkurs anbieten, aber eine findige Mitarbeiterin hatte eine Idee: Warum nicht mal im Dorf fragen?💡
So trafen sich Mohamad und sein neuer Lehrer, der 95-jährige Kurt, zum ersten Mal. Jeden Mittwoch setzen sie sich eine Stunde hin und üben zusammen. In der Zwischenzeit hat Mohamad auch einen Platz in einem Deutschkurs in Münster bekommen. Zu seinem “Onkel Kurt” geht er trotzdem noch zum Lernen, damit er bald wieder als Busfahrer arbeiten kann. 🫶🏼
  👩‍💻Autorin: Emely Kolodziej    #Heek #Integration #DeutschLernen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https://quintly-eu-image-storage.s3.amazonaws.com/60b0c1ceafa7b1885479f8b118a661a3/beb76f5755f1dbd7d22c06be137c1aaf.jpg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04794490"/>
                  </a:ext>
                </a:extLst>
              </a:tr>
            </a:tbl>
          </a:graphicData>
        </a:graphic>
      </p:graphicFrame>
      <p:sp>
        <p:nvSpPr>
          <p:cNvPr id="4" name="Text Placeholder 3">
            <a:extLst>
              <a:ext uri="{FF2B5EF4-FFF2-40B4-BE49-F238E27FC236}">
                <a16:creationId xmlns:a16="http://schemas.microsoft.com/office/drawing/2014/main" id="{AB91F015-0208-4303-8D06-95D5900C9670}"/>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2305795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F768A-8A0E-4E05-AF54-F86F79C97C34}"/>
              </a:ext>
            </a:extLst>
          </p:cNvPr>
          <p:cNvSpPr>
            <a:spLocks noGrp="1"/>
          </p:cNvSpPr>
          <p:nvPr>
            <p:ph type="title"/>
          </p:nvPr>
        </p:nvSpPr>
        <p:spPr/>
        <p:txBody>
          <a:bodyPr/>
          <a:lstStyle/>
          <a:p>
            <a:r>
              <a:rPr lang="en-US"/>
              <a:t>Instagram Posts Table (mit Shares) | lokalzeit - 12 of 20</a:t>
            </a:r>
          </a:p>
        </p:txBody>
      </p:sp>
      <p:graphicFrame>
        <p:nvGraphicFramePr>
          <p:cNvPr id="5" name="Table Placeholder 4">
            <a:extLst>
              <a:ext uri="{FF2B5EF4-FFF2-40B4-BE49-F238E27FC236}">
                <a16:creationId xmlns:a16="http://schemas.microsoft.com/office/drawing/2014/main" id="{90DAD866-78B9-47C7-89D2-5792DCAA78ED}"/>
              </a:ext>
            </a:extLst>
          </p:cNvPr>
          <p:cNvGraphicFramePr>
            <a:graphicFrameLocks noGrp="1"/>
          </p:cNvGraphicFramePr>
          <p:nvPr>
            <p:ph type="tbl" sz="quarter" idx="13"/>
            <p:extLst>
              <p:ext uri="{D42A27DB-BD31-4B8C-83A1-F6EECF244321}">
                <p14:modId xmlns:p14="http://schemas.microsoft.com/office/powerpoint/2010/main" val="426892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71125412"/>
                    </a:ext>
                  </a:extLst>
                </a:gridCol>
                <a:gridCol w="1069847">
                  <a:extLst>
                    <a:ext uri="{9D8B030D-6E8A-4147-A177-3AD203B41FA5}">
                      <a16:colId xmlns:a16="http://schemas.microsoft.com/office/drawing/2014/main" val="3036625108"/>
                    </a:ext>
                  </a:extLst>
                </a:gridCol>
                <a:gridCol w="1399031">
                  <a:extLst>
                    <a:ext uri="{9D8B030D-6E8A-4147-A177-3AD203B41FA5}">
                      <a16:colId xmlns:a16="http://schemas.microsoft.com/office/drawing/2014/main" val="2401840653"/>
                    </a:ext>
                  </a:extLst>
                </a:gridCol>
                <a:gridCol w="493776">
                  <a:extLst>
                    <a:ext uri="{9D8B030D-6E8A-4147-A177-3AD203B41FA5}">
                      <a16:colId xmlns:a16="http://schemas.microsoft.com/office/drawing/2014/main" val="3526600132"/>
                    </a:ext>
                  </a:extLst>
                </a:gridCol>
                <a:gridCol w="493776">
                  <a:extLst>
                    <a:ext uri="{9D8B030D-6E8A-4147-A177-3AD203B41FA5}">
                      <a16:colId xmlns:a16="http://schemas.microsoft.com/office/drawing/2014/main" val="1564541791"/>
                    </a:ext>
                  </a:extLst>
                </a:gridCol>
                <a:gridCol w="493776">
                  <a:extLst>
                    <a:ext uri="{9D8B030D-6E8A-4147-A177-3AD203B41FA5}">
                      <a16:colId xmlns:a16="http://schemas.microsoft.com/office/drawing/2014/main" val="823429582"/>
                    </a:ext>
                  </a:extLst>
                </a:gridCol>
                <a:gridCol w="493776">
                  <a:extLst>
                    <a:ext uri="{9D8B030D-6E8A-4147-A177-3AD203B41FA5}">
                      <a16:colId xmlns:a16="http://schemas.microsoft.com/office/drawing/2014/main" val="71907866"/>
                    </a:ext>
                  </a:extLst>
                </a:gridCol>
                <a:gridCol w="493776">
                  <a:extLst>
                    <a:ext uri="{9D8B030D-6E8A-4147-A177-3AD203B41FA5}">
                      <a16:colId xmlns:a16="http://schemas.microsoft.com/office/drawing/2014/main" val="3676916460"/>
                    </a:ext>
                  </a:extLst>
                </a:gridCol>
                <a:gridCol w="493776">
                  <a:extLst>
                    <a:ext uri="{9D8B030D-6E8A-4147-A177-3AD203B41FA5}">
                      <a16:colId xmlns:a16="http://schemas.microsoft.com/office/drawing/2014/main" val="1591155327"/>
                    </a:ext>
                  </a:extLst>
                </a:gridCol>
                <a:gridCol w="493776">
                  <a:extLst>
                    <a:ext uri="{9D8B030D-6E8A-4147-A177-3AD203B41FA5}">
                      <a16:colId xmlns:a16="http://schemas.microsoft.com/office/drawing/2014/main" val="1004350393"/>
                    </a:ext>
                  </a:extLst>
                </a:gridCol>
                <a:gridCol w="493776">
                  <a:extLst>
                    <a:ext uri="{9D8B030D-6E8A-4147-A177-3AD203B41FA5}">
                      <a16:colId xmlns:a16="http://schemas.microsoft.com/office/drawing/2014/main" val="3840473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033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- 2025-06-27 11:00:05</a:t>
                      </a:r>
                      <a:r>
                        <a:rPr kumimoji="0" lang="de-DE" sz="1000" b="0" i="0" u="none" strike="noStrike" kern="1200" cap="none" spc="0" normalizeH="0" baseline="0" noProof="0">
                          <a:ln>
                            <a:noFill/>
                          </a:ln>
                          <a:solidFill>
                            <a:prstClr val="black"/>
                          </a:solidFill>
                          <a:effectLst/>
                          <a:uLnTx/>
                          <a:uFillTx/>
                          <a:latin typeface="Calibri"/>
                          <a:ea typeface="+mn-ea"/>
                          <a:cs typeface="+mn-cs"/>
                        </a:rPr>
                        <a:t>
 Keine landwirtschaftliche Ausbildung, aber plötzlich Besitzer eines Hofs? So geht es Hannes aus Hamm. Er ist Anfang 20, als sein Vater plötzlich stirbt und er und seine Schwestern den Hof erben. Sie nehmen die Herausforderung an. 💪 
Die Arbeit mit den Mutterkühen liegt Hannes besonders am Herzen – sie waren „das Ding“ von Vater und Sohn. 🐄🐮  
Mehr zu Hannes und seinem neuen Alltag als Landwirt seht ihr auf unserem Youtube-Kanal Lokalzeit Land.Schafft. 
#Landwirtschaft #Hof #Erbe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https://quintly-eu-image-storage.s3.amazonaws.com/60b0c1ceafa7b1885479f8b118a661a3/4651bd6fd66cb44c12cc2f970e8cd4c4.jpg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50970997"/>
                  </a:ext>
                </a:extLst>
              </a:tr>
            </a:tbl>
          </a:graphicData>
        </a:graphic>
      </p:graphicFrame>
      <p:sp>
        <p:nvSpPr>
          <p:cNvPr id="4" name="Text Placeholder 3">
            <a:extLst>
              <a:ext uri="{FF2B5EF4-FFF2-40B4-BE49-F238E27FC236}">
                <a16:creationId xmlns:a16="http://schemas.microsoft.com/office/drawing/2014/main" id="{3D3B899E-B575-4C07-B88D-ACCE8F58CCD4}"/>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114490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70D47-E627-412F-92E8-98D6B38051A6}"/>
              </a:ext>
            </a:extLst>
          </p:cNvPr>
          <p:cNvSpPr>
            <a:spLocks noGrp="1"/>
          </p:cNvSpPr>
          <p:nvPr>
            <p:ph type="title"/>
          </p:nvPr>
        </p:nvSpPr>
        <p:spPr/>
        <p:txBody>
          <a:bodyPr/>
          <a:lstStyle/>
          <a:p>
            <a:r>
              <a:rPr lang="en-US"/>
              <a:t>Instagram Posts Table (mit Shares) | lokalzeit - 13 of 20</a:t>
            </a:r>
          </a:p>
        </p:txBody>
      </p:sp>
      <p:graphicFrame>
        <p:nvGraphicFramePr>
          <p:cNvPr id="5" name="Table Placeholder 4">
            <a:extLst>
              <a:ext uri="{FF2B5EF4-FFF2-40B4-BE49-F238E27FC236}">
                <a16:creationId xmlns:a16="http://schemas.microsoft.com/office/drawing/2014/main" id="{C44C1756-19CF-4280-A244-A92D46C831B1}"/>
              </a:ext>
            </a:extLst>
          </p:cNvPr>
          <p:cNvGraphicFramePr>
            <a:graphicFrameLocks noGrp="1"/>
          </p:cNvGraphicFramePr>
          <p:nvPr>
            <p:ph type="tbl" sz="quarter" idx="13"/>
            <p:extLst>
              <p:ext uri="{D42A27DB-BD31-4B8C-83A1-F6EECF244321}">
                <p14:modId xmlns:p14="http://schemas.microsoft.com/office/powerpoint/2010/main" val="1669166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4023786"/>
                    </a:ext>
                  </a:extLst>
                </a:gridCol>
                <a:gridCol w="1069847">
                  <a:extLst>
                    <a:ext uri="{9D8B030D-6E8A-4147-A177-3AD203B41FA5}">
                      <a16:colId xmlns:a16="http://schemas.microsoft.com/office/drawing/2014/main" val="3876532947"/>
                    </a:ext>
                  </a:extLst>
                </a:gridCol>
                <a:gridCol w="1399031">
                  <a:extLst>
                    <a:ext uri="{9D8B030D-6E8A-4147-A177-3AD203B41FA5}">
                      <a16:colId xmlns:a16="http://schemas.microsoft.com/office/drawing/2014/main" val="1086970605"/>
                    </a:ext>
                  </a:extLst>
                </a:gridCol>
                <a:gridCol w="493776">
                  <a:extLst>
                    <a:ext uri="{9D8B030D-6E8A-4147-A177-3AD203B41FA5}">
                      <a16:colId xmlns:a16="http://schemas.microsoft.com/office/drawing/2014/main" val="2039092886"/>
                    </a:ext>
                  </a:extLst>
                </a:gridCol>
                <a:gridCol w="493776">
                  <a:extLst>
                    <a:ext uri="{9D8B030D-6E8A-4147-A177-3AD203B41FA5}">
                      <a16:colId xmlns:a16="http://schemas.microsoft.com/office/drawing/2014/main" val="1764825738"/>
                    </a:ext>
                  </a:extLst>
                </a:gridCol>
                <a:gridCol w="493776">
                  <a:extLst>
                    <a:ext uri="{9D8B030D-6E8A-4147-A177-3AD203B41FA5}">
                      <a16:colId xmlns:a16="http://schemas.microsoft.com/office/drawing/2014/main" val="3156954015"/>
                    </a:ext>
                  </a:extLst>
                </a:gridCol>
                <a:gridCol w="493776">
                  <a:extLst>
                    <a:ext uri="{9D8B030D-6E8A-4147-A177-3AD203B41FA5}">
                      <a16:colId xmlns:a16="http://schemas.microsoft.com/office/drawing/2014/main" val="3958171560"/>
                    </a:ext>
                  </a:extLst>
                </a:gridCol>
                <a:gridCol w="493776">
                  <a:extLst>
                    <a:ext uri="{9D8B030D-6E8A-4147-A177-3AD203B41FA5}">
                      <a16:colId xmlns:a16="http://schemas.microsoft.com/office/drawing/2014/main" val="68791118"/>
                    </a:ext>
                  </a:extLst>
                </a:gridCol>
                <a:gridCol w="493776">
                  <a:extLst>
                    <a:ext uri="{9D8B030D-6E8A-4147-A177-3AD203B41FA5}">
                      <a16:colId xmlns:a16="http://schemas.microsoft.com/office/drawing/2014/main" val="1754646420"/>
                    </a:ext>
                  </a:extLst>
                </a:gridCol>
                <a:gridCol w="493776">
                  <a:extLst>
                    <a:ext uri="{9D8B030D-6E8A-4147-A177-3AD203B41FA5}">
                      <a16:colId xmlns:a16="http://schemas.microsoft.com/office/drawing/2014/main" val="1052086232"/>
                    </a:ext>
                  </a:extLst>
                </a:gridCol>
                <a:gridCol w="493776">
                  <a:extLst>
                    <a:ext uri="{9D8B030D-6E8A-4147-A177-3AD203B41FA5}">
                      <a16:colId xmlns:a16="http://schemas.microsoft.com/office/drawing/2014/main" val="3842897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09535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- 2025-06-26 09:55:00</a:t>
                      </a:r>
                      <a:r>
                        <a:rPr kumimoji="0" lang="de-DE" sz="1000" b="0" i="0" u="none" strike="noStrike" kern="1200" cap="none" spc="0" normalizeH="0" baseline="0" noProof="0">
                          <a:ln>
                            <a:noFill/>
                          </a:ln>
                          <a:solidFill>
                            <a:prstClr val="black"/>
                          </a:solidFill>
                          <a:effectLst/>
                          <a:uLnTx/>
                          <a:uFillTx/>
                          <a:latin typeface="Calibri"/>
                          <a:ea typeface="+mn-ea"/>
                          <a:cs typeface="+mn-cs"/>
                        </a:rPr>
                        <a:t>
 Genau vor einem Jahr, am 26. Juni 2024, werden die lebenserhaltenden Geräte von Philipos abgeschaltet. 💔 
Der junge Mann aus Bad Oeynhausen war nach der Abiturfeier seiner Schwester zusammengeschlagen worden. Er starb wenig später im Krankenhaus.  
Für seine Familie bleibt nur eines: Der Schmerz und die Trauer. 
#WDR #Lokalzeit #BadOeynhausen #Philipos #ARD #Abitur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https://quintly-eu-image-storage.s3.amazonaws.com/60b0c1ceafa7b1885479f8b118a661a3/e5b4f7d9a9c29a7e295dfd93b075a265.jpg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Calibri"/>
                        <a:ea typeface="+mn-ea"/>
                        <a:cs typeface="+mn-cs"/>
                      </a:endParaRPr>
                    </a:p>
                  </a:txBody>
                  <a:tcPr/>
                </a:tc>
                <a:extLst>
                  <a:ext uri="{0D108BD9-81ED-4DB2-BD59-A6C34878D82A}">
                    <a16:rowId xmlns:a16="http://schemas.microsoft.com/office/drawing/2014/main" val="1410654414"/>
                  </a:ext>
                </a:extLst>
              </a:tr>
            </a:tbl>
          </a:graphicData>
        </a:graphic>
      </p:graphicFrame>
      <p:sp>
        <p:nvSpPr>
          <p:cNvPr id="4" name="Text Placeholder 3">
            <a:extLst>
              <a:ext uri="{FF2B5EF4-FFF2-40B4-BE49-F238E27FC236}">
                <a16:creationId xmlns:a16="http://schemas.microsoft.com/office/drawing/2014/main" id="{9A7BD6EB-A2EB-4B56-A849-11B5D269A238}"/>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2145696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BBB5A-D0B7-47F3-9EF7-EBC0D62E63C3}"/>
              </a:ext>
            </a:extLst>
          </p:cNvPr>
          <p:cNvSpPr>
            <a:spLocks noGrp="1"/>
          </p:cNvSpPr>
          <p:nvPr>
            <p:ph type="title"/>
          </p:nvPr>
        </p:nvSpPr>
        <p:spPr/>
        <p:txBody>
          <a:bodyPr/>
          <a:lstStyle/>
          <a:p>
            <a:r>
              <a:rPr lang="en-US"/>
              <a:t>Instagram Posts Table (mit Shares) | lokalzeit - 14 of 20</a:t>
            </a:r>
          </a:p>
        </p:txBody>
      </p:sp>
      <p:graphicFrame>
        <p:nvGraphicFramePr>
          <p:cNvPr id="5" name="Table Placeholder 4">
            <a:extLst>
              <a:ext uri="{FF2B5EF4-FFF2-40B4-BE49-F238E27FC236}">
                <a16:creationId xmlns:a16="http://schemas.microsoft.com/office/drawing/2014/main" id="{5353D248-7419-4EAF-80AC-BD54EA410BF8}"/>
              </a:ext>
            </a:extLst>
          </p:cNvPr>
          <p:cNvGraphicFramePr>
            <a:graphicFrameLocks noGrp="1"/>
          </p:cNvGraphicFramePr>
          <p:nvPr>
            <p:ph type="tbl" sz="quarter" idx="13"/>
            <p:extLst>
              <p:ext uri="{D42A27DB-BD31-4B8C-83A1-F6EECF244321}">
                <p14:modId xmlns:p14="http://schemas.microsoft.com/office/powerpoint/2010/main" val="3895841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88459076"/>
                    </a:ext>
                  </a:extLst>
                </a:gridCol>
                <a:gridCol w="1069847">
                  <a:extLst>
                    <a:ext uri="{9D8B030D-6E8A-4147-A177-3AD203B41FA5}">
                      <a16:colId xmlns:a16="http://schemas.microsoft.com/office/drawing/2014/main" val="429696310"/>
                    </a:ext>
                  </a:extLst>
                </a:gridCol>
                <a:gridCol w="1399031">
                  <a:extLst>
                    <a:ext uri="{9D8B030D-6E8A-4147-A177-3AD203B41FA5}">
                      <a16:colId xmlns:a16="http://schemas.microsoft.com/office/drawing/2014/main" val="3218140173"/>
                    </a:ext>
                  </a:extLst>
                </a:gridCol>
                <a:gridCol w="493776">
                  <a:extLst>
                    <a:ext uri="{9D8B030D-6E8A-4147-A177-3AD203B41FA5}">
                      <a16:colId xmlns:a16="http://schemas.microsoft.com/office/drawing/2014/main" val="2760797729"/>
                    </a:ext>
                  </a:extLst>
                </a:gridCol>
                <a:gridCol w="493776">
                  <a:extLst>
                    <a:ext uri="{9D8B030D-6E8A-4147-A177-3AD203B41FA5}">
                      <a16:colId xmlns:a16="http://schemas.microsoft.com/office/drawing/2014/main" val="238080566"/>
                    </a:ext>
                  </a:extLst>
                </a:gridCol>
                <a:gridCol w="493776">
                  <a:extLst>
                    <a:ext uri="{9D8B030D-6E8A-4147-A177-3AD203B41FA5}">
                      <a16:colId xmlns:a16="http://schemas.microsoft.com/office/drawing/2014/main" val="1791848677"/>
                    </a:ext>
                  </a:extLst>
                </a:gridCol>
                <a:gridCol w="493776">
                  <a:extLst>
                    <a:ext uri="{9D8B030D-6E8A-4147-A177-3AD203B41FA5}">
                      <a16:colId xmlns:a16="http://schemas.microsoft.com/office/drawing/2014/main" val="3402011071"/>
                    </a:ext>
                  </a:extLst>
                </a:gridCol>
                <a:gridCol w="493776">
                  <a:extLst>
                    <a:ext uri="{9D8B030D-6E8A-4147-A177-3AD203B41FA5}">
                      <a16:colId xmlns:a16="http://schemas.microsoft.com/office/drawing/2014/main" val="3894223923"/>
                    </a:ext>
                  </a:extLst>
                </a:gridCol>
                <a:gridCol w="493776">
                  <a:extLst>
                    <a:ext uri="{9D8B030D-6E8A-4147-A177-3AD203B41FA5}">
                      <a16:colId xmlns:a16="http://schemas.microsoft.com/office/drawing/2014/main" val="1574983193"/>
                    </a:ext>
                  </a:extLst>
                </a:gridCol>
                <a:gridCol w="493776">
                  <a:extLst>
                    <a:ext uri="{9D8B030D-6E8A-4147-A177-3AD203B41FA5}">
                      <a16:colId xmlns:a16="http://schemas.microsoft.com/office/drawing/2014/main" val="3130783886"/>
                    </a:ext>
                  </a:extLst>
                </a:gridCol>
                <a:gridCol w="493776">
                  <a:extLst>
                    <a:ext uri="{9D8B030D-6E8A-4147-A177-3AD203B41FA5}">
                      <a16:colId xmlns:a16="http://schemas.microsoft.com/office/drawing/2014/main" val="3780820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23918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- 2025-06-23 11:25:57</a:t>
                      </a:r>
                      <a:r>
                        <a:rPr kumimoji="0" lang="de-DE" sz="1000" b="0" i="0" u="none" strike="noStrike" kern="1200" cap="none" spc="0" normalizeH="0" baseline="0" noProof="0">
                          <a:ln>
                            <a:noFill/>
                          </a:ln>
                          <a:solidFill>
                            <a:prstClr val="black"/>
                          </a:solidFill>
                          <a:effectLst/>
                          <a:uLnTx/>
                          <a:uFillTx/>
                          <a:latin typeface="Calibri"/>
                          <a:ea typeface="+mn-ea"/>
                          <a:cs typeface="+mn-cs"/>
                        </a:rPr>
                        <a:t>
 Spannende Idee aus Siegen 💡 Häuser sollen bald zum Teil aus Riesen-Chinaschilf gebaut werden. Bis dahin muss Mathias Wirths aber noch ein bisschen forschen – und einige Balken kaputtmachen. 
Riesen-Chinaschilf wächst bis zu acht Zentimeter am Tag. So kann einmal im Jahr geerntet werden. Durch das hohe Tempo ergibt sich ein sehr viel höherer Ertrag in Kubikmetern pro Hektar Anbaufläche als bei Holz – je nach Baumart. Außerdem speichert Riesen-Chinaschilf mehr CO2 als Holz. 
Prof. Mathias Wirths und sein Team ernten das Riesen-Chinaschilf auf einem Feld bei Bonn, dann verarbeiten sie es im Labor der Uni Siegen weiter: zuerst wird es geschreddert, dann verleimt und dann gehts mit viel Druck und viel Temperatur in die Presse. Raus kommt: Eine Platte, aus der später ein Balken zusammengeklebt wird. Der kann zum Beispiel als Dachbalken benutzt werden. 
Getestet wird der Balken auch: Mit viel Kraft presst eine Maschine zweieinhalb Tonnen Gewicht auf den Balken – bis er bricht. 
Noch ist der Balken nicht einsatzfähig, aber die Forschung an der Zusammensetzung geht weiter. Und vielleicht sind dann in ein paar Jahren Dachbalken aus Schilf statt Holz. 
Autor: Julian Beuter 
#wdr #lokalzeit #Siegen #Forschung #Hausbau #Zimmerei #Innovation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https://quintly-eu-image-storage.s3.amazonaws.com/60b0c1ceafa7b1885479f8b118a661a3/7bdd19e6a2b299b2852eaada296bd57f.jpg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13697203"/>
                  </a:ext>
                </a:extLst>
              </a:tr>
            </a:tbl>
          </a:graphicData>
        </a:graphic>
      </p:graphicFrame>
      <p:sp>
        <p:nvSpPr>
          <p:cNvPr id="4" name="Text Placeholder 3">
            <a:extLst>
              <a:ext uri="{FF2B5EF4-FFF2-40B4-BE49-F238E27FC236}">
                <a16:creationId xmlns:a16="http://schemas.microsoft.com/office/drawing/2014/main" id="{D82677BE-ED32-4DBF-AE12-E5AD2E156592}"/>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2590106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84B23-B418-4CE3-AA79-CB56EDA3B955}"/>
              </a:ext>
            </a:extLst>
          </p:cNvPr>
          <p:cNvSpPr>
            <a:spLocks noGrp="1"/>
          </p:cNvSpPr>
          <p:nvPr>
            <p:ph type="title"/>
          </p:nvPr>
        </p:nvSpPr>
        <p:spPr/>
        <p:txBody>
          <a:bodyPr/>
          <a:lstStyle/>
          <a:p>
            <a:r>
              <a:rPr lang="en-US"/>
              <a:t>Instagram Posts Table (mit Shares) | lokalzeit - 15 of 20</a:t>
            </a:r>
          </a:p>
        </p:txBody>
      </p:sp>
      <p:graphicFrame>
        <p:nvGraphicFramePr>
          <p:cNvPr id="5" name="Table Placeholder 4">
            <a:extLst>
              <a:ext uri="{FF2B5EF4-FFF2-40B4-BE49-F238E27FC236}">
                <a16:creationId xmlns:a16="http://schemas.microsoft.com/office/drawing/2014/main" id="{467244F8-255B-4B04-B176-3B51A2DF9B7C}"/>
              </a:ext>
            </a:extLst>
          </p:cNvPr>
          <p:cNvGraphicFramePr>
            <a:graphicFrameLocks noGrp="1"/>
          </p:cNvGraphicFramePr>
          <p:nvPr>
            <p:ph type="tbl" sz="quarter" idx="13"/>
            <p:extLst>
              <p:ext uri="{D42A27DB-BD31-4B8C-83A1-F6EECF244321}">
                <p14:modId xmlns:p14="http://schemas.microsoft.com/office/powerpoint/2010/main" val="2231467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824478"/>
                    </a:ext>
                  </a:extLst>
                </a:gridCol>
                <a:gridCol w="1069847">
                  <a:extLst>
                    <a:ext uri="{9D8B030D-6E8A-4147-A177-3AD203B41FA5}">
                      <a16:colId xmlns:a16="http://schemas.microsoft.com/office/drawing/2014/main" val="3410582469"/>
                    </a:ext>
                  </a:extLst>
                </a:gridCol>
                <a:gridCol w="1399031">
                  <a:extLst>
                    <a:ext uri="{9D8B030D-6E8A-4147-A177-3AD203B41FA5}">
                      <a16:colId xmlns:a16="http://schemas.microsoft.com/office/drawing/2014/main" val="2722057320"/>
                    </a:ext>
                  </a:extLst>
                </a:gridCol>
                <a:gridCol w="493776">
                  <a:extLst>
                    <a:ext uri="{9D8B030D-6E8A-4147-A177-3AD203B41FA5}">
                      <a16:colId xmlns:a16="http://schemas.microsoft.com/office/drawing/2014/main" val="3714151028"/>
                    </a:ext>
                  </a:extLst>
                </a:gridCol>
                <a:gridCol w="493776">
                  <a:extLst>
                    <a:ext uri="{9D8B030D-6E8A-4147-A177-3AD203B41FA5}">
                      <a16:colId xmlns:a16="http://schemas.microsoft.com/office/drawing/2014/main" val="755906872"/>
                    </a:ext>
                  </a:extLst>
                </a:gridCol>
                <a:gridCol w="493776">
                  <a:extLst>
                    <a:ext uri="{9D8B030D-6E8A-4147-A177-3AD203B41FA5}">
                      <a16:colId xmlns:a16="http://schemas.microsoft.com/office/drawing/2014/main" val="4178784263"/>
                    </a:ext>
                  </a:extLst>
                </a:gridCol>
                <a:gridCol w="493776">
                  <a:extLst>
                    <a:ext uri="{9D8B030D-6E8A-4147-A177-3AD203B41FA5}">
                      <a16:colId xmlns:a16="http://schemas.microsoft.com/office/drawing/2014/main" val="4061954924"/>
                    </a:ext>
                  </a:extLst>
                </a:gridCol>
                <a:gridCol w="493776">
                  <a:extLst>
                    <a:ext uri="{9D8B030D-6E8A-4147-A177-3AD203B41FA5}">
                      <a16:colId xmlns:a16="http://schemas.microsoft.com/office/drawing/2014/main" val="1154439185"/>
                    </a:ext>
                  </a:extLst>
                </a:gridCol>
                <a:gridCol w="493776">
                  <a:extLst>
                    <a:ext uri="{9D8B030D-6E8A-4147-A177-3AD203B41FA5}">
                      <a16:colId xmlns:a16="http://schemas.microsoft.com/office/drawing/2014/main" val="3497259531"/>
                    </a:ext>
                  </a:extLst>
                </a:gridCol>
                <a:gridCol w="493776">
                  <a:extLst>
                    <a:ext uri="{9D8B030D-6E8A-4147-A177-3AD203B41FA5}">
                      <a16:colId xmlns:a16="http://schemas.microsoft.com/office/drawing/2014/main" val="3951955864"/>
                    </a:ext>
                  </a:extLst>
                </a:gridCol>
                <a:gridCol w="493776">
                  <a:extLst>
                    <a:ext uri="{9D8B030D-6E8A-4147-A177-3AD203B41FA5}">
                      <a16:colId xmlns:a16="http://schemas.microsoft.com/office/drawing/2014/main" val="2985955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52125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- 2025-06-25 16:10:00</a:t>
                      </a:r>
                      <a:r>
                        <a:rPr kumimoji="0" lang="de-DE" sz="1000" b="0" i="0" u="none" strike="noStrike" kern="1200" cap="none" spc="0" normalizeH="0" baseline="0" noProof="0">
                          <a:ln>
                            <a:noFill/>
                          </a:ln>
                          <a:solidFill>
                            <a:prstClr val="black"/>
                          </a:solidFill>
                          <a:effectLst/>
                          <a:uLnTx/>
                          <a:uFillTx/>
                          <a:latin typeface="Calibri"/>
                          <a:ea typeface="+mn-ea"/>
                          <a:cs typeface="+mn-cs"/>
                        </a:rPr>
                        <a:t>
 Die 10-jährige Fabiana aus Heinsberg ist Autistin – und erzählt es ihrer Klasse zum ersten Mal. 🏫
💪🏼Ein mutiger Moment, der ihrer Klasse hilft, sie besser zu verstehen. Dafür hat sie sich Hilfe von einer Autismus-Fachkraft geholt. Durch kleine Experimente erleben ihre Mitschülerinnen und Mitschüler, wie sich ihr Schulalltag anfühlt – und verstehen plötzlich viel besser, was in Fabiana vorgeht. 🫶🏼
📊 Laut Bundesgesundheitsministerium lebt statistisch gesehen in Deutschland unter 100 Menschen ein Mensch mit einer Autismus-Spektrum-Störung. Seit einigen Jahren steigt die Zahl der Diagnosen – ob auch die Zahl der Menschen mit Autismus-Spektrum-Störung steigt oder nur mehr diagnostiziert werden, ist unklar.  
#Lokalzeit #WDR #ARD #Mut #Autismus #Inklusion #Heinsberg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https://quintly-eu-image-storage.s3.amazonaws.com/60b0c1ceafa7b1885479f8b118a661a3/1d1cd9b8569a9335c8b202b8773a39dd.jpg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89455299"/>
                  </a:ext>
                </a:extLst>
              </a:tr>
            </a:tbl>
          </a:graphicData>
        </a:graphic>
      </p:graphicFrame>
      <p:sp>
        <p:nvSpPr>
          <p:cNvPr id="4" name="Text Placeholder 3">
            <a:extLst>
              <a:ext uri="{FF2B5EF4-FFF2-40B4-BE49-F238E27FC236}">
                <a16:creationId xmlns:a16="http://schemas.microsoft.com/office/drawing/2014/main" id="{E5F5B5AE-C32B-4320-9019-8137EE6B011A}"/>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4157357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9B957-14A8-46A7-B408-C7DDC10BE318}"/>
              </a:ext>
            </a:extLst>
          </p:cNvPr>
          <p:cNvSpPr>
            <a:spLocks noGrp="1"/>
          </p:cNvSpPr>
          <p:nvPr>
            <p:ph type="title"/>
          </p:nvPr>
        </p:nvSpPr>
        <p:spPr/>
        <p:txBody>
          <a:bodyPr/>
          <a:lstStyle/>
          <a:p>
            <a:r>
              <a:rPr lang="en-US"/>
              <a:t>Instagram Posts Table (mit Shares) | lokalzeit - 16 of 20</a:t>
            </a:r>
          </a:p>
        </p:txBody>
      </p:sp>
      <p:graphicFrame>
        <p:nvGraphicFramePr>
          <p:cNvPr id="5" name="Table Placeholder 4">
            <a:extLst>
              <a:ext uri="{FF2B5EF4-FFF2-40B4-BE49-F238E27FC236}">
                <a16:creationId xmlns:a16="http://schemas.microsoft.com/office/drawing/2014/main" id="{3B736EDE-6B88-4692-B02C-114BD598AA4F}"/>
              </a:ext>
            </a:extLst>
          </p:cNvPr>
          <p:cNvGraphicFramePr>
            <a:graphicFrameLocks noGrp="1"/>
          </p:cNvGraphicFramePr>
          <p:nvPr>
            <p:ph type="tbl" sz="quarter" idx="13"/>
            <p:extLst>
              <p:ext uri="{D42A27DB-BD31-4B8C-83A1-F6EECF244321}">
                <p14:modId xmlns:p14="http://schemas.microsoft.com/office/powerpoint/2010/main" val="1909286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71386866"/>
                    </a:ext>
                  </a:extLst>
                </a:gridCol>
                <a:gridCol w="1069847">
                  <a:extLst>
                    <a:ext uri="{9D8B030D-6E8A-4147-A177-3AD203B41FA5}">
                      <a16:colId xmlns:a16="http://schemas.microsoft.com/office/drawing/2014/main" val="3720298313"/>
                    </a:ext>
                  </a:extLst>
                </a:gridCol>
                <a:gridCol w="1399031">
                  <a:extLst>
                    <a:ext uri="{9D8B030D-6E8A-4147-A177-3AD203B41FA5}">
                      <a16:colId xmlns:a16="http://schemas.microsoft.com/office/drawing/2014/main" val="2544419481"/>
                    </a:ext>
                  </a:extLst>
                </a:gridCol>
                <a:gridCol w="493776">
                  <a:extLst>
                    <a:ext uri="{9D8B030D-6E8A-4147-A177-3AD203B41FA5}">
                      <a16:colId xmlns:a16="http://schemas.microsoft.com/office/drawing/2014/main" val="1121154450"/>
                    </a:ext>
                  </a:extLst>
                </a:gridCol>
                <a:gridCol w="493776">
                  <a:extLst>
                    <a:ext uri="{9D8B030D-6E8A-4147-A177-3AD203B41FA5}">
                      <a16:colId xmlns:a16="http://schemas.microsoft.com/office/drawing/2014/main" val="3549861475"/>
                    </a:ext>
                  </a:extLst>
                </a:gridCol>
                <a:gridCol w="493776">
                  <a:extLst>
                    <a:ext uri="{9D8B030D-6E8A-4147-A177-3AD203B41FA5}">
                      <a16:colId xmlns:a16="http://schemas.microsoft.com/office/drawing/2014/main" val="1949015910"/>
                    </a:ext>
                  </a:extLst>
                </a:gridCol>
                <a:gridCol w="493776">
                  <a:extLst>
                    <a:ext uri="{9D8B030D-6E8A-4147-A177-3AD203B41FA5}">
                      <a16:colId xmlns:a16="http://schemas.microsoft.com/office/drawing/2014/main" val="793746240"/>
                    </a:ext>
                  </a:extLst>
                </a:gridCol>
                <a:gridCol w="493776">
                  <a:extLst>
                    <a:ext uri="{9D8B030D-6E8A-4147-A177-3AD203B41FA5}">
                      <a16:colId xmlns:a16="http://schemas.microsoft.com/office/drawing/2014/main" val="3568681202"/>
                    </a:ext>
                  </a:extLst>
                </a:gridCol>
                <a:gridCol w="493776">
                  <a:extLst>
                    <a:ext uri="{9D8B030D-6E8A-4147-A177-3AD203B41FA5}">
                      <a16:colId xmlns:a16="http://schemas.microsoft.com/office/drawing/2014/main" val="1171802598"/>
                    </a:ext>
                  </a:extLst>
                </a:gridCol>
                <a:gridCol w="493776">
                  <a:extLst>
                    <a:ext uri="{9D8B030D-6E8A-4147-A177-3AD203B41FA5}">
                      <a16:colId xmlns:a16="http://schemas.microsoft.com/office/drawing/2014/main" val="3971148114"/>
                    </a:ext>
                  </a:extLst>
                </a:gridCol>
                <a:gridCol w="493776">
                  <a:extLst>
                    <a:ext uri="{9D8B030D-6E8A-4147-A177-3AD203B41FA5}">
                      <a16:colId xmlns:a16="http://schemas.microsoft.com/office/drawing/2014/main" val="1791991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19282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- 2025-06-27 16:20:00</a:t>
                      </a:r>
                      <a:r>
                        <a:rPr kumimoji="0" lang="de-DE" sz="1000" b="0" i="0" u="none" strike="noStrike" kern="1200" cap="none" spc="0" normalizeH="0" baseline="0" noProof="0">
                          <a:ln>
                            <a:noFill/>
                          </a:ln>
                          <a:solidFill>
                            <a:prstClr val="black"/>
                          </a:solidFill>
                          <a:effectLst/>
                          <a:uLnTx/>
                          <a:uFillTx/>
                          <a:latin typeface="Calibri"/>
                          <a:ea typeface="+mn-ea"/>
                          <a:cs typeface="+mn-cs"/>
                        </a:rPr>
                        <a:t>
 Singen mit Baby 👶 🎶 
Dass Singen glücklich macht, weiß man. Aber dieses Chorkonzept lässt die Endorphine nur so strömen: In mehreren Städten in NRW gibt es den „Bring your baby“-Chor. 🗣️🎶  
Mütter und Väter können zur Chorprobe ihr Baby oder Kleinkind (bis 4 Jahre) mitbringen und niemand wird schief angeschaut, wenn das Kind mal weint. Passiert auch eher selten: Denn wenn gesungen wird, sind die Kinder meistens mucksmäuschenstill. 👼 
Den Chor gibt es in vielen Städten in NRW, u.a. in Aachen, Bonn, Köln, Münster und Düsseldorf. 
Autorin: Madelaine Meier 
#BringYourBabyChor #Singen #Mama #Papa #Elternzeit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https://quintly-eu-image-storage.s3.amazonaws.com/60b0c1ceafa7b1885479f8b118a661a3/47985bf2808357b62146951ad8fff8fd.jpg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47738790"/>
                  </a:ext>
                </a:extLst>
              </a:tr>
            </a:tbl>
          </a:graphicData>
        </a:graphic>
      </p:graphicFrame>
      <p:sp>
        <p:nvSpPr>
          <p:cNvPr id="4" name="Text Placeholder 3">
            <a:extLst>
              <a:ext uri="{FF2B5EF4-FFF2-40B4-BE49-F238E27FC236}">
                <a16:creationId xmlns:a16="http://schemas.microsoft.com/office/drawing/2014/main" id="{4FD96355-36DF-415E-91C3-35D744775402}"/>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9307265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09AFD-09DD-4CD1-9DB8-94AE558F8C67}"/>
              </a:ext>
            </a:extLst>
          </p:cNvPr>
          <p:cNvSpPr>
            <a:spLocks noGrp="1"/>
          </p:cNvSpPr>
          <p:nvPr>
            <p:ph type="title"/>
          </p:nvPr>
        </p:nvSpPr>
        <p:spPr/>
        <p:txBody>
          <a:bodyPr/>
          <a:lstStyle/>
          <a:p>
            <a:r>
              <a:rPr lang="en-US"/>
              <a:t>Instagram Posts Table (mit Shares) | lokalzeit - 17 of 20</a:t>
            </a:r>
          </a:p>
        </p:txBody>
      </p:sp>
      <p:graphicFrame>
        <p:nvGraphicFramePr>
          <p:cNvPr id="5" name="Table Placeholder 4">
            <a:extLst>
              <a:ext uri="{FF2B5EF4-FFF2-40B4-BE49-F238E27FC236}">
                <a16:creationId xmlns:a16="http://schemas.microsoft.com/office/drawing/2014/main" id="{67DF13E8-B1E2-457B-9F65-F795F316ED49}"/>
              </a:ext>
            </a:extLst>
          </p:cNvPr>
          <p:cNvGraphicFramePr>
            <a:graphicFrameLocks noGrp="1"/>
          </p:cNvGraphicFramePr>
          <p:nvPr>
            <p:ph type="tbl" sz="quarter" idx="13"/>
            <p:extLst>
              <p:ext uri="{D42A27DB-BD31-4B8C-83A1-F6EECF244321}">
                <p14:modId xmlns:p14="http://schemas.microsoft.com/office/powerpoint/2010/main" val="1919962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01167255"/>
                    </a:ext>
                  </a:extLst>
                </a:gridCol>
                <a:gridCol w="1069847">
                  <a:extLst>
                    <a:ext uri="{9D8B030D-6E8A-4147-A177-3AD203B41FA5}">
                      <a16:colId xmlns:a16="http://schemas.microsoft.com/office/drawing/2014/main" val="2241671592"/>
                    </a:ext>
                  </a:extLst>
                </a:gridCol>
                <a:gridCol w="1399031">
                  <a:extLst>
                    <a:ext uri="{9D8B030D-6E8A-4147-A177-3AD203B41FA5}">
                      <a16:colId xmlns:a16="http://schemas.microsoft.com/office/drawing/2014/main" val="697812901"/>
                    </a:ext>
                  </a:extLst>
                </a:gridCol>
                <a:gridCol w="493776">
                  <a:extLst>
                    <a:ext uri="{9D8B030D-6E8A-4147-A177-3AD203B41FA5}">
                      <a16:colId xmlns:a16="http://schemas.microsoft.com/office/drawing/2014/main" val="3287528633"/>
                    </a:ext>
                  </a:extLst>
                </a:gridCol>
                <a:gridCol w="493776">
                  <a:extLst>
                    <a:ext uri="{9D8B030D-6E8A-4147-A177-3AD203B41FA5}">
                      <a16:colId xmlns:a16="http://schemas.microsoft.com/office/drawing/2014/main" val="2718450810"/>
                    </a:ext>
                  </a:extLst>
                </a:gridCol>
                <a:gridCol w="493776">
                  <a:extLst>
                    <a:ext uri="{9D8B030D-6E8A-4147-A177-3AD203B41FA5}">
                      <a16:colId xmlns:a16="http://schemas.microsoft.com/office/drawing/2014/main" val="2887896621"/>
                    </a:ext>
                  </a:extLst>
                </a:gridCol>
                <a:gridCol w="493776">
                  <a:extLst>
                    <a:ext uri="{9D8B030D-6E8A-4147-A177-3AD203B41FA5}">
                      <a16:colId xmlns:a16="http://schemas.microsoft.com/office/drawing/2014/main" val="4039770317"/>
                    </a:ext>
                  </a:extLst>
                </a:gridCol>
                <a:gridCol w="493776">
                  <a:extLst>
                    <a:ext uri="{9D8B030D-6E8A-4147-A177-3AD203B41FA5}">
                      <a16:colId xmlns:a16="http://schemas.microsoft.com/office/drawing/2014/main" val="633053816"/>
                    </a:ext>
                  </a:extLst>
                </a:gridCol>
                <a:gridCol w="493776">
                  <a:extLst>
                    <a:ext uri="{9D8B030D-6E8A-4147-A177-3AD203B41FA5}">
                      <a16:colId xmlns:a16="http://schemas.microsoft.com/office/drawing/2014/main" val="2293032691"/>
                    </a:ext>
                  </a:extLst>
                </a:gridCol>
                <a:gridCol w="493776">
                  <a:extLst>
                    <a:ext uri="{9D8B030D-6E8A-4147-A177-3AD203B41FA5}">
                      <a16:colId xmlns:a16="http://schemas.microsoft.com/office/drawing/2014/main" val="3021797777"/>
                    </a:ext>
                  </a:extLst>
                </a:gridCol>
                <a:gridCol w="493776">
                  <a:extLst>
                    <a:ext uri="{9D8B030D-6E8A-4147-A177-3AD203B41FA5}">
                      <a16:colId xmlns:a16="http://schemas.microsoft.com/office/drawing/2014/main" val="2601248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59457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- 2025-06-24 09:43:13</a:t>
                      </a:r>
                      <a:r>
                        <a:rPr kumimoji="0" lang="de-DE" sz="1000" b="0" i="0" u="none" strike="noStrike" kern="1200" cap="none" spc="0" normalizeH="0" baseline="0" noProof="0">
                          <a:ln>
                            <a:noFill/>
                          </a:ln>
                          <a:solidFill>
                            <a:prstClr val="black"/>
                          </a:solidFill>
                          <a:effectLst/>
                          <a:uLnTx/>
                          <a:uFillTx/>
                          <a:latin typeface="Calibri"/>
                          <a:ea typeface="+mn-ea"/>
                          <a:cs typeface="+mn-cs"/>
                        </a:rPr>
                        <a:t>
 Sarahs Schwangerschaft nimmt nicht das gewünschte Ende. In der 13. Woche erfährt sie, dass ihr Kind nicht überlebensfähig ist. Ihre Ärzte raten zu einem Abbruch. 
Heute wäre das in dem Krankenhaus, in dem sie den Abbruch vornehmen ließ, nicht mehr möglich. Der Grund: Das evangelische und das katholische Krankenhaus in Lippstadt haben sich zusammengeschlossen. Die katholische Seite setzt durch, dass Schwangerschaftsabbrüche nur noch in seltenen Ausnahmen durchgeführt werden, etwa, wenn das Leben der Mutter in Gefahr ist. Dieser Punkt sei „nicht verhandelbar“.
60 Lippstädter Ärztinnen und Ärzte nannten das Vorgehen der katholischen Kirche in einem offenen Brief „unbarmherzig”. Der Chefarzt der Gynäkologie des Christlichen Klinikums klagt vor dem Arbeitsgericht gegen das Verbot, Abbrüche durchzuführen. Ein Urteil steht noch aus. 
#Lippstadt #Schwangerschaft #Schwangerschaftsabbruch #Klinikum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https://quintly-eu-image-storage.s3.amazonaws.com/60b0c1ceafa7b1885479f8b118a661a3/5fe773c0c645a3bb4b98106d325f8214.jpg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28810791"/>
                  </a:ext>
                </a:extLst>
              </a:tr>
            </a:tbl>
          </a:graphicData>
        </a:graphic>
      </p:graphicFrame>
      <p:sp>
        <p:nvSpPr>
          <p:cNvPr id="4" name="Text Placeholder 3">
            <a:extLst>
              <a:ext uri="{FF2B5EF4-FFF2-40B4-BE49-F238E27FC236}">
                <a16:creationId xmlns:a16="http://schemas.microsoft.com/office/drawing/2014/main" id="{034082E1-1114-4098-BFFE-F556FC327352}"/>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36915778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5E18A-5A31-43DC-918A-57C212AD71A9}"/>
              </a:ext>
            </a:extLst>
          </p:cNvPr>
          <p:cNvSpPr>
            <a:spLocks noGrp="1"/>
          </p:cNvSpPr>
          <p:nvPr>
            <p:ph type="title"/>
          </p:nvPr>
        </p:nvSpPr>
        <p:spPr/>
        <p:txBody>
          <a:bodyPr/>
          <a:lstStyle/>
          <a:p>
            <a:r>
              <a:rPr lang="en-US"/>
              <a:t>Instagram Posts Table (mit Shares) | lokalzeit - 18 of 20</a:t>
            </a:r>
          </a:p>
        </p:txBody>
      </p:sp>
      <p:graphicFrame>
        <p:nvGraphicFramePr>
          <p:cNvPr id="5" name="Table Placeholder 4">
            <a:extLst>
              <a:ext uri="{FF2B5EF4-FFF2-40B4-BE49-F238E27FC236}">
                <a16:creationId xmlns:a16="http://schemas.microsoft.com/office/drawing/2014/main" id="{78144B7B-81AB-4C32-BCA3-03EDE955D79D}"/>
              </a:ext>
            </a:extLst>
          </p:cNvPr>
          <p:cNvGraphicFramePr>
            <a:graphicFrameLocks noGrp="1"/>
          </p:cNvGraphicFramePr>
          <p:nvPr>
            <p:ph type="tbl" sz="quarter" idx="13"/>
            <p:extLst>
              <p:ext uri="{D42A27DB-BD31-4B8C-83A1-F6EECF244321}">
                <p14:modId xmlns:p14="http://schemas.microsoft.com/office/powerpoint/2010/main" val="4038401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29919678"/>
                    </a:ext>
                  </a:extLst>
                </a:gridCol>
                <a:gridCol w="1069847">
                  <a:extLst>
                    <a:ext uri="{9D8B030D-6E8A-4147-A177-3AD203B41FA5}">
                      <a16:colId xmlns:a16="http://schemas.microsoft.com/office/drawing/2014/main" val="3735501616"/>
                    </a:ext>
                  </a:extLst>
                </a:gridCol>
                <a:gridCol w="1399031">
                  <a:extLst>
                    <a:ext uri="{9D8B030D-6E8A-4147-A177-3AD203B41FA5}">
                      <a16:colId xmlns:a16="http://schemas.microsoft.com/office/drawing/2014/main" val="3851870650"/>
                    </a:ext>
                  </a:extLst>
                </a:gridCol>
                <a:gridCol w="493776">
                  <a:extLst>
                    <a:ext uri="{9D8B030D-6E8A-4147-A177-3AD203B41FA5}">
                      <a16:colId xmlns:a16="http://schemas.microsoft.com/office/drawing/2014/main" val="4290144138"/>
                    </a:ext>
                  </a:extLst>
                </a:gridCol>
                <a:gridCol w="493776">
                  <a:extLst>
                    <a:ext uri="{9D8B030D-6E8A-4147-A177-3AD203B41FA5}">
                      <a16:colId xmlns:a16="http://schemas.microsoft.com/office/drawing/2014/main" val="2462806146"/>
                    </a:ext>
                  </a:extLst>
                </a:gridCol>
                <a:gridCol w="493776">
                  <a:extLst>
                    <a:ext uri="{9D8B030D-6E8A-4147-A177-3AD203B41FA5}">
                      <a16:colId xmlns:a16="http://schemas.microsoft.com/office/drawing/2014/main" val="3080709027"/>
                    </a:ext>
                  </a:extLst>
                </a:gridCol>
                <a:gridCol w="493776">
                  <a:extLst>
                    <a:ext uri="{9D8B030D-6E8A-4147-A177-3AD203B41FA5}">
                      <a16:colId xmlns:a16="http://schemas.microsoft.com/office/drawing/2014/main" val="2196340640"/>
                    </a:ext>
                  </a:extLst>
                </a:gridCol>
                <a:gridCol w="493776">
                  <a:extLst>
                    <a:ext uri="{9D8B030D-6E8A-4147-A177-3AD203B41FA5}">
                      <a16:colId xmlns:a16="http://schemas.microsoft.com/office/drawing/2014/main" val="2235091449"/>
                    </a:ext>
                  </a:extLst>
                </a:gridCol>
                <a:gridCol w="493776">
                  <a:extLst>
                    <a:ext uri="{9D8B030D-6E8A-4147-A177-3AD203B41FA5}">
                      <a16:colId xmlns:a16="http://schemas.microsoft.com/office/drawing/2014/main" val="1089819889"/>
                    </a:ext>
                  </a:extLst>
                </a:gridCol>
                <a:gridCol w="493776">
                  <a:extLst>
                    <a:ext uri="{9D8B030D-6E8A-4147-A177-3AD203B41FA5}">
                      <a16:colId xmlns:a16="http://schemas.microsoft.com/office/drawing/2014/main" val="2949850490"/>
                    </a:ext>
                  </a:extLst>
                </a:gridCol>
                <a:gridCol w="493776">
                  <a:extLst>
                    <a:ext uri="{9D8B030D-6E8A-4147-A177-3AD203B41FA5}">
                      <a16:colId xmlns:a16="http://schemas.microsoft.com/office/drawing/2014/main" val="3210307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2542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- 2025-06-24 13:30:00</a:t>
                      </a:r>
                      <a:r>
                        <a:rPr kumimoji="0" lang="de-DE" sz="1000" b="0" i="0" u="none" strike="noStrike" kern="1200" cap="none" spc="0" normalizeH="0" baseline="0" noProof="0">
                          <a:ln>
                            <a:noFill/>
                          </a:ln>
                          <a:solidFill>
                            <a:prstClr val="black"/>
                          </a:solidFill>
                          <a:effectLst/>
                          <a:uLnTx/>
                          <a:uFillTx/>
                          <a:latin typeface="Calibri"/>
                          <a:ea typeface="+mn-ea"/>
                          <a:cs typeface="+mn-cs"/>
                        </a:rPr>
                        <a:t>
 Im Haus der Igel in Krefeld ist kaum noch Platz für neue Patienten. 🦔
Die ehrenamtlichen Igel-Retter sind komplett ausgelastet und das Geld ist knapp. Eigentlich hatten sie gehofft, dass das Verbot für Mähroboter im Dunkeln etwas ändern würde. Aber nicht alle halten sich daran und niemand kontrolliert es wohl richtig. 😞
Brigitte Thevessen vom Vereinsvorstand sucht dringend finanzielle Unterstützung im Landtag.  
#Lokalzeit #WDR #ARD #Düsseldorf #Igel #Tierschutz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https://quintly-eu-image-storage.s3.amazonaws.com/60b0c1ceafa7b1885479f8b118a661a3/81820f95cc918c966d6dde43a7460ef2.jpg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94192838"/>
                  </a:ext>
                </a:extLst>
              </a:tr>
            </a:tbl>
          </a:graphicData>
        </a:graphic>
      </p:graphicFrame>
      <p:sp>
        <p:nvSpPr>
          <p:cNvPr id="4" name="Text Placeholder 3">
            <a:extLst>
              <a:ext uri="{FF2B5EF4-FFF2-40B4-BE49-F238E27FC236}">
                <a16:creationId xmlns:a16="http://schemas.microsoft.com/office/drawing/2014/main" id="{259A2A0B-12E0-4221-B0A7-9E5856C0C9F8}"/>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826984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DDF04-3D96-4371-8193-467F81CDEECF}"/>
              </a:ext>
            </a:extLst>
          </p:cNvPr>
          <p:cNvSpPr>
            <a:spLocks noGrp="1"/>
          </p:cNvSpPr>
          <p:nvPr>
            <p:ph type="title"/>
          </p:nvPr>
        </p:nvSpPr>
        <p:spPr/>
        <p:txBody>
          <a:bodyPr/>
          <a:lstStyle/>
          <a:p>
            <a:r>
              <a:rPr lang="en-US"/>
              <a:t>Instagram Posts Table (mit Shares) | lokalzeit - 19 of 20</a:t>
            </a:r>
          </a:p>
        </p:txBody>
      </p:sp>
      <p:graphicFrame>
        <p:nvGraphicFramePr>
          <p:cNvPr id="5" name="Table Placeholder 4">
            <a:extLst>
              <a:ext uri="{FF2B5EF4-FFF2-40B4-BE49-F238E27FC236}">
                <a16:creationId xmlns:a16="http://schemas.microsoft.com/office/drawing/2014/main" id="{096ABD47-46A1-490F-9410-3996141FB124}"/>
              </a:ext>
            </a:extLst>
          </p:cNvPr>
          <p:cNvGraphicFramePr>
            <a:graphicFrameLocks noGrp="1"/>
          </p:cNvGraphicFramePr>
          <p:nvPr>
            <p:ph type="tbl" sz="quarter" idx="13"/>
            <p:extLst>
              <p:ext uri="{D42A27DB-BD31-4B8C-83A1-F6EECF244321}">
                <p14:modId xmlns:p14="http://schemas.microsoft.com/office/powerpoint/2010/main" val="3001790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29919200"/>
                    </a:ext>
                  </a:extLst>
                </a:gridCol>
                <a:gridCol w="1069847">
                  <a:extLst>
                    <a:ext uri="{9D8B030D-6E8A-4147-A177-3AD203B41FA5}">
                      <a16:colId xmlns:a16="http://schemas.microsoft.com/office/drawing/2014/main" val="2781188314"/>
                    </a:ext>
                  </a:extLst>
                </a:gridCol>
                <a:gridCol w="1399031">
                  <a:extLst>
                    <a:ext uri="{9D8B030D-6E8A-4147-A177-3AD203B41FA5}">
                      <a16:colId xmlns:a16="http://schemas.microsoft.com/office/drawing/2014/main" val="1043566153"/>
                    </a:ext>
                  </a:extLst>
                </a:gridCol>
                <a:gridCol w="493776">
                  <a:extLst>
                    <a:ext uri="{9D8B030D-6E8A-4147-A177-3AD203B41FA5}">
                      <a16:colId xmlns:a16="http://schemas.microsoft.com/office/drawing/2014/main" val="1952683615"/>
                    </a:ext>
                  </a:extLst>
                </a:gridCol>
                <a:gridCol w="493776">
                  <a:extLst>
                    <a:ext uri="{9D8B030D-6E8A-4147-A177-3AD203B41FA5}">
                      <a16:colId xmlns:a16="http://schemas.microsoft.com/office/drawing/2014/main" val="2378373764"/>
                    </a:ext>
                  </a:extLst>
                </a:gridCol>
                <a:gridCol w="493776">
                  <a:extLst>
                    <a:ext uri="{9D8B030D-6E8A-4147-A177-3AD203B41FA5}">
                      <a16:colId xmlns:a16="http://schemas.microsoft.com/office/drawing/2014/main" val="270491556"/>
                    </a:ext>
                  </a:extLst>
                </a:gridCol>
                <a:gridCol w="493776">
                  <a:extLst>
                    <a:ext uri="{9D8B030D-6E8A-4147-A177-3AD203B41FA5}">
                      <a16:colId xmlns:a16="http://schemas.microsoft.com/office/drawing/2014/main" val="2242766850"/>
                    </a:ext>
                  </a:extLst>
                </a:gridCol>
                <a:gridCol w="493776">
                  <a:extLst>
                    <a:ext uri="{9D8B030D-6E8A-4147-A177-3AD203B41FA5}">
                      <a16:colId xmlns:a16="http://schemas.microsoft.com/office/drawing/2014/main" val="2148851952"/>
                    </a:ext>
                  </a:extLst>
                </a:gridCol>
                <a:gridCol w="493776">
                  <a:extLst>
                    <a:ext uri="{9D8B030D-6E8A-4147-A177-3AD203B41FA5}">
                      <a16:colId xmlns:a16="http://schemas.microsoft.com/office/drawing/2014/main" val="1443599659"/>
                    </a:ext>
                  </a:extLst>
                </a:gridCol>
                <a:gridCol w="493776">
                  <a:extLst>
                    <a:ext uri="{9D8B030D-6E8A-4147-A177-3AD203B41FA5}">
                      <a16:colId xmlns:a16="http://schemas.microsoft.com/office/drawing/2014/main" val="2533782507"/>
                    </a:ext>
                  </a:extLst>
                </a:gridCol>
                <a:gridCol w="493776">
                  <a:extLst>
                    <a:ext uri="{9D8B030D-6E8A-4147-A177-3AD203B41FA5}">
                      <a16:colId xmlns:a16="http://schemas.microsoft.com/office/drawing/2014/main" val="4003940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072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- 2025-06-26 16:05:00</a:t>
                      </a:r>
                      <a:r>
                        <a:rPr kumimoji="0" lang="de-DE" sz="1000" b="0" i="0" u="none" strike="noStrike" kern="1200" cap="none" spc="0" normalizeH="0" baseline="0" noProof="0">
                          <a:ln>
                            <a:noFill/>
                          </a:ln>
                          <a:solidFill>
                            <a:prstClr val="black"/>
                          </a:solidFill>
                          <a:effectLst/>
                          <a:uLnTx/>
                          <a:uFillTx/>
                          <a:latin typeface="Calibri"/>
                          <a:ea typeface="+mn-ea"/>
                          <a:cs typeface="+mn-cs"/>
                        </a:rPr>
                        <a:t>
 Matthes* hat mehr Schulden als fast alle anderen in seinem Alter. 💶😱 So viele Schulden, dass er damit fast nicht mehr klarkommt.  
Alles wurde immer teurer und gleichzeitig war sein Azubi-Gehalt nur sehr gering. Und dann hat er auch noch ein paar doofe Entscheidungen getroffen. 🤦‍♂️
Jetzt hat Matthes* einen Plan: Er ist in Privatinsolvenz, hat einen Job und will jetzt alles zurückzahlen. Ein Insolvenzberater hilft ihm dabei. 
Laut einer aktuellen Studie hat fast jeder fünfte junge Mensch Schulden. Der häufigste Grund: Impulskäufe! Viele verlieren den Überblick - vor allem mit Bezahldiensten wie Klarna und PayPal. „Heute kaufen, später zahlen“ - das ist oft der Weg in die Schuldenfalle.
Wie gut gehst du mit Geld um? 
*Name geändert 
👨‍💻Autor: Cedric Pelka 
#Klarna #PayPal #Schulden #Geld #Shopping #KlarnaSchulden #Bafög #Kredit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https://quintly-eu-image-storage.s3.amazonaws.com/60b0c1ceafa7b1885479f8b118a661a3/8d0940d443fdf71b90a02c6ea1b647ef.jpg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09549551"/>
                  </a:ext>
                </a:extLst>
              </a:tr>
            </a:tbl>
          </a:graphicData>
        </a:graphic>
      </p:graphicFrame>
      <p:sp>
        <p:nvSpPr>
          <p:cNvPr id="4" name="Text Placeholder 3">
            <a:extLst>
              <a:ext uri="{FF2B5EF4-FFF2-40B4-BE49-F238E27FC236}">
                <a16:creationId xmlns:a16="http://schemas.microsoft.com/office/drawing/2014/main" id="{535B844C-8D81-4C4D-9423-E4994C42DDBD}"/>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1003212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46147-BAC0-4DCA-8C2A-024B3E81595B}"/>
              </a:ext>
            </a:extLst>
          </p:cNvPr>
          <p:cNvSpPr>
            <a:spLocks noGrp="1"/>
          </p:cNvSpPr>
          <p:nvPr>
            <p:ph type="title"/>
          </p:nvPr>
        </p:nvSpPr>
        <p:spPr/>
        <p:txBody>
          <a:bodyPr/>
          <a:lstStyle/>
          <a:p>
            <a:r>
              <a:rPr lang="en-US"/>
              <a:t>Instagram Posts Table (mit Shares) | lokalzeit - 20 of 20</a:t>
            </a:r>
          </a:p>
        </p:txBody>
      </p:sp>
      <p:graphicFrame>
        <p:nvGraphicFramePr>
          <p:cNvPr id="5" name="Table Placeholder 4">
            <a:extLst>
              <a:ext uri="{FF2B5EF4-FFF2-40B4-BE49-F238E27FC236}">
                <a16:creationId xmlns:a16="http://schemas.microsoft.com/office/drawing/2014/main" id="{F6F0F129-48A0-4DD0-BEEE-274DF4534668}"/>
              </a:ext>
            </a:extLst>
          </p:cNvPr>
          <p:cNvGraphicFramePr>
            <a:graphicFrameLocks noGrp="1"/>
          </p:cNvGraphicFramePr>
          <p:nvPr>
            <p:ph type="tbl" sz="quarter" idx="13"/>
            <p:extLst>
              <p:ext uri="{D42A27DB-BD31-4B8C-83A1-F6EECF244321}">
                <p14:modId xmlns:p14="http://schemas.microsoft.com/office/powerpoint/2010/main" val="737454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66577684"/>
                    </a:ext>
                  </a:extLst>
                </a:gridCol>
                <a:gridCol w="1069847">
                  <a:extLst>
                    <a:ext uri="{9D8B030D-6E8A-4147-A177-3AD203B41FA5}">
                      <a16:colId xmlns:a16="http://schemas.microsoft.com/office/drawing/2014/main" val="2861263222"/>
                    </a:ext>
                  </a:extLst>
                </a:gridCol>
                <a:gridCol w="1399031">
                  <a:extLst>
                    <a:ext uri="{9D8B030D-6E8A-4147-A177-3AD203B41FA5}">
                      <a16:colId xmlns:a16="http://schemas.microsoft.com/office/drawing/2014/main" val="2707293414"/>
                    </a:ext>
                  </a:extLst>
                </a:gridCol>
                <a:gridCol w="493776">
                  <a:extLst>
                    <a:ext uri="{9D8B030D-6E8A-4147-A177-3AD203B41FA5}">
                      <a16:colId xmlns:a16="http://schemas.microsoft.com/office/drawing/2014/main" val="2309541959"/>
                    </a:ext>
                  </a:extLst>
                </a:gridCol>
                <a:gridCol w="493776">
                  <a:extLst>
                    <a:ext uri="{9D8B030D-6E8A-4147-A177-3AD203B41FA5}">
                      <a16:colId xmlns:a16="http://schemas.microsoft.com/office/drawing/2014/main" val="271255391"/>
                    </a:ext>
                  </a:extLst>
                </a:gridCol>
                <a:gridCol w="493776">
                  <a:extLst>
                    <a:ext uri="{9D8B030D-6E8A-4147-A177-3AD203B41FA5}">
                      <a16:colId xmlns:a16="http://schemas.microsoft.com/office/drawing/2014/main" val="946178277"/>
                    </a:ext>
                  </a:extLst>
                </a:gridCol>
                <a:gridCol w="493776">
                  <a:extLst>
                    <a:ext uri="{9D8B030D-6E8A-4147-A177-3AD203B41FA5}">
                      <a16:colId xmlns:a16="http://schemas.microsoft.com/office/drawing/2014/main" val="3715248869"/>
                    </a:ext>
                  </a:extLst>
                </a:gridCol>
                <a:gridCol w="493776">
                  <a:extLst>
                    <a:ext uri="{9D8B030D-6E8A-4147-A177-3AD203B41FA5}">
                      <a16:colId xmlns:a16="http://schemas.microsoft.com/office/drawing/2014/main" val="366835382"/>
                    </a:ext>
                  </a:extLst>
                </a:gridCol>
                <a:gridCol w="493776">
                  <a:extLst>
                    <a:ext uri="{9D8B030D-6E8A-4147-A177-3AD203B41FA5}">
                      <a16:colId xmlns:a16="http://schemas.microsoft.com/office/drawing/2014/main" val="2996661719"/>
                    </a:ext>
                  </a:extLst>
                </a:gridCol>
                <a:gridCol w="493776">
                  <a:extLst>
                    <a:ext uri="{9D8B030D-6E8A-4147-A177-3AD203B41FA5}">
                      <a16:colId xmlns:a16="http://schemas.microsoft.com/office/drawing/2014/main" val="4231196666"/>
                    </a:ext>
                  </a:extLst>
                </a:gridCol>
                <a:gridCol w="493776">
                  <a:extLst>
                    <a:ext uri="{9D8B030D-6E8A-4147-A177-3AD203B41FA5}">
                      <a16:colId xmlns:a16="http://schemas.microsoft.com/office/drawing/2014/main" val="1689822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1126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- 2025-06-25 10:00:20</a:t>
                      </a:r>
                      <a:r>
                        <a:rPr kumimoji="0" lang="en-US" sz="1000" b="0" i="0" u="none" strike="noStrike" kern="1200" cap="none" spc="0" normalizeH="0" baseline="0" noProof="0">
                          <a:ln>
                            <a:noFill/>
                          </a:ln>
                          <a:solidFill>
                            <a:prstClr val="black"/>
                          </a:solidFill>
                          <a:effectLst/>
                          <a:uLnTx/>
                          <a:uFillTx/>
                          <a:latin typeface="Calibri"/>
                          <a:ea typeface="+mn-ea"/>
                          <a:cs typeface="+mn-cs"/>
                        </a:rPr>
                        <a:t>
 Freddy ist Schulbusfahrer, Frikadellenliebhaber und einfach ein guter Mensch 😭 
#Lokalzeit #WDR #FrikadellenFreitag #Freddy #Frikadellen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https://quintly-eu-image-storage.s3.amazonaws.com/60b0c1ceafa7b1885479f8b118a661a3/30bc2df00854bb5b834dd9971c4061b5.jpg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65091674"/>
                  </a:ext>
                </a:extLst>
              </a:tr>
            </a:tbl>
          </a:graphicData>
        </a:graphic>
      </p:graphicFrame>
      <p:sp>
        <p:nvSpPr>
          <p:cNvPr id="4" name="Text Placeholder 3">
            <a:extLst>
              <a:ext uri="{FF2B5EF4-FFF2-40B4-BE49-F238E27FC236}">
                <a16:creationId xmlns:a16="http://schemas.microsoft.com/office/drawing/2014/main" id="{D7967CAE-C8FA-4787-ADE6-0CFDDB361335}"/>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16282692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3935</Words>
  <Application>Microsoft Office PowerPoint</Application>
  <PresentationFormat>On-screen Show (4:3)</PresentationFormat>
  <Paragraphs>466</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Instagram Posts Table (mit Shares) | lokalzeit - 1 of 20</vt:lpstr>
      <vt:lpstr>Instagram Posts Table (mit Shares) | lokalzeit - 2 of 20</vt:lpstr>
      <vt:lpstr>Instagram Posts Table (mit Shares) | lokalzeit - 3 of 20</vt:lpstr>
      <vt:lpstr>Instagram Posts Table (mit Shares) | lokalzeit - 4 of 20</vt:lpstr>
      <vt:lpstr>Instagram Posts Table (mit Shares) | lokalzeit - 5 of 20</vt:lpstr>
      <vt:lpstr>Instagram Posts Table (mit Shares) | lokalzeit - 6 of 20</vt:lpstr>
      <vt:lpstr>Instagram Posts Table (mit Shares) | lokalzeit - 7 of 20</vt:lpstr>
      <vt:lpstr>Instagram Posts Table (mit Shares) | lokalzeit - 8 of 20</vt:lpstr>
      <vt:lpstr>Instagram Posts Table (mit Shares) | lokalzeit - 9 of 20</vt:lpstr>
      <vt:lpstr>Instagram Posts Table (mit Shares) | lokalzeit - 10 of 20</vt:lpstr>
      <vt:lpstr>Instagram Posts Table (mit Shares) | lokalzeit - 11 of 20</vt:lpstr>
      <vt:lpstr>Instagram Posts Table (mit Shares) | lokalzeit - 12 of 20</vt:lpstr>
      <vt:lpstr>Instagram Posts Table (mit Shares) | lokalzeit - 13 of 20</vt:lpstr>
      <vt:lpstr>Instagram Posts Table (mit Shares) | lokalzeit - 14 of 20</vt:lpstr>
      <vt:lpstr>Instagram Posts Table (mit Shares) | lokalzeit - 15 of 20</vt:lpstr>
      <vt:lpstr>Instagram Posts Table (mit Shares) | lokalzeit - 16 of 20</vt:lpstr>
      <vt:lpstr>Instagram Posts Table (mit Shares) | lokalzeit - 17 of 20</vt:lpstr>
      <vt:lpstr>Instagram Posts Table (mit Shares) | lokalzeit - 18 of 20</vt:lpstr>
      <vt:lpstr>Instagram Posts Table (mit Shares) | lokalzeit - 19 of 20</vt:lpstr>
      <vt:lpstr>Instagram Posts Table (mit Shares) | lokalzeit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20</dc:title>
  <dc:creator>Frederik Born</dc:creator>
  <cp:lastModifiedBy>Frederik Born</cp:lastModifiedBy>
  <cp:revision>1</cp:revision>
  <dcterms:created xsi:type="dcterms:W3CDTF">2025-07-01T10:45:30Z</dcterms:created>
  <dcterms:modified xsi:type="dcterms:W3CDTF">2025-07-01T10:48:03Z</dcterms:modified>
</cp:coreProperties>
</file>