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A4C62-5519-4D18-B683-0007719F7E5B}"/>
              </a:ext>
            </a:extLst>
          </p:cNvPr>
          <p:cNvSpPr>
            <a:spLocks noGrp="1"/>
          </p:cNvSpPr>
          <p:nvPr>
            <p:ph type="title"/>
          </p:nvPr>
        </p:nvSpPr>
        <p:spPr/>
        <p:txBody>
          <a:bodyPr/>
          <a:lstStyle/>
          <a:p>
            <a:r>
              <a:rPr lang="en-US"/>
              <a:t>Facebook Original Own Posts &amp; Reels Table | WDR Lokalzeit - 1 of 13</a:t>
            </a:r>
          </a:p>
        </p:txBody>
      </p:sp>
      <p:graphicFrame>
        <p:nvGraphicFramePr>
          <p:cNvPr id="5" name="Table Placeholder 4">
            <a:extLst>
              <a:ext uri="{FF2B5EF4-FFF2-40B4-BE49-F238E27FC236}">
                <a16:creationId xmlns:a16="http://schemas.microsoft.com/office/drawing/2014/main" id="{B5FB38C6-CE64-445A-9055-C3DCE1A2C878}"/>
              </a:ext>
            </a:extLst>
          </p:cNvPr>
          <p:cNvGraphicFramePr>
            <a:graphicFrameLocks noGrp="1"/>
          </p:cNvGraphicFramePr>
          <p:nvPr>
            <p:ph type="tbl" sz="quarter" idx="13"/>
            <p:extLst>
              <p:ext uri="{D42A27DB-BD31-4B8C-83A1-F6EECF244321}">
                <p14:modId xmlns:p14="http://schemas.microsoft.com/office/powerpoint/2010/main" val="1320107144"/>
              </p:ext>
            </p:extLst>
          </p:nvPr>
        </p:nvGraphicFramePr>
        <p:xfrm>
          <a:off x="457200" y="1731963"/>
          <a:ext cx="7571232" cy="223012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04234240"/>
                    </a:ext>
                  </a:extLst>
                </a:gridCol>
                <a:gridCol w="1892808">
                  <a:extLst>
                    <a:ext uri="{9D8B030D-6E8A-4147-A177-3AD203B41FA5}">
                      <a16:colId xmlns:a16="http://schemas.microsoft.com/office/drawing/2014/main" val="2323369414"/>
                    </a:ext>
                  </a:extLst>
                </a:gridCol>
                <a:gridCol w="1316736">
                  <a:extLst>
                    <a:ext uri="{9D8B030D-6E8A-4147-A177-3AD203B41FA5}">
                      <a16:colId xmlns:a16="http://schemas.microsoft.com/office/drawing/2014/main" val="811578538"/>
                    </a:ext>
                  </a:extLst>
                </a:gridCol>
                <a:gridCol w="411480">
                  <a:extLst>
                    <a:ext uri="{9D8B030D-6E8A-4147-A177-3AD203B41FA5}">
                      <a16:colId xmlns:a16="http://schemas.microsoft.com/office/drawing/2014/main" val="3808318889"/>
                    </a:ext>
                  </a:extLst>
                </a:gridCol>
                <a:gridCol w="411480">
                  <a:extLst>
                    <a:ext uri="{9D8B030D-6E8A-4147-A177-3AD203B41FA5}">
                      <a16:colId xmlns:a16="http://schemas.microsoft.com/office/drawing/2014/main" val="3672824134"/>
                    </a:ext>
                  </a:extLst>
                </a:gridCol>
                <a:gridCol w="411480">
                  <a:extLst>
                    <a:ext uri="{9D8B030D-6E8A-4147-A177-3AD203B41FA5}">
                      <a16:colId xmlns:a16="http://schemas.microsoft.com/office/drawing/2014/main" val="1698525782"/>
                    </a:ext>
                  </a:extLst>
                </a:gridCol>
                <a:gridCol w="411480">
                  <a:extLst>
                    <a:ext uri="{9D8B030D-6E8A-4147-A177-3AD203B41FA5}">
                      <a16:colId xmlns:a16="http://schemas.microsoft.com/office/drawing/2014/main" val="2736703269"/>
                    </a:ext>
                  </a:extLst>
                </a:gridCol>
                <a:gridCol w="411480">
                  <a:extLst>
                    <a:ext uri="{9D8B030D-6E8A-4147-A177-3AD203B41FA5}">
                      <a16:colId xmlns:a16="http://schemas.microsoft.com/office/drawing/2014/main" val="2345464589"/>
                    </a:ext>
                  </a:extLst>
                </a:gridCol>
                <a:gridCol w="411480">
                  <a:extLst>
                    <a:ext uri="{9D8B030D-6E8A-4147-A177-3AD203B41FA5}">
                      <a16:colId xmlns:a16="http://schemas.microsoft.com/office/drawing/2014/main" val="1796012952"/>
                    </a:ext>
                  </a:extLst>
                </a:gridCol>
                <a:gridCol w="411480">
                  <a:extLst>
                    <a:ext uri="{9D8B030D-6E8A-4147-A177-3AD203B41FA5}">
                      <a16:colId xmlns:a16="http://schemas.microsoft.com/office/drawing/2014/main" val="3394635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9938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- 2025-06-23 10:57:02</a:t>
                      </a:r>
                      <a:r>
                        <a:rPr kumimoji="0" lang="de-DE" sz="1000" b="0" i="0" u="none" strike="noStrike" kern="1200" cap="none" spc="0" normalizeH="0" baseline="0" noProof="0">
                          <a:ln>
                            <a:noFill/>
                          </a:ln>
                          <a:solidFill>
                            <a:prstClr val="black"/>
                          </a:solidFill>
                          <a:effectLst/>
                          <a:uLnTx/>
                          <a:uFillTx/>
                          <a:latin typeface="Calibri"/>
                          <a:ea typeface="+mn-ea"/>
                          <a:cs typeface="+mn-cs"/>
                        </a:rPr>
                        <a:t>
 Die echte Sekretärin fällt vorübergehend aus. Jetzt packen die Kinder mit 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https://quintly-eu-image-storage.s3.amazonaws.com/bc22ad31ece8870e558aff23d024e8ce/0fb9b3243df75cde3edf69a779492199.jpg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821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- 2025-06-26 18:45:05</a:t>
                      </a:r>
                      <a:r>
                        <a:rPr kumimoji="0" lang="de-DE" sz="1000" b="0" i="0" u="none" strike="noStrike" kern="1200" cap="none" spc="0" normalizeH="0" baseline="0" noProof="0">
                          <a:ln>
                            <a:noFill/>
                          </a:ln>
                          <a:solidFill>
                            <a:prstClr val="black"/>
                          </a:solidFill>
                          <a:effectLst/>
                          <a:uLnTx/>
                          <a:uFillTx/>
                          <a:latin typeface="Calibri"/>
                          <a:ea typeface="+mn-ea"/>
                          <a:cs typeface="+mn-cs"/>
                        </a:rPr>
                        <a:t>
 Um Robbie zu treffen, hat Pati extra vor der Veltins-Arena gecampt. Und es hat sich gelohnt.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https://quintly-eu-image-storage.s3.amazonaws.com/bc22ad31ece8870e558aff23d024e8ce/c3fdadbf1a9c914272b5cf27e03761b0.jpg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82072201"/>
                  </a:ext>
                </a:extLst>
              </a:tr>
            </a:tbl>
          </a:graphicData>
        </a:graphic>
      </p:graphicFrame>
      <p:sp>
        <p:nvSpPr>
          <p:cNvPr id="4" name="Text Placeholder 3">
            <a:extLst>
              <a:ext uri="{FF2B5EF4-FFF2-40B4-BE49-F238E27FC236}">
                <a16:creationId xmlns:a16="http://schemas.microsoft.com/office/drawing/2014/main" id="{5AE2F483-374E-425C-B4F1-4162DA138C86}"/>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45193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A0CB8-4053-4864-92AB-7D2828E6C0C3}"/>
              </a:ext>
            </a:extLst>
          </p:cNvPr>
          <p:cNvSpPr>
            <a:spLocks noGrp="1"/>
          </p:cNvSpPr>
          <p:nvPr>
            <p:ph type="title"/>
          </p:nvPr>
        </p:nvSpPr>
        <p:spPr/>
        <p:txBody>
          <a:bodyPr/>
          <a:lstStyle/>
          <a:p>
            <a:r>
              <a:rPr lang="en-US"/>
              <a:t>Facebook Original Own Posts &amp; Reels Table | WDR Lokalzeit - 2 of 13</a:t>
            </a:r>
          </a:p>
        </p:txBody>
      </p:sp>
      <p:graphicFrame>
        <p:nvGraphicFramePr>
          <p:cNvPr id="5" name="Table Placeholder 4">
            <a:extLst>
              <a:ext uri="{FF2B5EF4-FFF2-40B4-BE49-F238E27FC236}">
                <a16:creationId xmlns:a16="http://schemas.microsoft.com/office/drawing/2014/main" id="{FD5D9515-90CB-4582-A3E9-DE1507F3E838}"/>
              </a:ext>
            </a:extLst>
          </p:cNvPr>
          <p:cNvGraphicFramePr>
            <a:graphicFrameLocks noGrp="1"/>
          </p:cNvGraphicFramePr>
          <p:nvPr>
            <p:ph type="tbl" sz="quarter" idx="13"/>
            <p:extLst>
              <p:ext uri="{D42A27DB-BD31-4B8C-83A1-F6EECF244321}">
                <p14:modId xmlns:p14="http://schemas.microsoft.com/office/powerpoint/2010/main" val="1038824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70579818"/>
                    </a:ext>
                  </a:extLst>
                </a:gridCol>
                <a:gridCol w="1892808">
                  <a:extLst>
                    <a:ext uri="{9D8B030D-6E8A-4147-A177-3AD203B41FA5}">
                      <a16:colId xmlns:a16="http://schemas.microsoft.com/office/drawing/2014/main" val="2457600380"/>
                    </a:ext>
                  </a:extLst>
                </a:gridCol>
                <a:gridCol w="1316736">
                  <a:extLst>
                    <a:ext uri="{9D8B030D-6E8A-4147-A177-3AD203B41FA5}">
                      <a16:colId xmlns:a16="http://schemas.microsoft.com/office/drawing/2014/main" val="3576175894"/>
                    </a:ext>
                  </a:extLst>
                </a:gridCol>
                <a:gridCol w="411480">
                  <a:extLst>
                    <a:ext uri="{9D8B030D-6E8A-4147-A177-3AD203B41FA5}">
                      <a16:colId xmlns:a16="http://schemas.microsoft.com/office/drawing/2014/main" val="267693691"/>
                    </a:ext>
                  </a:extLst>
                </a:gridCol>
                <a:gridCol w="411480">
                  <a:extLst>
                    <a:ext uri="{9D8B030D-6E8A-4147-A177-3AD203B41FA5}">
                      <a16:colId xmlns:a16="http://schemas.microsoft.com/office/drawing/2014/main" val="534208664"/>
                    </a:ext>
                  </a:extLst>
                </a:gridCol>
                <a:gridCol w="411480">
                  <a:extLst>
                    <a:ext uri="{9D8B030D-6E8A-4147-A177-3AD203B41FA5}">
                      <a16:colId xmlns:a16="http://schemas.microsoft.com/office/drawing/2014/main" val="1127337207"/>
                    </a:ext>
                  </a:extLst>
                </a:gridCol>
                <a:gridCol w="411480">
                  <a:extLst>
                    <a:ext uri="{9D8B030D-6E8A-4147-A177-3AD203B41FA5}">
                      <a16:colId xmlns:a16="http://schemas.microsoft.com/office/drawing/2014/main" val="661029328"/>
                    </a:ext>
                  </a:extLst>
                </a:gridCol>
                <a:gridCol w="411480">
                  <a:extLst>
                    <a:ext uri="{9D8B030D-6E8A-4147-A177-3AD203B41FA5}">
                      <a16:colId xmlns:a16="http://schemas.microsoft.com/office/drawing/2014/main" val="336568898"/>
                    </a:ext>
                  </a:extLst>
                </a:gridCol>
                <a:gridCol w="411480">
                  <a:extLst>
                    <a:ext uri="{9D8B030D-6E8A-4147-A177-3AD203B41FA5}">
                      <a16:colId xmlns:a16="http://schemas.microsoft.com/office/drawing/2014/main" val="473510001"/>
                    </a:ext>
                  </a:extLst>
                </a:gridCol>
                <a:gridCol w="411480">
                  <a:extLst>
                    <a:ext uri="{9D8B030D-6E8A-4147-A177-3AD203B41FA5}">
                      <a16:colId xmlns:a16="http://schemas.microsoft.com/office/drawing/2014/main" val="142461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329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- 2025-06-27 07:45:34</a:t>
                      </a:r>
                      <a:r>
                        <a:rPr kumimoji="0" lang="de-DE" sz="1000" b="0" i="0" u="none" strike="noStrike" kern="1200" cap="none" spc="0" normalizeH="0" baseline="0" noProof="0">
                          <a:ln>
                            <a:noFill/>
                          </a:ln>
                          <a:solidFill>
                            <a:prstClr val="black"/>
                          </a:solidFill>
                          <a:effectLst/>
                          <a:uLnTx/>
                          <a:uFillTx/>
                          <a:latin typeface="Calibri"/>
                          <a:ea typeface="+mn-ea"/>
                          <a:cs typeface="+mn-cs"/>
                        </a:rPr>
                        <a:t>
 Was Anna als Polizistin erlebt hat, passiert leider viel zu oft - deshalb will sie Erwachsenen zeigen, wie sie im Straßenverkehr besser auf Kinder achten können.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https://quintly-eu-image-storage.s3.amazonaws.com/bc22ad31ece8870e558aff23d024e8ce/6d965fa55f31d71853a532635610649f.jpg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92294318"/>
                  </a:ext>
                </a:extLst>
              </a:tr>
            </a:tbl>
          </a:graphicData>
        </a:graphic>
      </p:graphicFrame>
      <p:sp>
        <p:nvSpPr>
          <p:cNvPr id="4" name="Text Placeholder 3">
            <a:extLst>
              <a:ext uri="{FF2B5EF4-FFF2-40B4-BE49-F238E27FC236}">
                <a16:creationId xmlns:a16="http://schemas.microsoft.com/office/drawing/2014/main" id="{3BF19B81-A29C-4EE9-9E2D-77857E2C27DE}"/>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1523165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E753D-4AE7-4292-9C76-CE3082229C53}"/>
              </a:ext>
            </a:extLst>
          </p:cNvPr>
          <p:cNvSpPr>
            <a:spLocks noGrp="1"/>
          </p:cNvSpPr>
          <p:nvPr>
            <p:ph type="title"/>
          </p:nvPr>
        </p:nvSpPr>
        <p:spPr/>
        <p:txBody>
          <a:bodyPr/>
          <a:lstStyle/>
          <a:p>
            <a:r>
              <a:rPr lang="en-US"/>
              <a:t>Facebook Original Own Posts &amp; Reels Table | WDR Lokalzeit - 3 of 13</a:t>
            </a:r>
          </a:p>
        </p:txBody>
      </p:sp>
      <p:graphicFrame>
        <p:nvGraphicFramePr>
          <p:cNvPr id="5" name="Table Placeholder 4">
            <a:extLst>
              <a:ext uri="{FF2B5EF4-FFF2-40B4-BE49-F238E27FC236}">
                <a16:creationId xmlns:a16="http://schemas.microsoft.com/office/drawing/2014/main" id="{9D463A19-D0F3-4B2C-85EF-0A43546245F7}"/>
              </a:ext>
            </a:extLst>
          </p:cNvPr>
          <p:cNvGraphicFramePr>
            <a:graphicFrameLocks noGrp="1"/>
          </p:cNvGraphicFramePr>
          <p:nvPr>
            <p:ph type="tbl" sz="quarter" idx="13"/>
            <p:extLst>
              <p:ext uri="{D42A27DB-BD31-4B8C-83A1-F6EECF244321}">
                <p14:modId xmlns:p14="http://schemas.microsoft.com/office/powerpoint/2010/main" val="1275848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77211296"/>
                    </a:ext>
                  </a:extLst>
                </a:gridCol>
                <a:gridCol w="1892808">
                  <a:extLst>
                    <a:ext uri="{9D8B030D-6E8A-4147-A177-3AD203B41FA5}">
                      <a16:colId xmlns:a16="http://schemas.microsoft.com/office/drawing/2014/main" val="1967000865"/>
                    </a:ext>
                  </a:extLst>
                </a:gridCol>
                <a:gridCol w="1316736">
                  <a:extLst>
                    <a:ext uri="{9D8B030D-6E8A-4147-A177-3AD203B41FA5}">
                      <a16:colId xmlns:a16="http://schemas.microsoft.com/office/drawing/2014/main" val="294758761"/>
                    </a:ext>
                  </a:extLst>
                </a:gridCol>
                <a:gridCol w="411480">
                  <a:extLst>
                    <a:ext uri="{9D8B030D-6E8A-4147-A177-3AD203B41FA5}">
                      <a16:colId xmlns:a16="http://schemas.microsoft.com/office/drawing/2014/main" val="3831075142"/>
                    </a:ext>
                  </a:extLst>
                </a:gridCol>
                <a:gridCol w="411480">
                  <a:extLst>
                    <a:ext uri="{9D8B030D-6E8A-4147-A177-3AD203B41FA5}">
                      <a16:colId xmlns:a16="http://schemas.microsoft.com/office/drawing/2014/main" val="2119197141"/>
                    </a:ext>
                  </a:extLst>
                </a:gridCol>
                <a:gridCol w="411480">
                  <a:extLst>
                    <a:ext uri="{9D8B030D-6E8A-4147-A177-3AD203B41FA5}">
                      <a16:colId xmlns:a16="http://schemas.microsoft.com/office/drawing/2014/main" val="320799939"/>
                    </a:ext>
                  </a:extLst>
                </a:gridCol>
                <a:gridCol w="411480">
                  <a:extLst>
                    <a:ext uri="{9D8B030D-6E8A-4147-A177-3AD203B41FA5}">
                      <a16:colId xmlns:a16="http://schemas.microsoft.com/office/drawing/2014/main" val="39332614"/>
                    </a:ext>
                  </a:extLst>
                </a:gridCol>
                <a:gridCol w="411480">
                  <a:extLst>
                    <a:ext uri="{9D8B030D-6E8A-4147-A177-3AD203B41FA5}">
                      <a16:colId xmlns:a16="http://schemas.microsoft.com/office/drawing/2014/main" val="3696327309"/>
                    </a:ext>
                  </a:extLst>
                </a:gridCol>
                <a:gridCol w="411480">
                  <a:extLst>
                    <a:ext uri="{9D8B030D-6E8A-4147-A177-3AD203B41FA5}">
                      <a16:colId xmlns:a16="http://schemas.microsoft.com/office/drawing/2014/main" val="486183503"/>
                    </a:ext>
                  </a:extLst>
                </a:gridCol>
                <a:gridCol w="411480">
                  <a:extLst>
                    <a:ext uri="{9D8B030D-6E8A-4147-A177-3AD203B41FA5}">
                      <a16:colId xmlns:a16="http://schemas.microsoft.com/office/drawing/2014/main" val="3737303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2479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- 2025-06-25 07:30:06</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bist ganz allein, weit weg von zu Hause und erfährst täglich Angst und Gewalt. Regina Konstantinidis aus Jülich war erst sechs, als sie zur Kur nach Borkum verschickt wurde. Die Erlebnisse dort prägen ihr Leben bis 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https://quintly-eu-image-storage.s3.amazonaws.com/bc22ad31ece8870e558aff23d024e8ce/2e5d3fa7fdb2f8e52d1c03aa4cc5bbff.jpg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31437115"/>
                  </a:ext>
                </a:extLst>
              </a:tr>
            </a:tbl>
          </a:graphicData>
        </a:graphic>
      </p:graphicFrame>
      <p:sp>
        <p:nvSpPr>
          <p:cNvPr id="4" name="Text Placeholder 3">
            <a:extLst>
              <a:ext uri="{FF2B5EF4-FFF2-40B4-BE49-F238E27FC236}">
                <a16:creationId xmlns:a16="http://schemas.microsoft.com/office/drawing/2014/main" id="{559FF380-F7E6-4742-9C73-845084035554}"/>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1886017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3DAEB-45D1-4936-A0FB-B5DE1C57D16B}"/>
              </a:ext>
            </a:extLst>
          </p:cNvPr>
          <p:cNvSpPr>
            <a:spLocks noGrp="1"/>
          </p:cNvSpPr>
          <p:nvPr>
            <p:ph type="title"/>
          </p:nvPr>
        </p:nvSpPr>
        <p:spPr/>
        <p:txBody>
          <a:bodyPr/>
          <a:lstStyle/>
          <a:p>
            <a:r>
              <a:rPr lang="en-US"/>
              <a:t>Facebook Original Own Posts &amp; Reels Table | WDR Lokalzeit - 4 of 13</a:t>
            </a:r>
          </a:p>
        </p:txBody>
      </p:sp>
      <p:graphicFrame>
        <p:nvGraphicFramePr>
          <p:cNvPr id="5" name="Table Placeholder 4">
            <a:extLst>
              <a:ext uri="{FF2B5EF4-FFF2-40B4-BE49-F238E27FC236}">
                <a16:creationId xmlns:a16="http://schemas.microsoft.com/office/drawing/2014/main" id="{1A068BA1-6097-482B-86A1-2D13C8D7E3AA}"/>
              </a:ext>
            </a:extLst>
          </p:cNvPr>
          <p:cNvGraphicFramePr>
            <a:graphicFrameLocks noGrp="1"/>
          </p:cNvGraphicFramePr>
          <p:nvPr>
            <p:ph type="tbl" sz="quarter" idx="13"/>
            <p:extLst>
              <p:ext uri="{D42A27DB-BD31-4B8C-83A1-F6EECF244321}">
                <p14:modId xmlns:p14="http://schemas.microsoft.com/office/powerpoint/2010/main" val="1704684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76410121"/>
                    </a:ext>
                  </a:extLst>
                </a:gridCol>
                <a:gridCol w="1892808">
                  <a:extLst>
                    <a:ext uri="{9D8B030D-6E8A-4147-A177-3AD203B41FA5}">
                      <a16:colId xmlns:a16="http://schemas.microsoft.com/office/drawing/2014/main" val="2020701432"/>
                    </a:ext>
                  </a:extLst>
                </a:gridCol>
                <a:gridCol w="1316736">
                  <a:extLst>
                    <a:ext uri="{9D8B030D-6E8A-4147-A177-3AD203B41FA5}">
                      <a16:colId xmlns:a16="http://schemas.microsoft.com/office/drawing/2014/main" val="842465611"/>
                    </a:ext>
                  </a:extLst>
                </a:gridCol>
                <a:gridCol w="411480">
                  <a:extLst>
                    <a:ext uri="{9D8B030D-6E8A-4147-A177-3AD203B41FA5}">
                      <a16:colId xmlns:a16="http://schemas.microsoft.com/office/drawing/2014/main" val="1304770514"/>
                    </a:ext>
                  </a:extLst>
                </a:gridCol>
                <a:gridCol w="411480">
                  <a:extLst>
                    <a:ext uri="{9D8B030D-6E8A-4147-A177-3AD203B41FA5}">
                      <a16:colId xmlns:a16="http://schemas.microsoft.com/office/drawing/2014/main" val="24336901"/>
                    </a:ext>
                  </a:extLst>
                </a:gridCol>
                <a:gridCol w="411480">
                  <a:extLst>
                    <a:ext uri="{9D8B030D-6E8A-4147-A177-3AD203B41FA5}">
                      <a16:colId xmlns:a16="http://schemas.microsoft.com/office/drawing/2014/main" val="2606769255"/>
                    </a:ext>
                  </a:extLst>
                </a:gridCol>
                <a:gridCol w="411480">
                  <a:extLst>
                    <a:ext uri="{9D8B030D-6E8A-4147-A177-3AD203B41FA5}">
                      <a16:colId xmlns:a16="http://schemas.microsoft.com/office/drawing/2014/main" val="2410905165"/>
                    </a:ext>
                  </a:extLst>
                </a:gridCol>
                <a:gridCol w="411480">
                  <a:extLst>
                    <a:ext uri="{9D8B030D-6E8A-4147-A177-3AD203B41FA5}">
                      <a16:colId xmlns:a16="http://schemas.microsoft.com/office/drawing/2014/main" val="4074315276"/>
                    </a:ext>
                  </a:extLst>
                </a:gridCol>
                <a:gridCol w="411480">
                  <a:extLst>
                    <a:ext uri="{9D8B030D-6E8A-4147-A177-3AD203B41FA5}">
                      <a16:colId xmlns:a16="http://schemas.microsoft.com/office/drawing/2014/main" val="2789573680"/>
                    </a:ext>
                  </a:extLst>
                </a:gridCol>
                <a:gridCol w="411480">
                  <a:extLst>
                    <a:ext uri="{9D8B030D-6E8A-4147-A177-3AD203B41FA5}">
                      <a16:colId xmlns:a16="http://schemas.microsoft.com/office/drawing/2014/main" val="2267369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077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- 2025-06-28 17:54:05</a:t>
                      </a:r>
                      <a:r>
                        <a:rPr kumimoji="0" lang="de-DE" sz="1000" b="0" i="0" u="none" strike="noStrike" kern="1200" cap="none" spc="0" normalizeH="0" baseline="0" noProof="0">
                          <a:ln>
                            <a:noFill/>
                          </a:ln>
                          <a:solidFill>
                            <a:prstClr val="black"/>
                          </a:solidFill>
                          <a:effectLst/>
                          <a:uLnTx/>
                          <a:uFillTx/>
                          <a:latin typeface="Calibri"/>
                          <a:ea typeface="+mn-ea"/>
                          <a:cs typeface="+mn-cs"/>
                        </a:rPr>
                        <a:t>
 Holz ist ihre Leidenschaft, merkt Lena in einer AG an ihrer Hauptschule. Dass sie damit in Harsewinkel mal richtig erfolgreich wird, hätte sie nie geglaubt.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https://quintly-eu-image-storage.s3.amazonaws.com/bc22ad31ece8870e558aff23d024e8ce/7e9525fb8f510b2343dc5692ee58eed4.jpg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1576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- 2025-06-25 13:03:04</a:t>
                      </a:r>
                      <a:r>
                        <a:rPr kumimoji="0" lang="de-DE" sz="1000" b="0" i="0" u="none" strike="noStrike" kern="1200" cap="none" spc="0" normalizeH="0" baseline="0" noProof="0">
                          <a:ln>
                            <a:noFill/>
                          </a:ln>
                          <a:solidFill>
                            <a:prstClr val="black"/>
                          </a:solidFill>
                          <a:effectLst/>
                          <a:uLnTx/>
                          <a:uFillTx/>
                          <a:latin typeface="Calibri"/>
                          <a:ea typeface="+mn-ea"/>
                          <a:cs typeface="+mn-cs"/>
                        </a:rPr>
                        <a:t>
 Christian konnte den Mann gerade noch aus dem Rhein bei Düsseldorf fischen – er war schon unter Wasser und guckte ihn mit weit aufgerissenen Augen 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https://quintly-eu-image-storage.s3.amazonaws.com/bc22ad31ece8870e558aff23d024e8ce/f2e1db4099d7f9c14ee42b6d4577c707.jpg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4252239"/>
                  </a:ext>
                </a:extLst>
              </a:tr>
            </a:tbl>
          </a:graphicData>
        </a:graphic>
      </p:graphicFrame>
      <p:sp>
        <p:nvSpPr>
          <p:cNvPr id="4" name="Text Placeholder 3">
            <a:extLst>
              <a:ext uri="{FF2B5EF4-FFF2-40B4-BE49-F238E27FC236}">
                <a16:creationId xmlns:a16="http://schemas.microsoft.com/office/drawing/2014/main" id="{0D583573-1D01-4E19-B2D9-03028B665189}"/>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449467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B99D-69A4-4975-B88F-A666F1A7B6D4}"/>
              </a:ext>
            </a:extLst>
          </p:cNvPr>
          <p:cNvSpPr>
            <a:spLocks noGrp="1"/>
          </p:cNvSpPr>
          <p:nvPr>
            <p:ph type="title"/>
          </p:nvPr>
        </p:nvSpPr>
        <p:spPr/>
        <p:txBody>
          <a:bodyPr/>
          <a:lstStyle/>
          <a:p>
            <a:r>
              <a:rPr lang="en-US"/>
              <a:t>Facebook Original Own Posts &amp; Reels Table | WDR Lokalzeit - 5 of 13</a:t>
            </a:r>
          </a:p>
        </p:txBody>
      </p:sp>
      <p:graphicFrame>
        <p:nvGraphicFramePr>
          <p:cNvPr id="5" name="Table Placeholder 4">
            <a:extLst>
              <a:ext uri="{FF2B5EF4-FFF2-40B4-BE49-F238E27FC236}">
                <a16:creationId xmlns:a16="http://schemas.microsoft.com/office/drawing/2014/main" id="{27F71439-3DFB-4416-9DB9-F5E76B21D520}"/>
              </a:ext>
            </a:extLst>
          </p:cNvPr>
          <p:cNvGraphicFramePr>
            <a:graphicFrameLocks noGrp="1"/>
          </p:cNvGraphicFramePr>
          <p:nvPr>
            <p:ph type="tbl" sz="quarter" idx="13"/>
            <p:extLst>
              <p:ext uri="{D42A27DB-BD31-4B8C-83A1-F6EECF244321}">
                <p14:modId xmlns:p14="http://schemas.microsoft.com/office/powerpoint/2010/main" val="3109829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79645491"/>
                    </a:ext>
                  </a:extLst>
                </a:gridCol>
                <a:gridCol w="1892808">
                  <a:extLst>
                    <a:ext uri="{9D8B030D-6E8A-4147-A177-3AD203B41FA5}">
                      <a16:colId xmlns:a16="http://schemas.microsoft.com/office/drawing/2014/main" val="2540071461"/>
                    </a:ext>
                  </a:extLst>
                </a:gridCol>
                <a:gridCol w="1316736">
                  <a:extLst>
                    <a:ext uri="{9D8B030D-6E8A-4147-A177-3AD203B41FA5}">
                      <a16:colId xmlns:a16="http://schemas.microsoft.com/office/drawing/2014/main" val="3347728827"/>
                    </a:ext>
                  </a:extLst>
                </a:gridCol>
                <a:gridCol w="411480">
                  <a:extLst>
                    <a:ext uri="{9D8B030D-6E8A-4147-A177-3AD203B41FA5}">
                      <a16:colId xmlns:a16="http://schemas.microsoft.com/office/drawing/2014/main" val="729217191"/>
                    </a:ext>
                  </a:extLst>
                </a:gridCol>
                <a:gridCol w="411480">
                  <a:extLst>
                    <a:ext uri="{9D8B030D-6E8A-4147-A177-3AD203B41FA5}">
                      <a16:colId xmlns:a16="http://schemas.microsoft.com/office/drawing/2014/main" val="2626855722"/>
                    </a:ext>
                  </a:extLst>
                </a:gridCol>
                <a:gridCol w="411480">
                  <a:extLst>
                    <a:ext uri="{9D8B030D-6E8A-4147-A177-3AD203B41FA5}">
                      <a16:colId xmlns:a16="http://schemas.microsoft.com/office/drawing/2014/main" val="3223056144"/>
                    </a:ext>
                  </a:extLst>
                </a:gridCol>
                <a:gridCol w="411480">
                  <a:extLst>
                    <a:ext uri="{9D8B030D-6E8A-4147-A177-3AD203B41FA5}">
                      <a16:colId xmlns:a16="http://schemas.microsoft.com/office/drawing/2014/main" val="2131908188"/>
                    </a:ext>
                  </a:extLst>
                </a:gridCol>
                <a:gridCol w="411480">
                  <a:extLst>
                    <a:ext uri="{9D8B030D-6E8A-4147-A177-3AD203B41FA5}">
                      <a16:colId xmlns:a16="http://schemas.microsoft.com/office/drawing/2014/main" val="1519496435"/>
                    </a:ext>
                  </a:extLst>
                </a:gridCol>
                <a:gridCol w="411480">
                  <a:extLst>
                    <a:ext uri="{9D8B030D-6E8A-4147-A177-3AD203B41FA5}">
                      <a16:colId xmlns:a16="http://schemas.microsoft.com/office/drawing/2014/main" val="3630245673"/>
                    </a:ext>
                  </a:extLst>
                </a:gridCol>
                <a:gridCol w="411480">
                  <a:extLst>
                    <a:ext uri="{9D8B030D-6E8A-4147-A177-3AD203B41FA5}">
                      <a16:colId xmlns:a16="http://schemas.microsoft.com/office/drawing/2014/main" val="50837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548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- 2025-06-28 08:04:05</a:t>
                      </a:r>
                      <a:r>
                        <a:rPr kumimoji="0" lang="de-DE" sz="1000" b="0" i="0" u="none" strike="noStrike" kern="1200" cap="none" spc="0" normalizeH="0" baseline="0" noProof="0">
                          <a:ln>
                            <a:noFill/>
                          </a:ln>
                          <a:solidFill>
                            <a:prstClr val="black"/>
                          </a:solidFill>
                          <a:effectLst/>
                          <a:uLnTx/>
                          <a:uFillTx/>
                          <a:latin typeface="Calibri"/>
                          <a:ea typeface="+mn-ea"/>
                          <a:cs typeface="+mn-cs"/>
                        </a:rPr>
                        <a:t>
 Gegen Mähroboter haben Igel kaum eine Chance. Mehrere hundert Tiere musste die Igelhilfe Aachen-Düren 2024 deswegen behandeln.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https://quintly-eu-image-storage.s3.amazonaws.com/bc22ad31ece8870e558aff23d024e8ce/00342ababe0a7eb70a57a1e978c27554.jpg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3258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- 2025-06-29 15:47:05</a:t>
                      </a:r>
                      <a:r>
                        <a:rPr kumimoji="0" lang="de-DE" sz="1000" b="0" i="0" u="none" strike="noStrike" kern="1200" cap="none" spc="0" normalizeH="0" baseline="0" noProof="0">
                          <a:ln>
                            <a:noFill/>
                          </a:ln>
                          <a:solidFill>
                            <a:prstClr val="black"/>
                          </a:solidFill>
                          <a:effectLst/>
                          <a:uLnTx/>
                          <a:uFillTx/>
                          <a:latin typeface="Calibri"/>
                          <a:ea typeface="+mn-ea"/>
                          <a:cs typeface="+mn-cs"/>
                        </a:rPr>
                        <a:t>
 Erstens kommt's immer anders, und zweitens als man denkt - das hat auch Tim aus Herne erlebt.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https://quintly-eu-image-storage.s3.amazonaws.com/bc22ad31ece8870e558aff23d024e8ce/2cec79189ba8886390a4f6ce3766bd32.jpg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38893185"/>
                  </a:ext>
                </a:extLst>
              </a:tr>
            </a:tbl>
          </a:graphicData>
        </a:graphic>
      </p:graphicFrame>
      <p:sp>
        <p:nvSpPr>
          <p:cNvPr id="4" name="Text Placeholder 3">
            <a:extLst>
              <a:ext uri="{FF2B5EF4-FFF2-40B4-BE49-F238E27FC236}">
                <a16:creationId xmlns:a16="http://schemas.microsoft.com/office/drawing/2014/main" id="{7CDF304C-D704-46F6-8500-60C250DB4C68}"/>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714096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F263-DF70-4AAF-AA75-9D82EDF0E2BA}"/>
              </a:ext>
            </a:extLst>
          </p:cNvPr>
          <p:cNvSpPr>
            <a:spLocks noGrp="1"/>
          </p:cNvSpPr>
          <p:nvPr>
            <p:ph type="title"/>
          </p:nvPr>
        </p:nvSpPr>
        <p:spPr/>
        <p:txBody>
          <a:bodyPr/>
          <a:lstStyle/>
          <a:p>
            <a:r>
              <a:rPr lang="en-US"/>
              <a:t>Facebook Original Own Posts &amp; Reels Table | WDR Lokalzeit - 6 of 13</a:t>
            </a:r>
          </a:p>
        </p:txBody>
      </p:sp>
      <p:graphicFrame>
        <p:nvGraphicFramePr>
          <p:cNvPr id="5" name="Table Placeholder 4">
            <a:extLst>
              <a:ext uri="{FF2B5EF4-FFF2-40B4-BE49-F238E27FC236}">
                <a16:creationId xmlns:a16="http://schemas.microsoft.com/office/drawing/2014/main" id="{9DE157EC-7F9D-4EA9-A0A5-E06DACDAC86A}"/>
              </a:ext>
            </a:extLst>
          </p:cNvPr>
          <p:cNvGraphicFramePr>
            <a:graphicFrameLocks noGrp="1"/>
          </p:cNvGraphicFramePr>
          <p:nvPr>
            <p:ph type="tbl" sz="quarter" idx="13"/>
            <p:extLst>
              <p:ext uri="{D42A27DB-BD31-4B8C-83A1-F6EECF244321}">
                <p14:modId xmlns:p14="http://schemas.microsoft.com/office/powerpoint/2010/main" val="504554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3195985"/>
                    </a:ext>
                  </a:extLst>
                </a:gridCol>
                <a:gridCol w="1892808">
                  <a:extLst>
                    <a:ext uri="{9D8B030D-6E8A-4147-A177-3AD203B41FA5}">
                      <a16:colId xmlns:a16="http://schemas.microsoft.com/office/drawing/2014/main" val="2092449116"/>
                    </a:ext>
                  </a:extLst>
                </a:gridCol>
                <a:gridCol w="1316736">
                  <a:extLst>
                    <a:ext uri="{9D8B030D-6E8A-4147-A177-3AD203B41FA5}">
                      <a16:colId xmlns:a16="http://schemas.microsoft.com/office/drawing/2014/main" val="3050033840"/>
                    </a:ext>
                  </a:extLst>
                </a:gridCol>
                <a:gridCol w="411480">
                  <a:extLst>
                    <a:ext uri="{9D8B030D-6E8A-4147-A177-3AD203B41FA5}">
                      <a16:colId xmlns:a16="http://schemas.microsoft.com/office/drawing/2014/main" val="2171069635"/>
                    </a:ext>
                  </a:extLst>
                </a:gridCol>
                <a:gridCol w="411480">
                  <a:extLst>
                    <a:ext uri="{9D8B030D-6E8A-4147-A177-3AD203B41FA5}">
                      <a16:colId xmlns:a16="http://schemas.microsoft.com/office/drawing/2014/main" val="2458151176"/>
                    </a:ext>
                  </a:extLst>
                </a:gridCol>
                <a:gridCol w="411480">
                  <a:extLst>
                    <a:ext uri="{9D8B030D-6E8A-4147-A177-3AD203B41FA5}">
                      <a16:colId xmlns:a16="http://schemas.microsoft.com/office/drawing/2014/main" val="485843684"/>
                    </a:ext>
                  </a:extLst>
                </a:gridCol>
                <a:gridCol w="411480">
                  <a:extLst>
                    <a:ext uri="{9D8B030D-6E8A-4147-A177-3AD203B41FA5}">
                      <a16:colId xmlns:a16="http://schemas.microsoft.com/office/drawing/2014/main" val="3709261302"/>
                    </a:ext>
                  </a:extLst>
                </a:gridCol>
                <a:gridCol w="411480">
                  <a:extLst>
                    <a:ext uri="{9D8B030D-6E8A-4147-A177-3AD203B41FA5}">
                      <a16:colId xmlns:a16="http://schemas.microsoft.com/office/drawing/2014/main" val="1445985773"/>
                    </a:ext>
                  </a:extLst>
                </a:gridCol>
                <a:gridCol w="411480">
                  <a:extLst>
                    <a:ext uri="{9D8B030D-6E8A-4147-A177-3AD203B41FA5}">
                      <a16:colId xmlns:a16="http://schemas.microsoft.com/office/drawing/2014/main" val="1627648796"/>
                    </a:ext>
                  </a:extLst>
                </a:gridCol>
                <a:gridCol w="411480">
                  <a:extLst>
                    <a:ext uri="{9D8B030D-6E8A-4147-A177-3AD203B41FA5}">
                      <a16:colId xmlns:a16="http://schemas.microsoft.com/office/drawing/2014/main" val="4231442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3871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- 2025-06-26 07:32:03</a:t>
                      </a:r>
                      <a:r>
                        <a:rPr kumimoji="0" lang="de-DE" sz="1000" b="0" i="0" u="none" strike="noStrike" kern="1200" cap="none" spc="0" normalizeH="0" baseline="0" noProof="0">
                          <a:ln>
                            <a:noFill/>
                          </a:ln>
                          <a:solidFill>
                            <a:prstClr val="black"/>
                          </a:solidFill>
                          <a:effectLst/>
                          <a:uLnTx/>
                          <a:uFillTx/>
                          <a:latin typeface="Calibri"/>
                          <a:ea typeface="+mn-ea"/>
                          <a:cs typeface="+mn-cs"/>
                        </a:rPr>
                        <a:t>
 Genau vor einem Jahr, am 26. Juni 2024, werden die lebenserhaltenden Geräte von Philipos abgeschaltet.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https://quintly-eu-image-storage.s3.amazonaws.com/bc22ad31ece8870e558aff23d024e8ce/3447c92c6e3909e658930ad1dfa22f31.jpg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15056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- 2025-06-28 14:03:05</a:t>
                      </a:r>
                      <a:r>
                        <a:rPr kumimoji="0" lang="de-DE" sz="1000" b="0" i="0" u="none" strike="noStrike" kern="1200" cap="none" spc="0" normalizeH="0" baseline="0" noProof="0">
                          <a:ln>
                            <a:noFill/>
                          </a:ln>
                          <a:solidFill>
                            <a:prstClr val="black"/>
                          </a:solidFill>
                          <a:effectLst/>
                          <a:uLnTx/>
                          <a:uFillTx/>
                          <a:latin typeface="Calibri"/>
                          <a:ea typeface="+mn-ea"/>
                          <a:cs typeface="+mn-cs"/>
                        </a:rPr>
                        <a:t>
 Gastronomie und trotzdem immer freundlich? Den Traum hat sich Julia am Möhnesee erfüllt.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https://quintly-eu-image-storage.s3.amazonaws.com/bc22ad31ece8870e558aff23d024e8ce/0fe61de00db385d6198d1b3f9ea6fb59.jpg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75808370"/>
                  </a:ext>
                </a:extLst>
              </a:tr>
            </a:tbl>
          </a:graphicData>
        </a:graphic>
      </p:graphicFrame>
      <p:sp>
        <p:nvSpPr>
          <p:cNvPr id="4" name="Text Placeholder 3">
            <a:extLst>
              <a:ext uri="{FF2B5EF4-FFF2-40B4-BE49-F238E27FC236}">
                <a16:creationId xmlns:a16="http://schemas.microsoft.com/office/drawing/2014/main" id="{8380DFF1-E733-4FA4-9B84-C5A61446A34D}"/>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3064687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DCE3B-9B40-4295-9AB6-6F3CAF487E5B}"/>
              </a:ext>
            </a:extLst>
          </p:cNvPr>
          <p:cNvSpPr>
            <a:spLocks noGrp="1"/>
          </p:cNvSpPr>
          <p:nvPr>
            <p:ph type="title"/>
          </p:nvPr>
        </p:nvSpPr>
        <p:spPr/>
        <p:txBody>
          <a:bodyPr/>
          <a:lstStyle/>
          <a:p>
            <a:r>
              <a:rPr lang="en-US"/>
              <a:t>Facebook Original Own Posts &amp; Reels Table | WDR Lokalzeit - 7 of 13</a:t>
            </a:r>
          </a:p>
        </p:txBody>
      </p:sp>
      <p:graphicFrame>
        <p:nvGraphicFramePr>
          <p:cNvPr id="5" name="Table Placeholder 4">
            <a:extLst>
              <a:ext uri="{FF2B5EF4-FFF2-40B4-BE49-F238E27FC236}">
                <a16:creationId xmlns:a16="http://schemas.microsoft.com/office/drawing/2014/main" id="{2FC88639-2AC4-4628-B62C-EF73D73FBFCA}"/>
              </a:ext>
            </a:extLst>
          </p:cNvPr>
          <p:cNvGraphicFramePr>
            <a:graphicFrameLocks noGrp="1"/>
          </p:cNvGraphicFramePr>
          <p:nvPr>
            <p:ph type="tbl" sz="quarter" idx="13"/>
            <p:extLst>
              <p:ext uri="{D42A27DB-BD31-4B8C-83A1-F6EECF244321}">
                <p14:modId xmlns:p14="http://schemas.microsoft.com/office/powerpoint/2010/main" val="316691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19309383"/>
                    </a:ext>
                  </a:extLst>
                </a:gridCol>
                <a:gridCol w="1892808">
                  <a:extLst>
                    <a:ext uri="{9D8B030D-6E8A-4147-A177-3AD203B41FA5}">
                      <a16:colId xmlns:a16="http://schemas.microsoft.com/office/drawing/2014/main" val="2833768826"/>
                    </a:ext>
                  </a:extLst>
                </a:gridCol>
                <a:gridCol w="1316736">
                  <a:extLst>
                    <a:ext uri="{9D8B030D-6E8A-4147-A177-3AD203B41FA5}">
                      <a16:colId xmlns:a16="http://schemas.microsoft.com/office/drawing/2014/main" val="1985865419"/>
                    </a:ext>
                  </a:extLst>
                </a:gridCol>
                <a:gridCol w="411480">
                  <a:extLst>
                    <a:ext uri="{9D8B030D-6E8A-4147-A177-3AD203B41FA5}">
                      <a16:colId xmlns:a16="http://schemas.microsoft.com/office/drawing/2014/main" val="1044126673"/>
                    </a:ext>
                  </a:extLst>
                </a:gridCol>
                <a:gridCol w="411480">
                  <a:extLst>
                    <a:ext uri="{9D8B030D-6E8A-4147-A177-3AD203B41FA5}">
                      <a16:colId xmlns:a16="http://schemas.microsoft.com/office/drawing/2014/main" val="2760975945"/>
                    </a:ext>
                  </a:extLst>
                </a:gridCol>
                <a:gridCol w="411480">
                  <a:extLst>
                    <a:ext uri="{9D8B030D-6E8A-4147-A177-3AD203B41FA5}">
                      <a16:colId xmlns:a16="http://schemas.microsoft.com/office/drawing/2014/main" val="1647358849"/>
                    </a:ext>
                  </a:extLst>
                </a:gridCol>
                <a:gridCol w="411480">
                  <a:extLst>
                    <a:ext uri="{9D8B030D-6E8A-4147-A177-3AD203B41FA5}">
                      <a16:colId xmlns:a16="http://schemas.microsoft.com/office/drawing/2014/main" val="1250748812"/>
                    </a:ext>
                  </a:extLst>
                </a:gridCol>
                <a:gridCol w="411480">
                  <a:extLst>
                    <a:ext uri="{9D8B030D-6E8A-4147-A177-3AD203B41FA5}">
                      <a16:colId xmlns:a16="http://schemas.microsoft.com/office/drawing/2014/main" val="1323683140"/>
                    </a:ext>
                  </a:extLst>
                </a:gridCol>
                <a:gridCol w="411480">
                  <a:extLst>
                    <a:ext uri="{9D8B030D-6E8A-4147-A177-3AD203B41FA5}">
                      <a16:colId xmlns:a16="http://schemas.microsoft.com/office/drawing/2014/main" val="3048506477"/>
                    </a:ext>
                  </a:extLst>
                </a:gridCol>
                <a:gridCol w="411480">
                  <a:extLst>
                    <a:ext uri="{9D8B030D-6E8A-4147-A177-3AD203B41FA5}">
                      <a16:colId xmlns:a16="http://schemas.microsoft.com/office/drawing/2014/main" val="2727962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3193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- 2025-06-29 10:02:04</a:t>
                      </a:r>
                      <a:r>
                        <a:rPr kumimoji="0" lang="de-DE" sz="1000" b="0" i="0" u="none" strike="noStrike" kern="1200" cap="none" spc="0" normalizeH="0" baseline="0" noProof="0">
                          <a:ln>
                            <a:noFill/>
                          </a:ln>
                          <a:solidFill>
                            <a:prstClr val="black"/>
                          </a:solidFill>
                          <a:effectLst/>
                          <a:uLnTx/>
                          <a:uFillTx/>
                          <a:latin typeface="Calibri"/>
                          <a:ea typeface="+mn-ea"/>
                          <a:cs typeface="+mn-cs"/>
                        </a:rPr>
                        <a:t>
 Wir haben bei Familie Kuschke nachgefragt: Kochen muss man die Gerichten noch selbst. 🍴✨ So schmeckt es ja auch am besten.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https://quintly-eu-image-storage.s3.amazonaws.com/bc22ad31ece8870e558aff23d024e8ce/5261926ee308968c2fedd5f84b4c70c1.jpg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7107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- 2025-06-28 16:12:04</a:t>
                      </a:r>
                      <a:r>
                        <a:rPr kumimoji="0" lang="de-DE" sz="1000" b="0" i="0" u="none" strike="noStrike" kern="1200" cap="none" spc="0" normalizeH="0" baseline="0" noProof="0">
                          <a:ln>
                            <a:noFill/>
                          </a:ln>
                          <a:solidFill>
                            <a:prstClr val="black"/>
                          </a:solidFill>
                          <a:effectLst/>
                          <a:uLnTx/>
                          <a:uFillTx/>
                          <a:latin typeface="Calibri"/>
                          <a:ea typeface="+mn-ea"/>
                          <a:cs typeface="+mn-cs"/>
                        </a:rPr>
                        <a:t>
 Ein Frisörbesuch ist für obdachlose Menschen oft unbezahlbar. 💇‍♂️ Tanja aus Dülmen schneidet ihnen deshalb kostenlos die Haare.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https://quintly-eu-image-storage.s3.amazonaws.com/bc22ad31ece8870e558aff23d024e8ce/d2d02057eee359ccf3dcdd0c29c31b56.jpg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883843092"/>
                  </a:ext>
                </a:extLst>
              </a:tr>
            </a:tbl>
          </a:graphicData>
        </a:graphic>
      </p:graphicFrame>
      <p:sp>
        <p:nvSpPr>
          <p:cNvPr id="4" name="Text Placeholder 3">
            <a:extLst>
              <a:ext uri="{FF2B5EF4-FFF2-40B4-BE49-F238E27FC236}">
                <a16:creationId xmlns:a16="http://schemas.microsoft.com/office/drawing/2014/main" id="{343E7F6C-78F5-4B7A-B5AB-73572DA403C8}"/>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90659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DD909-6A18-4112-9CF7-0BD903B6B9F3}"/>
              </a:ext>
            </a:extLst>
          </p:cNvPr>
          <p:cNvSpPr>
            <a:spLocks noGrp="1"/>
          </p:cNvSpPr>
          <p:nvPr>
            <p:ph type="title"/>
          </p:nvPr>
        </p:nvSpPr>
        <p:spPr/>
        <p:txBody>
          <a:bodyPr/>
          <a:lstStyle/>
          <a:p>
            <a:r>
              <a:rPr lang="en-US"/>
              <a:t>Facebook Original Own Posts &amp; Reels Table | WDR Lokalzeit - 8 of 13</a:t>
            </a:r>
          </a:p>
        </p:txBody>
      </p:sp>
      <p:graphicFrame>
        <p:nvGraphicFramePr>
          <p:cNvPr id="5" name="Table Placeholder 4">
            <a:extLst>
              <a:ext uri="{FF2B5EF4-FFF2-40B4-BE49-F238E27FC236}">
                <a16:creationId xmlns:a16="http://schemas.microsoft.com/office/drawing/2014/main" id="{1A44488A-941F-4B1C-BB72-F0C5D02D835F}"/>
              </a:ext>
            </a:extLst>
          </p:cNvPr>
          <p:cNvGraphicFramePr>
            <a:graphicFrameLocks noGrp="1"/>
          </p:cNvGraphicFramePr>
          <p:nvPr>
            <p:ph type="tbl" sz="quarter" idx="13"/>
            <p:extLst>
              <p:ext uri="{D42A27DB-BD31-4B8C-83A1-F6EECF244321}">
                <p14:modId xmlns:p14="http://schemas.microsoft.com/office/powerpoint/2010/main" val="201299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51924222"/>
                    </a:ext>
                  </a:extLst>
                </a:gridCol>
                <a:gridCol w="1892808">
                  <a:extLst>
                    <a:ext uri="{9D8B030D-6E8A-4147-A177-3AD203B41FA5}">
                      <a16:colId xmlns:a16="http://schemas.microsoft.com/office/drawing/2014/main" val="3622580746"/>
                    </a:ext>
                  </a:extLst>
                </a:gridCol>
                <a:gridCol w="1316736">
                  <a:extLst>
                    <a:ext uri="{9D8B030D-6E8A-4147-A177-3AD203B41FA5}">
                      <a16:colId xmlns:a16="http://schemas.microsoft.com/office/drawing/2014/main" val="944771408"/>
                    </a:ext>
                  </a:extLst>
                </a:gridCol>
                <a:gridCol w="411480">
                  <a:extLst>
                    <a:ext uri="{9D8B030D-6E8A-4147-A177-3AD203B41FA5}">
                      <a16:colId xmlns:a16="http://schemas.microsoft.com/office/drawing/2014/main" val="2032978840"/>
                    </a:ext>
                  </a:extLst>
                </a:gridCol>
                <a:gridCol w="411480">
                  <a:extLst>
                    <a:ext uri="{9D8B030D-6E8A-4147-A177-3AD203B41FA5}">
                      <a16:colId xmlns:a16="http://schemas.microsoft.com/office/drawing/2014/main" val="1571393147"/>
                    </a:ext>
                  </a:extLst>
                </a:gridCol>
                <a:gridCol w="411480">
                  <a:extLst>
                    <a:ext uri="{9D8B030D-6E8A-4147-A177-3AD203B41FA5}">
                      <a16:colId xmlns:a16="http://schemas.microsoft.com/office/drawing/2014/main" val="3004838515"/>
                    </a:ext>
                  </a:extLst>
                </a:gridCol>
                <a:gridCol w="411480">
                  <a:extLst>
                    <a:ext uri="{9D8B030D-6E8A-4147-A177-3AD203B41FA5}">
                      <a16:colId xmlns:a16="http://schemas.microsoft.com/office/drawing/2014/main" val="3836332792"/>
                    </a:ext>
                  </a:extLst>
                </a:gridCol>
                <a:gridCol w="411480">
                  <a:extLst>
                    <a:ext uri="{9D8B030D-6E8A-4147-A177-3AD203B41FA5}">
                      <a16:colId xmlns:a16="http://schemas.microsoft.com/office/drawing/2014/main" val="3048321188"/>
                    </a:ext>
                  </a:extLst>
                </a:gridCol>
                <a:gridCol w="411480">
                  <a:extLst>
                    <a:ext uri="{9D8B030D-6E8A-4147-A177-3AD203B41FA5}">
                      <a16:colId xmlns:a16="http://schemas.microsoft.com/office/drawing/2014/main" val="163591192"/>
                    </a:ext>
                  </a:extLst>
                </a:gridCol>
                <a:gridCol w="411480">
                  <a:extLst>
                    <a:ext uri="{9D8B030D-6E8A-4147-A177-3AD203B41FA5}">
                      <a16:colId xmlns:a16="http://schemas.microsoft.com/office/drawing/2014/main" val="1944865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85198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- 2025-06-23 18:02:07</a:t>
                      </a:r>
                      <a:r>
                        <a:rPr kumimoji="0" lang="de-DE" sz="1000" b="0" i="0" u="none" strike="noStrike" kern="1200" cap="none" spc="0" normalizeH="0" baseline="0" noProof="0">
                          <a:ln>
                            <a:noFill/>
                          </a:ln>
                          <a:solidFill>
                            <a:prstClr val="black"/>
                          </a:solidFill>
                          <a:effectLst/>
                          <a:uLnTx/>
                          <a:uFillTx/>
                          <a:latin typeface="Calibri"/>
                          <a:ea typeface="+mn-ea"/>
                          <a:cs typeface="+mn-cs"/>
                        </a:rPr>
                        <a:t>
 Die Zwillinge aus Münster schwimmen gegen den Strom – schon seit sie klein sind.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https://quintly-eu-image-storage.s3.amazonaws.com/bc22ad31ece8870e558aff23d024e8ce/148e683118a0ede8c05bcedc9fba8e5d.jpg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56042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- 2025-06-27 09:22:02</a:t>
                      </a:r>
                      <a:r>
                        <a:rPr kumimoji="0" lang="de-DE" sz="1000" b="0" i="0" u="none" strike="noStrike" kern="1200" cap="none" spc="0" normalizeH="0" baseline="0" noProof="0">
                          <a:ln>
                            <a:noFill/>
                          </a:ln>
                          <a:solidFill>
                            <a:prstClr val="black"/>
                          </a:solidFill>
                          <a:effectLst/>
                          <a:uLnTx/>
                          <a:uFillTx/>
                          <a:latin typeface="Calibri"/>
                          <a:ea typeface="+mn-ea"/>
                          <a:cs typeface="+mn-cs"/>
                        </a:rPr>
                        <a:t>
 Sarah erfährt in der 13. Woche, dass ihr Kind nicht lebensfähig ist. Ihre Ärzte raten zu einem Abbruch. Heute wäre das in dem Krankenhaus in Lippstadt nicht mehr möglich.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https://quintly-eu-image-storage.s3.amazonaws.com/bc22ad31ece8870e558aff23d024e8ce/976fd79a7ae510a481d892fb9cc00f1b.jpg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09859107"/>
                  </a:ext>
                </a:extLst>
              </a:tr>
            </a:tbl>
          </a:graphicData>
        </a:graphic>
      </p:graphicFrame>
      <p:sp>
        <p:nvSpPr>
          <p:cNvPr id="4" name="Text Placeholder 3">
            <a:extLst>
              <a:ext uri="{FF2B5EF4-FFF2-40B4-BE49-F238E27FC236}">
                <a16:creationId xmlns:a16="http://schemas.microsoft.com/office/drawing/2014/main" id="{85B6C124-97FD-4534-8811-51660184D06C}"/>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142485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6F4ED-5650-4B43-A459-1F7C71C8B233}"/>
              </a:ext>
            </a:extLst>
          </p:cNvPr>
          <p:cNvSpPr>
            <a:spLocks noGrp="1"/>
          </p:cNvSpPr>
          <p:nvPr>
            <p:ph type="title"/>
          </p:nvPr>
        </p:nvSpPr>
        <p:spPr/>
        <p:txBody>
          <a:bodyPr/>
          <a:lstStyle/>
          <a:p>
            <a:r>
              <a:rPr lang="en-US"/>
              <a:t>Facebook Original Own Posts &amp; Reels Table | WDR Lokalzeit - 9 of 13</a:t>
            </a:r>
          </a:p>
        </p:txBody>
      </p:sp>
      <p:graphicFrame>
        <p:nvGraphicFramePr>
          <p:cNvPr id="5" name="Table Placeholder 4">
            <a:extLst>
              <a:ext uri="{FF2B5EF4-FFF2-40B4-BE49-F238E27FC236}">
                <a16:creationId xmlns:a16="http://schemas.microsoft.com/office/drawing/2014/main" id="{0A1B5AC6-3E31-4209-9B9F-64A053BC7869}"/>
              </a:ext>
            </a:extLst>
          </p:cNvPr>
          <p:cNvGraphicFramePr>
            <a:graphicFrameLocks noGrp="1"/>
          </p:cNvGraphicFramePr>
          <p:nvPr>
            <p:ph type="tbl" sz="quarter" idx="13"/>
            <p:extLst>
              <p:ext uri="{D42A27DB-BD31-4B8C-83A1-F6EECF244321}">
                <p14:modId xmlns:p14="http://schemas.microsoft.com/office/powerpoint/2010/main" val="3982834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44201204"/>
                    </a:ext>
                  </a:extLst>
                </a:gridCol>
                <a:gridCol w="1892808">
                  <a:extLst>
                    <a:ext uri="{9D8B030D-6E8A-4147-A177-3AD203B41FA5}">
                      <a16:colId xmlns:a16="http://schemas.microsoft.com/office/drawing/2014/main" val="785203105"/>
                    </a:ext>
                  </a:extLst>
                </a:gridCol>
                <a:gridCol w="1316736">
                  <a:extLst>
                    <a:ext uri="{9D8B030D-6E8A-4147-A177-3AD203B41FA5}">
                      <a16:colId xmlns:a16="http://schemas.microsoft.com/office/drawing/2014/main" val="1950236644"/>
                    </a:ext>
                  </a:extLst>
                </a:gridCol>
                <a:gridCol w="411480">
                  <a:extLst>
                    <a:ext uri="{9D8B030D-6E8A-4147-A177-3AD203B41FA5}">
                      <a16:colId xmlns:a16="http://schemas.microsoft.com/office/drawing/2014/main" val="2298982250"/>
                    </a:ext>
                  </a:extLst>
                </a:gridCol>
                <a:gridCol w="411480">
                  <a:extLst>
                    <a:ext uri="{9D8B030D-6E8A-4147-A177-3AD203B41FA5}">
                      <a16:colId xmlns:a16="http://schemas.microsoft.com/office/drawing/2014/main" val="2311352686"/>
                    </a:ext>
                  </a:extLst>
                </a:gridCol>
                <a:gridCol w="411480">
                  <a:extLst>
                    <a:ext uri="{9D8B030D-6E8A-4147-A177-3AD203B41FA5}">
                      <a16:colId xmlns:a16="http://schemas.microsoft.com/office/drawing/2014/main" val="3937788767"/>
                    </a:ext>
                  </a:extLst>
                </a:gridCol>
                <a:gridCol w="411480">
                  <a:extLst>
                    <a:ext uri="{9D8B030D-6E8A-4147-A177-3AD203B41FA5}">
                      <a16:colId xmlns:a16="http://schemas.microsoft.com/office/drawing/2014/main" val="3457573822"/>
                    </a:ext>
                  </a:extLst>
                </a:gridCol>
                <a:gridCol w="411480">
                  <a:extLst>
                    <a:ext uri="{9D8B030D-6E8A-4147-A177-3AD203B41FA5}">
                      <a16:colId xmlns:a16="http://schemas.microsoft.com/office/drawing/2014/main" val="22673736"/>
                    </a:ext>
                  </a:extLst>
                </a:gridCol>
                <a:gridCol w="411480">
                  <a:extLst>
                    <a:ext uri="{9D8B030D-6E8A-4147-A177-3AD203B41FA5}">
                      <a16:colId xmlns:a16="http://schemas.microsoft.com/office/drawing/2014/main" val="1007178556"/>
                    </a:ext>
                  </a:extLst>
                </a:gridCol>
                <a:gridCol w="411480">
                  <a:extLst>
                    <a:ext uri="{9D8B030D-6E8A-4147-A177-3AD203B41FA5}">
                      <a16:colId xmlns:a16="http://schemas.microsoft.com/office/drawing/2014/main" val="2967677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59398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- 2025-06-26 11:43:05</a:t>
                      </a:r>
                      <a:r>
                        <a:rPr kumimoji="0" lang="de-DE" sz="1000" b="0" i="0" u="none" strike="noStrike" kern="1200" cap="none" spc="0" normalizeH="0" baseline="0" noProof="0">
                          <a:ln>
                            <a:noFill/>
                          </a:ln>
                          <a:solidFill>
                            <a:prstClr val="black"/>
                          </a:solidFill>
                          <a:effectLst/>
                          <a:uLnTx/>
                          <a:uFillTx/>
                          <a:latin typeface="Calibri"/>
                          <a:ea typeface="+mn-ea"/>
                          <a:cs typeface="+mn-cs"/>
                        </a:rPr>
                        <a:t>
 In Hürth rast ein Autofahrer bei Rot in eine Gruppe Schulkinder – die zehnjährige Avin und ihr Schulbegleiter sterben.🥀 Rund 500 Menschen sind deshalb gemeinsam auf die Straße gegangen: für sichere Schulwege und ein Ende der tödlichen Unfälle.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https://quintly-eu-image-storage.s3.amazonaws.com/bc22ad31ece8870e558aff23d024e8ce/d546e896266131e28614e6f1e9cf9536.jpg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4440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- 2025-06-24 15:12:04</a:t>
                      </a:r>
                      <a:r>
                        <a:rPr kumimoji="0" lang="de-DE" sz="1000" b="0" i="0" u="none" strike="noStrike" kern="1200" cap="none" spc="0" normalizeH="0" baseline="0" noProof="0">
                          <a:ln>
                            <a:noFill/>
                          </a:ln>
                          <a:solidFill>
                            <a:prstClr val="black"/>
                          </a:solidFill>
                          <a:effectLst/>
                          <a:uLnTx/>
                          <a:uFillTx/>
                          <a:latin typeface="Calibri"/>
                          <a:ea typeface="+mn-ea"/>
                          <a:cs typeface="+mn-cs"/>
                        </a:rPr>
                        <a:t>
 So hat Aylin aus Neuenkirchen ihre schreckliche Kindheit verarbeitet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https://quintly-eu-image-storage.s3.amazonaws.com/bc22ad31ece8870e558aff23d024e8ce/06ce792722ce8ffd86c7bef1d4797ca1.jpg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99015892"/>
                  </a:ext>
                </a:extLst>
              </a:tr>
            </a:tbl>
          </a:graphicData>
        </a:graphic>
      </p:graphicFrame>
      <p:sp>
        <p:nvSpPr>
          <p:cNvPr id="4" name="Text Placeholder 3">
            <a:extLst>
              <a:ext uri="{FF2B5EF4-FFF2-40B4-BE49-F238E27FC236}">
                <a16:creationId xmlns:a16="http://schemas.microsoft.com/office/drawing/2014/main" id="{642BA2F7-3792-408A-A651-906E34413659}"/>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712068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72D42-C051-4A01-85F1-13EE46E24681}"/>
              </a:ext>
            </a:extLst>
          </p:cNvPr>
          <p:cNvSpPr>
            <a:spLocks noGrp="1"/>
          </p:cNvSpPr>
          <p:nvPr>
            <p:ph type="title"/>
          </p:nvPr>
        </p:nvSpPr>
        <p:spPr/>
        <p:txBody>
          <a:bodyPr/>
          <a:lstStyle/>
          <a:p>
            <a:r>
              <a:rPr lang="en-US"/>
              <a:t>Facebook Original Own Posts &amp; Reels Table | WDR Lokalzeit - 10 of 13</a:t>
            </a:r>
          </a:p>
        </p:txBody>
      </p:sp>
      <p:graphicFrame>
        <p:nvGraphicFramePr>
          <p:cNvPr id="5" name="Table Placeholder 4">
            <a:extLst>
              <a:ext uri="{FF2B5EF4-FFF2-40B4-BE49-F238E27FC236}">
                <a16:creationId xmlns:a16="http://schemas.microsoft.com/office/drawing/2014/main" id="{BC1C0B7E-DD99-44FE-982B-405B10181CA6}"/>
              </a:ext>
            </a:extLst>
          </p:cNvPr>
          <p:cNvGraphicFramePr>
            <a:graphicFrameLocks noGrp="1"/>
          </p:cNvGraphicFramePr>
          <p:nvPr>
            <p:ph type="tbl" sz="quarter" idx="13"/>
            <p:extLst>
              <p:ext uri="{D42A27DB-BD31-4B8C-83A1-F6EECF244321}">
                <p14:modId xmlns:p14="http://schemas.microsoft.com/office/powerpoint/2010/main" val="1757911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75396357"/>
                    </a:ext>
                  </a:extLst>
                </a:gridCol>
                <a:gridCol w="1892808">
                  <a:extLst>
                    <a:ext uri="{9D8B030D-6E8A-4147-A177-3AD203B41FA5}">
                      <a16:colId xmlns:a16="http://schemas.microsoft.com/office/drawing/2014/main" val="3774072007"/>
                    </a:ext>
                  </a:extLst>
                </a:gridCol>
                <a:gridCol w="1316736">
                  <a:extLst>
                    <a:ext uri="{9D8B030D-6E8A-4147-A177-3AD203B41FA5}">
                      <a16:colId xmlns:a16="http://schemas.microsoft.com/office/drawing/2014/main" val="3599654596"/>
                    </a:ext>
                  </a:extLst>
                </a:gridCol>
                <a:gridCol w="411480">
                  <a:extLst>
                    <a:ext uri="{9D8B030D-6E8A-4147-A177-3AD203B41FA5}">
                      <a16:colId xmlns:a16="http://schemas.microsoft.com/office/drawing/2014/main" val="2256506416"/>
                    </a:ext>
                  </a:extLst>
                </a:gridCol>
                <a:gridCol w="411480">
                  <a:extLst>
                    <a:ext uri="{9D8B030D-6E8A-4147-A177-3AD203B41FA5}">
                      <a16:colId xmlns:a16="http://schemas.microsoft.com/office/drawing/2014/main" val="1975986179"/>
                    </a:ext>
                  </a:extLst>
                </a:gridCol>
                <a:gridCol w="411480">
                  <a:extLst>
                    <a:ext uri="{9D8B030D-6E8A-4147-A177-3AD203B41FA5}">
                      <a16:colId xmlns:a16="http://schemas.microsoft.com/office/drawing/2014/main" val="2986957852"/>
                    </a:ext>
                  </a:extLst>
                </a:gridCol>
                <a:gridCol w="411480">
                  <a:extLst>
                    <a:ext uri="{9D8B030D-6E8A-4147-A177-3AD203B41FA5}">
                      <a16:colId xmlns:a16="http://schemas.microsoft.com/office/drawing/2014/main" val="1468092506"/>
                    </a:ext>
                  </a:extLst>
                </a:gridCol>
                <a:gridCol w="411480">
                  <a:extLst>
                    <a:ext uri="{9D8B030D-6E8A-4147-A177-3AD203B41FA5}">
                      <a16:colId xmlns:a16="http://schemas.microsoft.com/office/drawing/2014/main" val="3164514976"/>
                    </a:ext>
                  </a:extLst>
                </a:gridCol>
                <a:gridCol w="411480">
                  <a:extLst>
                    <a:ext uri="{9D8B030D-6E8A-4147-A177-3AD203B41FA5}">
                      <a16:colId xmlns:a16="http://schemas.microsoft.com/office/drawing/2014/main" val="828147483"/>
                    </a:ext>
                  </a:extLst>
                </a:gridCol>
                <a:gridCol w="411480">
                  <a:extLst>
                    <a:ext uri="{9D8B030D-6E8A-4147-A177-3AD203B41FA5}">
                      <a16:colId xmlns:a16="http://schemas.microsoft.com/office/drawing/2014/main" val="2295713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458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- 2025-06-29 08:12:05</a:t>
                      </a:r>
                      <a:r>
                        <a:rPr kumimoji="0" lang="de-DE" sz="1000" b="0" i="0" u="none" strike="noStrike" kern="1200" cap="none" spc="0" normalizeH="0" baseline="0" noProof="0">
                          <a:ln>
                            <a:noFill/>
                          </a:ln>
                          <a:solidFill>
                            <a:prstClr val="black"/>
                          </a:solidFill>
                          <a:effectLst/>
                          <a:uLnTx/>
                          <a:uFillTx/>
                          <a:latin typeface="Calibri"/>
                          <a:ea typeface="+mn-ea"/>
                          <a:cs typeface="+mn-cs"/>
                        </a:rPr>
                        <a:t>
 Einfach rumsitzen ist nichts für Rainer! An seinem ersten Tag als Rentner geht es direkt los - mit dem Rad von Rheda-Wiedenbrück bis nach Istanbul.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https://quintly-eu-image-storage.s3.amazonaws.com/bc22ad31ece8870e558aff23d024e8ce/ffb08f0ab1d98497018911eb1e6eda34.jpg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7045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- 2025-06-27 12:05:48</a:t>
                      </a:r>
                      <a:r>
                        <a:rPr kumimoji="0" lang="de-DE" sz="1000" b="0" i="0" u="none" strike="noStrike" kern="1200" cap="none" spc="0" normalizeH="0" baseline="0" noProof="0">
                          <a:ln>
                            <a:noFill/>
                          </a:ln>
                          <a:solidFill>
                            <a:prstClr val="black"/>
                          </a:solidFill>
                          <a:effectLst/>
                          <a:uLnTx/>
                          <a:uFillTx/>
                          <a:latin typeface="Calibri"/>
                          <a:ea typeface="+mn-ea"/>
                          <a:cs typeface="+mn-cs"/>
                        </a:rPr>
                        <a:t>
 Lebenserfahrung statt Unterrichtsausfall: An 42 Schulen in NRW stehen Ehrenamtliche vor der Klasse.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https://quintly-eu-image-storage.s3.amazonaws.com/bc22ad31ece8870e558aff23d024e8ce/5c57c96fc78f46b9cfa27032d1d1a4e3.jpg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NRW-Post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48436659"/>
                  </a:ext>
                </a:extLst>
              </a:tr>
            </a:tbl>
          </a:graphicData>
        </a:graphic>
      </p:graphicFrame>
      <p:sp>
        <p:nvSpPr>
          <p:cNvPr id="4" name="Text Placeholder 3">
            <a:extLst>
              <a:ext uri="{FF2B5EF4-FFF2-40B4-BE49-F238E27FC236}">
                <a16:creationId xmlns:a16="http://schemas.microsoft.com/office/drawing/2014/main" id="{62ECB1E3-2D99-4E5E-8EA9-46660C547948}"/>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1842448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E651B-5F16-4497-912E-247B315FCECA}"/>
              </a:ext>
            </a:extLst>
          </p:cNvPr>
          <p:cNvSpPr>
            <a:spLocks noGrp="1"/>
          </p:cNvSpPr>
          <p:nvPr>
            <p:ph type="title"/>
          </p:nvPr>
        </p:nvSpPr>
        <p:spPr/>
        <p:txBody>
          <a:bodyPr/>
          <a:lstStyle/>
          <a:p>
            <a:r>
              <a:rPr lang="en-US"/>
              <a:t>Facebook Original Own Posts &amp; Reels Table | WDR Lokalzeit - 11 of 13</a:t>
            </a:r>
          </a:p>
        </p:txBody>
      </p:sp>
      <p:graphicFrame>
        <p:nvGraphicFramePr>
          <p:cNvPr id="5" name="Table Placeholder 4">
            <a:extLst>
              <a:ext uri="{FF2B5EF4-FFF2-40B4-BE49-F238E27FC236}">
                <a16:creationId xmlns:a16="http://schemas.microsoft.com/office/drawing/2014/main" id="{4980413F-2693-4923-AB05-20EF2F2E92C1}"/>
              </a:ext>
            </a:extLst>
          </p:cNvPr>
          <p:cNvGraphicFramePr>
            <a:graphicFrameLocks noGrp="1"/>
          </p:cNvGraphicFramePr>
          <p:nvPr>
            <p:ph type="tbl" sz="quarter" idx="13"/>
            <p:extLst>
              <p:ext uri="{D42A27DB-BD31-4B8C-83A1-F6EECF244321}">
                <p14:modId xmlns:p14="http://schemas.microsoft.com/office/powerpoint/2010/main" val="1467749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0442573"/>
                    </a:ext>
                  </a:extLst>
                </a:gridCol>
                <a:gridCol w="1892808">
                  <a:extLst>
                    <a:ext uri="{9D8B030D-6E8A-4147-A177-3AD203B41FA5}">
                      <a16:colId xmlns:a16="http://schemas.microsoft.com/office/drawing/2014/main" val="475230432"/>
                    </a:ext>
                  </a:extLst>
                </a:gridCol>
                <a:gridCol w="1316736">
                  <a:extLst>
                    <a:ext uri="{9D8B030D-6E8A-4147-A177-3AD203B41FA5}">
                      <a16:colId xmlns:a16="http://schemas.microsoft.com/office/drawing/2014/main" val="3003750409"/>
                    </a:ext>
                  </a:extLst>
                </a:gridCol>
                <a:gridCol w="411480">
                  <a:extLst>
                    <a:ext uri="{9D8B030D-6E8A-4147-A177-3AD203B41FA5}">
                      <a16:colId xmlns:a16="http://schemas.microsoft.com/office/drawing/2014/main" val="3677764333"/>
                    </a:ext>
                  </a:extLst>
                </a:gridCol>
                <a:gridCol w="411480">
                  <a:extLst>
                    <a:ext uri="{9D8B030D-6E8A-4147-A177-3AD203B41FA5}">
                      <a16:colId xmlns:a16="http://schemas.microsoft.com/office/drawing/2014/main" val="1402709278"/>
                    </a:ext>
                  </a:extLst>
                </a:gridCol>
                <a:gridCol w="411480">
                  <a:extLst>
                    <a:ext uri="{9D8B030D-6E8A-4147-A177-3AD203B41FA5}">
                      <a16:colId xmlns:a16="http://schemas.microsoft.com/office/drawing/2014/main" val="266695522"/>
                    </a:ext>
                  </a:extLst>
                </a:gridCol>
                <a:gridCol w="411480">
                  <a:extLst>
                    <a:ext uri="{9D8B030D-6E8A-4147-A177-3AD203B41FA5}">
                      <a16:colId xmlns:a16="http://schemas.microsoft.com/office/drawing/2014/main" val="1043663289"/>
                    </a:ext>
                  </a:extLst>
                </a:gridCol>
                <a:gridCol w="411480">
                  <a:extLst>
                    <a:ext uri="{9D8B030D-6E8A-4147-A177-3AD203B41FA5}">
                      <a16:colId xmlns:a16="http://schemas.microsoft.com/office/drawing/2014/main" val="332687224"/>
                    </a:ext>
                  </a:extLst>
                </a:gridCol>
                <a:gridCol w="411480">
                  <a:extLst>
                    <a:ext uri="{9D8B030D-6E8A-4147-A177-3AD203B41FA5}">
                      <a16:colId xmlns:a16="http://schemas.microsoft.com/office/drawing/2014/main" val="3121376260"/>
                    </a:ext>
                  </a:extLst>
                </a:gridCol>
                <a:gridCol w="411480">
                  <a:extLst>
                    <a:ext uri="{9D8B030D-6E8A-4147-A177-3AD203B41FA5}">
                      <a16:colId xmlns:a16="http://schemas.microsoft.com/office/drawing/2014/main" val="2780037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9199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- 2025-06-27 17:44:05</a:t>
                      </a:r>
                      <a:r>
                        <a:rPr kumimoji="0" lang="de-DE" sz="1000" b="0" i="0" u="none" strike="noStrike" kern="1200" cap="none" spc="0" normalizeH="0" baseline="0" noProof="0">
                          <a:ln>
                            <a:noFill/>
                          </a:ln>
                          <a:solidFill>
                            <a:prstClr val="black"/>
                          </a:solidFill>
                          <a:effectLst/>
                          <a:uLnTx/>
                          <a:uFillTx/>
                          <a:latin typeface="Calibri"/>
                          <a:ea typeface="+mn-ea"/>
                          <a:cs typeface="+mn-cs"/>
                        </a:rPr>
                        <a:t>
 Am 1. August geht's endlich los für die 20-Jährige aus Straelen. Milena beginnt ihre Ausbildung in einem Hotel.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https://quintly-eu-image-storage.s3.amazonaws.com/bc22ad31ece8870e558aff23d024e8ce/4f2fd45c638d0492560d035b33f595a2.jpg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87761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- 2025-06-26 09:17:04</a:t>
                      </a:r>
                      <a:r>
                        <a:rPr kumimoji="0" lang="de-DE" sz="1000" b="0" i="0" u="none" strike="noStrike" kern="1200" cap="none" spc="0" normalizeH="0" baseline="0" noProof="0">
                          <a:ln>
                            <a:noFill/>
                          </a:ln>
                          <a:solidFill>
                            <a:prstClr val="black"/>
                          </a:solidFill>
                          <a:effectLst/>
                          <a:uLnTx/>
                          <a:uFillTx/>
                          <a:latin typeface="Calibri"/>
                          <a:ea typeface="+mn-ea"/>
                          <a:cs typeface="+mn-cs"/>
                        </a:rPr>
                        <a:t>
 Diese Duisburger Schülerinnen und Schüler sind einen Tag lang im Auftrag der Umwelt unterwegs.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https://quintly-eu-image-storage.s3.amazonaws.com/bc22ad31ece8870e558aff23d024e8ce/5c4ebf90ef27f8e5c4bd119c0c512032.jpg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81266162"/>
                  </a:ext>
                </a:extLst>
              </a:tr>
            </a:tbl>
          </a:graphicData>
        </a:graphic>
      </p:graphicFrame>
      <p:sp>
        <p:nvSpPr>
          <p:cNvPr id="4" name="Text Placeholder 3">
            <a:extLst>
              <a:ext uri="{FF2B5EF4-FFF2-40B4-BE49-F238E27FC236}">
                <a16:creationId xmlns:a16="http://schemas.microsoft.com/office/drawing/2014/main" id="{64500601-BE63-4BB9-8C2E-D93D149956B7}"/>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2777624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C71CC-55BE-4501-9D41-08A8EAF6000A}"/>
              </a:ext>
            </a:extLst>
          </p:cNvPr>
          <p:cNvSpPr>
            <a:spLocks noGrp="1"/>
          </p:cNvSpPr>
          <p:nvPr>
            <p:ph type="title"/>
          </p:nvPr>
        </p:nvSpPr>
        <p:spPr/>
        <p:txBody>
          <a:bodyPr/>
          <a:lstStyle/>
          <a:p>
            <a:r>
              <a:rPr lang="en-US"/>
              <a:t>Facebook Original Own Posts &amp; Reels Table | WDR Lokalzeit - 12 of 13</a:t>
            </a:r>
          </a:p>
        </p:txBody>
      </p:sp>
      <p:graphicFrame>
        <p:nvGraphicFramePr>
          <p:cNvPr id="5" name="Table Placeholder 4">
            <a:extLst>
              <a:ext uri="{FF2B5EF4-FFF2-40B4-BE49-F238E27FC236}">
                <a16:creationId xmlns:a16="http://schemas.microsoft.com/office/drawing/2014/main" id="{B32D4D46-83B6-4E24-8CBD-FF2EBEE53D5A}"/>
              </a:ext>
            </a:extLst>
          </p:cNvPr>
          <p:cNvGraphicFramePr>
            <a:graphicFrameLocks noGrp="1"/>
          </p:cNvGraphicFramePr>
          <p:nvPr>
            <p:ph type="tbl" sz="quarter" idx="13"/>
            <p:extLst>
              <p:ext uri="{D42A27DB-BD31-4B8C-83A1-F6EECF244321}">
                <p14:modId xmlns:p14="http://schemas.microsoft.com/office/powerpoint/2010/main" val="3888469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03103968"/>
                    </a:ext>
                  </a:extLst>
                </a:gridCol>
                <a:gridCol w="1892808">
                  <a:extLst>
                    <a:ext uri="{9D8B030D-6E8A-4147-A177-3AD203B41FA5}">
                      <a16:colId xmlns:a16="http://schemas.microsoft.com/office/drawing/2014/main" val="1694556342"/>
                    </a:ext>
                  </a:extLst>
                </a:gridCol>
                <a:gridCol w="1316736">
                  <a:extLst>
                    <a:ext uri="{9D8B030D-6E8A-4147-A177-3AD203B41FA5}">
                      <a16:colId xmlns:a16="http://schemas.microsoft.com/office/drawing/2014/main" val="551781568"/>
                    </a:ext>
                  </a:extLst>
                </a:gridCol>
                <a:gridCol w="411480">
                  <a:extLst>
                    <a:ext uri="{9D8B030D-6E8A-4147-A177-3AD203B41FA5}">
                      <a16:colId xmlns:a16="http://schemas.microsoft.com/office/drawing/2014/main" val="2026297531"/>
                    </a:ext>
                  </a:extLst>
                </a:gridCol>
                <a:gridCol w="411480">
                  <a:extLst>
                    <a:ext uri="{9D8B030D-6E8A-4147-A177-3AD203B41FA5}">
                      <a16:colId xmlns:a16="http://schemas.microsoft.com/office/drawing/2014/main" val="4292994538"/>
                    </a:ext>
                  </a:extLst>
                </a:gridCol>
                <a:gridCol w="411480">
                  <a:extLst>
                    <a:ext uri="{9D8B030D-6E8A-4147-A177-3AD203B41FA5}">
                      <a16:colId xmlns:a16="http://schemas.microsoft.com/office/drawing/2014/main" val="450767636"/>
                    </a:ext>
                  </a:extLst>
                </a:gridCol>
                <a:gridCol w="411480">
                  <a:extLst>
                    <a:ext uri="{9D8B030D-6E8A-4147-A177-3AD203B41FA5}">
                      <a16:colId xmlns:a16="http://schemas.microsoft.com/office/drawing/2014/main" val="753724460"/>
                    </a:ext>
                  </a:extLst>
                </a:gridCol>
                <a:gridCol w="411480">
                  <a:extLst>
                    <a:ext uri="{9D8B030D-6E8A-4147-A177-3AD203B41FA5}">
                      <a16:colId xmlns:a16="http://schemas.microsoft.com/office/drawing/2014/main" val="2574039477"/>
                    </a:ext>
                  </a:extLst>
                </a:gridCol>
                <a:gridCol w="411480">
                  <a:extLst>
                    <a:ext uri="{9D8B030D-6E8A-4147-A177-3AD203B41FA5}">
                      <a16:colId xmlns:a16="http://schemas.microsoft.com/office/drawing/2014/main" val="3214459448"/>
                    </a:ext>
                  </a:extLst>
                </a:gridCol>
                <a:gridCol w="411480">
                  <a:extLst>
                    <a:ext uri="{9D8B030D-6E8A-4147-A177-3AD203B41FA5}">
                      <a16:colId xmlns:a16="http://schemas.microsoft.com/office/drawing/2014/main" val="2990212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74334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- 2025-06-26 15:02:03</a:t>
                      </a:r>
                      <a:r>
                        <a:rPr kumimoji="0" lang="de-DE" sz="1000" b="0" i="0" u="none" strike="noStrike" kern="1200" cap="none" spc="0" normalizeH="0" baseline="0" noProof="0">
                          <a:ln>
                            <a:noFill/>
                          </a:ln>
                          <a:solidFill>
                            <a:prstClr val="black"/>
                          </a:solidFill>
                          <a:effectLst/>
                          <a:uLnTx/>
                          <a:uFillTx/>
                          <a:latin typeface="Calibri"/>
                          <a:ea typeface="+mn-ea"/>
                          <a:cs typeface="+mn-cs"/>
                        </a:rPr>
                        <a:t>
 Matthes* (Name geändert) aus Essen will alles zurückzahlen. Ein Insolvenzberater hilft ihm jetzt dabei.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https://quintly-eu-image-storage.s3.amazonaws.com/bc22ad31ece8870e558aff23d024e8ce/f89f29bb55ab04c7e246dcffcf37c4d5.jpg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09012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- 2025-06-23 08:56:04</a:t>
                      </a:r>
                      <a:r>
                        <a:rPr kumimoji="0" lang="de-DE" sz="1000" b="0" i="0" u="none" strike="noStrike" kern="1200" cap="none" spc="0" normalizeH="0" baseline="0" noProof="0">
                          <a:ln>
                            <a:noFill/>
                          </a:ln>
                          <a:solidFill>
                            <a:prstClr val="black"/>
                          </a:solidFill>
                          <a:effectLst/>
                          <a:uLnTx/>
                          <a:uFillTx/>
                          <a:latin typeface="Calibri"/>
                          <a:ea typeface="+mn-ea"/>
                          <a:cs typeface="+mn-cs"/>
                        </a:rPr>
                        <a:t>
 Ein Traum für Erdbeerfans! Die eigene Erdbeer-Reihe lockt über 80 Mietende nach Emmerich-Hüthum.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https://quintly-eu-image-storage.s3.amazonaws.com/bc22ad31ece8870e558aff23d024e8ce/8ecb8e6faae7db0d377ac40ceb121905.jpg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6587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- 2025-06-25 18:45:06</a:t>
                      </a:r>
                      <a:r>
                        <a:rPr kumimoji="0" lang="de-DE" sz="1000" b="0" i="0" u="none" strike="noStrike" kern="1200" cap="none" spc="0" normalizeH="0" baseline="0" noProof="0">
                          <a:ln>
                            <a:noFill/>
                          </a:ln>
                          <a:solidFill>
                            <a:prstClr val="black"/>
                          </a:solidFill>
                          <a:effectLst/>
                          <a:uLnTx/>
                          <a:uFillTx/>
                          <a:latin typeface="Calibri"/>
                          <a:ea typeface="+mn-ea"/>
                          <a:cs typeface="+mn-cs"/>
                        </a:rPr>
                        <a:t>
 Nach Taylor Swift hat jetzt Robbie Williams Gelsenkirchen im Griff: Und die Fans lieben's.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https://quintly-eu-image-storage.s3.amazonaws.com/bc22ad31ece8870e558aff23d024e8ce/59c9e253889e6b7eff16b138b8d2f070.jpg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82316259"/>
                  </a:ext>
                </a:extLst>
              </a:tr>
            </a:tbl>
          </a:graphicData>
        </a:graphic>
      </p:graphicFrame>
      <p:sp>
        <p:nvSpPr>
          <p:cNvPr id="4" name="Text Placeholder 3">
            <a:extLst>
              <a:ext uri="{FF2B5EF4-FFF2-40B4-BE49-F238E27FC236}">
                <a16:creationId xmlns:a16="http://schemas.microsoft.com/office/drawing/2014/main" id="{212E348F-F872-44BD-9D1B-DCF463E13720}"/>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3975140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93A38-A868-4DB6-9ABD-107EE7668380}"/>
              </a:ext>
            </a:extLst>
          </p:cNvPr>
          <p:cNvSpPr>
            <a:spLocks noGrp="1"/>
          </p:cNvSpPr>
          <p:nvPr>
            <p:ph type="title"/>
          </p:nvPr>
        </p:nvSpPr>
        <p:spPr/>
        <p:txBody>
          <a:bodyPr/>
          <a:lstStyle/>
          <a:p>
            <a:r>
              <a:rPr lang="en-US"/>
              <a:t>Facebook Original Own Posts &amp; Reels Table | WDR Lokalzeit - 13 of 13</a:t>
            </a:r>
          </a:p>
        </p:txBody>
      </p:sp>
      <p:graphicFrame>
        <p:nvGraphicFramePr>
          <p:cNvPr id="5" name="Table Placeholder 4">
            <a:extLst>
              <a:ext uri="{FF2B5EF4-FFF2-40B4-BE49-F238E27FC236}">
                <a16:creationId xmlns:a16="http://schemas.microsoft.com/office/drawing/2014/main" id="{828C7A0A-E228-49A8-8F90-D37A883453E9}"/>
              </a:ext>
            </a:extLst>
          </p:cNvPr>
          <p:cNvGraphicFramePr>
            <a:graphicFrameLocks noGrp="1"/>
          </p:cNvGraphicFramePr>
          <p:nvPr>
            <p:ph type="tbl" sz="quarter" idx="13"/>
            <p:extLst>
              <p:ext uri="{D42A27DB-BD31-4B8C-83A1-F6EECF244321}">
                <p14:modId xmlns:p14="http://schemas.microsoft.com/office/powerpoint/2010/main" val="944416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07618033"/>
                    </a:ext>
                  </a:extLst>
                </a:gridCol>
                <a:gridCol w="1892808">
                  <a:extLst>
                    <a:ext uri="{9D8B030D-6E8A-4147-A177-3AD203B41FA5}">
                      <a16:colId xmlns:a16="http://schemas.microsoft.com/office/drawing/2014/main" val="3688909449"/>
                    </a:ext>
                  </a:extLst>
                </a:gridCol>
                <a:gridCol w="1316736">
                  <a:extLst>
                    <a:ext uri="{9D8B030D-6E8A-4147-A177-3AD203B41FA5}">
                      <a16:colId xmlns:a16="http://schemas.microsoft.com/office/drawing/2014/main" val="579639259"/>
                    </a:ext>
                  </a:extLst>
                </a:gridCol>
                <a:gridCol w="411480">
                  <a:extLst>
                    <a:ext uri="{9D8B030D-6E8A-4147-A177-3AD203B41FA5}">
                      <a16:colId xmlns:a16="http://schemas.microsoft.com/office/drawing/2014/main" val="347118787"/>
                    </a:ext>
                  </a:extLst>
                </a:gridCol>
                <a:gridCol w="411480">
                  <a:extLst>
                    <a:ext uri="{9D8B030D-6E8A-4147-A177-3AD203B41FA5}">
                      <a16:colId xmlns:a16="http://schemas.microsoft.com/office/drawing/2014/main" val="2151286188"/>
                    </a:ext>
                  </a:extLst>
                </a:gridCol>
                <a:gridCol w="411480">
                  <a:extLst>
                    <a:ext uri="{9D8B030D-6E8A-4147-A177-3AD203B41FA5}">
                      <a16:colId xmlns:a16="http://schemas.microsoft.com/office/drawing/2014/main" val="434499743"/>
                    </a:ext>
                  </a:extLst>
                </a:gridCol>
                <a:gridCol w="411480">
                  <a:extLst>
                    <a:ext uri="{9D8B030D-6E8A-4147-A177-3AD203B41FA5}">
                      <a16:colId xmlns:a16="http://schemas.microsoft.com/office/drawing/2014/main" val="1276326833"/>
                    </a:ext>
                  </a:extLst>
                </a:gridCol>
                <a:gridCol w="411480">
                  <a:extLst>
                    <a:ext uri="{9D8B030D-6E8A-4147-A177-3AD203B41FA5}">
                      <a16:colId xmlns:a16="http://schemas.microsoft.com/office/drawing/2014/main" val="980910673"/>
                    </a:ext>
                  </a:extLst>
                </a:gridCol>
                <a:gridCol w="411480">
                  <a:extLst>
                    <a:ext uri="{9D8B030D-6E8A-4147-A177-3AD203B41FA5}">
                      <a16:colId xmlns:a16="http://schemas.microsoft.com/office/drawing/2014/main" val="3652914793"/>
                    </a:ext>
                  </a:extLst>
                </a:gridCol>
                <a:gridCol w="411480">
                  <a:extLst>
                    <a:ext uri="{9D8B030D-6E8A-4147-A177-3AD203B41FA5}">
                      <a16:colId xmlns:a16="http://schemas.microsoft.com/office/drawing/2014/main" val="4058547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6115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- 2025-06-23 13:12:05</a:t>
                      </a:r>
                      <a:r>
                        <a:rPr kumimoji="0" lang="de-DE" sz="1000" b="0" i="0" u="none" strike="noStrike" kern="1200" cap="none" spc="0" normalizeH="0" baseline="0" noProof="0">
                          <a:ln>
                            <a:noFill/>
                          </a:ln>
                          <a:solidFill>
                            <a:prstClr val="black"/>
                          </a:solidFill>
                          <a:effectLst/>
                          <a:uLnTx/>
                          <a:uFillTx/>
                          <a:latin typeface="Calibri"/>
                          <a:ea typeface="+mn-ea"/>
                          <a:cs typeface="+mn-cs"/>
                        </a:rPr>
                        <a:t>
 Endlich ist die Brücke über die A1 bei Wermelskirchen fertig! 🚧 Zur Freude der Anwohner, denn immer wieder musste Asuman Kuyucu einen Umweg von bis zu sechs Kilometer fahren.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https://quintly-eu-image-storage.s3.amazonaws.com/bc22ad31ece8870e558aff23d024e8ce/3c3063eac19a7ddf0eda89e4358c28da.jpg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325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- 2025-06-24 16:38:03</a:t>
                      </a:r>
                      <a:r>
                        <a:rPr kumimoji="0" lang="de-DE" sz="1000" b="0" i="0" u="none" strike="noStrike" kern="1200" cap="none" spc="0" normalizeH="0" baseline="0" noProof="0">
                          <a:ln>
                            <a:noFill/>
                          </a:ln>
                          <a:solidFill>
                            <a:prstClr val="black"/>
                          </a:solidFill>
                          <a:effectLst/>
                          <a:uLnTx/>
                          <a:uFillTx/>
                          <a:latin typeface="Calibri"/>
                          <a:ea typeface="+mn-ea"/>
                          <a:cs typeface="+mn-cs"/>
                        </a:rPr>
                        <a:t>
 Fünf Jahre lang keine Pommes im Ort! 😮 So war das in Sonsbeck! Aber jetzt hat das Warten ein Ende...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https://quintly-eu-image-storage.s3.amazonaws.com/bc22ad31ece8870e558aff23d024e8ce/b8499096adbf620085051b58b56cd2d7.jpg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17923869"/>
                  </a:ext>
                </a:extLst>
              </a:tr>
            </a:tbl>
          </a:graphicData>
        </a:graphic>
      </p:graphicFrame>
      <p:sp>
        <p:nvSpPr>
          <p:cNvPr id="4" name="Text Placeholder 3">
            <a:extLst>
              <a:ext uri="{FF2B5EF4-FFF2-40B4-BE49-F238E27FC236}">
                <a16:creationId xmlns:a16="http://schemas.microsoft.com/office/drawing/2014/main" id="{AECEFF03-A3E8-468E-AB83-3D5E73743468}"/>
              </a:ext>
            </a:extLst>
          </p:cNvPr>
          <p:cNvSpPr>
            <a:spLocks noGrp="1"/>
          </p:cNvSpPr>
          <p:nvPr>
            <p:ph type="body" sz="quarter" idx="14"/>
          </p:nvPr>
        </p:nvSpPr>
        <p:spPr/>
        <p:txBody>
          <a:bodyPr/>
          <a:lstStyle/>
          <a:p>
            <a:r>
              <a:rPr lang="en-US"/>
              <a:t>23/06/2025 - 29/06/2025</a:t>
            </a:r>
          </a:p>
        </p:txBody>
      </p:sp>
    </p:spTree>
    <p:extLst>
      <p:ext uri="{BB962C8B-B14F-4D97-AF65-F5344CB8AC3E}">
        <p14:creationId xmlns:p14="http://schemas.microsoft.com/office/powerpoint/2010/main" val="3353305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1871</Words>
  <Application>Microsoft Office PowerPoint</Application>
  <PresentationFormat>On-screen Show (4:3)</PresentationFormat>
  <Paragraphs>406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Facebook Original Own Posts &amp; Reels Table | WDR Lokalzeit - 1 of 13</vt:lpstr>
      <vt:lpstr>Facebook Original Own Posts &amp; Reels Table | WDR Lokalzeit - 2 of 13</vt:lpstr>
      <vt:lpstr>Facebook Original Own Posts &amp; Reels Table | WDR Lokalzeit - 3 of 13</vt:lpstr>
      <vt:lpstr>Facebook Original Own Posts &amp; Reels Table | WDR Lokalzeit - 4 of 13</vt:lpstr>
      <vt:lpstr>Facebook Original Own Posts &amp; Reels Table | WDR Lokalzeit - 5 of 13</vt:lpstr>
      <vt:lpstr>Facebook Original Own Posts &amp; Reels Table | WDR Lokalzeit - 6 of 13</vt:lpstr>
      <vt:lpstr>Facebook Original Own Posts &amp; Reels Table | WDR Lokalzeit - 7 of 13</vt:lpstr>
      <vt:lpstr>Facebook Original Own Posts &amp; Reels Table | WDR Lokalzeit - 8 of 13</vt:lpstr>
      <vt:lpstr>Facebook Original Own Posts &amp; Reels Table | WDR Lokalzeit - 9 of 13</vt:lpstr>
      <vt:lpstr>Facebook Original Own Posts &amp; Reels Table | WDR Lokalzeit - 10 of 13</vt:lpstr>
      <vt:lpstr>Facebook Original Own Posts &amp; Reels Table | WDR Lokalzeit - 11 of 13</vt:lpstr>
      <vt:lpstr>Facebook Original Own Posts &amp; Reels Table | WDR Lokalzeit - 12 of 13</vt:lpstr>
      <vt:lpstr>Facebook Original Own Posts &amp; Reels Table | WDR Lokalzeit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&amp; Reels Table | WDR Lokalzeit - 1 of 13</dc:title>
  <dc:creator>Frederik Born</dc:creator>
  <cp:lastModifiedBy>Frederik Born</cp:lastModifiedBy>
  <cp:revision>1</cp:revision>
  <dcterms:created xsi:type="dcterms:W3CDTF">2025-07-01T09:33:17Z</dcterms:created>
  <dcterms:modified xsi:type="dcterms:W3CDTF">2025-07-01T09:35:51Z</dcterms:modified>
</cp:coreProperties>
</file>