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00BCD-2A04-432A-A113-B53F5DDC5923}"/>
              </a:ext>
            </a:extLst>
          </p:cNvPr>
          <p:cNvSpPr>
            <a:spLocks noGrp="1"/>
          </p:cNvSpPr>
          <p:nvPr>
            <p:ph type="title"/>
          </p:nvPr>
        </p:nvSpPr>
        <p:spPr/>
        <p:txBody>
          <a:bodyPr/>
          <a:lstStyle/>
          <a:p>
            <a:r>
              <a:rPr lang="de-DE"/>
              <a:t>Instagram Alle Posts des Zeitraums (mit Total Interactions) | lokalzeit - 1 of 19</a:t>
            </a:r>
            <a:endParaRPr lang="en-US"/>
          </a:p>
        </p:txBody>
      </p:sp>
      <p:graphicFrame>
        <p:nvGraphicFramePr>
          <p:cNvPr id="5" name="Table Placeholder 4">
            <a:extLst>
              <a:ext uri="{FF2B5EF4-FFF2-40B4-BE49-F238E27FC236}">
                <a16:creationId xmlns:a16="http://schemas.microsoft.com/office/drawing/2014/main" id="{9014D478-C990-44AF-86D5-FF2A287BEB7E}"/>
              </a:ext>
            </a:extLst>
          </p:cNvPr>
          <p:cNvGraphicFramePr>
            <a:graphicFrameLocks noGrp="1"/>
          </p:cNvGraphicFramePr>
          <p:nvPr>
            <p:ph type="tbl" sz="quarter" idx="13"/>
            <p:extLst>
              <p:ext uri="{D42A27DB-BD31-4B8C-83A1-F6EECF244321}">
                <p14:modId xmlns:p14="http://schemas.microsoft.com/office/powerpoint/2010/main" val="618632327"/>
              </p:ext>
            </p:extLst>
          </p:nvPr>
        </p:nvGraphicFramePr>
        <p:xfrm>
          <a:off x="457200" y="1731963"/>
          <a:ext cx="7982712" cy="741680"/>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374590030"/>
                    </a:ext>
                  </a:extLst>
                </a:gridCol>
                <a:gridCol w="1316736">
                  <a:extLst>
                    <a:ext uri="{9D8B030D-6E8A-4147-A177-3AD203B41FA5}">
                      <a16:colId xmlns:a16="http://schemas.microsoft.com/office/drawing/2014/main" val="1558089399"/>
                    </a:ext>
                  </a:extLst>
                </a:gridCol>
                <a:gridCol w="1316736">
                  <a:extLst>
                    <a:ext uri="{9D8B030D-6E8A-4147-A177-3AD203B41FA5}">
                      <a16:colId xmlns:a16="http://schemas.microsoft.com/office/drawing/2014/main" val="798961012"/>
                    </a:ext>
                  </a:extLst>
                </a:gridCol>
                <a:gridCol w="1316736">
                  <a:extLst>
                    <a:ext uri="{9D8B030D-6E8A-4147-A177-3AD203B41FA5}">
                      <a16:colId xmlns:a16="http://schemas.microsoft.com/office/drawing/2014/main" val="92407301"/>
                    </a:ext>
                  </a:extLst>
                </a:gridCol>
                <a:gridCol w="1316736">
                  <a:extLst>
                    <a:ext uri="{9D8B030D-6E8A-4147-A177-3AD203B41FA5}">
                      <a16:colId xmlns:a16="http://schemas.microsoft.com/office/drawing/2014/main" val="855604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162051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- 2025-06-16 17:24:35</a:t>
                      </a:r>
                      <a:r>
                        <a:rPr kumimoji="0" lang="de-DE" sz="1000" b="0" i="0" u="none" strike="noStrike" kern="1200" cap="none" spc="0" normalizeH="0" baseline="0" noProof="0">
                          <a:ln>
                            <a:noFill/>
                          </a:ln>
                          <a:solidFill>
                            <a:prstClr val="black"/>
                          </a:solidFill>
                          <a:effectLst/>
                          <a:uLnTx/>
                          <a:uFillTx/>
                          <a:latin typeface="Calibri"/>
                          <a:ea typeface="+mn-ea"/>
                          <a:cs typeface="+mn-cs"/>
                        </a:rPr>
                        <a:t>
 Jessica Zwiest ist Krankenschwester und rast auf dem Weg zur Arbeit vor einigen Jahren gegen einen Baum. Sie ist querschnittsgelähmt. 🚨😱
Nach unzähligen Therapien kämpft sie sich zurück ins Leben und arbeitet heute sogar wieder in ihrem alten Beruf: auf der Station für Menschen mit Rückenmarksverletzungen - und gibt den Patienten so Hoffnung. 🏥🥼
#ARD #WDR #Lokalzeit #Geldern #Krankenhaus #Unfall #Querschnittsgelähmt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375041</a:t>
                      </a:r>
                    </a:p>
                  </a:txBody>
                  <a:tcPr/>
                </a:tc>
                <a:extLst>
                  <a:ext uri="{0D108BD9-81ED-4DB2-BD59-A6C34878D82A}">
                    <a16:rowId xmlns:a16="http://schemas.microsoft.com/office/drawing/2014/main" val="2478661149"/>
                  </a:ext>
                </a:extLst>
              </a:tr>
            </a:tbl>
          </a:graphicData>
        </a:graphic>
      </p:graphicFrame>
      <p:sp>
        <p:nvSpPr>
          <p:cNvPr id="4" name="Text Placeholder 3">
            <a:extLst>
              <a:ext uri="{FF2B5EF4-FFF2-40B4-BE49-F238E27FC236}">
                <a16:creationId xmlns:a16="http://schemas.microsoft.com/office/drawing/2014/main" id="{5E3B2C72-FE56-4585-8D25-5F70305109EA}"/>
              </a:ext>
            </a:extLst>
          </p:cNvPr>
          <p:cNvSpPr>
            <a:spLocks noGrp="1"/>
          </p:cNvSpPr>
          <p:nvPr>
            <p:ph type="body" sz="quarter" idx="14"/>
          </p:nvPr>
        </p:nvSpPr>
        <p:spPr/>
        <p:txBody>
          <a:bodyPr/>
          <a:lstStyle/>
          <a:p>
            <a:r>
              <a:rPr lang="en-US"/>
              <a:t>16/06/2025 - 22/06/2025</a:t>
            </a:r>
          </a:p>
        </p:txBody>
      </p:sp>
    </p:spTree>
    <p:extLst>
      <p:ext uri="{BB962C8B-B14F-4D97-AF65-F5344CB8AC3E}">
        <p14:creationId xmlns:p14="http://schemas.microsoft.com/office/powerpoint/2010/main" val="990178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A8436-1B05-44F7-98A8-288DA6ED200C}"/>
              </a:ext>
            </a:extLst>
          </p:cNvPr>
          <p:cNvSpPr>
            <a:spLocks noGrp="1"/>
          </p:cNvSpPr>
          <p:nvPr>
            <p:ph type="title"/>
          </p:nvPr>
        </p:nvSpPr>
        <p:spPr/>
        <p:txBody>
          <a:bodyPr/>
          <a:lstStyle/>
          <a:p>
            <a:r>
              <a:rPr lang="de-DE"/>
              <a:t>Instagram Alle Posts des Zeitraums (mit Total Interactions) | lokalzeit - 2 of 19</a:t>
            </a:r>
            <a:endParaRPr lang="en-US"/>
          </a:p>
        </p:txBody>
      </p:sp>
      <p:graphicFrame>
        <p:nvGraphicFramePr>
          <p:cNvPr id="5" name="Table Placeholder 4">
            <a:extLst>
              <a:ext uri="{FF2B5EF4-FFF2-40B4-BE49-F238E27FC236}">
                <a16:creationId xmlns:a16="http://schemas.microsoft.com/office/drawing/2014/main" id="{045E3625-E133-4FA8-ADD8-BB29373B7D4D}"/>
              </a:ext>
            </a:extLst>
          </p:cNvPr>
          <p:cNvGraphicFramePr>
            <a:graphicFrameLocks noGrp="1"/>
          </p:cNvGraphicFramePr>
          <p:nvPr>
            <p:ph type="tbl" sz="quarter" idx="13"/>
            <p:extLst>
              <p:ext uri="{D42A27DB-BD31-4B8C-83A1-F6EECF244321}">
                <p14:modId xmlns:p14="http://schemas.microsoft.com/office/powerpoint/2010/main" val="2972928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675785613"/>
                    </a:ext>
                  </a:extLst>
                </a:gridCol>
                <a:gridCol w="1316736">
                  <a:extLst>
                    <a:ext uri="{9D8B030D-6E8A-4147-A177-3AD203B41FA5}">
                      <a16:colId xmlns:a16="http://schemas.microsoft.com/office/drawing/2014/main" val="3565102415"/>
                    </a:ext>
                  </a:extLst>
                </a:gridCol>
                <a:gridCol w="1316736">
                  <a:extLst>
                    <a:ext uri="{9D8B030D-6E8A-4147-A177-3AD203B41FA5}">
                      <a16:colId xmlns:a16="http://schemas.microsoft.com/office/drawing/2014/main" val="968238001"/>
                    </a:ext>
                  </a:extLst>
                </a:gridCol>
                <a:gridCol w="1316736">
                  <a:extLst>
                    <a:ext uri="{9D8B030D-6E8A-4147-A177-3AD203B41FA5}">
                      <a16:colId xmlns:a16="http://schemas.microsoft.com/office/drawing/2014/main" val="1395312153"/>
                    </a:ext>
                  </a:extLst>
                </a:gridCol>
                <a:gridCol w="1316736">
                  <a:extLst>
                    <a:ext uri="{9D8B030D-6E8A-4147-A177-3AD203B41FA5}">
                      <a16:colId xmlns:a16="http://schemas.microsoft.com/office/drawing/2014/main" val="2415902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381969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- 2025-06-21 17:28:46</a:t>
                      </a:r>
                      <a:r>
                        <a:rPr kumimoji="0" lang="de-DE" sz="1000" b="0" i="0" u="none" strike="noStrike" kern="1200" cap="none" spc="0" normalizeH="0" baseline="0" noProof="0">
                          <a:ln>
                            <a:noFill/>
                          </a:ln>
                          <a:solidFill>
                            <a:prstClr val="black"/>
                          </a:solidFill>
                          <a:effectLst/>
                          <a:uLnTx/>
                          <a:uFillTx/>
                          <a:latin typeface="Calibri"/>
                          <a:ea typeface="+mn-ea"/>
                          <a:cs typeface="+mn-cs"/>
                        </a:rPr>
                        <a:t>
 Seid ihr auch schon einmal von einer Party nicht nach Hause gekommen? 🚕🪩
Gerade auf dem Land ist das oft ein Problem. Vor allem für Jugendliche, die noch nicht selbst fahren können. Kerstin hat deswegen einen Shuttle-Service ins Leben gerufen und fährt Jugendliche jetzt jedes Wochenende zur Party und auch wieder nach Hause. 🫶
Kerstin bietet freitags und samstags Fahrten an zwischen 22 und 3 Uhr nachts für Jugendliche zwischen 14 und 18 Jahren. Im Moment macht sie eine Testphase und schaut, wie das Angebot angenommen wird. Ab Herbst will sie daraus vielleicht auch ein Business machen – dafür fehlt ihr noch eine Prüfung bei der Industrie- und Handelskammer. 
Autorin: Julia Thies 
#Party #Jugendliche #Taxi #Heimweg #Lokalzeit #WDR #ARD #Bünde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342932</a:t>
                      </a:r>
                    </a:p>
                  </a:txBody>
                  <a:tcPr/>
                </a:tc>
                <a:extLst>
                  <a:ext uri="{0D108BD9-81ED-4DB2-BD59-A6C34878D82A}">
                    <a16:rowId xmlns:a16="http://schemas.microsoft.com/office/drawing/2014/main" val="692184950"/>
                  </a:ext>
                </a:extLst>
              </a:tr>
            </a:tbl>
          </a:graphicData>
        </a:graphic>
      </p:graphicFrame>
      <p:sp>
        <p:nvSpPr>
          <p:cNvPr id="4" name="Text Placeholder 3">
            <a:extLst>
              <a:ext uri="{FF2B5EF4-FFF2-40B4-BE49-F238E27FC236}">
                <a16:creationId xmlns:a16="http://schemas.microsoft.com/office/drawing/2014/main" id="{C6FAE804-816E-4B05-9C7E-69C319E7A8E0}"/>
              </a:ext>
            </a:extLst>
          </p:cNvPr>
          <p:cNvSpPr>
            <a:spLocks noGrp="1"/>
          </p:cNvSpPr>
          <p:nvPr>
            <p:ph type="body" sz="quarter" idx="14"/>
          </p:nvPr>
        </p:nvSpPr>
        <p:spPr/>
        <p:txBody>
          <a:bodyPr/>
          <a:lstStyle/>
          <a:p>
            <a:r>
              <a:rPr lang="en-US"/>
              <a:t>16/06/2025 - 22/06/2025</a:t>
            </a:r>
          </a:p>
        </p:txBody>
      </p:sp>
    </p:spTree>
    <p:extLst>
      <p:ext uri="{BB962C8B-B14F-4D97-AF65-F5344CB8AC3E}">
        <p14:creationId xmlns:p14="http://schemas.microsoft.com/office/powerpoint/2010/main" val="2721883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71820-36A7-4EF9-920E-304660AB7A16}"/>
              </a:ext>
            </a:extLst>
          </p:cNvPr>
          <p:cNvSpPr>
            <a:spLocks noGrp="1"/>
          </p:cNvSpPr>
          <p:nvPr>
            <p:ph type="title"/>
          </p:nvPr>
        </p:nvSpPr>
        <p:spPr/>
        <p:txBody>
          <a:bodyPr/>
          <a:lstStyle/>
          <a:p>
            <a:r>
              <a:rPr lang="de-DE"/>
              <a:t>Instagram Alle Posts des Zeitraums (mit Total Interactions) | lokalzeit - 3 of 19</a:t>
            </a:r>
            <a:endParaRPr lang="en-US"/>
          </a:p>
        </p:txBody>
      </p:sp>
      <p:graphicFrame>
        <p:nvGraphicFramePr>
          <p:cNvPr id="5" name="Table Placeholder 4">
            <a:extLst>
              <a:ext uri="{FF2B5EF4-FFF2-40B4-BE49-F238E27FC236}">
                <a16:creationId xmlns:a16="http://schemas.microsoft.com/office/drawing/2014/main" id="{37DC83DA-2889-4F87-A51B-C50630012C29}"/>
              </a:ext>
            </a:extLst>
          </p:cNvPr>
          <p:cNvGraphicFramePr>
            <a:graphicFrameLocks noGrp="1"/>
          </p:cNvGraphicFramePr>
          <p:nvPr>
            <p:ph type="tbl" sz="quarter" idx="13"/>
            <p:extLst>
              <p:ext uri="{D42A27DB-BD31-4B8C-83A1-F6EECF244321}">
                <p14:modId xmlns:p14="http://schemas.microsoft.com/office/powerpoint/2010/main" val="71869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002234505"/>
                    </a:ext>
                  </a:extLst>
                </a:gridCol>
                <a:gridCol w="1316736">
                  <a:extLst>
                    <a:ext uri="{9D8B030D-6E8A-4147-A177-3AD203B41FA5}">
                      <a16:colId xmlns:a16="http://schemas.microsoft.com/office/drawing/2014/main" val="1928361200"/>
                    </a:ext>
                  </a:extLst>
                </a:gridCol>
                <a:gridCol w="1316736">
                  <a:extLst>
                    <a:ext uri="{9D8B030D-6E8A-4147-A177-3AD203B41FA5}">
                      <a16:colId xmlns:a16="http://schemas.microsoft.com/office/drawing/2014/main" val="4148743638"/>
                    </a:ext>
                  </a:extLst>
                </a:gridCol>
                <a:gridCol w="1316736">
                  <a:extLst>
                    <a:ext uri="{9D8B030D-6E8A-4147-A177-3AD203B41FA5}">
                      <a16:colId xmlns:a16="http://schemas.microsoft.com/office/drawing/2014/main" val="953398718"/>
                    </a:ext>
                  </a:extLst>
                </a:gridCol>
                <a:gridCol w="1316736">
                  <a:extLst>
                    <a:ext uri="{9D8B030D-6E8A-4147-A177-3AD203B41FA5}">
                      <a16:colId xmlns:a16="http://schemas.microsoft.com/office/drawing/2014/main" val="1506071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709624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- 2025-06-18 09:30:09</a:t>
                      </a:r>
                      <a:r>
                        <a:rPr kumimoji="0" lang="en-US" sz="1000" b="0" i="0" u="none" strike="noStrike" kern="1200" cap="none" spc="0" normalizeH="0" baseline="0" noProof="0">
                          <a:ln>
                            <a:noFill/>
                          </a:ln>
                          <a:solidFill>
                            <a:prstClr val="black"/>
                          </a:solidFill>
                          <a:effectLst/>
                          <a:uLnTx/>
                          <a:uFillTx/>
                          <a:latin typeface="Calibri"/>
                          <a:ea typeface="+mn-ea"/>
                          <a:cs typeface="+mn-cs"/>
                        </a:rPr>
                        <a:t>
 Die Schüler vom Berufskolleg Südstadt in Köln feiern ihren Lehrer Rufai Karakaya.👨🏻‍🏫
So sehr, dass sie ihn filmen und die Videos auf TikTok stellen. Sie machen sich aber nicht lustig. Stattdessen finden sie es toll, wie er sich von den anderen Lehrern abhebt. 🫶🏼
Uns haben sie erzählt, was ihren Lieblingslehrer ausmacht. ❤️
🧑🏻‍💻Autor: Erik Hlacer
#Lokalzeit #WDR #ARD #Berufskolleg #Suedstadt #Koeln #HerrKaramaya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333139</a:t>
                      </a:r>
                    </a:p>
                  </a:txBody>
                  <a:tcPr/>
                </a:tc>
                <a:extLst>
                  <a:ext uri="{0D108BD9-81ED-4DB2-BD59-A6C34878D82A}">
                    <a16:rowId xmlns:a16="http://schemas.microsoft.com/office/drawing/2014/main" val="1894855578"/>
                  </a:ext>
                </a:extLst>
              </a:tr>
            </a:tbl>
          </a:graphicData>
        </a:graphic>
      </p:graphicFrame>
      <p:sp>
        <p:nvSpPr>
          <p:cNvPr id="4" name="Text Placeholder 3">
            <a:extLst>
              <a:ext uri="{FF2B5EF4-FFF2-40B4-BE49-F238E27FC236}">
                <a16:creationId xmlns:a16="http://schemas.microsoft.com/office/drawing/2014/main" id="{E24827A4-E417-4536-B6B2-5E25EA6BBE47}"/>
              </a:ext>
            </a:extLst>
          </p:cNvPr>
          <p:cNvSpPr>
            <a:spLocks noGrp="1"/>
          </p:cNvSpPr>
          <p:nvPr>
            <p:ph type="body" sz="quarter" idx="14"/>
          </p:nvPr>
        </p:nvSpPr>
        <p:spPr/>
        <p:txBody>
          <a:bodyPr/>
          <a:lstStyle/>
          <a:p>
            <a:r>
              <a:rPr lang="en-US"/>
              <a:t>16/06/2025 - 22/06/2025</a:t>
            </a:r>
          </a:p>
        </p:txBody>
      </p:sp>
    </p:spTree>
    <p:extLst>
      <p:ext uri="{BB962C8B-B14F-4D97-AF65-F5344CB8AC3E}">
        <p14:creationId xmlns:p14="http://schemas.microsoft.com/office/powerpoint/2010/main" val="1586597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22A2F-7227-4CDC-9110-A3D548DABD05}"/>
              </a:ext>
            </a:extLst>
          </p:cNvPr>
          <p:cNvSpPr>
            <a:spLocks noGrp="1"/>
          </p:cNvSpPr>
          <p:nvPr>
            <p:ph type="title"/>
          </p:nvPr>
        </p:nvSpPr>
        <p:spPr/>
        <p:txBody>
          <a:bodyPr/>
          <a:lstStyle/>
          <a:p>
            <a:r>
              <a:rPr lang="de-DE"/>
              <a:t>Instagram Alle Posts des Zeitraums (mit Total Interactions) | lokalzeit - 4 of 19</a:t>
            </a:r>
            <a:endParaRPr lang="en-US"/>
          </a:p>
        </p:txBody>
      </p:sp>
      <p:graphicFrame>
        <p:nvGraphicFramePr>
          <p:cNvPr id="5" name="Table Placeholder 4">
            <a:extLst>
              <a:ext uri="{FF2B5EF4-FFF2-40B4-BE49-F238E27FC236}">
                <a16:creationId xmlns:a16="http://schemas.microsoft.com/office/drawing/2014/main" id="{7FC196B5-E401-4C08-BB67-2AFD000B8EF1}"/>
              </a:ext>
            </a:extLst>
          </p:cNvPr>
          <p:cNvGraphicFramePr>
            <a:graphicFrameLocks noGrp="1"/>
          </p:cNvGraphicFramePr>
          <p:nvPr>
            <p:ph type="tbl" sz="quarter" idx="13"/>
            <p:extLst>
              <p:ext uri="{D42A27DB-BD31-4B8C-83A1-F6EECF244321}">
                <p14:modId xmlns:p14="http://schemas.microsoft.com/office/powerpoint/2010/main" val="4235276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090343099"/>
                    </a:ext>
                  </a:extLst>
                </a:gridCol>
                <a:gridCol w="1316736">
                  <a:extLst>
                    <a:ext uri="{9D8B030D-6E8A-4147-A177-3AD203B41FA5}">
                      <a16:colId xmlns:a16="http://schemas.microsoft.com/office/drawing/2014/main" val="2834471004"/>
                    </a:ext>
                  </a:extLst>
                </a:gridCol>
                <a:gridCol w="1316736">
                  <a:extLst>
                    <a:ext uri="{9D8B030D-6E8A-4147-A177-3AD203B41FA5}">
                      <a16:colId xmlns:a16="http://schemas.microsoft.com/office/drawing/2014/main" val="2255220018"/>
                    </a:ext>
                  </a:extLst>
                </a:gridCol>
                <a:gridCol w="1316736">
                  <a:extLst>
                    <a:ext uri="{9D8B030D-6E8A-4147-A177-3AD203B41FA5}">
                      <a16:colId xmlns:a16="http://schemas.microsoft.com/office/drawing/2014/main" val="308227757"/>
                    </a:ext>
                  </a:extLst>
                </a:gridCol>
                <a:gridCol w="1316736">
                  <a:extLst>
                    <a:ext uri="{9D8B030D-6E8A-4147-A177-3AD203B41FA5}">
                      <a16:colId xmlns:a16="http://schemas.microsoft.com/office/drawing/2014/main" val="3893132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447659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- 2025-06-20 15:38:56</a:t>
                      </a:r>
                      <a:r>
                        <a:rPr kumimoji="0" lang="en-US" sz="1000" b="0" i="0" u="none" strike="noStrike" kern="1200" cap="none" spc="0" normalizeH="0" baseline="0" noProof="0">
                          <a:ln>
                            <a:noFill/>
                          </a:ln>
                          <a:solidFill>
                            <a:prstClr val="black"/>
                          </a:solidFill>
                          <a:effectLst/>
                          <a:uLnTx/>
                          <a:uFillTx/>
                          <a:latin typeface="Calibri"/>
                          <a:ea typeface="+mn-ea"/>
                          <a:cs typeface="+mn-cs"/>
                        </a:rPr>
                        <a:t>
 Freddy wäre fast nie wieder Bus gefahren??? 
Wer das Originalvideo von Freddy und seinem Frikadellen-Freitag verpasst hat, findet es in unserem Feed. Oder auch auf allen anderen Meme-Seiten... 
#FrikadellenFreitag #Freddy #Frikadelle #Busfahrer #NRW #Lokalzeit #Witten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301744</a:t>
                      </a:r>
                    </a:p>
                  </a:txBody>
                  <a:tcPr/>
                </a:tc>
                <a:extLst>
                  <a:ext uri="{0D108BD9-81ED-4DB2-BD59-A6C34878D82A}">
                    <a16:rowId xmlns:a16="http://schemas.microsoft.com/office/drawing/2014/main" val="1242771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- 2025-06-17 09:35:58</a:t>
                      </a:r>
                      <a:r>
                        <a:rPr kumimoji="0" lang="en-US" sz="1000" b="0" i="0" u="none" strike="noStrike" kern="1200" cap="none" spc="0" normalizeH="0" baseline="0" noProof="0">
                          <a:ln>
                            <a:noFill/>
                          </a:ln>
                          <a:solidFill>
                            <a:prstClr val="black"/>
                          </a:solidFill>
                          <a:effectLst/>
                          <a:uLnTx/>
                          <a:uFillTx/>
                          <a:latin typeface="Calibri"/>
                          <a:ea typeface="+mn-ea"/>
                          <a:cs typeface="+mn-cs"/>
                        </a:rPr>
                        <a:t>
 Je mehr wir über Freddy erfahren, desto besser finden wir ihn 🥹 
Wer das Original Video verpasst hat, findet es in unserem Feed! Oder bei Funk, oder bei TVTotal, oder auf unzähligen Meme-Seiten LEUTE 💁🏻‍♂️ 
#FrikadellenFreitag #Freddy #Frikadelle #Busfahrer #Lokalzeit #WDR #Witten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272600</a:t>
                      </a:r>
                    </a:p>
                  </a:txBody>
                  <a:tcPr/>
                </a:tc>
                <a:extLst>
                  <a:ext uri="{0D108BD9-81ED-4DB2-BD59-A6C34878D82A}">
                    <a16:rowId xmlns:a16="http://schemas.microsoft.com/office/drawing/2014/main" val="3546699378"/>
                  </a:ext>
                </a:extLst>
              </a:tr>
            </a:tbl>
          </a:graphicData>
        </a:graphic>
      </p:graphicFrame>
      <p:sp>
        <p:nvSpPr>
          <p:cNvPr id="4" name="Text Placeholder 3">
            <a:extLst>
              <a:ext uri="{FF2B5EF4-FFF2-40B4-BE49-F238E27FC236}">
                <a16:creationId xmlns:a16="http://schemas.microsoft.com/office/drawing/2014/main" id="{DA983228-589B-46F9-B194-BA2B0F0E0A83}"/>
              </a:ext>
            </a:extLst>
          </p:cNvPr>
          <p:cNvSpPr>
            <a:spLocks noGrp="1"/>
          </p:cNvSpPr>
          <p:nvPr>
            <p:ph type="body" sz="quarter" idx="14"/>
          </p:nvPr>
        </p:nvSpPr>
        <p:spPr/>
        <p:txBody>
          <a:bodyPr/>
          <a:lstStyle/>
          <a:p>
            <a:r>
              <a:rPr lang="en-US"/>
              <a:t>16/06/2025 - 22/06/2025</a:t>
            </a:r>
          </a:p>
        </p:txBody>
      </p:sp>
    </p:spTree>
    <p:extLst>
      <p:ext uri="{BB962C8B-B14F-4D97-AF65-F5344CB8AC3E}">
        <p14:creationId xmlns:p14="http://schemas.microsoft.com/office/powerpoint/2010/main" val="3625259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60F97-2EDB-4E71-A0F1-8FDBFB6031F5}"/>
              </a:ext>
            </a:extLst>
          </p:cNvPr>
          <p:cNvSpPr>
            <a:spLocks noGrp="1"/>
          </p:cNvSpPr>
          <p:nvPr>
            <p:ph type="title"/>
          </p:nvPr>
        </p:nvSpPr>
        <p:spPr/>
        <p:txBody>
          <a:bodyPr/>
          <a:lstStyle/>
          <a:p>
            <a:r>
              <a:rPr lang="de-DE"/>
              <a:t>Instagram Alle Posts des Zeitraums (mit Total Interactions) | lokalzeit - 5 of 19</a:t>
            </a:r>
            <a:endParaRPr lang="en-US"/>
          </a:p>
        </p:txBody>
      </p:sp>
      <p:graphicFrame>
        <p:nvGraphicFramePr>
          <p:cNvPr id="5" name="Table Placeholder 4">
            <a:extLst>
              <a:ext uri="{FF2B5EF4-FFF2-40B4-BE49-F238E27FC236}">
                <a16:creationId xmlns:a16="http://schemas.microsoft.com/office/drawing/2014/main" id="{9187ADB3-7BCE-4B6C-B7BB-8286CA6A3552}"/>
              </a:ext>
            </a:extLst>
          </p:cNvPr>
          <p:cNvGraphicFramePr>
            <a:graphicFrameLocks noGrp="1"/>
          </p:cNvGraphicFramePr>
          <p:nvPr>
            <p:ph type="tbl" sz="quarter" idx="13"/>
            <p:extLst>
              <p:ext uri="{D42A27DB-BD31-4B8C-83A1-F6EECF244321}">
                <p14:modId xmlns:p14="http://schemas.microsoft.com/office/powerpoint/2010/main" val="1445599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979022716"/>
                    </a:ext>
                  </a:extLst>
                </a:gridCol>
                <a:gridCol w="1316736">
                  <a:extLst>
                    <a:ext uri="{9D8B030D-6E8A-4147-A177-3AD203B41FA5}">
                      <a16:colId xmlns:a16="http://schemas.microsoft.com/office/drawing/2014/main" val="1644048777"/>
                    </a:ext>
                  </a:extLst>
                </a:gridCol>
                <a:gridCol w="1316736">
                  <a:extLst>
                    <a:ext uri="{9D8B030D-6E8A-4147-A177-3AD203B41FA5}">
                      <a16:colId xmlns:a16="http://schemas.microsoft.com/office/drawing/2014/main" val="1777947597"/>
                    </a:ext>
                  </a:extLst>
                </a:gridCol>
                <a:gridCol w="1316736">
                  <a:extLst>
                    <a:ext uri="{9D8B030D-6E8A-4147-A177-3AD203B41FA5}">
                      <a16:colId xmlns:a16="http://schemas.microsoft.com/office/drawing/2014/main" val="1269510397"/>
                    </a:ext>
                  </a:extLst>
                </a:gridCol>
                <a:gridCol w="1316736">
                  <a:extLst>
                    <a:ext uri="{9D8B030D-6E8A-4147-A177-3AD203B41FA5}">
                      <a16:colId xmlns:a16="http://schemas.microsoft.com/office/drawing/2014/main" val="545438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820489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- 2025-06-19 12:00:39</a:t>
                      </a:r>
                      <a:r>
                        <a:rPr kumimoji="0" lang="de-DE" sz="1000" b="0" i="0" u="none" strike="noStrike" kern="1200" cap="none" spc="0" normalizeH="0" baseline="0" noProof="0">
                          <a:ln>
                            <a:noFill/>
                          </a:ln>
                          <a:solidFill>
                            <a:prstClr val="black"/>
                          </a:solidFill>
                          <a:effectLst/>
                          <a:uLnTx/>
                          <a:uFillTx/>
                          <a:latin typeface="Calibri"/>
                          <a:ea typeface="+mn-ea"/>
                          <a:cs typeface="+mn-cs"/>
                        </a:rPr>
                        <a:t>
 Vor 12 Jahren hat sich Julia Sagel einen Traum erfüllt. Ein eigenes Bauernhofcafé am Möhnesee mit lokalen Spezialitäten. 🥐
Jahrelang hat sie selbst in der Gastronomie gearbeitet, wo der Umgangston bekanntermaßen mehr als rau sein kann. Aber genau das wollte die Frau aus dem Sauerland nicht mehr. 🗣
Deswegen hat sich Julia dazu entschieden, ihren eigenen Betrieb aufzubauen. Nach ihren Vorstellungen und Werten - und nur mit Frauen. Ihr oberstes Ziel: immer freundlich bleiben. Auch wenn es stressig wird.❤ 
Dafür schießt sie als Jägerin das Wild selbst, das in ihrem Restaurant auf dem Teller landet. Alle Marmeladen und Saucen, die sie entwickelt, sind aus Früchten, die in ihrem Garten wachsen. Alle anderen Lebensmittel kommen von Biolandwirten aus dem Sauerland. 🍒🍓
Die Rezepte, die sie damit entwickelt stammen von ihrer Oma, Mutter, von Freunden und Gästen, von Julia modern und neu interpretiert. 🫶
👩‍💻Autorin: Julia Arns 
#Landleben #Bauernhof #Bauernhofcafe #Gastronomie #Sauerland #Möhnesee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266077</a:t>
                      </a:r>
                    </a:p>
                  </a:txBody>
                  <a:tcPr/>
                </a:tc>
                <a:extLst>
                  <a:ext uri="{0D108BD9-81ED-4DB2-BD59-A6C34878D82A}">
                    <a16:rowId xmlns:a16="http://schemas.microsoft.com/office/drawing/2014/main" val="2221399540"/>
                  </a:ext>
                </a:extLst>
              </a:tr>
            </a:tbl>
          </a:graphicData>
        </a:graphic>
      </p:graphicFrame>
      <p:sp>
        <p:nvSpPr>
          <p:cNvPr id="4" name="Text Placeholder 3">
            <a:extLst>
              <a:ext uri="{FF2B5EF4-FFF2-40B4-BE49-F238E27FC236}">
                <a16:creationId xmlns:a16="http://schemas.microsoft.com/office/drawing/2014/main" id="{F32ED6F2-DF5A-49B4-9893-6821087CD10A}"/>
              </a:ext>
            </a:extLst>
          </p:cNvPr>
          <p:cNvSpPr>
            <a:spLocks noGrp="1"/>
          </p:cNvSpPr>
          <p:nvPr>
            <p:ph type="body" sz="quarter" idx="14"/>
          </p:nvPr>
        </p:nvSpPr>
        <p:spPr/>
        <p:txBody>
          <a:bodyPr/>
          <a:lstStyle/>
          <a:p>
            <a:r>
              <a:rPr lang="en-US"/>
              <a:t>16/06/2025 - 22/06/2025</a:t>
            </a:r>
          </a:p>
        </p:txBody>
      </p:sp>
    </p:spTree>
    <p:extLst>
      <p:ext uri="{BB962C8B-B14F-4D97-AF65-F5344CB8AC3E}">
        <p14:creationId xmlns:p14="http://schemas.microsoft.com/office/powerpoint/2010/main" val="2852530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55CD6-CDBB-4B5B-B172-8A0081B54D6E}"/>
              </a:ext>
            </a:extLst>
          </p:cNvPr>
          <p:cNvSpPr>
            <a:spLocks noGrp="1"/>
          </p:cNvSpPr>
          <p:nvPr>
            <p:ph type="title"/>
          </p:nvPr>
        </p:nvSpPr>
        <p:spPr/>
        <p:txBody>
          <a:bodyPr/>
          <a:lstStyle/>
          <a:p>
            <a:r>
              <a:rPr lang="de-DE"/>
              <a:t>Instagram Alle Posts des Zeitraums (mit Total Interactions) | lokalzeit - 6 of 19</a:t>
            </a:r>
            <a:endParaRPr lang="en-US"/>
          </a:p>
        </p:txBody>
      </p:sp>
      <p:graphicFrame>
        <p:nvGraphicFramePr>
          <p:cNvPr id="5" name="Table Placeholder 4">
            <a:extLst>
              <a:ext uri="{FF2B5EF4-FFF2-40B4-BE49-F238E27FC236}">
                <a16:creationId xmlns:a16="http://schemas.microsoft.com/office/drawing/2014/main" id="{E08EBBAE-E9CF-4FFB-BF1C-394E274BC541}"/>
              </a:ext>
            </a:extLst>
          </p:cNvPr>
          <p:cNvGraphicFramePr>
            <a:graphicFrameLocks noGrp="1"/>
          </p:cNvGraphicFramePr>
          <p:nvPr>
            <p:ph type="tbl" sz="quarter" idx="13"/>
            <p:extLst>
              <p:ext uri="{D42A27DB-BD31-4B8C-83A1-F6EECF244321}">
                <p14:modId xmlns:p14="http://schemas.microsoft.com/office/powerpoint/2010/main" val="3470350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041599462"/>
                    </a:ext>
                  </a:extLst>
                </a:gridCol>
                <a:gridCol w="1316736">
                  <a:extLst>
                    <a:ext uri="{9D8B030D-6E8A-4147-A177-3AD203B41FA5}">
                      <a16:colId xmlns:a16="http://schemas.microsoft.com/office/drawing/2014/main" val="1856368421"/>
                    </a:ext>
                  </a:extLst>
                </a:gridCol>
                <a:gridCol w="1316736">
                  <a:extLst>
                    <a:ext uri="{9D8B030D-6E8A-4147-A177-3AD203B41FA5}">
                      <a16:colId xmlns:a16="http://schemas.microsoft.com/office/drawing/2014/main" val="366357864"/>
                    </a:ext>
                  </a:extLst>
                </a:gridCol>
                <a:gridCol w="1316736">
                  <a:extLst>
                    <a:ext uri="{9D8B030D-6E8A-4147-A177-3AD203B41FA5}">
                      <a16:colId xmlns:a16="http://schemas.microsoft.com/office/drawing/2014/main" val="3161806444"/>
                    </a:ext>
                  </a:extLst>
                </a:gridCol>
                <a:gridCol w="1316736">
                  <a:extLst>
                    <a:ext uri="{9D8B030D-6E8A-4147-A177-3AD203B41FA5}">
                      <a16:colId xmlns:a16="http://schemas.microsoft.com/office/drawing/2014/main" val="874321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07215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- 2025-06-19 17:04:33</a:t>
                      </a:r>
                      <a:r>
                        <a:rPr kumimoji="0" lang="de-DE" sz="1000" b="0" i="0" u="none" strike="noStrike" kern="1200" cap="none" spc="0" normalizeH="0" baseline="0" noProof="0">
                          <a:ln>
                            <a:noFill/>
                          </a:ln>
                          <a:solidFill>
                            <a:prstClr val="black"/>
                          </a:solidFill>
                          <a:effectLst/>
                          <a:uLnTx/>
                          <a:uFillTx/>
                          <a:latin typeface="Calibri"/>
                          <a:ea typeface="+mn-ea"/>
                          <a:cs typeface="+mn-cs"/>
                        </a:rPr>
                        <a:t>
 🦩Wilde Flamingos in NRW! 🦩 Seit den 1980er Jahren kommen Flamingos zur Brutzeit ins Zwillbrocker Venn im westlichen Münsterland und ziehen ihre Jungen groß. Die Flamingos brüten zusammen mit einigen tausend Lachmöwen auf einer Insel im Lachmöwensee. 
Über einen sechs Kilometer langen Rundweg mit zwei Aussichtskanzeln und einem Aussichtsturm kann das Zwillbrocker Venn entdeckt und die Flamingos beobachtet werden. 
#Lokalzeit #WDR #ARD #Flamingos #Zwillbrockervenn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261631</a:t>
                      </a:r>
                    </a:p>
                  </a:txBody>
                  <a:tcPr/>
                </a:tc>
                <a:extLst>
                  <a:ext uri="{0D108BD9-81ED-4DB2-BD59-A6C34878D82A}">
                    <a16:rowId xmlns:a16="http://schemas.microsoft.com/office/drawing/2014/main" val="2131806147"/>
                  </a:ext>
                </a:extLst>
              </a:tr>
            </a:tbl>
          </a:graphicData>
        </a:graphic>
      </p:graphicFrame>
      <p:sp>
        <p:nvSpPr>
          <p:cNvPr id="4" name="Text Placeholder 3">
            <a:extLst>
              <a:ext uri="{FF2B5EF4-FFF2-40B4-BE49-F238E27FC236}">
                <a16:creationId xmlns:a16="http://schemas.microsoft.com/office/drawing/2014/main" id="{78421DCE-2A19-4146-92E7-61E46CFE337A}"/>
              </a:ext>
            </a:extLst>
          </p:cNvPr>
          <p:cNvSpPr>
            <a:spLocks noGrp="1"/>
          </p:cNvSpPr>
          <p:nvPr>
            <p:ph type="body" sz="quarter" idx="14"/>
          </p:nvPr>
        </p:nvSpPr>
        <p:spPr/>
        <p:txBody>
          <a:bodyPr/>
          <a:lstStyle/>
          <a:p>
            <a:r>
              <a:rPr lang="en-US"/>
              <a:t>16/06/2025 - 22/06/2025</a:t>
            </a:r>
          </a:p>
        </p:txBody>
      </p:sp>
    </p:spTree>
    <p:extLst>
      <p:ext uri="{BB962C8B-B14F-4D97-AF65-F5344CB8AC3E}">
        <p14:creationId xmlns:p14="http://schemas.microsoft.com/office/powerpoint/2010/main" val="1245858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DC27B-716E-49C1-B614-824B4B01BEA4}"/>
              </a:ext>
            </a:extLst>
          </p:cNvPr>
          <p:cNvSpPr>
            <a:spLocks noGrp="1"/>
          </p:cNvSpPr>
          <p:nvPr>
            <p:ph type="title"/>
          </p:nvPr>
        </p:nvSpPr>
        <p:spPr/>
        <p:txBody>
          <a:bodyPr/>
          <a:lstStyle/>
          <a:p>
            <a:r>
              <a:rPr lang="de-DE"/>
              <a:t>Instagram Alle Posts des Zeitraums (mit Total Interactions) | lokalzeit - 7 of 19</a:t>
            </a:r>
            <a:endParaRPr lang="en-US"/>
          </a:p>
        </p:txBody>
      </p:sp>
      <p:graphicFrame>
        <p:nvGraphicFramePr>
          <p:cNvPr id="5" name="Table Placeholder 4">
            <a:extLst>
              <a:ext uri="{FF2B5EF4-FFF2-40B4-BE49-F238E27FC236}">
                <a16:creationId xmlns:a16="http://schemas.microsoft.com/office/drawing/2014/main" id="{887841BA-5B92-4322-A975-4206358339CE}"/>
              </a:ext>
            </a:extLst>
          </p:cNvPr>
          <p:cNvGraphicFramePr>
            <a:graphicFrameLocks noGrp="1"/>
          </p:cNvGraphicFramePr>
          <p:nvPr>
            <p:ph type="tbl" sz="quarter" idx="13"/>
            <p:extLst>
              <p:ext uri="{D42A27DB-BD31-4B8C-83A1-F6EECF244321}">
                <p14:modId xmlns:p14="http://schemas.microsoft.com/office/powerpoint/2010/main" val="1514068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69344882"/>
                    </a:ext>
                  </a:extLst>
                </a:gridCol>
                <a:gridCol w="1316736">
                  <a:extLst>
                    <a:ext uri="{9D8B030D-6E8A-4147-A177-3AD203B41FA5}">
                      <a16:colId xmlns:a16="http://schemas.microsoft.com/office/drawing/2014/main" val="1824804923"/>
                    </a:ext>
                  </a:extLst>
                </a:gridCol>
                <a:gridCol w="1316736">
                  <a:extLst>
                    <a:ext uri="{9D8B030D-6E8A-4147-A177-3AD203B41FA5}">
                      <a16:colId xmlns:a16="http://schemas.microsoft.com/office/drawing/2014/main" val="4199315124"/>
                    </a:ext>
                  </a:extLst>
                </a:gridCol>
                <a:gridCol w="1316736">
                  <a:extLst>
                    <a:ext uri="{9D8B030D-6E8A-4147-A177-3AD203B41FA5}">
                      <a16:colId xmlns:a16="http://schemas.microsoft.com/office/drawing/2014/main" val="1521470026"/>
                    </a:ext>
                  </a:extLst>
                </a:gridCol>
                <a:gridCol w="1316736">
                  <a:extLst>
                    <a:ext uri="{9D8B030D-6E8A-4147-A177-3AD203B41FA5}">
                      <a16:colId xmlns:a16="http://schemas.microsoft.com/office/drawing/2014/main" val="1378456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969466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- 2025-06-16 11:53:33</a:t>
                      </a:r>
                      <a:r>
                        <a:rPr kumimoji="0" lang="de-DE" sz="1000" b="0" i="0" u="none" strike="noStrike" kern="1200" cap="none" spc="0" normalizeH="0" baseline="0" noProof="0">
                          <a:ln>
                            <a:noFill/>
                          </a:ln>
                          <a:solidFill>
                            <a:prstClr val="black"/>
                          </a:solidFill>
                          <a:effectLst/>
                          <a:uLnTx/>
                          <a:uFillTx/>
                          <a:latin typeface="Calibri"/>
                          <a:ea typeface="+mn-ea"/>
                          <a:cs typeface="+mn-cs"/>
                        </a:rPr>
                        <a:t>
 Yurii (10) und Yevhen (12) geben nicht auf. ❤️ Als sie vor zwei Jahren in der Ukraine spielen, werden sie von einer Explosion getroffen und von einem Feuerball überrannt. 💥😱
Mit ihren lebensgefährlichen Verbrennungen kommen die beiden Jungs ins Kinderkrankenhaus Amsterdamer Straße in Köln. 🏥 Ob sie überleben, ist nicht klar. Doch ihre Stärke überrascht alle. Und sie halten an ihrem großen Traum fest: Fußballprofis werden. ⚽️💪🏼
#ARD #WDR #Lokalzeit #Köln #Ukraine #Krieg #Ukrainekrieg #Geflüchtete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244710</a:t>
                      </a:r>
                    </a:p>
                  </a:txBody>
                  <a:tcPr/>
                </a:tc>
                <a:extLst>
                  <a:ext uri="{0D108BD9-81ED-4DB2-BD59-A6C34878D82A}">
                    <a16:rowId xmlns:a16="http://schemas.microsoft.com/office/drawing/2014/main" val="2922909500"/>
                  </a:ext>
                </a:extLst>
              </a:tr>
            </a:tbl>
          </a:graphicData>
        </a:graphic>
      </p:graphicFrame>
      <p:sp>
        <p:nvSpPr>
          <p:cNvPr id="4" name="Text Placeholder 3">
            <a:extLst>
              <a:ext uri="{FF2B5EF4-FFF2-40B4-BE49-F238E27FC236}">
                <a16:creationId xmlns:a16="http://schemas.microsoft.com/office/drawing/2014/main" id="{2D760650-04F2-409A-9DEA-E886B600B0AA}"/>
              </a:ext>
            </a:extLst>
          </p:cNvPr>
          <p:cNvSpPr>
            <a:spLocks noGrp="1"/>
          </p:cNvSpPr>
          <p:nvPr>
            <p:ph type="body" sz="quarter" idx="14"/>
          </p:nvPr>
        </p:nvSpPr>
        <p:spPr/>
        <p:txBody>
          <a:bodyPr/>
          <a:lstStyle/>
          <a:p>
            <a:r>
              <a:rPr lang="en-US"/>
              <a:t>16/06/2025 - 22/06/2025</a:t>
            </a:r>
          </a:p>
        </p:txBody>
      </p:sp>
    </p:spTree>
    <p:extLst>
      <p:ext uri="{BB962C8B-B14F-4D97-AF65-F5344CB8AC3E}">
        <p14:creationId xmlns:p14="http://schemas.microsoft.com/office/powerpoint/2010/main" val="2584779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8186C-18E5-41DD-B8E5-5D5242075441}"/>
              </a:ext>
            </a:extLst>
          </p:cNvPr>
          <p:cNvSpPr>
            <a:spLocks noGrp="1"/>
          </p:cNvSpPr>
          <p:nvPr>
            <p:ph type="title"/>
          </p:nvPr>
        </p:nvSpPr>
        <p:spPr/>
        <p:txBody>
          <a:bodyPr/>
          <a:lstStyle/>
          <a:p>
            <a:r>
              <a:rPr lang="de-DE"/>
              <a:t>Instagram Alle Posts des Zeitraums (mit Total Interactions) | lokalzeit - 8 of 19</a:t>
            </a:r>
            <a:endParaRPr lang="en-US"/>
          </a:p>
        </p:txBody>
      </p:sp>
      <p:graphicFrame>
        <p:nvGraphicFramePr>
          <p:cNvPr id="5" name="Table Placeholder 4">
            <a:extLst>
              <a:ext uri="{FF2B5EF4-FFF2-40B4-BE49-F238E27FC236}">
                <a16:creationId xmlns:a16="http://schemas.microsoft.com/office/drawing/2014/main" id="{8B68B0BB-4149-4A16-A454-5C93FDFA4F88}"/>
              </a:ext>
            </a:extLst>
          </p:cNvPr>
          <p:cNvGraphicFramePr>
            <a:graphicFrameLocks noGrp="1"/>
          </p:cNvGraphicFramePr>
          <p:nvPr>
            <p:ph type="tbl" sz="quarter" idx="13"/>
            <p:extLst>
              <p:ext uri="{D42A27DB-BD31-4B8C-83A1-F6EECF244321}">
                <p14:modId xmlns:p14="http://schemas.microsoft.com/office/powerpoint/2010/main" val="925903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909211792"/>
                    </a:ext>
                  </a:extLst>
                </a:gridCol>
                <a:gridCol w="1316736">
                  <a:extLst>
                    <a:ext uri="{9D8B030D-6E8A-4147-A177-3AD203B41FA5}">
                      <a16:colId xmlns:a16="http://schemas.microsoft.com/office/drawing/2014/main" val="2092856410"/>
                    </a:ext>
                  </a:extLst>
                </a:gridCol>
                <a:gridCol w="1316736">
                  <a:extLst>
                    <a:ext uri="{9D8B030D-6E8A-4147-A177-3AD203B41FA5}">
                      <a16:colId xmlns:a16="http://schemas.microsoft.com/office/drawing/2014/main" val="2672365025"/>
                    </a:ext>
                  </a:extLst>
                </a:gridCol>
                <a:gridCol w="1316736">
                  <a:extLst>
                    <a:ext uri="{9D8B030D-6E8A-4147-A177-3AD203B41FA5}">
                      <a16:colId xmlns:a16="http://schemas.microsoft.com/office/drawing/2014/main" val="1585610040"/>
                    </a:ext>
                  </a:extLst>
                </a:gridCol>
                <a:gridCol w="1316736">
                  <a:extLst>
                    <a:ext uri="{9D8B030D-6E8A-4147-A177-3AD203B41FA5}">
                      <a16:colId xmlns:a16="http://schemas.microsoft.com/office/drawing/2014/main" val="1507977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07776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- 2025-06-17 16:10:00</a:t>
                      </a:r>
                      <a:r>
                        <a:rPr kumimoji="0" lang="de-DE" sz="1000" b="0" i="0" u="none" strike="noStrike" kern="1200" cap="none" spc="0" normalizeH="0" baseline="0" noProof="0">
                          <a:ln>
                            <a:noFill/>
                          </a:ln>
                          <a:solidFill>
                            <a:prstClr val="black"/>
                          </a:solidFill>
                          <a:effectLst/>
                          <a:uLnTx/>
                          <a:uFillTx/>
                          <a:latin typeface="Calibri"/>
                          <a:ea typeface="+mn-ea"/>
                          <a:cs typeface="+mn-cs"/>
                        </a:rPr>
                        <a:t>
 Tauchen klingt eher nach Abenteuer? Nicht in Ochtrup. Hier bietet eine Tauchschule therapeutisches Tauchen an.🤿
Jugendliche, die Traumata erlitten haben andere besondere Herausforderungen im Leben haben, können hier in der Leichtigkeit des Wassers einfach abschalten und schweben. ❤️
🧑🏻‍💻Autor: Peter Wejdling 
#Tauchen #inklusiv #Ochtrup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109227</a:t>
                      </a:r>
                    </a:p>
                  </a:txBody>
                  <a:tcPr/>
                </a:tc>
                <a:extLst>
                  <a:ext uri="{0D108BD9-81ED-4DB2-BD59-A6C34878D82A}">
                    <a16:rowId xmlns:a16="http://schemas.microsoft.com/office/drawing/2014/main" val="2947226650"/>
                  </a:ext>
                </a:extLst>
              </a:tr>
            </a:tbl>
          </a:graphicData>
        </a:graphic>
      </p:graphicFrame>
      <p:sp>
        <p:nvSpPr>
          <p:cNvPr id="4" name="Text Placeholder 3">
            <a:extLst>
              <a:ext uri="{FF2B5EF4-FFF2-40B4-BE49-F238E27FC236}">
                <a16:creationId xmlns:a16="http://schemas.microsoft.com/office/drawing/2014/main" id="{8BA75A94-AE87-414E-AF73-69D306BF43A1}"/>
              </a:ext>
            </a:extLst>
          </p:cNvPr>
          <p:cNvSpPr>
            <a:spLocks noGrp="1"/>
          </p:cNvSpPr>
          <p:nvPr>
            <p:ph type="body" sz="quarter" idx="14"/>
          </p:nvPr>
        </p:nvSpPr>
        <p:spPr/>
        <p:txBody>
          <a:bodyPr/>
          <a:lstStyle/>
          <a:p>
            <a:r>
              <a:rPr lang="en-US"/>
              <a:t>16/06/2025 - 22/06/2025</a:t>
            </a:r>
          </a:p>
        </p:txBody>
      </p:sp>
    </p:spTree>
    <p:extLst>
      <p:ext uri="{BB962C8B-B14F-4D97-AF65-F5344CB8AC3E}">
        <p14:creationId xmlns:p14="http://schemas.microsoft.com/office/powerpoint/2010/main" val="3466597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6E670-A14C-47E6-AAA6-29D9999D20EC}"/>
              </a:ext>
            </a:extLst>
          </p:cNvPr>
          <p:cNvSpPr>
            <a:spLocks noGrp="1"/>
          </p:cNvSpPr>
          <p:nvPr>
            <p:ph type="title"/>
          </p:nvPr>
        </p:nvSpPr>
        <p:spPr/>
        <p:txBody>
          <a:bodyPr/>
          <a:lstStyle/>
          <a:p>
            <a:r>
              <a:rPr lang="de-DE"/>
              <a:t>Instagram Alle Posts des Zeitraums (mit Total Interactions) | lokalzeit - 9 of 19</a:t>
            </a:r>
            <a:endParaRPr lang="en-US"/>
          </a:p>
        </p:txBody>
      </p:sp>
      <p:graphicFrame>
        <p:nvGraphicFramePr>
          <p:cNvPr id="5" name="Table Placeholder 4">
            <a:extLst>
              <a:ext uri="{FF2B5EF4-FFF2-40B4-BE49-F238E27FC236}">
                <a16:creationId xmlns:a16="http://schemas.microsoft.com/office/drawing/2014/main" id="{D571B549-F0B4-4FCD-AE41-C19D1FB9BB5D}"/>
              </a:ext>
            </a:extLst>
          </p:cNvPr>
          <p:cNvGraphicFramePr>
            <a:graphicFrameLocks noGrp="1"/>
          </p:cNvGraphicFramePr>
          <p:nvPr>
            <p:ph type="tbl" sz="quarter" idx="13"/>
            <p:extLst>
              <p:ext uri="{D42A27DB-BD31-4B8C-83A1-F6EECF244321}">
                <p14:modId xmlns:p14="http://schemas.microsoft.com/office/powerpoint/2010/main" val="417297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484792256"/>
                    </a:ext>
                  </a:extLst>
                </a:gridCol>
                <a:gridCol w="1316736">
                  <a:extLst>
                    <a:ext uri="{9D8B030D-6E8A-4147-A177-3AD203B41FA5}">
                      <a16:colId xmlns:a16="http://schemas.microsoft.com/office/drawing/2014/main" val="2650054523"/>
                    </a:ext>
                  </a:extLst>
                </a:gridCol>
                <a:gridCol w="1316736">
                  <a:extLst>
                    <a:ext uri="{9D8B030D-6E8A-4147-A177-3AD203B41FA5}">
                      <a16:colId xmlns:a16="http://schemas.microsoft.com/office/drawing/2014/main" val="960006970"/>
                    </a:ext>
                  </a:extLst>
                </a:gridCol>
                <a:gridCol w="1316736">
                  <a:extLst>
                    <a:ext uri="{9D8B030D-6E8A-4147-A177-3AD203B41FA5}">
                      <a16:colId xmlns:a16="http://schemas.microsoft.com/office/drawing/2014/main" val="1185843860"/>
                    </a:ext>
                  </a:extLst>
                </a:gridCol>
                <a:gridCol w="1316736">
                  <a:extLst>
                    <a:ext uri="{9D8B030D-6E8A-4147-A177-3AD203B41FA5}">
                      <a16:colId xmlns:a16="http://schemas.microsoft.com/office/drawing/2014/main" val="183505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8865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- 2025-06-22 17:10:09</a:t>
                      </a:r>
                      <a:r>
                        <a:rPr kumimoji="0" lang="de-DE" sz="1000" b="0" i="0" u="none" strike="noStrike" kern="1200" cap="none" spc="0" normalizeH="0" baseline="0" noProof="0">
                          <a:ln>
                            <a:noFill/>
                          </a:ln>
                          <a:solidFill>
                            <a:prstClr val="black"/>
                          </a:solidFill>
                          <a:effectLst/>
                          <a:uLnTx/>
                          <a:uFillTx/>
                          <a:latin typeface="Calibri"/>
                          <a:ea typeface="+mn-ea"/>
                          <a:cs typeface="+mn-cs"/>
                        </a:rPr>
                        <a:t>
 Jonas ist viel zu jung gestorben. Und doch hat der Elfjährige mit seinem letzten Wunsch seiner Heimatstadt noch ein besonderes Vermächtnis gemacht: Zum ersten Mal seit vielen Jahren findet in Siegburg wieder ein Seifenkistenrennen statt – in Jonas’ Namen. 
Ein fröhlicher und bunter Tag, trotz des ernsten Hintergrundes, denn Trauer hat viele Gesichter. 
Wenn du deine eigene Gedenkfeier planen könntest, wie würde das Programm aussehen? 🖤🏁 
#Lokalzeit #WDR #Seifenkistenrennen #seifenkisten #soapboxderby #soapboxracing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102340</a:t>
                      </a:r>
                    </a:p>
                  </a:txBody>
                  <a:tcPr/>
                </a:tc>
                <a:extLst>
                  <a:ext uri="{0D108BD9-81ED-4DB2-BD59-A6C34878D82A}">
                    <a16:rowId xmlns:a16="http://schemas.microsoft.com/office/drawing/2014/main" val="2599191696"/>
                  </a:ext>
                </a:extLst>
              </a:tr>
            </a:tbl>
          </a:graphicData>
        </a:graphic>
      </p:graphicFrame>
      <p:sp>
        <p:nvSpPr>
          <p:cNvPr id="4" name="Text Placeholder 3">
            <a:extLst>
              <a:ext uri="{FF2B5EF4-FFF2-40B4-BE49-F238E27FC236}">
                <a16:creationId xmlns:a16="http://schemas.microsoft.com/office/drawing/2014/main" id="{D4B104F2-EAD4-48F8-AB05-EDCDEA7E75B2}"/>
              </a:ext>
            </a:extLst>
          </p:cNvPr>
          <p:cNvSpPr>
            <a:spLocks noGrp="1"/>
          </p:cNvSpPr>
          <p:nvPr>
            <p:ph type="body" sz="quarter" idx="14"/>
          </p:nvPr>
        </p:nvSpPr>
        <p:spPr/>
        <p:txBody>
          <a:bodyPr/>
          <a:lstStyle/>
          <a:p>
            <a:r>
              <a:rPr lang="en-US"/>
              <a:t>16/06/2025 - 22/06/2025</a:t>
            </a:r>
          </a:p>
        </p:txBody>
      </p:sp>
    </p:spTree>
    <p:extLst>
      <p:ext uri="{BB962C8B-B14F-4D97-AF65-F5344CB8AC3E}">
        <p14:creationId xmlns:p14="http://schemas.microsoft.com/office/powerpoint/2010/main" val="2229013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796F7-357D-46A5-9095-8D4228077C65}"/>
              </a:ext>
            </a:extLst>
          </p:cNvPr>
          <p:cNvSpPr>
            <a:spLocks noGrp="1"/>
          </p:cNvSpPr>
          <p:nvPr>
            <p:ph type="title"/>
          </p:nvPr>
        </p:nvSpPr>
        <p:spPr/>
        <p:txBody>
          <a:bodyPr/>
          <a:lstStyle/>
          <a:p>
            <a:r>
              <a:rPr lang="de-DE"/>
              <a:t>Instagram Alle Posts des Zeitraums (mit Total Interactions) | lokalzeit - 10 of 19</a:t>
            </a:r>
            <a:endParaRPr lang="en-US"/>
          </a:p>
        </p:txBody>
      </p:sp>
      <p:graphicFrame>
        <p:nvGraphicFramePr>
          <p:cNvPr id="5" name="Table Placeholder 4">
            <a:extLst>
              <a:ext uri="{FF2B5EF4-FFF2-40B4-BE49-F238E27FC236}">
                <a16:creationId xmlns:a16="http://schemas.microsoft.com/office/drawing/2014/main" id="{246F4B05-0119-40E2-BA35-BB35AF1DAB87}"/>
              </a:ext>
            </a:extLst>
          </p:cNvPr>
          <p:cNvGraphicFramePr>
            <a:graphicFrameLocks noGrp="1"/>
          </p:cNvGraphicFramePr>
          <p:nvPr>
            <p:ph type="tbl" sz="quarter" idx="13"/>
            <p:extLst>
              <p:ext uri="{D42A27DB-BD31-4B8C-83A1-F6EECF244321}">
                <p14:modId xmlns:p14="http://schemas.microsoft.com/office/powerpoint/2010/main" val="2289451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808008662"/>
                    </a:ext>
                  </a:extLst>
                </a:gridCol>
                <a:gridCol w="1316736">
                  <a:extLst>
                    <a:ext uri="{9D8B030D-6E8A-4147-A177-3AD203B41FA5}">
                      <a16:colId xmlns:a16="http://schemas.microsoft.com/office/drawing/2014/main" val="3755896937"/>
                    </a:ext>
                  </a:extLst>
                </a:gridCol>
                <a:gridCol w="1316736">
                  <a:extLst>
                    <a:ext uri="{9D8B030D-6E8A-4147-A177-3AD203B41FA5}">
                      <a16:colId xmlns:a16="http://schemas.microsoft.com/office/drawing/2014/main" val="424363068"/>
                    </a:ext>
                  </a:extLst>
                </a:gridCol>
                <a:gridCol w="1316736">
                  <a:extLst>
                    <a:ext uri="{9D8B030D-6E8A-4147-A177-3AD203B41FA5}">
                      <a16:colId xmlns:a16="http://schemas.microsoft.com/office/drawing/2014/main" val="2219575064"/>
                    </a:ext>
                  </a:extLst>
                </a:gridCol>
                <a:gridCol w="1316736">
                  <a:extLst>
                    <a:ext uri="{9D8B030D-6E8A-4147-A177-3AD203B41FA5}">
                      <a16:colId xmlns:a16="http://schemas.microsoft.com/office/drawing/2014/main" val="3867043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852228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- 2025-06-18 16:22:06</a:t>
                      </a:r>
                      <a:r>
                        <a:rPr kumimoji="0" lang="de-DE" sz="1000" b="0" i="0" u="none" strike="noStrike" kern="1200" cap="none" spc="0" normalizeH="0" baseline="0" noProof="0">
                          <a:ln>
                            <a:noFill/>
                          </a:ln>
                          <a:solidFill>
                            <a:prstClr val="black"/>
                          </a:solidFill>
                          <a:effectLst/>
                          <a:uLnTx/>
                          <a:uFillTx/>
                          <a:latin typeface="Calibri"/>
                          <a:ea typeface="+mn-ea"/>
                          <a:cs typeface="+mn-cs"/>
                        </a:rPr>
                        <a:t>
 Letztes Jahr haben sie ihre Mitschülerin bei einem tragischen Strom-Unfall am Bahnhof in Schwerte verloren. Jetzt warnen Schüler der Gesamtschule Fröndenberg mit Plakaten vor den Gefahren. ⚠️🚉
Am Schwerter Bahnhof sind in den letzten zwei Jahren gleich drei junge Menschen ums Leben gekommen. Sie sind auf Güter-Waggons geklettert und haben dann einen Stromschlag erlitten. Eine von ihnen war die 13-jährige Arina. Ihre Mitschülerinnen und Mitschüler haben eine Plakataktion ins Leben gerufen, die solche Unglücke in Zukunft vermeiden soll. 🙏🏻
🧑🏼‍💻Autor: Jonas Vogt 
#Strom #Starkstrom #Bahnhof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99102</a:t>
                      </a:r>
                    </a:p>
                  </a:txBody>
                  <a:tcPr/>
                </a:tc>
                <a:extLst>
                  <a:ext uri="{0D108BD9-81ED-4DB2-BD59-A6C34878D82A}">
                    <a16:rowId xmlns:a16="http://schemas.microsoft.com/office/drawing/2014/main" val="3436664943"/>
                  </a:ext>
                </a:extLst>
              </a:tr>
            </a:tbl>
          </a:graphicData>
        </a:graphic>
      </p:graphicFrame>
      <p:sp>
        <p:nvSpPr>
          <p:cNvPr id="4" name="Text Placeholder 3">
            <a:extLst>
              <a:ext uri="{FF2B5EF4-FFF2-40B4-BE49-F238E27FC236}">
                <a16:creationId xmlns:a16="http://schemas.microsoft.com/office/drawing/2014/main" id="{5D3AE2BD-5E2B-4556-9176-5D97F83068B6}"/>
              </a:ext>
            </a:extLst>
          </p:cNvPr>
          <p:cNvSpPr>
            <a:spLocks noGrp="1"/>
          </p:cNvSpPr>
          <p:nvPr>
            <p:ph type="body" sz="quarter" idx="14"/>
          </p:nvPr>
        </p:nvSpPr>
        <p:spPr/>
        <p:txBody>
          <a:bodyPr/>
          <a:lstStyle/>
          <a:p>
            <a:r>
              <a:rPr lang="en-US"/>
              <a:t>16/06/2025 - 22/06/2025</a:t>
            </a:r>
          </a:p>
        </p:txBody>
      </p:sp>
    </p:spTree>
    <p:extLst>
      <p:ext uri="{BB962C8B-B14F-4D97-AF65-F5344CB8AC3E}">
        <p14:creationId xmlns:p14="http://schemas.microsoft.com/office/powerpoint/2010/main" val="41274169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21863-C581-4E06-A4A1-C6CD89766531}"/>
              </a:ext>
            </a:extLst>
          </p:cNvPr>
          <p:cNvSpPr>
            <a:spLocks noGrp="1"/>
          </p:cNvSpPr>
          <p:nvPr>
            <p:ph type="title"/>
          </p:nvPr>
        </p:nvSpPr>
        <p:spPr/>
        <p:txBody>
          <a:bodyPr/>
          <a:lstStyle/>
          <a:p>
            <a:r>
              <a:rPr lang="de-DE"/>
              <a:t>Instagram Alle Posts des Zeitraums (mit Total Interactions) | lokalzeit - 11 of 19</a:t>
            </a:r>
            <a:endParaRPr lang="en-US"/>
          </a:p>
        </p:txBody>
      </p:sp>
      <p:graphicFrame>
        <p:nvGraphicFramePr>
          <p:cNvPr id="5" name="Table Placeholder 4">
            <a:extLst>
              <a:ext uri="{FF2B5EF4-FFF2-40B4-BE49-F238E27FC236}">
                <a16:creationId xmlns:a16="http://schemas.microsoft.com/office/drawing/2014/main" id="{1B7BF3E3-EE5B-4589-9277-22C1EACB23BD}"/>
              </a:ext>
            </a:extLst>
          </p:cNvPr>
          <p:cNvGraphicFramePr>
            <a:graphicFrameLocks noGrp="1"/>
          </p:cNvGraphicFramePr>
          <p:nvPr>
            <p:ph type="tbl" sz="quarter" idx="13"/>
            <p:extLst>
              <p:ext uri="{D42A27DB-BD31-4B8C-83A1-F6EECF244321}">
                <p14:modId xmlns:p14="http://schemas.microsoft.com/office/powerpoint/2010/main" val="1851106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041720263"/>
                    </a:ext>
                  </a:extLst>
                </a:gridCol>
                <a:gridCol w="1316736">
                  <a:extLst>
                    <a:ext uri="{9D8B030D-6E8A-4147-A177-3AD203B41FA5}">
                      <a16:colId xmlns:a16="http://schemas.microsoft.com/office/drawing/2014/main" val="3280099534"/>
                    </a:ext>
                  </a:extLst>
                </a:gridCol>
                <a:gridCol w="1316736">
                  <a:extLst>
                    <a:ext uri="{9D8B030D-6E8A-4147-A177-3AD203B41FA5}">
                      <a16:colId xmlns:a16="http://schemas.microsoft.com/office/drawing/2014/main" val="763478006"/>
                    </a:ext>
                  </a:extLst>
                </a:gridCol>
                <a:gridCol w="1316736">
                  <a:extLst>
                    <a:ext uri="{9D8B030D-6E8A-4147-A177-3AD203B41FA5}">
                      <a16:colId xmlns:a16="http://schemas.microsoft.com/office/drawing/2014/main" val="1234863868"/>
                    </a:ext>
                  </a:extLst>
                </a:gridCol>
                <a:gridCol w="1316736">
                  <a:extLst>
                    <a:ext uri="{9D8B030D-6E8A-4147-A177-3AD203B41FA5}">
                      <a16:colId xmlns:a16="http://schemas.microsoft.com/office/drawing/2014/main" val="3493555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0762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- 2025-06-22 11:33:46</a:t>
                      </a:r>
                      <a:r>
                        <a:rPr kumimoji="0" lang="de-DE" sz="1000" b="0" i="0" u="none" strike="noStrike" kern="1200" cap="none" spc="0" normalizeH="0" baseline="0" noProof="0">
                          <a:ln>
                            <a:noFill/>
                          </a:ln>
                          <a:solidFill>
                            <a:prstClr val="black"/>
                          </a:solidFill>
                          <a:effectLst/>
                          <a:uLnTx/>
                          <a:uFillTx/>
                          <a:latin typeface="Calibri"/>
                          <a:ea typeface="+mn-ea"/>
                          <a:cs typeface="+mn-cs"/>
                        </a:rPr>
                        <a:t>
 Schaf Lämmi ist ein bisschen anders als andere Schafe – eher wie ein … Hund. 🐑🐕
Direkt nach der Geburt wurde Lämmi von seiner Mutter abgestoßen. Anna Klaas aus Horn Bad-Meinberg war Lämmis Rettung. Sie wurde von einer Freundin zur Hilfe gerufen. Anna lebt auf einem Bauernhof, kennt sich mit Tieren aus und hat Lämmi großgezogen. 
In den ersten Monaten hat Lämmi im Haus von Anna und ihrer Familie gelebt. Anna hat das Schaf mit der Flasche gefüttert und ihr Windeln angezogen. In der Zeit hat Lämmi viel Zeit mit den Hunden von Anna verbracht, gemeinsam im Körbchen gelegen und sich ihr Verhalten abgeguckt. 
Als Lämmi größer wurde, ist sie in den Stall umgezogen. Lämmi interessiert sich nicht für andere Schafe. Sie folgt Anna auf Schritt und Tritt und sie gehen auch gemeinsam spazieren. 
Mittlerweile ist Lämmi ein Jahr alt. Natürlich gabs zum Geburtstag eine Party. 🥳
Autor: Christian Saftig 
#Landleben #LebenaufdemLand #Bauernhof #Hund #WDR #Lokalzeit #ARD #HornBadMeinberg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62624</a:t>
                      </a:r>
                    </a:p>
                  </a:txBody>
                  <a:tcPr/>
                </a:tc>
                <a:extLst>
                  <a:ext uri="{0D108BD9-81ED-4DB2-BD59-A6C34878D82A}">
                    <a16:rowId xmlns:a16="http://schemas.microsoft.com/office/drawing/2014/main" val="59680872"/>
                  </a:ext>
                </a:extLst>
              </a:tr>
            </a:tbl>
          </a:graphicData>
        </a:graphic>
      </p:graphicFrame>
      <p:sp>
        <p:nvSpPr>
          <p:cNvPr id="4" name="Text Placeholder 3">
            <a:extLst>
              <a:ext uri="{FF2B5EF4-FFF2-40B4-BE49-F238E27FC236}">
                <a16:creationId xmlns:a16="http://schemas.microsoft.com/office/drawing/2014/main" id="{D3738FEA-A494-4483-B4E6-76A1021030BC}"/>
              </a:ext>
            </a:extLst>
          </p:cNvPr>
          <p:cNvSpPr>
            <a:spLocks noGrp="1"/>
          </p:cNvSpPr>
          <p:nvPr>
            <p:ph type="body" sz="quarter" idx="14"/>
          </p:nvPr>
        </p:nvSpPr>
        <p:spPr/>
        <p:txBody>
          <a:bodyPr/>
          <a:lstStyle/>
          <a:p>
            <a:r>
              <a:rPr lang="en-US"/>
              <a:t>16/06/2025 - 22/06/2025</a:t>
            </a:r>
          </a:p>
        </p:txBody>
      </p:sp>
    </p:spTree>
    <p:extLst>
      <p:ext uri="{BB962C8B-B14F-4D97-AF65-F5344CB8AC3E}">
        <p14:creationId xmlns:p14="http://schemas.microsoft.com/office/powerpoint/2010/main" val="2295372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FFDAE-4D30-48C8-A1A7-DC3CFF39DEC7}"/>
              </a:ext>
            </a:extLst>
          </p:cNvPr>
          <p:cNvSpPr>
            <a:spLocks noGrp="1"/>
          </p:cNvSpPr>
          <p:nvPr>
            <p:ph type="title"/>
          </p:nvPr>
        </p:nvSpPr>
        <p:spPr/>
        <p:txBody>
          <a:bodyPr/>
          <a:lstStyle/>
          <a:p>
            <a:r>
              <a:rPr lang="de-DE"/>
              <a:t>Instagram Alle Posts des Zeitraums (mit Total Interactions) | lokalzeit - 12 of 19</a:t>
            </a:r>
            <a:endParaRPr lang="en-US"/>
          </a:p>
        </p:txBody>
      </p:sp>
      <p:graphicFrame>
        <p:nvGraphicFramePr>
          <p:cNvPr id="5" name="Table Placeholder 4">
            <a:extLst>
              <a:ext uri="{FF2B5EF4-FFF2-40B4-BE49-F238E27FC236}">
                <a16:creationId xmlns:a16="http://schemas.microsoft.com/office/drawing/2014/main" id="{DA7F5FBD-CBFC-4FB4-9A73-9FA344FEE220}"/>
              </a:ext>
            </a:extLst>
          </p:cNvPr>
          <p:cNvGraphicFramePr>
            <a:graphicFrameLocks noGrp="1"/>
          </p:cNvGraphicFramePr>
          <p:nvPr>
            <p:ph type="tbl" sz="quarter" idx="13"/>
            <p:extLst>
              <p:ext uri="{D42A27DB-BD31-4B8C-83A1-F6EECF244321}">
                <p14:modId xmlns:p14="http://schemas.microsoft.com/office/powerpoint/2010/main" val="387647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193175220"/>
                    </a:ext>
                  </a:extLst>
                </a:gridCol>
                <a:gridCol w="1316736">
                  <a:extLst>
                    <a:ext uri="{9D8B030D-6E8A-4147-A177-3AD203B41FA5}">
                      <a16:colId xmlns:a16="http://schemas.microsoft.com/office/drawing/2014/main" val="2780191643"/>
                    </a:ext>
                  </a:extLst>
                </a:gridCol>
                <a:gridCol w="1316736">
                  <a:extLst>
                    <a:ext uri="{9D8B030D-6E8A-4147-A177-3AD203B41FA5}">
                      <a16:colId xmlns:a16="http://schemas.microsoft.com/office/drawing/2014/main" val="3610330749"/>
                    </a:ext>
                  </a:extLst>
                </a:gridCol>
                <a:gridCol w="1316736">
                  <a:extLst>
                    <a:ext uri="{9D8B030D-6E8A-4147-A177-3AD203B41FA5}">
                      <a16:colId xmlns:a16="http://schemas.microsoft.com/office/drawing/2014/main" val="1271698544"/>
                    </a:ext>
                  </a:extLst>
                </a:gridCol>
                <a:gridCol w="1316736">
                  <a:extLst>
                    <a:ext uri="{9D8B030D-6E8A-4147-A177-3AD203B41FA5}">
                      <a16:colId xmlns:a16="http://schemas.microsoft.com/office/drawing/2014/main" val="207137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949605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- 2025-06-18 12:30:00</a:t>
                      </a:r>
                      <a:r>
                        <a:rPr kumimoji="0" lang="de-DE" sz="1000" b="0" i="0" u="none" strike="noStrike" kern="1200" cap="none" spc="0" normalizeH="0" baseline="0" noProof="0">
                          <a:ln>
                            <a:noFill/>
                          </a:ln>
                          <a:solidFill>
                            <a:prstClr val="black"/>
                          </a:solidFill>
                          <a:effectLst/>
                          <a:uLnTx/>
                          <a:uFillTx/>
                          <a:latin typeface="Calibri"/>
                          <a:ea typeface="+mn-ea"/>
                          <a:cs typeface="+mn-cs"/>
                        </a:rPr>
                        <a:t>
 Was würdest du mit so vielen Erdbeeren machen? 🍓 
Alexander Bossmann vermietet sie – quasi als Sozialprojekt. Häufig sind es Familien, die auf seinen Ingenhof in Emmerich kommen, um ihre Reihen abzupflücken. Und seit Projektstart haben sich die Mietenden auf über 80 verdreifacht. 🥰 
20 Meter für 100 Euro ab Saisonbeginn. Nach und nach wird die Miete günstiger, weil natürlich weniger Erdbeeren wachsen. Aber im Schnitt bekommt man pro Saison 50 Kilogramm raus! 😋 
Alexander hat so die Probleme mit dem Personalmangel gedeckt und freut sich über glückliche Mieterinnen und Mieter mit vollem Magen.❤️ 
🧑🏼‍💻Autor: Jonas Burgwinkel 
#Erdbeeren #Landwirtschaft #Ernte #Emmerich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45954</a:t>
                      </a:r>
                    </a:p>
                  </a:txBody>
                  <a:tcPr/>
                </a:tc>
                <a:extLst>
                  <a:ext uri="{0D108BD9-81ED-4DB2-BD59-A6C34878D82A}">
                    <a16:rowId xmlns:a16="http://schemas.microsoft.com/office/drawing/2014/main" val="2393710452"/>
                  </a:ext>
                </a:extLst>
              </a:tr>
            </a:tbl>
          </a:graphicData>
        </a:graphic>
      </p:graphicFrame>
      <p:sp>
        <p:nvSpPr>
          <p:cNvPr id="4" name="Text Placeholder 3">
            <a:extLst>
              <a:ext uri="{FF2B5EF4-FFF2-40B4-BE49-F238E27FC236}">
                <a16:creationId xmlns:a16="http://schemas.microsoft.com/office/drawing/2014/main" id="{A85B59D3-AB40-426A-BC6A-7D4F836D5494}"/>
              </a:ext>
            </a:extLst>
          </p:cNvPr>
          <p:cNvSpPr>
            <a:spLocks noGrp="1"/>
          </p:cNvSpPr>
          <p:nvPr>
            <p:ph type="body" sz="quarter" idx="14"/>
          </p:nvPr>
        </p:nvSpPr>
        <p:spPr/>
        <p:txBody>
          <a:bodyPr/>
          <a:lstStyle/>
          <a:p>
            <a:r>
              <a:rPr lang="en-US"/>
              <a:t>16/06/2025 - 22/06/2025</a:t>
            </a:r>
          </a:p>
        </p:txBody>
      </p:sp>
    </p:spTree>
    <p:extLst>
      <p:ext uri="{BB962C8B-B14F-4D97-AF65-F5344CB8AC3E}">
        <p14:creationId xmlns:p14="http://schemas.microsoft.com/office/powerpoint/2010/main" val="503254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D37B6-1C74-4BFA-A01A-B0E0B894E1F0}"/>
              </a:ext>
            </a:extLst>
          </p:cNvPr>
          <p:cNvSpPr>
            <a:spLocks noGrp="1"/>
          </p:cNvSpPr>
          <p:nvPr>
            <p:ph type="title"/>
          </p:nvPr>
        </p:nvSpPr>
        <p:spPr/>
        <p:txBody>
          <a:bodyPr/>
          <a:lstStyle/>
          <a:p>
            <a:r>
              <a:rPr lang="de-DE"/>
              <a:t>Instagram Alle Posts des Zeitraums (mit Total Interactions) | lokalzeit - 13 of 19</a:t>
            </a:r>
            <a:endParaRPr lang="en-US"/>
          </a:p>
        </p:txBody>
      </p:sp>
      <p:graphicFrame>
        <p:nvGraphicFramePr>
          <p:cNvPr id="5" name="Table Placeholder 4">
            <a:extLst>
              <a:ext uri="{FF2B5EF4-FFF2-40B4-BE49-F238E27FC236}">
                <a16:creationId xmlns:a16="http://schemas.microsoft.com/office/drawing/2014/main" id="{C67BF36C-906C-4CB5-87BF-BA328B4AB27B}"/>
              </a:ext>
            </a:extLst>
          </p:cNvPr>
          <p:cNvGraphicFramePr>
            <a:graphicFrameLocks noGrp="1"/>
          </p:cNvGraphicFramePr>
          <p:nvPr>
            <p:ph type="tbl" sz="quarter" idx="13"/>
            <p:extLst>
              <p:ext uri="{D42A27DB-BD31-4B8C-83A1-F6EECF244321}">
                <p14:modId xmlns:p14="http://schemas.microsoft.com/office/powerpoint/2010/main" val="4271705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555553016"/>
                    </a:ext>
                  </a:extLst>
                </a:gridCol>
                <a:gridCol w="1316736">
                  <a:extLst>
                    <a:ext uri="{9D8B030D-6E8A-4147-A177-3AD203B41FA5}">
                      <a16:colId xmlns:a16="http://schemas.microsoft.com/office/drawing/2014/main" val="4063917486"/>
                    </a:ext>
                  </a:extLst>
                </a:gridCol>
                <a:gridCol w="1316736">
                  <a:extLst>
                    <a:ext uri="{9D8B030D-6E8A-4147-A177-3AD203B41FA5}">
                      <a16:colId xmlns:a16="http://schemas.microsoft.com/office/drawing/2014/main" val="1136965499"/>
                    </a:ext>
                  </a:extLst>
                </a:gridCol>
                <a:gridCol w="1316736">
                  <a:extLst>
                    <a:ext uri="{9D8B030D-6E8A-4147-A177-3AD203B41FA5}">
                      <a16:colId xmlns:a16="http://schemas.microsoft.com/office/drawing/2014/main" val="1131698955"/>
                    </a:ext>
                  </a:extLst>
                </a:gridCol>
                <a:gridCol w="1316736">
                  <a:extLst>
                    <a:ext uri="{9D8B030D-6E8A-4147-A177-3AD203B41FA5}">
                      <a16:colId xmlns:a16="http://schemas.microsoft.com/office/drawing/2014/main" val="2800485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129531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- 2025-06-16 13:50:00</a:t>
                      </a:r>
                      <a:r>
                        <a:rPr kumimoji="0" lang="de-DE" sz="1000" b="0" i="0" u="none" strike="noStrike" kern="1200" cap="none" spc="0" normalizeH="0" baseline="0" noProof="0">
                          <a:ln>
                            <a:noFill/>
                          </a:ln>
                          <a:solidFill>
                            <a:prstClr val="black"/>
                          </a:solidFill>
                          <a:effectLst/>
                          <a:uLnTx/>
                          <a:uFillTx/>
                          <a:latin typeface="Calibri"/>
                          <a:ea typeface="+mn-ea"/>
                          <a:cs typeface="+mn-cs"/>
                        </a:rPr>
                        <a:t>
 Als Linda Rohde mit 32 Jahren die Diagnose „Autismus“ bekommt, ergibt für sie plötzlich alles Sinn: Ihr ganzes Leben hatte sie das Gefühl, „anders“ zu sein und nirgends so richtig reinzupassen. ⭐️
Durch ihre Diagnose hat sich viel verändert und Linda möchte anderen Menschen – vor allem Frauen – auf Social Media Mut machen: Neurodivergenz ist für sie nämlich nichts Negatives! 🚀
Insbesondere neurodiverse Frauen werden nämlich oft erst spät diagnostiziert, weil sie durch ihre „Überangepasstheit“ vorher gar nicht auffallen. Nicht wenige Frauen erhalten ihre „Autismus-Diagnose“ erst mit Ende 20/Anfang 30. Um das früher festzustellen, sollen frauenspezifischere und modernere Forschung in der Medizin und spezifischere Testmöglichkeiten helfen.
👩🏻‍💻 Autorin: Franziska Schork
#Autismus #Frauen #Neurodivergenz #SocialMedia #WDR #Köln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34475</a:t>
                      </a:r>
                    </a:p>
                  </a:txBody>
                  <a:tcPr/>
                </a:tc>
                <a:extLst>
                  <a:ext uri="{0D108BD9-81ED-4DB2-BD59-A6C34878D82A}">
                    <a16:rowId xmlns:a16="http://schemas.microsoft.com/office/drawing/2014/main" val="799461819"/>
                  </a:ext>
                </a:extLst>
              </a:tr>
            </a:tbl>
          </a:graphicData>
        </a:graphic>
      </p:graphicFrame>
      <p:sp>
        <p:nvSpPr>
          <p:cNvPr id="4" name="Text Placeholder 3">
            <a:extLst>
              <a:ext uri="{FF2B5EF4-FFF2-40B4-BE49-F238E27FC236}">
                <a16:creationId xmlns:a16="http://schemas.microsoft.com/office/drawing/2014/main" id="{AC76B98E-4C04-478B-A031-11426FF8A24B}"/>
              </a:ext>
            </a:extLst>
          </p:cNvPr>
          <p:cNvSpPr>
            <a:spLocks noGrp="1"/>
          </p:cNvSpPr>
          <p:nvPr>
            <p:ph type="body" sz="quarter" idx="14"/>
          </p:nvPr>
        </p:nvSpPr>
        <p:spPr/>
        <p:txBody>
          <a:bodyPr/>
          <a:lstStyle/>
          <a:p>
            <a:r>
              <a:rPr lang="en-US"/>
              <a:t>16/06/2025 - 22/06/2025</a:t>
            </a:r>
          </a:p>
        </p:txBody>
      </p:sp>
    </p:spTree>
    <p:extLst>
      <p:ext uri="{BB962C8B-B14F-4D97-AF65-F5344CB8AC3E}">
        <p14:creationId xmlns:p14="http://schemas.microsoft.com/office/powerpoint/2010/main" val="115179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33F26-2206-4302-A695-E7A69D3CD864}"/>
              </a:ext>
            </a:extLst>
          </p:cNvPr>
          <p:cNvSpPr>
            <a:spLocks noGrp="1"/>
          </p:cNvSpPr>
          <p:nvPr>
            <p:ph type="title"/>
          </p:nvPr>
        </p:nvSpPr>
        <p:spPr/>
        <p:txBody>
          <a:bodyPr/>
          <a:lstStyle/>
          <a:p>
            <a:r>
              <a:rPr lang="de-DE"/>
              <a:t>Instagram Alle Posts des Zeitraums (mit Total Interactions) | lokalzeit - 14 of 19</a:t>
            </a:r>
            <a:endParaRPr lang="en-US"/>
          </a:p>
        </p:txBody>
      </p:sp>
      <p:graphicFrame>
        <p:nvGraphicFramePr>
          <p:cNvPr id="5" name="Table Placeholder 4">
            <a:extLst>
              <a:ext uri="{FF2B5EF4-FFF2-40B4-BE49-F238E27FC236}">
                <a16:creationId xmlns:a16="http://schemas.microsoft.com/office/drawing/2014/main" id="{7D5A374E-7EA9-412F-A3F1-5438881552F1}"/>
              </a:ext>
            </a:extLst>
          </p:cNvPr>
          <p:cNvGraphicFramePr>
            <a:graphicFrameLocks noGrp="1"/>
          </p:cNvGraphicFramePr>
          <p:nvPr>
            <p:ph type="tbl" sz="quarter" idx="13"/>
            <p:extLst>
              <p:ext uri="{D42A27DB-BD31-4B8C-83A1-F6EECF244321}">
                <p14:modId xmlns:p14="http://schemas.microsoft.com/office/powerpoint/2010/main" val="2180437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588415707"/>
                    </a:ext>
                  </a:extLst>
                </a:gridCol>
                <a:gridCol w="1316736">
                  <a:extLst>
                    <a:ext uri="{9D8B030D-6E8A-4147-A177-3AD203B41FA5}">
                      <a16:colId xmlns:a16="http://schemas.microsoft.com/office/drawing/2014/main" val="505165661"/>
                    </a:ext>
                  </a:extLst>
                </a:gridCol>
                <a:gridCol w="1316736">
                  <a:extLst>
                    <a:ext uri="{9D8B030D-6E8A-4147-A177-3AD203B41FA5}">
                      <a16:colId xmlns:a16="http://schemas.microsoft.com/office/drawing/2014/main" val="438577632"/>
                    </a:ext>
                  </a:extLst>
                </a:gridCol>
                <a:gridCol w="1316736">
                  <a:extLst>
                    <a:ext uri="{9D8B030D-6E8A-4147-A177-3AD203B41FA5}">
                      <a16:colId xmlns:a16="http://schemas.microsoft.com/office/drawing/2014/main" val="178427524"/>
                    </a:ext>
                  </a:extLst>
                </a:gridCol>
                <a:gridCol w="1316736">
                  <a:extLst>
                    <a:ext uri="{9D8B030D-6E8A-4147-A177-3AD203B41FA5}">
                      <a16:colId xmlns:a16="http://schemas.microsoft.com/office/drawing/2014/main" val="1886673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63611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- 2025-06-21 13:45:15</a:t>
                      </a:r>
                      <a:r>
                        <a:rPr kumimoji="0" lang="de-DE" sz="1000" b="0" i="0" u="none" strike="noStrike" kern="1200" cap="none" spc="0" normalizeH="0" baseline="0" noProof="0">
                          <a:ln>
                            <a:noFill/>
                          </a:ln>
                          <a:solidFill>
                            <a:prstClr val="black"/>
                          </a:solidFill>
                          <a:effectLst/>
                          <a:uLnTx/>
                          <a:uFillTx/>
                          <a:latin typeface="Calibri"/>
                          <a:ea typeface="+mn-ea"/>
                          <a:cs typeface="+mn-cs"/>
                        </a:rPr>
                        <a:t>
 Eigentlich wollten Hans-Peter und seine Frau Jadranka ihre Rente genießen, als sie ihren Imbiss vor fünf Jahren zu machten. Aber ohne die ganzen Kunden wurde ihnen ziemlich langweilig... also entschieden sie, ihren alten Imbiss wieder zu eröffnen. Jetzt gibt’s in Sonsbeck endlich wieder Pommes und Currywurst. 🍟❤️🌭
#fritten #instafries #lecker #Lokalzeut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32471</a:t>
                      </a:r>
                    </a:p>
                  </a:txBody>
                  <a:tcPr/>
                </a:tc>
                <a:extLst>
                  <a:ext uri="{0D108BD9-81ED-4DB2-BD59-A6C34878D82A}">
                    <a16:rowId xmlns:a16="http://schemas.microsoft.com/office/drawing/2014/main" val="3385811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- 2025-06-21 09:56:42</a:t>
                      </a:r>
                      <a:r>
                        <a:rPr kumimoji="0" lang="de-DE" sz="1000" b="0" i="0" u="none" strike="noStrike" kern="1200" cap="none" spc="0" normalizeH="0" baseline="0" noProof="0">
                          <a:ln>
                            <a:noFill/>
                          </a:ln>
                          <a:solidFill>
                            <a:prstClr val="black"/>
                          </a:solidFill>
                          <a:effectLst/>
                          <a:uLnTx/>
                          <a:uFillTx/>
                          <a:latin typeface="Calibri"/>
                          <a:ea typeface="+mn-ea"/>
                          <a:cs typeface="+mn-cs"/>
                        </a:rPr>
                        <a:t>
 Wie fühlen sich Blümchen, Igel und Insekten bei euch im Garten wohl? Gartenexpertin Brigitte aus Dortmund hat Tipps aus dem Gemeinschaftsgarten, wie jeder Garten nachhaltig zum Arten-Wunder wird. 🌼🐝🐛
Autor: Jonas Vogt 
 #Garten #Artenvielfalt #Insekten #Pflanzen #Lokalzeit #WDR #ARD #Dortmund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26532</a:t>
                      </a:r>
                    </a:p>
                  </a:txBody>
                  <a:tcPr/>
                </a:tc>
                <a:extLst>
                  <a:ext uri="{0D108BD9-81ED-4DB2-BD59-A6C34878D82A}">
                    <a16:rowId xmlns:a16="http://schemas.microsoft.com/office/drawing/2014/main" val="3980043995"/>
                  </a:ext>
                </a:extLst>
              </a:tr>
            </a:tbl>
          </a:graphicData>
        </a:graphic>
      </p:graphicFrame>
      <p:sp>
        <p:nvSpPr>
          <p:cNvPr id="4" name="Text Placeholder 3">
            <a:extLst>
              <a:ext uri="{FF2B5EF4-FFF2-40B4-BE49-F238E27FC236}">
                <a16:creationId xmlns:a16="http://schemas.microsoft.com/office/drawing/2014/main" id="{F48D79B7-C416-45D9-A861-AE86C14A2233}"/>
              </a:ext>
            </a:extLst>
          </p:cNvPr>
          <p:cNvSpPr>
            <a:spLocks noGrp="1"/>
          </p:cNvSpPr>
          <p:nvPr>
            <p:ph type="body" sz="quarter" idx="14"/>
          </p:nvPr>
        </p:nvSpPr>
        <p:spPr/>
        <p:txBody>
          <a:bodyPr/>
          <a:lstStyle/>
          <a:p>
            <a:r>
              <a:rPr lang="en-US"/>
              <a:t>16/06/2025 - 22/06/2025</a:t>
            </a:r>
          </a:p>
        </p:txBody>
      </p:sp>
    </p:spTree>
    <p:extLst>
      <p:ext uri="{BB962C8B-B14F-4D97-AF65-F5344CB8AC3E}">
        <p14:creationId xmlns:p14="http://schemas.microsoft.com/office/powerpoint/2010/main" val="5673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2C27E-5FC1-4F84-8DE9-9E9D440EC644}"/>
              </a:ext>
            </a:extLst>
          </p:cNvPr>
          <p:cNvSpPr>
            <a:spLocks noGrp="1"/>
          </p:cNvSpPr>
          <p:nvPr>
            <p:ph type="title"/>
          </p:nvPr>
        </p:nvSpPr>
        <p:spPr/>
        <p:txBody>
          <a:bodyPr/>
          <a:lstStyle/>
          <a:p>
            <a:r>
              <a:rPr lang="de-DE"/>
              <a:t>Instagram Alle Posts des Zeitraums (mit Total Interactions) | lokalzeit - 15 of 19</a:t>
            </a:r>
            <a:endParaRPr lang="en-US"/>
          </a:p>
        </p:txBody>
      </p:sp>
      <p:graphicFrame>
        <p:nvGraphicFramePr>
          <p:cNvPr id="5" name="Table Placeholder 4">
            <a:extLst>
              <a:ext uri="{FF2B5EF4-FFF2-40B4-BE49-F238E27FC236}">
                <a16:creationId xmlns:a16="http://schemas.microsoft.com/office/drawing/2014/main" id="{04134157-7706-4573-B55E-BA5742B28061}"/>
              </a:ext>
            </a:extLst>
          </p:cNvPr>
          <p:cNvGraphicFramePr>
            <a:graphicFrameLocks noGrp="1"/>
          </p:cNvGraphicFramePr>
          <p:nvPr>
            <p:ph type="tbl" sz="quarter" idx="13"/>
            <p:extLst>
              <p:ext uri="{D42A27DB-BD31-4B8C-83A1-F6EECF244321}">
                <p14:modId xmlns:p14="http://schemas.microsoft.com/office/powerpoint/2010/main" val="1696415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50462050"/>
                    </a:ext>
                  </a:extLst>
                </a:gridCol>
                <a:gridCol w="1316736">
                  <a:extLst>
                    <a:ext uri="{9D8B030D-6E8A-4147-A177-3AD203B41FA5}">
                      <a16:colId xmlns:a16="http://schemas.microsoft.com/office/drawing/2014/main" val="4149606007"/>
                    </a:ext>
                  </a:extLst>
                </a:gridCol>
                <a:gridCol w="1316736">
                  <a:extLst>
                    <a:ext uri="{9D8B030D-6E8A-4147-A177-3AD203B41FA5}">
                      <a16:colId xmlns:a16="http://schemas.microsoft.com/office/drawing/2014/main" val="1071928844"/>
                    </a:ext>
                  </a:extLst>
                </a:gridCol>
                <a:gridCol w="1316736">
                  <a:extLst>
                    <a:ext uri="{9D8B030D-6E8A-4147-A177-3AD203B41FA5}">
                      <a16:colId xmlns:a16="http://schemas.microsoft.com/office/drawing/2014/main" val="1329264524"/>
                    </a:ext>
                  </a:extLst>
                </a:gridCol>
                <a:gridCol w="1316736">
                  <a:extLst>
                    <a:ext uri="{9D8B030D-6E8A-4147-A177-3AD203B41FA5}">
                      <a16:colId xmlns:a16="http://schemas.microsoft.com/office/drawing/2014/main" val="1230046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55565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- 2025-06-17 12:40:00</a:t>
                      </a:r>
                      <a:r>
                        <a:rPr kumimoji="0" lang="de-DE" sz="1000" b="0" i="0" u="none" strike="noStrike" kern="1200" cap="none" spc="0" normalizeH="0" baseline="0" noProof="0">
                          <a:ln>
                            <a:noFill/>
                          </a:ln>
                          <a:solidFill>
                            <a:prstClr val="black"/>
                          </a:solidFill>
                          <a:effectLst/>
                          <a:uLnTx/>
                          <a:uFillTx/>
                          <a:latin typeface="Calibri"/>
                          <a:ea typeface="+mn-ea"/>
                          <a:cs typeface="+mn-cs"/>
                        </a:rPr>
                        <a:t>
 Das Lämpchen blinkt, der Geschmack ist verbrannt – der Vape ist wohl leer. Wohin damit? Viele wissen es nicht. Deswegen landen E-Zigaretten oft im Restmüll oder sogar einfach auf der Straße. 😑
Ein wachsendes Umweltproblem, das Marius Schäfer aus Wickede (Ruhr) jetzt bekämpfen will - mit einem selbstgebastelten Aschenbecher vapeaway3 💪
Bisher hat er zwölf Sammelboxen im Kreis Unna angebracht: in Supermärkten, Kiosken, bei Haltestellen. Er leert die Boxen selbst und bringt die Vapes dann zum Entsorgungshof. Marius hofft darauf, dass sich noch mehr Menschen anschließen und „Patenschaften“ für die Boxen übernehmen. 🙏🏻
Es gibt zwei Arten von Boxen: ein selbst umgebauter verschließbarer Wandaschenbecher für Outdoor und eine schwarze Kiste mit bunten Aufklebern für Indoor.🚮 
Die Deutsche Umwelthilfe schätzt, dass in Deutschland jährlich mehr als 60 Mio. Vapes konsumiert werden. 
👩‍💻Autorin: Anastasia Mehrens 
#Vapes #Müll #Vape #Umweltschutz #Rauchen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25151</a:t>
                      </a:r>
                    </a:p>
                  </a:txBody>
                  <a:tcPr/>
                </a:tc>
                <a:extLst>
                  <a:ext uri="{0D108BD9-81ED-4DB2-BD59-A6C34878D82A}">
                    <a16:rowId xmlns:a16="http://schemas.microsoft.com/office/drawing/2014/main" val="3818504036"/>
                  </a:ext>
                </a:extLst>
              </a:tr>
            </a:tbl>
          </a:graphicData>
        </a:graphic>
      </p:graphicFrame>
      <p:sp>
        <p:nvSpPr>
          <p:cNvPr id="4" name="Text Placeholder 3">
            <a:extLst>
              <a:ext uri="{FF2B5EF4-FFF2-40B4-BE49-F238E27FC236}">
                <a16:creationId xmlns:a16="http://schemas.microsoft.com/office/drawing/2014/main" id="{6969A991-E5AA-43DD-9D30-4325FF204990}"/>
              </a:ext>
            </a:extLst>
          </p:cNvPr>
          <p:cNvSpPr>
            <a:spLocks noGrp="1"/>
          </p:cNvSpPr>
          <p:nvPr>
            <p:ph type="body" sz="quarter" idx="14"/>
          </p:nvPr>
        </p:nvSpPr>
        <p:spPr/>
        <p:txBody>
          <a:bodyPr/>
          <a:lstStyle/>
          <a:p>
            <a:r>
              <a:rPr lang="en-US"/>
              <a:t>16/06/2025 - 22/06/2025</a:t>
            </a:r>
          </a:p>
        </p:txBody>
      </p:sp>
    </p:spTree>
    <p:extLst>
      <p:ext uri="{BB962C8B-B14F-4D97-AF65-F5344CB8AC3E}">
        <p14:creationId xmlns:p14="http://schemas.microsoft.com/office/powerpoint/2010/main" val="659392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BB125-DC17-4AD8-BFF6-9D254EE58BB8}"/>
              </a:ext>
            </a:extLst>
          </p:cNvPr>
          <p:cNvSpPr>
            <a:spLocks noGrp="1"/>
          </p:cNvSpPr>
          <p:nvPr>
            <p:ph type="title"/>
          </p:nvPr>
        </p:nvSpPr>
        <p:spPr/>
        <p:txBody>
          <a:bodyPr/>
          <a:lstStyle/>
          <a:p>
            <a:r>
              <a:rPr lang="de-DE"/>
              <a:t>Instagram Alle Posts des Zeitraums (mit Total Interactions) | lokalzeit - 16 of 19</a:t>
            </a:r>
            <a:endParaRPr lang="en-US"/>
          </a:p>
        </p:txBody>
      </p:sp>
      <p:graphicFrame>
        <p:nvGraphicFramePr>
          <p:cNvPr id="5" name="Table Placeholder 4">
            <a:extLst>
              <a:ext uri="{FF2B5EF4-FFF2-40B4-BE49-F238E27FC236}">
                <a16:creationId xmlns:a16="http://schemas.microsoft.com/office/drawing/2014/main" id="{6E957A02-64F2-47CB-85C3-9F4ED01B882E}"/>
              </a:ext>
            </a:extLst>
          </p:cNvPr>
          <p:cNvGraphicFramePr>
            <a:graphicFrameLocks noGrp="1"/>
          </p:cNvGraphicFramePr>
          <p:nvPr>
            <p:ph type="tbl" sz="quarter" idx="13"/>
            <p:extLst>
              <p:ext uri="{D42A27DB-BD31-4B8C-83A1-F6EECF244321}">
                <p14:modId xmlns:p14="http://schemas.microsoft.com/office/powerpoint/2010/main" val="1868414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252779986"/>
                    </a:ext>
                  </a:extLst>
                </a:gridCol>
                <a:gridCol w="1316736">
                  <a:extLst>
                    <a:ext uri="{9D8B030D-6E8A-4147-A177-3AD203B41FA5}">
                      <a16:colId xmlns:a16="http://schemas.microsoft.com/office/drawing/2014/main" val="1908310995"/>
                    </a:ext>
                  </a:extLst>
                </a:gridCol>
                <a:gridCol w="1316736">
                  <a:extLst>
                    <a:ext uri="{9D8B030D-6E8A-4147-A177-3AD203B41FA5}">
                      <a16:colId xmlns:a16="http://schemas.microsoft.com/office/drawing/2014/main" val="704912411"/>
                    </a:ext>
                  </a:extLst>
                </a:gridCol>
                <a:gridCol w="1316736">
                  <a:extLst>
                    <a:ext uri="{9D8B030D-6E8A-4147-A177-3AD203B41FA5}">
                      <a16:colId xmlns:a16="http://schemas.microsoft.com/office/drawing/2014/main" val="694479569"/>
                    </a:ext>
                  </a:extLst>
                </a:gridCol>
                <a:gridCol w="1316736">
                  <a:extLst>
                    <a:ext uri="{9D8B030D-6E8A-4147-A177-3AD203B41FA5}">
                      <a16:colId xmlns:a16="http://schemas.microsoft.com/office/drawing/2014/main" val="4253269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979808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- 2025-06-22 14:28:15</a:t>
                      </a:r>
                      <a:r>
                        <a:rPr kumimoji="0" lang="de-DE" sz="1000" b="0" i="0" u="none" strike="noStrike" kern="1200" cap="none" spc="0" normalizeH="0" baseline="0" noProof="0">
                          <a:ln>
                            <a:noFill/>
                          </a:ln>
                          <a:solidFill>
                            <a:prstClr val="black"/>
                          </a:solidFill>
                          <a:effectLst/>
                          <a:uLnTx/>
                          <a:uFillTx/>
                          <a:latin typeface="Calibri"/>
                          <a:ea typeface="+mn-ea"/>
                          <a:cs typeface="+mn-cs"/>
                        </a:rPr>
                        <a:t>
 Vom tiefsten Schmerz zum größten Kampfgeist – nach dem plötzlichen Tod seiner Frau ist der Sport Franz-Peters Anker. „Ich hätte auch in der Gosse landen können“, sagt er. Stattdessen steckt er all seine Energie in Taekwondo. 🥋👊 
Bis heute ist der Sport sein Lebensinhalt. In seinem Verein ist der 76-jährige Taekwondo-Champion Chef-Trainer und gibt viel mehr weiter als nur reine Kampf-Technik. 
Autorin: Sofia Leikam 
#Lokalzeit #WDR #Lokalzeit #ARD #Taewondo #Ehrenamt #Lebensmut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21292</a:t>
                      </a:r>
                    </a:p>
                  </a:txBody>
                  <a:tcPr/>
                </a:tc>
                <a:extLst>
                  <a:ext uri="{0D108BD9-81ED-4DB2-BD59-A6C34878D82A}">
                    <a16:rowId xmlns:a16="http://schemas.microsoft.com/office/drawing/2014/main" val="3775719256"/>
                  </a:ext>
                </a:extLst>
              </a:tr>
            </a:tbl>
          </a:graphicData>
        </a:graphic>
      </p:graphicFrame>
      <p:sp>
        <p:nvSpPr>
          <p:cNvPr id="4" name="Text Placeholder 3">
            <a:extLst>
              <a:ext uri="{FF2B5EF4-FFF2-40B4-BE49-F238E27FC236}">
                <a16:creationId xmlns:a16="http://schemas.microsoft.com/office/drawing/2014/main" id="{0184A737-D5DD-47B1-A7D9-198C6ECDB92E}"/>
              </a:ext>
            </a:extLst>
          </p:cNvPr>
          <p:cNvSpPr>
            <a:spLocks noGrp="1"/>
          </p:cNvSpPr>
          <p:nvPr>
            <p:ph type="body" sz="quarter" idx="14"/>
          </p:nvPr>
        </p:nvSpPr>
        <p:spPr/>
        <p:txBody>
          <a:bodyPr/>
          <a:lstStyle/>
          <a:p>
            <a:r>
              <a:rPr lang="en-US"/>
              <a:t>16/06/2025 - 22/06/2025</a:t>
            </a:r>
          </a:p>
        </p:txBody>
      </p:sp>
    </p:spTree>
    <p:extLst>
      <p:ext uri="{BB962C8B-B14F-4D97-AF65-F5344CB8AC3E}">
        <p14:creationId xmlns:p14="http://schemas.microsoft.com/office/powerpoint/2010/main" val="22149450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DCBEC-7490-4653-A388-E00C7A8106C1}"/>
              </a:ext>
            </a:extLst>
          </p:cNvPr>
          <p:cNvSpPr>
            <a:spLocks noGrp="1"/>
          </p:cNvSpPr>
          <p:nvPr>
            <p:ph type="title"/>
          </p:nvPr>
        </p:nvSpPr>
        <p:spPr/>
        <p:txBody>
          <a:bodyPr/>
          <a:lstStyle/>
          <a:p>
            <a:r>
              <a:rPr lang="de-DE"/>
              <a:t>Instagram Alle Posts des Zeitraums (mit Total Interactions) | lokalzeit - 17 of 19</a:t>
            </a:r>
            <a:endParaRPr lang="en-US"/>
          </a:p>
        </p:txBody>
      </p:sp>
      <p:graphicFrame>
        <p:nvGraphicFramePr>
          <p:cNvPr id="5" name="Table Placeholder 4">
            <a:extLst>
              <a:ext uri="{FF2B5EF4-FFF2-40B4-BE49-F238E27FC236}">
                <a16:creationId xmlns:a16="http://schemas.microsoft.com/office/drawing/2014/main" id="{EDC6F0ED-235A-4F5C-98A8-30D3D7AA2675}"/>
              </a:ext>
            </a:extLst>
          </p:cNvPr>
          <p:cNvGraphicFramePr>
            <a:graphicFrameLocks noGrp="1"/>
          </p:cNvGraphicFramePr>
          <p:nvPr>
            <p:ph type="tbl" sz="quarter" idx="13"/>
            <p:extLst>
              <p:ext uri="{D42A27DB-BD31-4B8C-83A1-F6EECF244321}">
                <p14:modId xmlns:p14="http://schemas.microsoft.com/office/powerpoint/2010/main" val="1282851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87371926"/>
                    </a:ext>
                  </a:extLst>
                </a:gridCol>
                <a:gridCol w="1316736">
                  <a:extLst>
                    <a:ext uri="{9D8B030D-6E8A-4147-A177-3AD203B41FA5}">
                      <a16:colId xmlns:a16="http://schemas.microsoft.com/office/drawing/2014/main" val="1139244958"/>
                    </a:ext>
                  </a:extLst>
                </a:gridCol>
                <a:gridCol w="1316736">
                  <a:extLst>
                    <a:ext uri="{9D8B030D-6E8A-4147-A177-3AD203B41FA5}">
                      <a16:colId xmlns:a16="http://schemas.microsoft.com/office/drawing/2014/main" val="4022736161"/>
                    </a:ext>
                  </a:extLst>
                </a:gridCol>
                <a:gridCol w="1316736">
                  <a:extLst>
                    <a:ext uri="{9D8B030D-6E8A-4147-A177-3AD203B41FA5}">
                      <a16:colId xmlns:a16="http://schemas.microsoft.com/office/drawing/2014/main" val="3828101029"/>
                    </a:ext>
                  </a:extLst>
                </a:gridCol>
                <a:gridCol w="1316736">
                  <a:extLst>
                    <a:ext uri="{9D8B030D-6E8A-4147-A177-3AD203B41FA5}">
                      <a16:colId xmlns:a16="http://schemas.microsoft.com/office/drawing/2014/main" val="3439962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297417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- 2025-06-20 13:04:42</a:t>
                      </a:r>
                      <a:r>
                        <a:rPr kumimoji="0" lang="de-DE" sz="1000" b="0" i="0" u="none" strike="noStrike" kern="1200" cap="none" spc="0" normalizeH="0" baseline="0" noProof="0">
                          <a:ln>
                            <a:noFill/>
                          </a:ln>
                          <a:solidFill>
                            <a:prstClr val="black"/>
                          </a:solidFill>
                          <a:effectLst/>
                          <a:uLnTx/>
                          <a:uFillTx/>
                          <a:latin typeface="Calibri"/>
                          <a:ea typeface="+mn-ea"/>
                          <a:cs typeface="+mn-cs"/>
                        </a:rPr>
                        <a:t>
 Michael aus Much ist Landwirt und züchtet mit Leidenschaft Rinder. 🐮 
Dabei geht er seinen eigenen Weg: Er macht sich mit den Rindern auch mal ein Späßchen und ist offen queer. 🏳️‍🌈 Auf dem Land für einige immer noch ein Tabu. michael_kaufmann_kfv kennt auch Freunde und Kollegen aus der Landwirtschaft, die ihr Queersein verheimlichen. Er will Mut machen und zeigen: Landwirt und queer sein – das schließt sich ganz und gar nicht aus. ❤️ 
Mehr zu Michaels Alltag auf dem Hof und zu seinem Outing seht ihr auf unserem Youtube-Kanal WDR Lokalzeit LandSchafft. 
#Lokalzeit #WDR #queer #Landwirtschaft #Rinderzucht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19525</a:t>
                      </a:r>
                    </a:p>
                  </a:txBody>
                  <a:tcPr/>
                </a:tc>
                <a:extLst>
                  <a:ext uri="{0D108BD9-81ED-4DB2-BD59-A6C34878D82A}">
                    <a16:rowId xmlns:a16="http://schemas.microsoft.com/office/drawing/2014/main" val="3107285328"/>
                  </a:ext>
                </a:extLst>
              </a:tr>
            </a:tbl>
          </a:graphicData>
        </a:graphic>
      </p:graphicFrame>
      <p:sp>
        <p:nvSpPr>
          <p:cNvPr id="4" name="Text Placeholder 3">
            <a:extLst>
              <a:ext uri="{FF2B5EF4-FFF2-40B4-BE49-F238E27FC236}">
                <a16:creationId xmlns:a16="http://schemas.microsoft.com/office/drawing/2014/main" id="{AA7E145E-0876-4FFE-A3B5-A6B9DD4959C5}"/>
              </a:ext>
            </a:extLst>
          </p:cNvPr>
          <p:cNvSpPr>
            <a:spLocks noGrp="1"/>
          </p:cNvSpPr>
          <p:nvPr>
            <p:ph type="body" sz="quarter" idx="14"/>
          </p:nvPr>
        </p:nvSpPr>
        <p:spPr/>
        <p:txBody>
          <a:bodyPr/>
          <a:lstStyle/>
          <a:p>
            <a:r>
              <a:rPr lang="en-US"/>
              <a:t>16/06/2025 - 22/06/2025</a:t>
            </a:r>
          </a:p>
        </p:txBody>
      </p:sp>
    </p:spTree>
    <p:extLst>
      <p:ext uri="{BB962C8B-B14F-4D97-AF65-F5344CB8AC3E}">
        <p14:creationId xmlns:p14="http://schemas.microsoft.com/office/powerpoint/2010/main" val="347366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D0CDB-8041-41BD-8345-59453A147F64}"/>
              </a:ext>
            </a:extLst>
          </p:cNvPr>
          <p:cNvSpPr>
            <a:spLocks noGrp="1"/>
          </p:cNvSpPr>
          <p:nvPr>
            <p:ph type="title"/>
          </p:nvPr>
        </p:nvSpPr>
        <p:spPr/>
        <p:txBody>
          <a:bodyPr/>
          <a:lstStyle/>
          <a:p>
            <a:r>
              <a:rPr lang="de-DE"/>
              <a:t>Instagram Alle Posts des Zeitraums (mit Total Interactions) | lokalzeit - 18 of 19</a:t>
            </a:r>
            <a:endParaRPr lang="en-US"/>
          </a:p>
        </p:txBody>
      </p:sp>
      <p:graphicFrame>
        <p:nvGraphicFramePr>
          <p:cNvPr id="5" name="Table Placeholder 4">
            <a:extLst>
              <a:ext uri="{FF2B5EF4-FFF2-40B4-BE49-F238E27FC236}">
                <a16:creationId xmlns:a16="http://schemas.microsoft.com/office/drawing/2014/main" id="{D47EF5A5-0BBD-4970-AC49-53DE75482B05}"/>
              </a:ext>
            </a:extLst>
          </p:cNvPr>
          <p:cNvGraphicFramePr>
            <a:graphicFrameLocks noGrp="1"/>
          </p:cNvGraphicFramePr>
          <p:nvPr>
            <p:ph type="tbl" sz="quarter" idx="13"/>
            <p:extLst>
              <p:ext uri="{D42A27DB-BD31-4B8C-83A1-F6EECF244321}">
                <p14:modId xmlns:p14="http://schemas.microsoft.com/office/powerpoint/2010/main" val="2231729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85429307"/>
                    </a:ext>
                  </a:extLst>
                </a:gridCol>
                <a:gridCol w="1316736">
                  <a:extLst>
                    <a:ext uri="{9D8B030D-6E8A-4147-A177-3AD203B41FA5}">
                      <a16:colId xmlns:a16="http://schemas.microsoft.com/office/drawing/2014/main" val="2669891989"/>
                    </a:ext>
                  </a:extLst>
                </a:gridCol>
                <a:gridCol w="1316736">
                  <a:extLst>
                    <a:ext uri="{9D8B030D-6E8A-4147-A177-3AD203B41FA5}">
                      <a16:colId xmlns:a16="http://schemas.microsoft.com/office/drawing/2014/main" val="4083924391"/>
                    </a:ext>
                  </a:extLst>
                </a:gridCol>
                <a:gridCol w="1316736">
                  <a:extLst>
                    <a:ext uri="{9D8B030D-6E8A-4147-A177-3AD203B41FA5}">
                      <a16:colId xmlns:a16="http://schemas.microsoft.com/office/drawing/2014/main" val="1056979821"/>
                    </a:ext>
                  </a:extLst>
                </a:gridCol>
                <a:gridCol w="1316736">
                  <a:extLst>
                    <a:ext uri="{9D8B030D-6E8A-4147-A177-3AD203B41FA5}">
                      <a16:colId xmlns:a16="http://schemas.microsoft.com/office/drawing/2014/main" val="1184002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865043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- 2025-06-20 10:00:49</a:t>
                      </a:r>
                      <a:r>
                        <a:rPr kumimoji="0" lang="de-DE" sz="1000" b="0" i="0" u="none" strike="noStrike" kern="1200" cap="none" spc="0" normalizeH="0" baseline="0" noProof="0">
                          <a:ln>
                            <a:noFill/>
                          </a:ln>
                          <a:solidFill>
                            <a:prstClr val="black"/>
                          </a:solidFill>
                          <a:effectLst/>
                          <a:uLnTx/>
                          <a:uFillTx/>
                          <a:latin typeface="Calibri"/>
                          <a:ea typeface="+mn-ea"/>
                          <a:cs typeface="+mn-cs"/>
                        </a:rPr>
                        <a:t>
 Der 5-jährige Obi hatte kaum eine Chance – doch im Kinderherzzentrum Duisburg geschah ein kleines Wunder. Nach einer lebensrettenden Herz-OP kann er bald sogar wieder mit seinen Brüdern Fußball spielen. Die Ärzte haben ihm nicht nur das Leben gerettet, sondern auch seine Zukunft geschenkt, denn: ohne Operation erreichen nur 10 bis 15 Prozent der Patienten das Erwachsenenalter. 
#WDR #Lokalzeit #Duisburg #Herzoperation #Krankenhaus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17912</a:t>
                      </a:r>
                    </a:p>
                  </a:txBody>
                  <a:tcPr/>
                </a:tc>
                <a:extLst>
                  <a:ext uri="{0D108BD9-81ED-4DB2-BD59-A6C34878D82A}">
                    <a16:rowId xmlns:a16="http://schemas.microsoft.com/office/drawing/2014/main" val="2879806295"/>
                  </a:ext>
                </a:extLst>
              </a:tr>
            </a:tbl>
          </a:graphicData>
        </a:graphic>
      </p:graphicFrame>
      <p:sp>
        <p:nvSpPr>
          <p:cNvPr id="4" name="Text Placeholder 3">
            <a:extLst>
              <a:ext uri="{FF2B5EF4-FFF2-40B4-BE49-F238E27FC236}">
                <a16:creationId xmlns:a16="http://schemas.microsoft.com/office/drawing/2014/main" id="{090F9C5F-317F-47AC-ABAE-56E6B78D1306}"/>
              </a:ext>
            </a:extLst>
          </p:cNvPr>
          <p:cNvSpPr>
            <a:spLocks noGrp="1"/>
          </p:cNvSpPr>
          <p:nvPr>
            <p:ph type="body" sz="quarter" idx="14"/>
          </p:nvPr>
        </p:nvSpPr>
        <p:spPr/>
        <p:txBody>
          <a:bodyPr/>
          <a:lstStyle/>
          <a:p>
            <a:r>
              <a:rPr lang="en-US"/>
              <a:t>16/06/2025 - 22/06/2025</a:t>
            </a:r>
          </a:p>
        </p:txBody>
      </p:sp>
    </p:spTree>
    <p:extLst>
      <p:ext uri="{BB962C8B-B14F-4D97-AF65-F5344CB8AC3E}">
        <p14:creationId xmlns:p14="http://schemas.microsoft.com/office/powerpoint/2010/main" val="4127097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35521-651A-44A7-A302-AC242B0EF9AE}"/>
              </a:ext>
            </a:extLst>
          </p:cNvPr>
          <p:cNvSpPr>
            <a:spLocks noGrp="1"/>
          </p:cNvSpPr>
          <p:nvPr>
            <p:ph type="title"/>
          </p:nvPr>
        </p:nvSpPr>
        <p:spPr/>
        <p:txBody>
          <a:bodyPr/>
          <a:lstStyle/>
          <a:p>
            <a:r>
              <a:rPr lang="de-DE"/>
              <a:t>Instagram Alle Posts des Zeitraums (mit Total Interactions) | lokalzeit - 19 of 19</a:t>
            </a:r>
            <a:endParaRPr lang="en-US"/>
          </a:p>
        </p:txBody>
      </p:sp>
      <p:graphicFrame>
        <p:nvGraphicFramePr>
          <p:cNvPr id="5" name="Table Placeholder 4">
            <a:extLst>
              <a:ext uri="{FF2B5EF4-FFF2-40B4-BE49-F238E27FC236}">
                <a16:creationId xmlns:a16="http://schemas.microsoft.com/office/drawing/2014/main" id="{805F72CB-BF38-425B-8937-C5268AF98F93}"/>
              </a:ext>
            </a:extLst>
          </p:cNvPr>
          <p:cNvGraphicFramePr>
            <a:graphicFrameLocks noGrp="1"/>
          </p:cNvGraphicFramePr>
          <p:nvPr>
            <p:ph type="tbl" sz="quarter" idx="13"/>
            <p:extLst>
              <p:ext uri="{D42A27DB-BD31-4B8C-83A1-F6EECF244321}">
                <p14:modId xmlns:p14="http://schemas.microsoft.com/office/powerpoint/2010/main" val="3264556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481083743"/>
                    </a:ext>
                  </a:extLst>
                </a:gridCol>
                <a:gridCol w="1316736">
                  <a:extLst>
                    <a:ext uri="{9D8B030D-6E8A-4147-A177-3AD203B41FA5}">
                      <a16:colId xmlns:a16="http://schemas.microsoft.com/office/drawing/2014/main" val="1767280168"/>
                    </a:ext>
                  </a:extLst>
                </a:gridCol>
                <a:gridCol w="1316736">
                  <a:extLst>
                    <a:ext uri="{9D8B030D-6E8A-4147-A177-3AD203B41FA5}">
                      <a16:colId xmlns:a16="http://schemas.microsoft.com/office/drawing/2014/main" val="3995947345"/>
                    </a:ext>
                  </a:extLst>
                </a:gridCol>
                <a:gridCol w="1316736">
                  <a:extLst>
                    <a:ext uri="{9D8B030D-6E8A-4147-A177-3AD203B41FA5}">
                      <a16:colId xmlns:a16="http://schemas.microsoft.com/office/drawing/2014/main" val="63584307"/>
                    </a:ext>
                  </a:extLst>
                </a:gridCol>
                <a:gridCol w="1316736">
                  <a:extLst>
                    <a:ext uri="{9D8B030D-6E8A-4147-A177-3AD203B41FA5}">
                      <a16:colId xmlns:a16="http://schemas.microsoft.com/office/drawing/2014/main" val="1174853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182853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- 2025-06-19 14:23:59</a:t>
                      </a:r>
                      <a:r>
                        <a:rPr kumimoji="0" lang="de-DE" sz="1000" b="0" i="0" u="none" strike="noStrike" kern="1200" cap="none" spc="0" normalizeH="0" baseline="0" noProof="0">
                          <a:ln>
                            <a:noFill/>
                          </a:ln>
                          <a:solidFill>
                            <a:prstClr val="black"/>
                          </a:solidFill>
                          <a:effectLst/>
                          <a:uLnTx/>
                          <a:uFillTx/>
                          <a:latin typeface="Calibri"/>
                          <a:ea typeface="+mn-ea"/>
                          <a:cs typeface="+mn-cs"/>
                        </a:rPr>
                        <a:t>
 Wann würdest du gern die Zeit anhalten? ⌛️
Für Estelle ist Zeit nicht nur ein Taktgeber. Sie hört sie, sie sieht sie, sie repariert sie – und sie verbringt verdammt viel auf der Autobahn: Ihre Werkbank steht in Gelsenkirchen, die Meisterschule ist in Recklinghausen und ihr Zuhause ist Essen. Drei Orte, eine Leidenschaft: Uhren. ⏱️
Denn Estelle wird Uhrenmacher-Meisterin. Was sie dafür besonders braucht (außer Zeit)? Ruhige Hände, gute Augen und Präzision. 
👩🏼‍💻Autorin: Agata Pilarska 
#WDR #ARD #Lokalzeit #Zeit #Uhrenmacherin #Handwer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14326</a:t>
                      </a:r>
                    </a:p>
                  </a:txBody>
                  <a:tcPr/>
                </a:tc>
                <a:extLst>
                  <a:ext uri="{0D108BD9-81ED-4DB2-BD59-A6C34878D82A}">
                    <a16:rowId xmlns:a16="http://schemas.microsoft.com/office/drawing/2014/main" val="2645310609"/>
                  </a:ext>
                </a:extLst>
              </a:tr>
            </a:tbl>
          </a:graphicData>
        </a:graphic>
      </p:graphicFrame>
      <p:sp>
        <p:nvSpPr>
          <p:cNvPr id="4" name="Text Placeholder 3">
            <a:extLst>
              <a:ext uri="{FF2B5EF4-FFF2-40B4-BE49-F238E27FC236}">
                <a16:creationId xmlns:a16="http://schemas.microsoft.com/office/drawing/2014/main" id="{EE676C09-A0BB-4EE2-9BA7-6208B05CBE60}"/>
              </a:ext>
            </a:extLst>
          </p:cNvPr>
          <p:cNvSpPr>
            <a:spLocks noGrp="1"/>
          </p:cNvSpPr>
          <p:nvPr>
            <p:ph type="body" sz="quarter" idx="14"/>
          </p:nvPr>
        </p:nvSpPr>
        <p:spPr/>
        <p:txBody>
          <a:bodyPr/>
          <a:lstStyle/>
          <a:p>
            <a:r>
              <a:rPr lang="en-US"/>
              <a:t>16/06/2025 - 22/06/2025</a:t>
            </a:r>
          </a:p>
        </p:txBody>
      </p:sp>
    </p:spTree>
    <p:extLst>
      <p:ext uri="{BB962C8B-B14F-4D97-AF65-F5344CB8AC3E}">
        <p14:creationId xmlns:p14="http://schemas.microsoft.com/office/powerpoint/2010/main" val="14579761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3006</Words>
  <Application>Microsoft Office PowerPoint</Application>
  <PresentationFormat>On-screen Show (4:3)</PresentationFormat>
  <Paragraphs>238</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Instagram Alle Posts des Zeitraums (mit Total Interactions) | lokalzeit - 1 of 19</vt:lpstr>
      <vt:lpstr>Instagram Alle Posts des Zeitraums (mit Total Interactions) | lokalzeit - 2 of 19</vt:lpstr>
      <vt:lpstr>Instagram Alle Posts des Zeitraums (mit Total Interactions) | lokalzeit - 3 of 19</vt:lpstr>
      <vt:lpstr>Instagram Alle Posts des Zeitraums (mit Total Interactions) | lokalzeit - 4 of 19</vt:lpstr>
      <vt:lpstr>Instagram Alle Posts des Zeitraums (mit Total Interactions) | lokalzeit - 5 of 19</vt:lpstr>
      <vt:lpstr>Instagram Alle Posts des Zeitraums (mit Total Interactions) | lokalzeit - 6 of 19</vt:lpstr>
      <vt:lpstr>Instagram Alle Posts des Zeitraums (mit Total Interactions) | lokalzeit - 7 of 19</vt:lpstr>
      <vt:lpstr>Instagram Alle Posts des Zeitraums (mit Total Interactions) | lokalzeit - 8 of 19</vt:lpstr>
      <vt:lpstr>Instagram Alle Posts des Zeitraums (mit Total Interactions) | lokalzeit - 9 of 19</vt:lpstr>
      <vt:lpstr>Instagram Alle Posts des Zeitraums (mit Total Interactions) | lokalzeit - 10 of 19</vt:lpstr>
      <vt:lpstr>Instagram Alle Posts des Zeitraums (mit Total Interactions) | lokalzeit - 11 of 19</vt:lpstr>
      <vt:lpstr>Instagram Alle Posts des Zeitraums (mit Total Interactions) | lokalzeit - 12 of 19</vt:lpstr>
      <vt:lpstr>Instagram Alle Posts des Zeitraums (mit Total Interactions) | lokalzeit - 13 of 19</vt:lpstr>
      <vt:lpstr>Instagram Alle Posts des Zeitraums (mit Total Interactions) | lokalzeit - 14 of 19</vt:lpstr>
      <vt:lpstr>Instagram Alle Posts des Zeitraums (mit Total Interactions) | lokalzeit - 15 of 19</vt:lpstr>
      <vt:lpstr>Instagram Alle Posts des Zeitraums (mit Total Interactions) | lokalzeit - 16 of 19</vt:lpstr>
      <vt:lpstr>Instagram Alle Posts des Zeitraums (mit Total Interactions) | lokalzeit - 17 of 19</vt:lpstr>
      <vt:lpstr>Instagram Alle Posts des Zeitraums (mit Total Interactions) | lokalzeit - 18 of 19</vt:lpstr>
      <vt:lpstr>Instagram Alle Posts des Zeitraums (mit Total Interactions) | lokalzeit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19</dc:title>
  <dc:creator>Frederik Born</dc:creator>
  <cp:lastModifiedBy>Frederik Born</cp:lastModifiedBy>
  <cp:revision>1</cp:revision>
  <dcterms:created xsi:type="dcterms:W3CDTF">2025-06-24T10:52:38Z</dcterms:created>
  <dcterms:modified xsi:type="dcterms:W3CDTF">2025-06-24T10:53:49Z</dcterms:modified>
</cp:coreProperties>
</file>