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AE308-EA6E-4940-B740-9A83C52C33B6}"/>
              </a:ext>
            </a:extLst>
          </p:cNvPr>
          <p:cNvSpPr>
            <a:spLocks noGrp="1"/>
          </p:cNvSpPr>
          <p:nvPr>
            <p:ph type="title"/>
          </p:nvPr>
        </p:nvSpPr>
        <p:spPr/>
        <p:txBody>
          <a:bodyPr/>
          <a:lstStyle/>
          <a:p>
            <a:r>
              <a:rPr lang="de-DE"/>
              <a:t>Instagram Alle Posts des Zeitraums (mit Total Interactions) | 01.2.34. WDR Lokalzeit - 1 of 22</a:t>
            </a:r>
            <a:endParaRPr lang="en-US"/>
          </a:p>
        </p:txBody>
      </p:sp>
      <p:graphicFrame>
        <p:nvGraphicFramePr>
          <p:cNvPr id="5" name="Table Placeholder 4">
            <a:extLst>
              <a:ext uri="{FF2B5EF4-FFF2-40B4-BE49-F238E27FC236}">
                <a16:creationId xmlns:a16="http://schemas.microsoft.com/office/drawing/2014/main" id="{1FDC373D-E9D7-4F14-852C-3730675B7F53}"/>
              </a:ext>
            </a:extLst>
          </p:cNvPr>
          <p:cNvGraphicFramePr>
            <a:graphicFrameLocks noGrp="1"/>
          </p:cNvGraphicFramePr>
          <p:nvPr>
            <p:ph type="tbl" sz="quarter" idx="13"/>
            <p:extLst>
              <p:ext uri="{D42A27DB-BD31-4B8C-83A1-F6EECF244321}">
                <p14:modId xmlns:p14="http://schemas.microsoft.com/office/powerpoint/2010/main" val="832569285"/>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15813811"/>
                    </a:ext>
                  </a:extLst>
                </a:gridCol>
                <a:gridCol w="1316736">
                  <a:extLst>
                    <a:ext uri="{9D8B030D-6E8A-4147-A177-3AD203B41FA5}">
                      <a16:colId xmlns:a16="http://schemas.microsoft.com/office/drawing/2014/main" val="2208919569"/>
                    </a:ext>
                  </a:extLst>
                </a:gridCol>
                <a:gridCol w="1316736">
                  <a:extLst>
                    <a:ext uri="{9D8B030D-6E8A-4147-A177-3AD203B41FA5}">
                      <a16:colId xmlns:a16="http://schemas.microsoft.com/office/drawing/2014/main" val="1865741352"/>
                    </a:ext>
                  </a:extLst>
                </a:gridCol>
                <a:gridCol w="1316736">
                  <a:extLst>
                    <a:ext uri="{9D8B030D-6E8A-4147-A177-3AD203B41FA5}">
                      <a16:colId xmlns:a16="http://schemas.microsoft.com/office/drawing/2014/main" val="3122149512"/>
                    </a:ext>
                  </a:extLst>
                </a:gridCol>
                <a:gridCol w="1316736">
                  <a:extLst>
                    <a:ext uri="{9D8B030D-6E8A-4147-A177-3AD203B41FA5}">
                      <a16:colId xmlns:a16="http://schemas.microsoft.com/office/drawing/2014/main" val="3608126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44828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- 2025-06-12 14:00:00</a:t>
                      </a:r>
                      <a:r>
                        <a:rPr kumimoji="0" lang="de-DE" sz="1000" b="0" i="0" u="none" strike="noStrike" kern="1200" cap="none" spc="0" normalizeH="0" baseline="0" noProof="0">
                          <a:ln>
                            <a:noFill/>
                          </a:ln>
                          <a:solidFill>
                            <a:prstClr val="black"/>
                          </a:solidFill>
                          <a:effectLst/>
                          <a:uLnTx/>
                          <a:uFillTx/>
                          <a:latin typeface="Calibri"/>
                          <a:ea typeface="+mn-ea"/>
                          <a:cs typeface="+mn-cs"/>
                        </a:rPr>
                        <a:t>
 Gänsehaut in der Kreisliga C: Tim wird eingewechselt und macht sofort ein Tor! Doch am nächsten Tag hat Tim einen Unfall. 🏥 
👨🏼‍💻Autor: Simon Voigt 
#Lokalzeit #WDR #Herne #Kreisliga #Fußball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857704</a:t>
                      </a:r>
                    </a:p>
                  </a:txBody>
                  <a:tcPr/>
                </a:tc>
                <a:extLst>
                  <a:ext uri="{0D108BD9-81ED-4DB2-BD59-A6C34878D82A}">
                    <a16:rowId xmlns:a16="http://schemas.microsoft.com/office/drawing/2014/main" val="2116035750"/>
                  </a:ext>
                </a:extLst>
              </a:tr>
            </a:tbl>
          </a:graphicData>
        </a:graphic>
      </p:graphicFrame>
      <p:sp>
        <p:nvSpPr>
          <p:cNvPr id="4" name="Text Placeholder 3">
            <a:extLst>
              <a:ext uri="{FF2B5EF4-FFF2-40B4-BE49-F238E27FC236}">
                <a16:creationId xmlns:a16="http://schemas.microsoft.com/office/drawing/2014/main" id="{F074D6AA-BAE8-49DD-8ACC-FA847162E2CD}"/>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151503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7FCFC-A2C4-4195-BC5F-375A70606BCA}"/>
              </a:ext>
            </a:extLst>
          </p:cNvPr>
          <p:cNvSpPr>
            <a:spLocks noGrp="1"/>
          </p:cNvSpPr>
          <p:nvPr>
            <p:ph type="title"/>
          </p:nvPr>
        </p:nvSpPr>
        <p:spPr/>
        <p:txBody>
          <a:bodyPr/>
          <a:lstStyle/>
          <a:p>
            <a:r>
              <a:rPr lang="de-DE"/>
              <a:t>Instagram Alle Posts des Zeitraums (mit Total Interactions) | 01.2.34. WDR Lokalzeit - 2 of 22</a:t>
            </a:r>
            <a:endParaRPr lang="en-US"/>
          </a:p>
        </p:txBody>
      </p:sp>
      <p:graphicFrame>
        <p:nvGraphicFramePr>
          <p:cNvPr id="5" name="Table Placeholder 4">
            <a:extLst>
              <a:ext uri="{FF2B5EF4-FFF2-40B4-BE49-F238E27FC236}">
                <a16:creationId xmlns:a16="http://schemas.microsoft.com/office/drawing/2014/main" id="{D5B5161B-F5BD-4E7C-96BC-1A1BAC542C6B}"/>
              </a:ext>
            </a:extLst>
          </p:cNvPr>
          <p:cNvGraphicFramePr>
            <a:graphicFrameLocks noGrp="1"/>
          </p:cNvGraphicFramePr>
          <p:nvPr>
            <p:ph type="tbl" sz="quarter" idx="13"/>
            <p:extLst>
              <p:ext uri="{D42A27DB-BD31-4B8C-83A1-F6EECF244321}">
                <p14:modId xmlns:p14="http://schemas.microsoft.com/office/powerpoint/2010/main" val="480608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36653496"/>
                    </a:ext>
                  </a:extLst>
                </a:gridCol>
                <a:gridCol w="1316736">
                  <a:extLst>
                    <a:ext uri="{9D8B030D-6E8A-4147-A177-3AD203B41FA5}">
                      <a16:colId xmlns:a16="http://schemas.microsoft.com/office/drawing/2014/main" val="3163200709"/>
                    </a:ext>
                  </a:extLst>
                </a:gridCol>
                <a:gridCol w="1316736">
                  <a:extLst>
                    <a:ext uri="{9D8B030D-6E8A-4147-A177-3AD203B41FA5}">
                      <a16:colId xmlns:a16="http://schemas.microsoft.com/office/drawing/2014/main" val="3842098949"/>
                    </a:ext>
                  </a:extLst>
                </a:gridCol>
                <a:gridCol w="1316736">
                  <a:extLst>
                    <a:ext uri="{9D8B030D-6E8A-4147-A177-3AD203B41FA5}">
                      <a16:colId xmlns:a16="http://schemas.microsoft.com/office/drawing/2014/main" val="208744782"/>
                    </a:ext>
                  </a:extLst>
                </a:gridCol>
                <a:gridCol w="1316736">
                  <a:extLst>
                    <a:ext uri="{9D8B030D-6E8A-4147-A177-3AD203B41FA5}">
                      <a16:colId xmlns:a16="http://schemas.microsoft.com/office/drawing/2014/main" val="1423404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23667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- 2025-06-13 15:27:17</a:t>
                      </a:r>
                      <a:r>
                        <a:rPr kumimoji="0" lang="de-DE" sz="1000" b="0" i="0" u="none" strike="noStrike" kern="1200" cap="none" spc="0" normalizeH="0" baseline="0" noProof="0">
                          <a:ln>
                            <a:noFill/>
                          </a:ln>
                          <a:solidFill>
                            <a:prstClr val="black"/>
                          </a:solidFill>
                          <a:effectLst/>
                          <a:uLnTx/>
                          <a:uFillTx/>
                          <a:latin typeface="Calibri"/>
                          <a:ea typeface="+mn-ea"/>
                          <a:cs typeface="+mn-cs"/>
                        </a:rPr>
                        <a:t>
 Avin ist in Hürth von einem Auto angefahren worden. Die 10-Jährige muss reanimiert werden. Schnell ist klar: Avin hat keine Überlebenschance. 
Avins Papa Amir erzählt, dass er in Gedanken mit seiner Tochter gesprochen und gefragt hat, ob sie einverstanden wäre, dass ihre Organe gespendet werden. Er hat sie um ein Zeichen der Zustimmung gebeten. 
Seine Frau sei dann aus der Klinikkapelle gekommen mit einem Gebetszettel: Gott ist zufrieden mit euch und ermutigt euch. „Für mich war das dann klar - ich habe meine Antwort bekommen.“
Wir wünschen der Familie von Avin aus Hürth und allen, die sie kannten, ganz viel Kraft. 🖤
Zur Beerdigung sollen alle in der Farbe Weiß kommen. Es sei eine Feier, sagt Amir, denn Avins Herz schlägt weiter. ❤️‍🩹
#Lokalzeit #WDR #ARD #Hürth #Köln #Organspende #LebenRetten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412090</a:t>
                      </a:r>
                    </a:p>
                  </a:txBody>
                  <a:tcPr/>
                </a:tc>
                <a:extLst>
                  <a:ext uri="{0D108BD9-81ED-4DB2-BD59-A6C34878D82A}">
                    <a16:rowId xmlns:a16="http://schemas.microsoft.com/office/drawing/2014/main" val="2067380866"/>
                  </a:ext>
                </a:extLst>
              </a:tr>
            </a:tbl>
          </a:graphicData>
        </a:graphic>
      </p:graphicFrame>
      <p:sp>
        <p:nvSpPr>
          <p:cNvPr id="4" name="Text Placeholder 3">
            <a:extLst>
              <a:ext uri="{FF2B5EF4-FFF2-40B4-BE49-F238E27FC236}">
                <a16:creationId xmlns:a16="http://schemas.microsoft.com/office/drawing/2014/main" id="{2DF65045-F634-4A2D-90EF-9762BE58E3F1}"/>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133278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EBB09-F9E9-4594-84FF-D0C0FCFBF897}"/>
              </a:ext>
            </a:extLst>
          </p:cNvPr>
          <p:cNvSpPr>
            <a:spLocks noGrp="1"/>
          </p:cNvSpPr>
          <p:nvPr>
            <p:ph type="title"/>
          </p:nvPr>
        </p:nvSpPr>
        <p:spPr/>
        <p:txBody>
          <a:bodyPr/>
          <a:lstStyle/>
          <a:p>
            <a:r>
              <a:rPr lang="de-DE"/>
              <a:t>Instagram Alle Posts des Zeitraums (mit Total Interactions) | 01.2.34. WDR Lokalzeit - 3 of 22</a:t>
            </a:r>
            <a:endParaRPr lang="en-US"/>
          </a:p>
        </p:txBody>
      </p:sp>
      <p:graphicFrame>
        <p:nvGraphicFramePr>
          <p:cNvPr id="5" name="Table Placeholder 4">
            <a:extLst>
              <a:ext uri="{FF2B5EF4-FFF2-40B4-BE49-F238E27FC236}">
                <a16:creationId xmlns:a16="http://schemas.microsoft.com/office/drawing/2014/main" id="{22F00632-9790-4503-A0E6-D4F62E5E740A}"/>
              </a:ext>
            </a:extLst>
          </p:cNvPr>
          <p:cNvGraphicFramePr>
            <a:graphicFrameLocks noGrp="1"/>
          </p:cNvGraphicFramePr>
          <p:nvPr>
            <p:ph type="tbl" sz="quarter" idx="13"/>
            <p:extLst>
              <p:ext uri="{D42A27DB-BD31-4B8C-83A1-F6EECF244321}">
                <p14:modId xmlns:p14="http://schemas.microsoft.com/office/powerpoint/2010/main" val="2686251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723486079"/>
                    </a:ext>
                  </a:extLst>
                </a:gridCol>
                <a:gridCol w="1316736">
                  <a:extLst>
                    <a:ext uri="{9D8B030D-6E8A-4147-A177-3AD203B41FA5}">
                      <a16:colId xmlns:a16="http://schemas.microsoft.com/office/drawing/2014/main" val="3977633647"/>
                    </a:ext>
                  </a:extLst>
                </a:gridCol>
                <a:gridCol w="1316736">
                  <a:extLst>
                    <a:ext uri="{9D8B030D-6E8A-4147-A177-3AD203B41FA5}">
                      <a16:colId xmlns:a16="http://schemas.microsoft.com/office/drawing/2014/main" val="1946849265"/>
                    </a:ext>
                  </a:extLst>
                </a:gridCol>
                <a:gridCol w="1316736">
                  <a:extLst>
                    <a:ext uri="{9D8B030D-6E8A-4147-A177-3AD203B41FA5}">
                      <a16:colId xmlns:a16="http://schemas.microsoft.com/office/drawing/2014/main" val="948926386"/>
                    </a:ext>
                  </a:extLst>
                </a:gridCol>
                <a:gridCol w="1316736">
                  <a:extLst>
                    <a:ext uri="{9D8B030D-6E8A-4147-A177-3AD203B41FA5}">
                      <a16:colId xmlns:a16="http://schemas.microsoft.com/office/drawing/2014/main" val="1893321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1361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- 2025-06-15 14:06:55</a:t>
                      </a:r>
                      <a:r>
                        <a:rPr kumimoji="0" lang="de-DE" sz="1000" b="0" i="0" u="none" strike="noStrike" kern="1200" cap="none" spc="0" normalizeH="0" baseline="0" noProof="0">
                          <a:ln>
                            <a:noFill/>
                          </a:ln>
                          <a:solidFill>
                            <a:prstClr val="black"/>
                          </a:solidFill>
                          <a:effectLst/>
                          <a:uLnTx/>
                          <a:uFillTx/>
                          <a:latin typeface="Calibri"/>
                          <a:ea typeface="+mn-ea"/>
                          <a:cs typeface="+mn-cs"/>
                        </a:rPr>
                        <a:t>
 Fahrradstadt Münster: Fahrradampeln, klasse Fahrradwege und Velorouten. 🚲
Weil aber nicht alles perfekt ist, gibt es jemanden, der heimlich die Bordsteine absenkt: Wahrscheinlich nachts platziert er kleine Asphaltkleckse dahin, wo man mit dem Fahrrad normalerweise unangenehm herunterumpeln würde - so entstehen kleine Rampen, gerne auch mit goldenen Symbolen verziert. 🖌️Und das schon seit mehreren Jahren, ohne, dass die Identität des “Kleckser” herausgekommen ist. Fahrradfahrer lieben die kleinen Rampen – die Stadt sieht vor allem eins: Ein juristisches Risiko.😬
🧑🏻‍💻Autor: Rolf Heutmann 
#Münster #Fahrradstadt #Fahrradlife #Bordstein #Lokalzeit #WDR #ARD #NRW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408720</a:t>
                      </a:r>
                    </a:p>
                  </a:txBody>
                  <a:tcPr/>
                </a:tc>
                <a:extLst>
                  <a:ext uri="{0D108BD9-81ED-4DB2-BD59-A6C34878D82A}">
                    <a16:rowId xmlns:a16="http://schemas.microsoft.com/office/drawing/2014/main" val="2016594827"/>
                  </a:ext>
                </a:extLst>
              </a:tr>
            </a:tbl>
          </a:graphicData>
        </a:graphic>
      </p:graphicFrame>
      <p:sp>
        <p:nvSpPr>
          <p:cNvPr id="4" name="Text Placeholder 3">
            <a:extLst>
              <a:ext uri="{FF2B5EF4-FFF2-40B4-BE49-F238E27FC236}">
                <a16:creationId xmlns:a16="http://schemas.microsoft.com/office/drawing/2014/main" id="{83172D12-01A5-4571-A3DD-776C4FF570F7}"/>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2776184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7AB53-6022-4FAD-88B6-0691FB40C39C}"/>
              </a:ext>
            </a:extLst>
          </p:cNvPr>
          <p:cNvSpPr>
            <a:spLocks noGrp="1"/>
          </p:cNvSpPr>
          <p:nvPr>
            <p:ph type="title"/>
          </p:nvPr>
        </p:nvSpPr>
        <p:spPr/>
        <p:txBody>
          <a:bodyPr/>
          <a:lstStyle/>
          <a:p>
            <a:r>
              <a:rPr lang="de-DE"/>
              <a:t>Instagram Alle Posts des Zeitraums (mit Total Interactions) | 01.2.34. WDR Lokalzeit - 4 of 22</a:t>
            </a:r>
            <a:endParaRPr lang="en-US"/>
          </a:p>
        </p:txBody>
      </p:sp>
      <p:graphicFrame>
        <p:nvGraphicFramePr>
          <p:cNvPr id="5" name="Table Placeholder 4">
            <a:extLst>
              <a:ext uri="{FF2B5EF4-FFF2-40B4-BE49-F238E27FC236}">
                <a16:creationId xmlns:a16="http://schemas.microsoft.com/office/drawing/2014/main" id="{AF65B993-8315-4584-8980-213191722686}"/>
              </a:ext>
            </a:extLst>
          </p:cNvPr>
          <p:cNvGraphicFramePr>
            <a:graphicFrameLocks noGrp="1"/>
          </p:cNvGraphicFramePr>
          <p:nvPr>
            <p:ph type="tbl" sz="quarter" idx="13"/>
            <p:extLst>
              <p:ext uri="{D42A27DB-BD31-4B8C-83A1-F6EECF244321}">
                <p14:modId xmlns:p14="http://schemas.microsoft.com/office/powerpoint/2010/main" val="1091524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291649254"/>
                    </a:ext>
                  </a:extLst>
                </a:gridCol>
                <a:gridCol w="1316736">
                  <a:extLst>
                    <a:ext uri="{9D8B030D-6E8A-4147-A177-3AD203B41FA5}">
                      <a16:colId xmlns:a16="http://schemas.microsoft.com/office/drawing/2014/main" val="927845480"/>
                    </a:ext>
                  </a:extLst>
                </a:gridCol>
                <a:gridCol w="1316736">
                  <a:extLst>
                    <a:ext uri="{9D8B030D-6E8A-4147-A177-3AD203B41FA5}">
                      <a16:colId xmlns:a16="http://schemas.microsoft.com/office/drawing/2014/main" val="641126966"/>
                    </a:ext>
                  </a:extLst>
                </a:gridCol>
                <a:gridCol w="1316736">
                  <a:extLst>
                    <a:ext uri="{9D8B030D-6E8A-4147-A177-3AD203B41FA5}">
                      <a16:colId xmlns:a16="http://schemas.microsoft.com/office/drawing/2014/main" val="3298364991"/>
                    </a:ext>
                  </a:extLst>
                </a:gridCol>
                <a:gridCol w="1316736">
                  <a:extLst>
                    <a:ext uri="{9D8B030D-6E8A-4147-A177-3AD203B41FA5}">
                      <a16:colId xmlns:a16="http://schemas.microsoft.com/office/drawing/2014/main" val="2223872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9914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- 2025-06-12 12:05:00</a:t>
                      </a:r>
                      <a:r>
                        <a:rPr kumimoji="0" lang="de-DE" sz="1000" b="0" i="0" u="none" strike="noStrike" kern="1200" cap="none" spc="0" normalizeH="0" baseline="0" noProof="0">
                          <a:ln>
                            <a:noFill/>
                          </a:ln>
                          <a:solidFill>
                            <a:prstClr val="black"/>
                          </a:solidFill>
                          <a:effectLst/>
                          <a:uLnTx/>
                          <a:uFillTx/>
                          <a:latin typeface="Calibri"/>
                          <a:ea typeface="+mn-ea"/>
                          <a:cs typeface="+mn-cs"/>
                        </a:rPr>
                        <a:t>
 Update: Es gibt tolle Neuigkeiten für Sufyan: Er hat die Nachricht bekommen, dass er am 1.7.2025 seine Einbürgerungsurkunde erhalten soll. 🤩 Seinem großen Traum sollte nun nicht mehr viel im Wege stehen... 
Sufyans Traum: Als Jugendbotschafter in die USA reisen.
Das Problem: Die deutsche Bürokratie und Menschen, die ihn auf dem Fußballplatz angegriffen haben. 
Unter anderem wegen Personalengpässen bei der Stadt Köln wurde sein Antrag auf Einbürgerung nur sehr langsam bearbeitet. Dann kam es zum kompletten Stopp: Es lägen Strafverfahren gegen ihn vor.
Vor zehn Jahren ist Sufyan mit seiner Familie vor dem Völkermord an den Jesiden aus dem Irak geflüchtet, Deutschland ist seine neue Heimat geworden – und die will er auch gerne repräsentieren. 
🧑🏻‍💻Autor: Oliver Köhler 
#Köln #Schiri #Jesiden #Jugendbotschafter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377157</a:t>
                      </a:r>
                    </a:p>
                  </a:txBody>
                  <a:tcPr/>
                </a:tc>
                <a:extLst>
                  <a:ext uri="{0D108BD9-81ED-4DB2-BD59-A6C34878D82A}">
                    <a16:rowId xmlns:a16="http://schemas.microsoft.com/office/drawing/2014/main" val="2982309232"/>
                  </a:ext>
                </a:extLst>
              </a:tr>
            </a:tbl>
          </a:graphicData>
        </a:graphic>
      </p:graphicFrame>
      <p:sp>
        <p:nvSpPr>
          <p:cNvPr id="4" name="Text Placeholder 3">
            <a:extLst>
              <a:ext uri="{FF2B5EF4-FFF2-40B4-BE49-F238E27FC236}">
                <a16:creationId xmlns:a16="http://schemas.microsoft.com/office/drawing/2014/main" id="{53FB5EBC-7ECA-4ABD-9F7F-4B30A189AC07}"/>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1069668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B674D-4004-462D-9C45-5DE98A037533}"/>
              </a:ext>
            </a:extLst>
          </p:cNvPr>
          <p:cNvSpPr>
            <a:spLocks noGrp="1"/>
          </p:cNvSpPr>
          <p:nvPr>
            <p:ph type="title"/>
          </p:nvPr>
        </p:nvSpPr>
        <p:spPr/>
        <p:txBody>
          <a:bodyPr/>
          <a:lstStyle/>
          <a:p>
            <a:r>
              <a:rPr lang="de-DE"/>
              <a:t>Instagram Alle Posts des Zeitraums (mit Total Interactions) | 01.2.34. WDR Lokalzeit - 5 of 22</a:t>
            </a:r>
            <a:endParaRPr lang="en-US"/>
          </a:p>
        </p:txBody>
      </p:sp>
      <p:graphicFrame>
        <p:nvGraphicFramePr>
          <p:cNvPr id="5" name="Table Placeholder 4">
            <a:extLst>
              <a:ext uri="{FF2B5EF4-FFF2-40B4-BE49-F238E27FC236}">
                <a16:creationId xmlns:a16="http://schemas.microsoft.com/office/drawing/2014/main" id="{E0CF5044-6F16-4598-A75C-6BE8F94027FF}"/>
              </a:ext>
            </a:extLst>
          </p:cNvPr>
          <p:cNvGraphicFramePr>
            <a:graphicFrameLocks noGrp="1"/>
          </p:cNvGraphicFramePr>
          <p:nvPr>
            <p:ph type="tbl" sz="quarter" idx="13"/>
            <p:extLst>
              <p:ext uri="{D42A27DB-BD31-4B8C-83A1-F6EECF244321}">
                <p14:modId xmlns:p14="http://schemas.microsoft.com/office/powerpoint/2010/main" val="777130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5650240"/>
                    </a:ext>
                  </a:extLst>
                </a:gridCol>
                <a:gridCol w="1316736">
                  <a:extLst>
                    <a:ext uri="{9D8B030D-6E8A-4147-A177-3AD203B41FA5}">
                      <a16:colId xmlns:a16="http://schemas.microsoft.com/office/drawing/2014/main" val="2104962751"/>
                    </a:ext>
                  </a:extLst>
                </a:gridCol>
                <a:gridCol w="1316736">
                  <a:extLst>
                    <a:ext uri="{9D8B030D-6E8A-4147-A177-3AD203B41FA5}">
                      <a16:colId xmlns:a16="http://schemas.microsoft.com/office/drawing/2014/main" val="2395825629"/>
                    </a:ext>
                  </a:extLst>
                </a:gridCol>
                <a:gridCol w="1316736">
                  <a:extLst>
                    <a:ext uri="{9D8B030D-6E8A-4147-A177-3AD203B41FA5}">
                      <a16:colId xmlns:a16="http://schemas.microsoft.com/office/drawing/2014/main" val="275576690"/>
                    </a:ext>
                  </a:extLst>
                </a:gridCol>
                <a:gridCol w="1316736">
                  <a:extLst>
                    <a:ext uri="{9D8B030D-6E8A-4147-A177-3AD203B41FA5}">
                      <a16:colId xmlns:a16="http://schemas.microsoft.com/office/drawing/2014/main" val="4049095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3758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- 2025-06-09 10:55:00</a:t>
                      </a:r>
                      <a:r>
                        <a:rPr kumimoji="0" lang="en-US" sz="1000" b="0" i="0" u="none" strike="noStrike" kern="1200" cap="none" spc="0" normalizeH="0" baseline="0" noProof="0">
                          <a:ln>
                            <a:noFill/>
                          </a:ln>
                          <a:solidFill>
                            <a:prstClr val="black"/>
                          </a:solidFill>
                          <a:effectLst/>
                          <a:uLnTx/>
                          <a:uFillTx/>
                          <a:latin typeface="Calibri"/>
                          <a:ea typeface="+mn-ea"/>
                          <a:cs typeface="+mn-cs"/>
                        </a:rPr>
                        <a:t>
 Hat Jürgen das coolste Wohnmobil im ganzen Westen? 😎🚐  
In über 2000 Stunden Arbeit hat der Ostwestfale aus Halle (Westf.) einen alten Reisebus in einen voll ausgestatteten Camper verwandelt – mit Schlafzimmer, Küche, Bad und ganz viel Liebe zum Detail.  Ein echtes DIY-Projekt der Extraklasse! 👷🔧  
Und definitiv ein Hingucker auf jedem Campingplatz, oder? 🤩
👨‍💻Autor: Luca Peters 
#Wohnmobil #Camper #DIY #Halle #Westfalen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310257</a:t>
                      </a:r>
                    </a:p>
                  </a:txBody>
                  <a:tcPr/>
                </a:tc>
                <a:extLst>
                  <a:ext uri="{0D108BD9-81ED-4DB2-BD59-A6C34878D82A}">
                    <a16:rowId xmlns:a16="http://schemas.microsoft.com/office/drawing/2014/main" val="182009834"/>
                  </a:ext>
                </a:extLst>
              </a:tr>
            </a:tbl>
          </a:graphicData>
        </a:graphic>
      </p:graphicFrame>
      <p:sp>
        <p:nvSpPr>
          <p:cNvPr id="4" name="Text Placeholder 3">
            <a:extLst>
              <a:ext uri="{FF2B5EF4-FFF2-40B4-BE49-F238E27FC236}">
                <a16:creationId xmlns:a16="http://schemas.microsoft.com/office/drawing/2014/main" id="{00D3F646-4C48-4ED5-8598-D7CAE714819E}"/>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3378464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A66B1-F5A6-4E20-BB70-506E3C8FEB89}"/>
              </a:ext>
            </a:extLst>
          </p:cNvPr>
          <p:cNvSpPr>
            <a:spLocks noGrp="1"/>
          </p:cNvSpPr>
          <p:nvPr>
            <p:ph type="title"/>
          </p:nvPr>
        </p:nvSpPr>
        <p:spPr/>
        <p:txBody>
          <a:bodyPr/>
          <a:lstStyle/>
          <a:p>
            <a:r>
              <a:rPr lang="de-DE"/>
              <a:t>Instagram Alle Posts des Zeitraums (mit Total Interactions) | 01.2.34. WDR Lokalzeit - 6 of 22</a:t>
            </a:r>
            <a:endParaRPr lang="en-US"/>
          </a:p>
        </p:txBody>
      </p:sp>
      <p:graphicFrame>
        <p:nvGraphicFramePr>
          <p:cNvPr id="5" name="Table Placeholder 4">
            <a:extLst>
              <a:ext uri="{FF2B5EF4-FFF2-40B4-BE49-F238E27FC236}">
                <a16:creationId xmlns:a16="http://schemas.microsoft.com/office/drawing/2014/main" id="{82BAE998-A1B8-4DC9-BA0B-CE17B34A95CF}"/>
              </a:ext>
            </a:extLst>
          </p:cNvPr>
          <p:cNvGraphicFramePr>
            <a:graphicFrameLocks noGrp="1"/>
          </p:cNvGraphicFramePr>
          <p:nvPr>
            <p:ph type="tbl" sz="quarter" idx="13"/>
            <p:extLst>
              <p:ext uri="{D42A27DB-BD31-4B8C-83A1-F6EECF244321}">
                <p14:modId xmlns:p14="http://schemas.microsoft.com/office/powerpoint/2010/main" val="2348153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58978176"/>
                    </a:ext>
                  </a:extLst>
                </a:gridCol>
                <a:gridCol w="1316736">
                  <a:extLst>
                    <a:ext uri="{9D8B030D-6E8A-4147-A177-3AD203B41FA5}">
                      <a16:colId xmlns:a16="http://schemas.microsoft.com/office/drawing/2014/main" val="2537729647"/>
                    </a:ext>
                  </a:extLst>
                </a:gridCol>
                <a:gridCol w="1316736">
                  <a:extLst>
                    <a:ext uri="{9D8B030D-6E8A-4147-A177-3AD203B41FA5}">
                      <a16:colId xmlns:a16="http://schemas.microsoft.com/office/drawing/2014/main" val="3152780254"/>
                    </a:ext>
                  </a:extLst>
                </a:gridCol>
                <a:gridCol w="1316736">
                  <a:extLst>
                    <a:ext uri="{9D8B030D-6E8A-4147-A177-3AD203B41FA5}">
                      <a16:colId xmlns:a16="http://schemas.microsoft.com/office/drawing/2014/main" val="1083999471"/>
                    </a:ext>
                  </a:extLst>
                </a:gridCol>
                <a:gridCol w="1316736">
                  <a:extLst>
                    <a:ext uri="{9D8B030D-6E8A-4147-A177-3AD203B41FA5}">
                      <a16:colId xmlns:a16="http://schemas.microsoft.com/office/drawing/2014/main" val="3708200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56495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- 2025-06-12 09:19:27</a:t>
                      </a:r>
                      <a:r>
                        <a:rPr kumimoji="0" lang="de-DE" sz="1000" b="0" i="0" u="none" strike="noStrike" kern="1200" cap="none" spc="0" normalizeH="0" baseline="0" noProof="0">
                          <a:ln>
                            <a:noFill/>
                          </a:ln>
                          <a:solidFill>
                            <a:prstClr val="black"/>
                          </a:solidFill>
                          <a:effectLst/>
                          <a:uLnTx/>
                          <a:uFillTx/>
                          <a:latin typeface="Calibri"/>
                          <a:ea typeface="+mn-ea"/>
                          <a:cs typeface="+mn-cs"/>
                        </a:rPr>
                        <a:t>
 Demenz bei Kindern? Die 5-jährige Isabella aus Simmerath hat Kinderdemenz - eine unheilbare Krankheit, durch die ihr Körper nach und nach das Leben verlernt.
Seit der Diagnose lebt ihre Familie im Hier und Jetzt, denn niemand weiß, wie viel Zeit ihnen noch bleibt. Sie geben alles, damit Isabellas Leben schön und voller Liebe ist. ❤️‍🩹
👩🏼‍💻Autorin: Sofia Leikam 
#Kinderdemenz #Inklusion #Familie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295837</a:t>
                      </a:r>
                    </a:p>
                  </a:txBody>
                  <a:tcPr/>
                </a:tc>
                <a:extLst>
                  <a:ext uri="{0D108BD9-81ED-4DB2-BD59-A6C34878D82A}">
                    <a16:rowId xmlns:a16="http://schemas.microsoft.com/office/drawing/2014/main" val="2339869257"/>
                  </a:ext>
                </a:extLst>
              </a:tr>
            </a:tbl>
          </a:graphicData>
        </a:graphic>
      </p:graphicFrame>
      <p:sp>
        <p:nvSpPr>
          <p:cNvPr id="4" name="Text Placeholder 3">
            <a:extLst>
              <a:ext uri="{FF2B5EF4-FFF2-40B4-BE49-F238E27FC236}">
                <a16:creationId xmlns:a16="http://schemas.microsoft.com/office/drawing/2014/main" id="{BE19D491-65D1-483C-8816-080A170F7FEE}"/>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776381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A092E-149C-4F38-82AE-0E70190FC679}"/>
              </a:ext>
            </a:extLst>
          </p:cNvPr>
          <p:cNvSpPr>
            <a:spLocks noGrp="1"/>
          </p:cNvSpPr>
          <p:nvPr>
            <p:ph type="title"/>
          </p:nvPr>
        </p:nvSpPr>
        <p:spPr/>
        <p:txBody>
          <a:bodyPr/>
          <a:lstStyle/>
          <a:p>
            <a:r>
              <a:rPr lang="de-DE"/>
              <a:t>Instagram Alle Posts des Zeitraums (mit Total Interactions) | 01.2.34. WDR Lokalzeit - 7 of 22</a:t>
            </a:r>
            <a:endParaRPr lang="en-US"/>
          </a:p>
        </p:txBody>
      </p:sp>
      <p:graphicFrame>
        <p:nvGraphicFramePr>
          <p:cNvPr id="5" name="Table Placeholder 4">
            <a:extLst>
              <a:ext uri="{FF2B5EF4-FFF2-40B4-BE49-F238E27FC236}">
                <a16:creationId xmlns:a16="http://schemas.microsoft.com/office/drawing/2014/main" id="{EE4699F5-F6F9-47FB-8DD3-AF6BB94AE923}"/>
              </a:ext>
            </a:extLst>
          </p:cNvPr>
          <p:cNvGraphicFramePr>
            <a:graphicFrameLocks noGrp="1"/>
          </p:cNvGraphicFramePr>
          <p:nvPr>
            <p:ph type="tbl" sz="quarter" idx="13"/>
            <p:extLst>
              <p:ext uri="{D42A27DB-BD31-4B8C-83A1-F6EECF244321}">
                <p14:modId xmlns:p14="http://schemas.microsoft.com/office/powerpoint/2010/main" val="137753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72019034"/>
                    </a:ext>
                  </a:extLst>
                </a:gridCol>
                <a:gridCol w="1316736">
                  <a:extLst>
                    <a:ext uri="{9D8B030D-6E8A-4147-A177-3AD203B41FA5}">
                      <a16:colId xmlns:a16="http://schemas.microsoft.com/office/drawing/2014/main" val="3707307590"/>
                    </a:ext>
                  </a:extLst>
                </a:gridCol>
                <a:gridCol w="1316736">
                  <a:extLst>
                    <a:ext uri="{9D8B030D-6E8A-4147-A177-3AD203B41FA5}">
                      <a16:colId xmlns:a16="http://schemas.microsoft.com/office/drawing/2014/main" val="3589920498"/>
                    </a:ext>
                  </a:extLst>
                </a:gridCol>
                <a:gridCol w="1316736">
                  <a:extLst>
                    <a:ext uri="{9D8B030D-6E8A-4147-A177-3AD203B41FA5}">
                      <a16:colId xmlns:a16="http://schemas.microsoft.com/office/drawing/2014/main" val="2135868881"/>
                    </a:ext>
                  </a:extLst>
                </a:gridCol>
                <a:gridCol w="1316736">
                  <a:extLst>
                    <a:ext uri="{9D8B030D-6E8A-4147-A177-3AD203B41FA5}">
                      <a16:colId xmlns:a16="http://schemas.microsoft.com/office/drawing/2014/main" val="1435225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81030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- 2025-06-13 12:15:00</a:t>
                      </a:r>
                      <a:r>
                        <a:rPr kumimoji="0" lang="de-DE" sz="1000" b="0" i="0" u="none" strike="noStrike" kern="1200" cap="none" spc="0" normalizeH="0" baseline="0" noProof="0">
                          <a:ln>
                            <a:noFill/>
                          </a:ln>
                          <a:solidFill>
                            <a:prstClr val="black"/>
                          </a:solidFill>
                          <a:effectLst/>
                          <a:uLnTx/>
                          <a:uFillTx/>
                          <a:latin typeface="Calibri"/>
                          <a:ea typeface="+mn-ea"/>
                          <a:cs typeface="+mn-cs"/>
                        </a:rPr>
                        <a:t>
 Nicht alle Hochbegabten sind automatisch gut in der Schule, stattdessen haben sie viele Probleme in ihrem Alltag.🤔
Andrea erfährt selbst erst spät, dass sie hochbegabt ist. Die Erkenntnis krempelt ihr ganzes Leben um. Sie verwirklicht sich selbst und macht heute das, was ihr selbst als Kind geholfen hätte: Sie coacht Hochbegabte.🙏🏻
👩🏻‍💻Autorin: Katharina Paris
#Hochbegabung #Lokalzeit #WDR #ARD #Essen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156096</a:t>
                      </a:r>
                    </a:p>
                  </a:txBody>
                  <a:tcPr/>
                </a:tc>
                <a:extLst>
                  <a:ext uri="{0D108BD9-81ED-4DB2-BD59-A6C34878D82A}">
                    <a16:rowId xmlns:a16="http://schemas.microsoft.com/office/drawing/2014/main" val="3008612922"/>
                  </a:ext>
                </a:extLst>
              </a:tr>
            </a:tbl>
          </a:graphicData>
        </a:graphic>
      </p:graphicFrame>
      <p:sp>
        <p:nvSpPr>
          <p:cNvPr id="4" name="Text Placeholder 3">
            <a:extLst>
              <a:ext uri="{FF2B5EF4-FFF2-40B4-BE49-F238E27FC236}">
                <a16:creationId xmlns:a16="http://schemas.microsoft.com/office/drawing/2014/main" id="{07AFF318-BD9F-4143-AF8D-A410FC58A2D0}"/>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2785090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2C428-C486-4F6C-A14E-12670456AC8C}"/>
              </a:ext>
            </a:extLst>
          </p:cNvPr>
          <p:cNvSpPr>
            <a:spLocks noGrp="1"/>
          </p:cNvSpPr>
          <p:nvPr>
            <p:ph type="title"/>
          </p:nvPr>
        </p:nvSpPr>
        <p:spPr/>
        <p:txBody>
          <a:bodyPr/>
          <a:lstStyle/>
          <a:p>
            <a:r>
              <a:rPr lang="de-DE"/>
              <a:t>Instagram Alle Posts des Zeitraums (mit Total Interactions) | 01.2.34. WDR Lokalzeit - 8 of 22</a:t>
            </a:r>
            <a:endParaRPr lang="en-US"/>
          </a:p>
        </p:txBody>
      </p:sp>
      <p:graphicFrame>
        <p:nvGraphicFramePr>
          <p:cNvPr id="5" name="Table Placeholder 4">
            <a:extLst>
              <a:ext uri="{FF2B5EF4-FFF2-40B4-BE49-F238E27FC236}">
                <a16:creationId xmlns:a16="http://schemas.microsoft.com/office/drawing/2014/main" id="{39A6532A-9C5E-4764-80B4-5C2A61C5C559}"/>
              </a:ext>
            </a:extLst>
          </p:cNvPr>
          <p:cNvGraphicFramePr>
            <a:graphicFrameLocks noGrp="1"/>
          </p:cNvGraphicFramePr>
          <p:nvPr>
            <p:ph type="tbl" sz="quarter" idx="13"/>
            <p:extLst>
              <p:ext uri="{D42A27DB-BD31-4B8C-83A1-F6EECF244321}">
                <p14:modId xmlns:p14="http://schemas.microsoft.com/office/powerpoint/2010/main" val="3637091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890491177"/>
                    </a:ext>
                  </a:extLst>
                </a:gridCol>
                <a:gridCol w="1316736">
                  <a:extLst>
                    <a:ext uri="{9D8B030D-6E8A-4147-A177-3AD203B41FA5}">
                      <a16:colId xmlns:a16="http://schemas.microsoft.com/office/drawing/2014/main" val="3926647900"/>
                    </a:ext>
                  </a:extLst>
                </a:gridCol>
                <a:gridCol w="1316736">
                  <a:extLst>
                    <a:ext uri="{9D8B030D-6E8A-4147-A177-3AD203B41FA5}">
                      <a16:colId xmlns:a16="http://schemas.microsoft.com/office/drawing/2014/main" val="694454608"/>
                    </a:ext>
                  </a:extLst>
                </a:gridCol>
                <a:gridCol w="1316736">
                  <a:extLst>
                    <a:ext uri="{9D8B030D-6E8A-4147-A177-3AD203B41FA5}">
                      <a16:colId xmlns:a16="http://schemas.microsoft.com/office/drawing/2014/main" val="3221891783"/>
                    </a:ext>
                  </a:extLst>
                </a:gridCol>
                <a:gridCol w="1316736">
                  <a:extLst>
                    <a:ext uri="{9D8B030D-6E8A-4147-A177-3AD203B41FA5}">
                      <a16:colId xmlns:a16="http://schemas.microsoft.com/office/drawing/2014/main" val="2890810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305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- 2025-06-11 13:05:00</a:t>
                      </a:r>
                      <a:r>
                        <a:rPr kumimoji="0" lang="de-DE" sz="1000" b="0" i="0" u="none" strike="noStrike" kern="1200" cap="none" spc="0" normalizeH="0" baseline="0" noProof="0">
                          <a:ln>
                            <a:noFill/>
                          </a:ln>
                          <a:solidFill>
                            <a:prstClr val="black"/>
                          </a:solidFill>
                          <a:effectLst/>
                          <a:uLnTx/>
                          <a:uFillTx/>
                          <a:latin typeface="Calibri"/>
                          <a:ea typeface="+mn-ea"/>
                          <a:cs typeface="+mn-cs"/>
                        </a:rPr>
                        <a:t>
 „Was stimmt nicht mit mir?“ - diese Frage hat sich Janine oft gestellt.
Sie ist 30, hatte noch nie eine Beziehung und auch noch nie S*x. Das Problem: Janine hat Angst vor Intimität. 🫣
Von der Gesellschaft fühlt sie sich unter Druck gesetzt. Deswegen setzt sie sich für eine Selbstbestimmte Sexualität ein. Denn S*x muss man nicht haben, nur um es abhaken zu können. ☝🏻❤️
👩‍💻Autorin: Jana Musiol
#ErstesMal #Jungfrau #WDR #Lokalzeit #ARD
nineistlaut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137733</a:t>
                      </a:r>
                    </a:p>
                  </a:txBody>
                  <a:tcPr/>
                </a:tc>
                <a:extLst>
                  <a:ext uri="{0D108BD9-81ED-4DB2-BD59-A6C34878D82A}">
                    <a16:rowId xmlns:a16="http://schemas.microsoft.com/office/drawing/2014/main" val="1228133194"/>
                  </a:ext>
                </a:extLst>
              </a:tr>
            </a:tbl>
          </a:graphicData>
        </a:graphic>
      </p:graphicFrame>
      <p:sp>
        <p:nvSpPr>
          <p:cNvPr id="4" name="Text Placeholder 3">
            <a:extLst>
              <a:ext uri="{FF2B5EF4-FFF2-40B4-BE49-F238E27FC236}">
                <a16:creationId xmlns:a16="http://schemas.microsoft.com/office/drawing/2014/main" id="{CDB927A0-3AFB-49C4-A71A-745A60C41B66}"/>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3447615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CE7F9-53A0-49FB-9D9D-F7FA5180054D}"/>
              </a:ext>
            </a:extLst>
          </p:cNvPr>
          <p:cNvSpPr>
            <a:spLocks noGrp="1"/>
          </p:cNvSpPr>
          <p:nvPr>
            <p:ph type="title"/>
          </p:nvPr>
        </p:nvSpPr>
        <p:spPr/>
        <p:txBody>
          <a:bodyPr/>
          <a:lstStyle/>
          <a:p>
            <a:r>
              <a:rPr lang="de-DE"/>
              <a:t>Instagram Alle Posts des Zeitraums (mit Total Interactions) | 01.2.34. WDR Lokalzeit - 9 of 22</a:t>
            </a:r>
            <a:endParaRPr lang="en-US"/>
          </a:p>
        </p:txBody>
      </p:sp>
      <p:graphicFrame>
        <p:nvGraphicFramePr>
          <p:cNvPr id="5" name="Table Placeholder 4">
            <a:extLst>
              <a:ext uri="{FF2B5EF4-FFF2-40B4-BE49-F238E27FC236}">
                <a16:creationId xmlns:a16="http://schemas.microsoft.com/office/drawing/2014/main" id="{805BBC7D-EBD8-4402-92D8-DF3D2118CFD9}"/>
              </a:ext>
            </a:extLst>
          </p:cNvPr>
          <p:cNvGraphicFramePr>
            <a:graphicFrameLocks noGrp="1"/>
          </p:cNvGraphicFramePr>
          <p:nvPr>
            <p:ph type="tbl" sz="quarter" idx="13"/>
            <p:extLst>
              <p:ext uri="{D42A27DB-BD31-4B8C-83A1-F6EECF244321}">
                <p14:modId xmlns:p14="http://schemas.microsoft.com/office/powerpoint/2010/main" val="3566547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74792959"/>
                    </a:ext>
                  </a:extLst>
                </a:gridCol>
                <a:gridCol w="1316736">
                  <a:extLst>
                    <a:ext uri="{9D8B030D-6E8A-4147-A177-3AD203B41FA5}">
                      <a16:colId xmlns:a16="http://schemas.microsoft.com/office/drawing/2014/main" val="4091862581"/>
                    </a:ext>
                  </a:extLst>
                </a:gridCol>
                <a:gridCol w="1316736">
                  <a:extLst>
                    <a:ext uri="{9D8B030D-6E8A-4147-A177-3AD203B41FA5}">
                      <a16:colId xmlns:a16="http://schemas.microsoft.com/office/drawing/2014/main" val="875081830"/>
                    </a:ext>
                  </a:extLst>
                </a:gridCol>
                <a:gridCol w="1316736">
                  <a:extLst>
                    <a:ext uri="{9D8B030D-6E8A-4147-A177-3AD203B41FA5}">
                      <a16:colId xmlns:a16="http://schemas.microsoft.com/office/drawing/2014/main" val="4286776167"/>
                    </a:ext>
                  </a:extLst>
                </a:gridCol>
                <a:gridCol w="1316736">
                  <a:extLst>
                    <a:ext uri="{9D8B030D-6E8A-4147-A177-3AD203B41FA5}">
                      <a16:colId xmlns:a16="http://schemas.microsoft.com/office/drawing/2014/main" val="3524397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0556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- 2025-06-11 16:08:03</a:t>
                      </a:r>
                      <a:r>
                        <a:rPr kumimoji="0" lang="de-DE" sz="1000" b="0" i="0" u="none" strike="noStrike" kern="1200" cap="none" spc="0" normalizeH="0" baseline="0" noProof="0">
                          <a:ln>
                            <a:noFill/>
                          </a:ln>
                          <a:solidFill>
                            <a:prstClr val="black"/>
                          </a:solidFill>
                          <a:effectLst/>
                          <a:uLnTx/>
                          <a:uFillTx/>
                          <a:latin typeface="Calibri"/>
                          <a:ea typeface="+mn-ea"/>
                          <a:cs typeface="+mn-cs"/>
                        </a:rPr>
                        <a:t>
 In diesem Hotel erlebt Oliver sein weiß-blaues Wunder. 
Seine Partnerin Nicole hat hier zum Jahrestag ein MSV Duisburg Zimmer gebucht – als Überraschung. Denn der MSV spielte bei ihrem Kennenlernen eine besondere Rolle. 💙
Die Übernachtung im Zebra-Zimmer kostet übrigens 119,02 Euro – eine Anspielung auf das MSV-Gründungsjahr.😜
👩🏼‍💻Autorin: Vanessa Wiebe
#MSV #Liebe #Duisburg #Fußball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115344</a:t>
                      </a:r>
                    </a:p>
                  </a:txBody>
                  <a:tcPr/>
                </a:tc>
                <a:extLst>
                  <a:ext uri="{0D108BD9-81ED-4DB2-BD59-A6C34878D82A}">
                    <a16:rowId xmlns:a16="http://schemas.microsoft.com/office/drawing/2014/main" val="3236864527"/>
                  </a:ext>
                </a:extLst>
              </a:tr>
            </a:tbl>
          </a:graphicData>
        </a:graphic>
      </p:graphicFrame>
      <p:sp>
        <p:nvSpPr>
          <p:cNvPr id="4" name="Text Placeholder 3">
            <a:extLst>
              <a:ext uri="{FF2B5EF4-FFF2-40B4-BE49-F238E27FC236}">
                <a16:creationId xmlns:a16="http://schemas.microsoft.com/office/drawing/2014/main" id="{AC742366-77FF-4B1C-AA62-1721C189A24B}"/>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479871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D6B4E-67D0-4040-8B49-05D4BDC140C4}"/>
              </a:ext>
            </a:extLst>
          </p:cNvPr>
          <p:cNvSpPr>
            <a:spLocks noGrp="1"/>
          </p:cNvSpPr>
          <p:nvPr>
            <p:ph type="title"/>
          </p:nvPr>
        </p:nvSpPr>
        <p:spPr/>
        <p:txBody>
          <a:bodyPr/>
          <a:lstStyle/>
          <a:p>
            <a:r>
              <a:rPr lang="de-DE"/>
              <a:t>Instagram Alle Posts des Zeitraums (mit Total Interactions) | 01.2.34. WDR Lokalzeit - 10 of 22</a:t>
            </a:r>
            <a:endParaRPr lang="en-US"/>
          </a:p>
        </p:txBody>
      </p:sp>
      <p:graphicFrame>
        <p:nvGraphicFramePr>
          <p:cNvPr id="5" name="Table Placeholder 4">
            <a:extLst>
              <a:ext uri="{FF2B5EF4-FFF2-40B4-BE49-F238E27FC236}">
                <a16:creationId xmlns:a16="http://schemas.microsoft.com/office/drawing/2014/main" id="{DBEB095A-C906-462E-ADEC-1829AB019ADA}"/>
              </a:ext>
            </a:extLst>
          </p:cNvPr>
          <p:cNvGraphicFramePr>
            <a:graphicFrameLocks noGrp="1"/>
          </p:cNvGraphicFramePr>
          <p:nvPr>
            <p:ph type="tbl" sz="quarter" idx="13"/>
            <p:extLst>
              <p:ext uri="{D42A27DB-BD31-4B8C-83A1-F6EECF244321}">
                <p14:modId xmlns:p14="http://schemas.microsoft.com/office/powerpoint/2010/main" val="1571423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27518799"/>
                    </a:ext>
                  </a:extLst>
                </a:gridCol>
                <a:gridCol w="1316736">
                  <a:extLst>
                    <a:ext uri="{9D8B030D-6E8A-4147-A177-3AD203B41FA5}">
                      <a16:colId xmlns:a16="http://schemas.microsoft.com/office/drawing/2014/main" val="2769288214"/>
                    </a:ext>
                  </a:extLst>
                </a:gridCol>
                <a:gridCol w="1316736">
                  <a:extLst>
                    <a:ext uri="{9D8B030D-6E8A-4147-A177-3AD203B41FA5}">
                      <a16:colId xmlns:a16="http://schemas.microsoft.com/office/drawing/2014/main" val="361871904"/>
                    </a:ext>
                  </a:extLst>
                </a:gridCol>
                <a:gridCol w="1316736">
                  <a:extLst>
                    <a:ext uri="{9D8B030D-6E8A-4147-A177-3AD203B41FA5}">
                      <a16:colId xmlns:a16="http://schemas.microsoft.com/office/drawing/2014/main" val="1400185757"/>
                    </a:ext>
                  </a:extLst>
                </a:gridCol>
                <a:gridCol w="1316736">
                  <a:extLst>
                    <a:ext uri="{9D8B030D-6E8A-4147-A177-3AD203B41FA5}">
                      <a16:colId xmlns:a16="http://schemas.microsoft.com/office/drawing/2014/main" val="2335557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59882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- 2025-06-14 14:49:33</a:t>
                      </a:r>
                      <a:r>
                        <a:rPr kumimoji="0" lang="de-DE" sz="1000" b="0" i="0" u="none" strike="noStrike" kern="1200" cap="none" spc="0" normalizeH="0" baseline="0" noProof="0">
                          <a:ln>
                            <a:noFill/>
                          </a:ln>
                          <a:solidFill>
                            <a:prstClr val="black"/>
                          </a:solidFill>
                          <a:effectLst/>
                          <a:uLnTx/>
                          <a:uFillTx/>
                          <a:latin typeface="Calibri"/>
                          <a:ea typeface="+mn-ea"/>
                          <a:cs typeface="+mn-cs"/>
                        </a:rPr>
                        <a:t>
 Was passiert eigentlich, wenn man stirbt? Und wie sieht eine Urne aus?
Auf solche Fragen bereitet die Trauerinsel auf dem Friedhof in Greven Kinder spielerisch vor. ❤️
So kann Oliver entdecken, wie er seiner verstorbenen Uroma auch jetzt noch nah sein kann. 💫🔭
👩🏼‍💻Autorin: Alina Freimann
#Trauer #Tod #Heilpädagogik #Greven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90885</a:t>
                      </a:r>
                    </a:p>
                  </a:txBody>
                  <a:tcPr/>
                </a:tc>
                <a:extLst>
                  <a:ext uri="{0D108BD9-81ED-4DB2-BD59-A6C34878D82A}">
                    <a16:rowId xmlns:a16="http://schemas.microsoft.com/office/drawing/2014/main" val="1884173803"/>
                  </a:ext>
                </a:extLst>
              </a:tr>
            </a:tbl>
          </a:graphicData>
        </a:graphic>
      </p:graphicFrame>
      <p:sp>
        <p:nvSpPr>
          <p:cNvPr id="4" name="Text Placeholder 3">
            <a:extLst>
              <a:ext uri="{FF2B5EF4-FFF2-40B4-BE49-F238E27FC236}">
                <a16:creationId xmlns:a16="http://schemas.microsoft.com/office/drawing/2014/main" id="{D2AF8698-258B-475A-86E3-D7B62C35A998}"/>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2195126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6C085-E33F-44D6-B21B-0B384C5B0AF2}"/>
              </a:ext>
            </a:extLst>
          </p:cNvPr>
          <p:cNvSpPr>
            <a:spLocks noGrp="1"/>
          </p:cNvSpPr>
          <p:nvPr>
            <p:ph type="title"/>
          </p:nvPr>
        </p:nvSpPr>
        <p:spPr/>
        <p:txBody>
          <a:bodyPr/>
          <a:lstStyle/>
          <a:p>
            <a:r>
              <a:rPr lang="de-DE"/>
              <a:t>Instagram Alle Posts des Zeitraums (mit Total Interactions) | 01.2.34. WDR Lokalzeit - 11 of 22</a:t>
            </a:r>
            <a:endParaRPr lang="en-US"/>
          </a:p>
        </p:txBody>
      </p:sp>
      <p:graphicFrame>
        <p:nvGraphicFramePr>
          <p:cNvPr id="5" name="Table Placeholder 4">
            <a:extLst>
              <a:ext uri="{FF2B5EF4-FFF2-40B4-BE49-F238E27FC236}">
                <a16:creationId xmlns:a16="http://schemas.microsoft.com/office/drawing/2014/main" id="{4E18C3A4-2565-4902-BA1E-6EA3E6ADC51A}"/>
              </a:ext>
            </a:extLst>
          </p:cNvPr>
          <p:cNvGraphicFramePr>
            <a:graphicFrameLocks noGrp="1"/>
          </p:cNvGraphicFramePr>
          <p:nvPr>
            <p:ph type="tbl" sz="quarter" idx="13"/>
            <p:extLst>
              <p:ext uri="{D42A27DB-BD31-4B8C-83A1-F6EECF244321}">
                <p14:modId xmlns:p14="http://schemas.microsoft.com/office/powerpoint/2010/main" val="3037942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758706528"/>
                    </a:ext>
                  </a:extLst>
                </a:gridCol>
                <a:gridCol w="1316736">
                  <a:extLst>
                    <a:ext uri="{9D8B030D-6E8A-4147-A177-3AD203B41FA5}">
                      <a16:colId xmlns:a16="http://schemas.microsoft.com/office/drawing/2014/main" val="1083156288"/>
                    </a:ext>
                  </a:extLst>
                </a:gridCol>
                <a:gridCol w="1316736">
                  <a:extLst>
                    <a:ext uri="{9D8B030D-6E8A-4147-A177-3AD203B41FA5}">
                      <a16:colId xmlns:a16="http://schemas.microsoft.com/office/drawing/2014/main" val="93172671"/>
                    </a:ext>
                  </a:extLst>
                </a:gridCol>
                <a:gridCol w="1316736">
                  <a:extLst>
                    <a:ext uri="{9D8B030D-6E8A-4147-A177-3AD203B41FA5}">
                      <a16:colId xmlns:a16="http://schemas.microsoft.com/office/drawing/2014/main" val="1955846538"/>
                    </a:ext>
                  </a:extLst>
                </a:gridCol>
                <a:gridCol w="1316736">
                  <a:extLst>
                    <a:ext uri="{9D8B030D-6E8A-4147-A177-3AD203B41FA5}">
                      <a16:colId xmlns:a16="http://schemas.microsoft.com/office/drawing/2014/main" val="3509049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1919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- 2025-06-15 11:36:55</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liegst im Krankenhaus – und plötzlich bekommst du ein kurzes Privatkonzert. 🎶
Im Universitätsklinikum Münster bringt das Projekt „Kultur wird mobil“ Musik und Humor direkt zu den Patientinnen und Patienten ans Bett. Angelika und Barbara besuchen sie auf den Stationen, um Mut zu machen und Erinnerungen zu wecken. Der Moment, in dem ein Lied Herzen öffnet, ist pure Magie. Ein kleiner Besuch – mit großer Wirkung. ❤️
👩🏼‍💻Autorin: Paula Weber
#Kultur #Musik #Menschlichkeit #Lokalzeit #WDR #ARD #Münster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44756</a:t>
                      </a:r>
                    </a:p>
                  </a:txBody>
                  <a:tcPr/>
                </a:tc>
                <a:extLst>
                  <a:ext uri="{0D108BD9-81ED-4DB2-BD59-A6C34878D82A}">
                    <a16:rowId xmlns:a16="http://schemas.microsoft.com/office/drawing/2014/main" val="1301522124"/>
                  </a:ext>
                </a:extLst>
              </a:tr>
            </a:tbl>
          </a:graphicData>
        </a:graphic>
      </p:graphicFrame>
      <p:sp>
        <p:nvSpPr>
          <p:cNvPr id="4" name="Text Placeholder 3">
            <a:extLst>
              <a:ext uri="{FF2B5EF4-FFF2-40B4-BE49-F238E27FC236}">
                <a16:creationId xmlns:a16="http://schemas.microsoft.com/office/drawing/2014/main" id="{7C1FF42E-8DBD-4470-9014-3402EA6B82AE}"/>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2322174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4C992-F31B-4023-ABA2-18777727F9C0}"/>
              </a:ext>
            </a:extLst>
          </p:cNvPr>
          <p:cNvSpPr>
            <a:spLocks noGrp="1"/>
          </p:cNvSpPr>
          <p:nvPr>
            <p:ph type="title"/>
          </p:nvPr>
        </p:nvSpPr>
        <p:spPr/>
        <p:txBody>
          <a:bodyPr/>
          <a:lstStyle/>
          <a:p>
            <a:r>
              <a:rPr lang="de-DE"/>
              <a:t>Instagram Alle Posts des Zeitraums (mit Total Interactions) | 01.2.34. WDR Lokalzeit - 12 of 22</a:t>
            </a:r>
            <a:endParaRPr lang="en-US"/>
          </a:p>
        </p:txBody>
      </p:sp>
      <p:graphicFrame>
        <p:nvGraphicFramePr>
          <p:cNvPr id="5" name="Table Placeholder 4">
            <a:extLst>
              <a:ext uri="{FF2B5EF4-FFF2-40B4-BE49-F238E27FC236}">
                <a16:creationId xmlns:a16="http://schemas.microsoft.com/office/drawing/2014/main" id="{1F29CB78-9DF9-4CC1-9A8D-77AB31793572}"/>
              </a:ext>
            </a:extLst>
          </p:cNvPr>
          <p:cNvGraphicFramePr>
            <a:graphicFrameLocks noGrp="1"/>
          </p:cNvGraphicFramePr>
          <p:nvPr>
            <p:ph type="tbl" sz="quarter" idx="13"/>
            <p:extLst>
              <p:ext uri="{D42A27DB-BD31-4B8C-83A1-F6EECF244321}">
                <p14:modId xmlns:p14="http://schemas.microsoft.com/office/powerpoint/2010/main" val="2008989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039942819"/>
                    </a:ext>
                  </a:extLst>
                </a:gridCol>
                <a:gridCol w="1316736">
                  <a:extLst>
                    <a:ext uri="{9D8B030D-6E8A-4147-A177-3AD203B41FA5}">
                      <a16:colId xmlns:a16="http://schemas.microsoft.com/office/drawing/2014/main" val="2788313673"/>
                    </a:ext>
                  </a:extLst>
                </a:gridCol>
                <a:gridCol w="1316736">
                  <a:extLst>
                    <a:ext uri="{9D8B030D-6E8A-4147-A177-3AD203B41FA5}">
                      <a16:colId xmlns:a16="http://schemas.microsoft.com/office/drawing/2014/main" val="751620804"/>
                    </a:ext>
                  </a:extLst>
                </a:gridCol>
                <a:gridCol w="1316736">
                  <a:extLst>
                    <a:ext uri="{9D8B030D-6E8A-4147-A177-3AD203B41FA5}">
                      <a16:colId xmlns:a16="http://schemas.microsoft.com/office/drawing/2014/main" val="807038364"/>
                    </a:ext>
                  </a:extLst>
                </a:gridCol>
                <a:gridCol w="1316736">
                  <a:extLst>
                    <a:ext uri="{9D8B030D-6E8A-4147-A177-3AD203B41FA5}">
                      <a16:colId xmlns:a16="http://schemas.microsoft.com/office/drawing/2014/main" val="4074535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80615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- 2025-06-10 13:05:00</a:t>
                      </a:r>
                      <a:r>
                        <a:rPr kumimoji="0" lang="de-DE" sz="1000" b="0" i="0" u="none" strike="noStrike" kern="1200" cap="none" spc="0" normalizeH="0" baseline="0" noProof="0">
                          <a:ln>
                            <a:noFill/>
                          </a:ln>
                          <a:solidFill>
                            <a:prstClr val="black"/>
                          </a:solidFill>
                          <a:effectLst/>
                          <a:uLnTx/>
                          <a:uFillTx/>
                          <a:latin typeface="Calibri"/>
                          <a:ea typeface="+mn-ea"/>
                          <a:cs typeface="+mn-cs"/>
                        </a:rPr>
                        <a:t>
 Wann warst du das letzte Mal beim Frisör?
Für bedürftige und obdachlose Menschen ist ein Frisörbesuch absoluter Luxus 💇‍️ Deshalb schenkt Tanja von den Barber Angels ihnen einen kostenlosen Haarschnitt und bringt ihnen damit ein Stück Würde zurück.
👩‍💻 Gianna Robert
#Lokalzeit #WDR #ARD #BarberAngels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39516</a:t>
                      </a:r>
                    </a:p>
                  </a:txBody>
                  <a:tcPr/>
                </a:tc>
                <a:extLst>
                  <a:ext uri="{0D108BD9-81ED-4DB2-BD59-A6C34878D82A}">
                    <a16:rowId xmlns:a16="http://schemas.microsoft.com/office/drawing/2014/main" val="2944012786"/>
                  </a:ext>
                </a:extLst>
              </a:tr>
            </a:tbl>
          </a:graphicData>
        </a:graphic>
      </p:graphicFrame>
      <p:sp>
        <p:nvSpPr>
          <p:cNvPr id="4" name="Text Placeholder 3">
            <a:extLst>
              <a:ext uri="{FF2B5EF4-FFF2-40B4-BE49-F238E27FC236}">
                <a16:creationId xmlns:a16="http://schemas.microsoft.com/office/drawing/2014/main" id="{324DF240-41AC-4964-90A7-85B37C134BBD}"/>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95182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61BBF-C1D6-4BD7-B22B-71C0CAB89196}"/>
              </a:ext>
            </a:extLst>
          </p:cNvPr>
          <p:cNvSpPr>
            <a:spLocks noGrp="1"/>
          </p:cNvSpPr>
          <p:nvPr>
            <p:ph type="title"/>
          </p:nvPr>
        </p:nvSpPr>
        <p:spPr/>
        <p:txBody>
          <a:bodyPr/>
          <a:lstStyle/>
          <a:p>
            <a:r>
              <a:rPr lang="de-DE"/>
              <a:t>Instagram Alle Posts des Zeitraums (mit Total Interactions) | 01.2.34. WDR Lokalzeit - 13 of 22</a:t>
            </a:r>
            <a:endParaRPr lang="en-US"/>
          </a:p>
        </p:txBody>
      </p:sp>
      <p:graphicFrame>
        <p:nvGraphicFramePr>
          <p:cNvPr id="5" name="Table Placeholder 4">
            <a:extLst>
              <a:ext uri="{FF2B5EF4-FFF2-40B4-BE49-F238E27FC236}">
                <a16:creationId xmlns:a16="http://schemas.microsoft.com/office/drawing/2014/main" id="{18330D03-9D8B-43DD-87F9-D0EC93B19498}"/>
              </a:ext>
            </a:extLst>
          </p:cNvPr>
          <p:cNvGraphicFramePr>
            <a:graphicFrameLocks noGrp="1"/>
          </p:cNvGraphicFramePr>
          <p:nvPr>
            <p:ph type="tbl" sz="quarter" idx="13"/>
            <p:extLst>
              <p:ext uri="{D42A27DB-BD31-4B8C-83A1-F6EECF244321}">
                <p14:modId xmlns:p14="http://schemas.microsoft.com/office/powerpoint/2010/main" val="3071124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663149786"/>
                    </a:ext>
                  </a:extLst>
                </a:gridCol>
                <a:gridCol w="1316736">
                  <a:extLst>
                    <a:ext uri="{9D8B030D-6E8A-4147-A177-3AD203B41FA5}">
                      <a16:colId xmlns:a16="http://schemas.microsoft.com/office/drawing/2014/main" val="367418349"/>
                    </a:ext>
                  </a:extLst>
                </a:gridCol>
                <a:gridCol w="1316736">
                  <a:extLst>
                    <a:ext uri="{9D8B030D-6E8A-4147-A177-3AD203B41FA5}">
                      <a16:colId xmlns:a16="http://schemas.microsoft.com/office/drawing/2014/main" val="1575759397"/>
                    </a:ext>
                  </a:extLst>
                </a:gridCol>
                <a:gridCol w="1316736">
                  <a:extLst>
                    <a:ext uri="{9D8B030D-6E8A-4147-A177-3AD203B41FA5}">
                      <a16:colId xmlns:a16="http://schemas.microsoft.com/office/drawing/2014/main" val="3354369284"/>
                    </a:ext>
                  </a:extLst>
                </a:gridCol>
                <a:gridCol w="1316736">
                  <a:extLst>
                    <a:ext uri="{9D8B030D-6E8A-4147-A177-3AD203B41FA5}">
                      <a16:colId xmlns:a16="http://schemas.microsoft.com/office/drawing/2014/main" val="4227290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998583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- 2025-06-10 09:55:33</a:t>
                      </a:r>
                      <a:r>
                        <a:rPr kumimoji="0" lang="de-DE" sz="1000" b="0" i="0" u="none" strike="noStrike" kern="1200" cap="none" spc="0" normalizeH="0" baseline="0" noProof="0">
                          <a:ln>
                            <a:noFill/>
                          </a:ln>
                          <a:solidFill>
                            <a:prstClr val="black"/>
                          </a:solidFill>
                          <a:effectLst/>
                          <a:uLnTx/>
                          <a:uFillTx/>
                          <a:latin typeface="Calibri"/>
                          <a:ea typeface="+mn-ea"/>
                          <a:cs typeface="+mn-cs"/>
                        </a:rPr>
                        <a:t>
 Bianca Jansen hat sich vor fünf Jahren für eine Sterilisation entschieden. Dass sie keine Kinder möchte, weiß sie schon immer.
Doch der Weg bis zur Sterilisation war nicht leicht. Denn nicht viele Ärzte machen den Eingriff bei jungen, kinderlosen Frauen.
Mit Hilfe von selbstbestimmt_steril fand sie schließlich einen Arzt, der ihre Entscheidung ernst nahm – und sie professionell begleitet hat.
👩🏼‍💻Autorin: Julia Gradt
#Selbstbestimmung #Sterilisation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36909</a:t>
                      </a:r>
                    </a:p>
                  </a:txBody>
                  <a:tcPr/>
                </a:tc>
                <a:extLst>
                  <a:ext uri="{0D108BD9-81ED-4DB2-BD59-A6C34878D82A}">
                    <a16:rowId xmlns:a16="http://schemas.microsoft.com/office/drawing/2014/main" val="495256927"/>
                  </a:ext>
                </a:extLst>
              </a:tr>
            </a:tbl>
          </a:graphicData>
        </a:graphic>
      </p:graphicFrame>
      <p:sp>
        <p:nvSpPr>
          <p:cNvPr id="4" name="Text Placeholder 3">
            <a:extLst>
              <a:ext uri="{FF2B5EF4-FFF2-40B4-BE49-F238E27FC236}">
                <a16:creationId xmlns:a16="http://schemas.microsoft.com/office/drawing/2014/main" id="{8302B97F-3E70-40F1-85AA-D5A72F887C8E}"/>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2714954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8D042-9EEA-4E9A-9F96-AFEE23B96DB3}"/>
              </a:ext>
            </a:extLst>
          </p:cNvPr>
          <p:cNvSpPr>
            <a:spLocks noGrp="1"/>
          </p:cNvSpPr>
          <p:nvPr>
            <p:ph type="title"/>
          </p:nvPr>
        </p:nvSpPr>
        <p:spPr/>
        <p:txBody>
          <a:bodyPr/>
          <a:lstStyle/>
          <a:p>
            <a:r>
              <a:rPr lang="de-DE"/>
              <a:t>Instagram Alle Posts des Zeitraums (mit Total Interactions) | 01.2.34. WDR Lokalzeit - 14 of 22</a:t>
            </a:r>
            <a:endParaRPr lang="en-US"/>
          </a:p>
        </p:txBody>
      </p:sp>
      <p:graphicFrame>
        <p:nvGraphicFramePr>
          <p:cNvPr id="5" name="Table Placeholder 4">
            <a:extLst>
              <a:ext uri="{FF2B5EF4-FFF2-40B4-BE49-F238E27FC236}">
                <a16:creationId xmlns:a16="http://schemas.microsoft.com/office/drawing/2014/main" id="{A6B3D5DD-54DE-487E-8C4D-932B5DC8C8AA}"/>
              </a:ext>
            </a:extLst>
          </p:cNvPr>
          <p:cNvGraphicFramePr>
            <a:graphicFrameLocks noGrp="1"/>
          </p:cNvGraphicFramePr>
          <p:nvPr>
            <p:ph type="tbl" sz="quarter" idx="13"/>
            <p:extLst>
              <p:ext uri="{D42A27DB-BD31-4B8C-83A1-F6EECF244321}">
                <p14:modId xmlns:p14="http://schemas.microsoft.com/office/powerpoint/2010/main" val="2997654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97173157"/>
                    </a:ext>
                  </a:extLst>
                </a:gridCol>
                <a:gridCol w="1316736">
                  <a:extLst>
                    <a:ext uri="{9D8B030D-6E8A-4147-A177-3AD203B41FA5}">
                      <a16:colId xmlns:a16="http://schemas.microsoft.com/office/drawing/2014/main" val="4247452851"/>
                    </a:ext>
                  </a:extLst>
                </a:gridCol>
                <a:gridCol w="1316736">
                  <a:extLst>
                    <a:ext uri="{9D8B030D-6E8A-4147-A177-3AD203B41FA5}">
                      <a16:colId xmlns:a16="http://schemas.microsoft.com/office/drawing/2014/main" val="1109415559"/>
                    </a:ext>
                  </a:extLst>
                </a:gridCol>
                <a:gridCol w="1316736">
                  <a:extLst>
                    <a:ext uri="{9D8B030D-6E8A-4147-A177-3AD203B41FA5}">
                      <a16:colId xmlns:a16="http://schemas.microsoft.com/office/drawing/2014/main" val="1475766883"/>
                    </a:ext>
                  </a:extLst>
                </a:gridCol>
                <a:gridCol w="1316736">
                  <a:extLst>
                    <a:ext uri="{9D8B030D-6E8A-4147-A177-3AD203B41FA5}">
                      <a16:colId xmlns:a16="http://schemas.microsoft.com/office/drawing/2014/main" val="1527263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23369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- 2025-06-14 11:35:30</a:t>
                      </a:r>
                      <a:r>
                        <a:rPr kumimoji="0" lang="de-DE" sz="1000" b="0" i="0" u="none" strike="noStrike" kern="1200" cap="none" spc="0" normalizeH="0" baseline="0" noProof="0">
                          <a:ln>
                            <a:noFill/>
                          </a:ln>
                          <a:solidFill>
                            <a:prstClr val="black"/>
                          </a:solidFill>
                          <a:effectLst/>
                          <a:uLnTx/>
                          <a:uFillTx/>
                          <a:latin typeface="Calibri"/>
                          <a:ea typeface="+mn-ea"/>
                          <a:cs typeface="+mn-cs"/>
                        </a:rPr>
                        <a:t>
 Knackt Noah mit seiner Spendenaktion die 50.000 Euro? 💸
Er hat mehrere Lkw, 40.000 Pflanzen und zwei Tage Zeit: Der gesamte Erlös seiner Pflanzenkaufaktion geht an Familien mit krebskranken Kindern - für Noah ein Herzensprojekt, denn als Kind war er selbst schwer krank, seine Familie wurde von einem Verein finanziell unterstützt. Diese Chance möchte er weitergeben. ❤️🙏🏻 
Verkauft werden die Pflanzen am 14. und 15. Juni auf dem Parkplatz des Rummelnder TV in #Duisburg. 
👩🏼‍💻Autorin: Sara Wendhack 
#charity #hoffnung #krebsisteinarschloch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28870</a:t>
                      </a:r>
                    </a:p>
                  </a:txBody>
                  <a:tcPr/>
                </a:tc>
                <a:extLst>
                  <a:ext uri="{0D108BD9-81ED-4DB2-BD59-A6C34878D82A}">
                    <a16:rowId xmlns:a16="http://schemas.microsoft.com/office/drawing/2014/main" val="1718173996"/>
                  </a:ext>
                </a:extLst>
              </a:tr>
            </a:tbl>
          </a:graphicData>
        </a:graphic>
      </p:graphicFrame>
      <p:sp>
        <p:nvSpPr>
          <p:cNvPr id="4" name="Text Placeholder 3">
            <a:extLst>
              <a:ext uri="{FF2B5EF4-FFF2-40B4-BE49-F238E27FC236}">
                <a16:creationId xmlns:a16="http://schemas.microsoft.com/office/drawing/2014/main" id="{AD78C81C-0449-4AAE-AEE8-7BDA0C26498A}"/>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2017273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0C748-8CE5-4EDA-BC4A-B040392F2D20}"/>
              </a:ext>
            </a:extLst>
          </p:cNvPr>
          <p:cNvSpPr>
            <a:spLocks noGrp="1"/>
          </p:cNvSpPr>
          <p:nvPr>
            <p:ph type="title"/>
          </p:nvPr>
        </p:nvSpPr>
        <p:spPr/>
        <p:txBody>
          <a:bodyPr/>
          <a:lstStyle/>
          <a:p>
            <a:r>
              <a:rPr lang="de-DE"/>
              <a:t>Instagram Alle Posts des Zeitraums (mit Total Interactions) | 01.2.34. WDR Lokalzeit - 15 of 22</a:t>
            </a:r>
            <a:endParaRPr lang="en-US"/>
          </a:p>
        </p:txBody>
      </p:sp>
      <p:graphicFrame>
        <p:nvGraphicFramePr>
          <p:cNvPr id="5" name="Table Placeholder 4">
            <a:extLst>
              <a:ext uri="{FF2B5EF4-FFF2-40B4-BE49-F238E27FC236}">
                <a16:creationId xmlns:a16="http://schemas.microsoft.com/office/drawing/2014/main" id="{7A86E891-37AB-4618-B94E-A2F96202F588}"/>
              </a:ext>
            </a:extLst>
          </p:cNvPr>
          <p:cNvGraphicFramePr>
            <a:graphicFrameLocks noGrp="1"/>
          </p:cNvGraphicFramePr>
          <p:nvPr>
            <p:ph type="tbl" sz="quarter" idx="13"/>
            <p:extLst>
              <p:ext uri="{D42A27DB-BD31-4B8C-83A1-F6EECF244321}">
                <p14:modId xmlns:p14="http://schemas.microsoft.com/office/powerpoint/2010/main" val="1674064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746504106"/>
                    </a:ext>
                  </a:extLst>
                </a:gridCol>
                <a:gridCol w="1316736">
                  <a:extLst>
                    <a:ext uri="{9D8B030D-6E8A-4147-A177-3AD203B41FA5}">
                      <a16:colId xmlns:a16="http://schemas.microsoft.com/office/drawing/2014/main" val="2255646474"/>
                    </a:ext>
                  </a:extLst>
                </a:gridCol>
                <a:gridCol w="1316736">
                  <a:extLst>
                    <a:ext uri="{9D8B030D-6E8A-4147-A177-3AD203B41FA5}">
                      <a16:colId xmlns:a16="http://schemas.microsoft.com/office/drawing/2014/main" val="2353879751"/>
                    </a:ext>
                  </a:extLst>
                </a:gridCol>
                <a:gridCol w="1316736">
                  <a:extLst>
                    <a:ext uri="{9D8B030D-6E8A-4147-A177-3AD203B41FA5}">
                      <a16:colId xmlns:a16="http://schemas.microsoft.com/office/drawing/2014/main" val="4239545753"/>
                    </a:ext>
                  </a:extLst>
                </a:gridCol>
                <a:gridCol w="1316736">
                  <a:extLst>
                    <a:ext uri="{9D8B030D-6E8A-4147-A177-3AD203B41FA5}">
                      <a16:colId xmlns:a16="http://schemas.microsoft.com/office/drawing/2014/main" val="2570537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41616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- 2025-06-09 16:25:00</a:t>
                      </a:r>
                      <a:r>
                        <a:rPr kumimoji="0" lang="de-DE" sz="1000" b="0" i="0" u="none" strike="noStrike" kern="1200" cap="none" spc="0" normalizeH="0" baseline="0" noProof="0">
                          <a:ln>
                            <a:noFill/>
                          </a:ln>
                          <a:solidFill>
                            <a:prstClr val="black"/>
                          </a:solidFill>
                          <a:effectLst/>
                          <a:uLnTx/>
                          <a:uFillTx/>
                          <a:latin typeface="Calibri"/>
                          <a:ea typeface="+mn-ea"/>
                          <a:cs typeface="+mn-cs"/>
                        </a:rPr>
                        <a:t>
 Können wirklich nur Frauen Brustkrebs bekommen? Und äußert er sich immer als Knoten? Yannick und Junior räumen mit ihrem „Checked Tits Club“ an der Uni Witten-Herdecke mit Brustkrebs-Mythen auf. 💪🏼
Rund 70.000 Frauen in Deutschland bekommen laut Deutscher Krebsgesellschaft jedes Jahr die Diagnose Brustkrebs. 😔
Und trotzdem gibt es Dinge, die viele von uns immer noch nicht über Brustkrebs wissen. 
Welche unscheinbaren Zeichen können auf Brustkrebs hindeuten? Sind wirklich nur Frauen betroffen? Das verraten Yannick Panse und Junior Bobga. 
Mit dem checkedtitsclub wollen die Medizinstudenten über Brustkrebs-Vorsorge aufklären. 🤝
👩‍💻Autorin: Katharina Hollstein 
#Lokalzeit #WDR #Krebs #Brustkrebs #Vorsorge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27721</a:t>
                      </a:r>
                    </a:p>
                  </a:txBody>
                  <a:tcPr/>
                </a:tc>
                <a:extLst>
                  <a:ext uri="{0D108BD9-81ED-4DB2-BD59-A6C34878D82A}">
                    <a16:rowId xmlns:a16="http://schemas.microsoft.com/office/drawing/2014/main" val="2143271527"/>
                  </a:ext>
                </a:extLst>
              </a:tr>
            </a:tbl>
          </a:graphicData>
        </a:graphic>
      </p:graphicFrame>
      <p:sp>
        <p:nvSpPr>
          <p:cNvPr id="4" name="Text Placeholder 3">
            <a:extLst>
              <a:ext uri="{FF2B5EF4-FFF2-40B4-BE49-F238E27FC236}">
                <a16:creationId xmlns:a16="http://schemas.microsoft.com/office/drawing/2014/main" id="{D18042FA-4D21-45FC-BB7B-29582DA218E2}"/>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865798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75935-D265-4967-87EF-8D836D16FDE2}"/>
              </a:ext>
            </a:extLst>
          </p:cNvPr>
          <p:cNvSpPr>
            <a:spLocks noGrp="1"/>
          </p:cNvSpPr>
          <p:nvPr>
            <p:ph type="title"/>
          </p:nvPr>
        </p:nvSpPr>
        <p:spPr/>
        <p:txBody>
          <a:bodyPr/>
          <a:lstStyle/>
          <a:p>
            <a:r>
              <a:rPr lang="de-DE"/>
              <a:t>Instagram Alle Posts des Zeitraums (mit Total Interactions) | 01.2.34. WDR Lokalzeit - 16 of 22</a:t>
            </a:r>
            <a:endParaRPr lang="en-US"/>
          </a:p>
        </p:txBody>
      </p:sp>
      <p:graphicFrame>
        <p:nvGraphicFramePr>
          <p:cNvPr id="5" name="Table Placeholder 4">
            <a:extLst>
              <a:ext uri="{FF2B5EF4-FFF2-40B4-BE49-F238E27FC236}">
                <a16:creationId xmlns:a16="http://schemas.microsoft.com/office/drawing/2014/main" id="{6F96F53F-D829-4272-BF3C-DCA1F2FB0F87}"/>
              </a:ext>
            </a:extLst>
          </p:cNvPr>
          <p:cNvGraphicFramePr>
            <a:graphicFrameLocks noGrp="1"/>
          </p:cNvGraphicFramePr>
          <p:nvPr>
            <p:ph type="tbl" sz="quarter" idx="13"/>
            <p:extLst>
              <p:ext uri="{D42A27DB-BD31-4B8C-83A1-F6EECF244321}">
                <p14:modId xmlns:p14="http://schemas.microsoft.com/office/powerpoint/2010/main" val="3418223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45755166"/>
                    </a:ext>
                  </a:extLst>
                </a:gridCol>
                <a:gridCol w="1316736">
                  <a:extLst>
                    <a:ext uri="{9D8B030D-6E8A-4147-A177-3AD203B41FA5}">
                      <a16:colId xmlns:a16="http://schemas.microsoft.com/office/drawing/2014/main" val="3283328581"/>
                    </a:ext>
                  </a:extLst>
                </a:gridCol>
                <a:gridCol w="1316736">
                  <a:extLst>
                    <a:ext uri="{9D8B030D-6E8A-4147-A177-3AD203B41FA5}">
                      <a16:colId xmlns:a16="http://schemas.microsoft.com/office/drawing/2014/main" val="1794201870"/>
                    </a:ext>
                  </a:extLst>
                </a:gridCol>
                <a:gridCol w="1316736">
                  <a:extLst>
                    <a:ext uri="{9D8B030D-6E8A-4147-A177-3AD203B41FA5}">
                      <a16:colId xmlns:a16="http://schemas.microsoft.com/office/drawing/2014/main" val="2305389290"/>
                    </a:ext>
                  </a:extLst>
                </a:gridCol>
                <a:gridCol w="1316736">
                  <a:extLst>
                    <a:ext uri="{9D8B030D-6E8A-4147-A177-3AD203B41FA5}">
                      <a16:colId xmlns:a16="http://schemas.microsoft.com/office/drawing/2014/main" val="3406097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1072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- 2025-06-10 16:10:00</a:t>
                      </a:r>
                      <a:r>
                        <a:rPr kumimoji="0" lang="en-US" sz="1000" b="0" i="0" u="none" strike="noStrike" kern="1200" cap="none" spc="0" normalizeH="0" baseline="0" noProof="0">
                          <a:ln>
                            <a:noFill/>
                          </a:ln>
                          <a:solidFill>
                            <a:prstClr val="black"/>
                          </a:solidFill>
                          <a:effectLst/>
                          <a:uLnTx/>
                          <a:uFillTx/>
                          <a:latin typeface="Calibri"/>
                          <a:ea typeface="+mn-ea"/>
                          <a:cs typeface="+mn-cs"/>
                        </a:rPr>
                        <a:t>
 Hat Gelsenkirchen eigentlich noch andere Tattoo-Motive als Schalke oder Bergbau zu bieten? 🤔
Diese Frage hat sich Tätowiererin mellemeloni gestellt - und das Kunstprojekt stadtstiche daraus gemacht.💡
Alles, was in den dafür vorgesehenen Rahmen passt, kann zum Gelsenkirchen-Tattoo werden. 🫶🏼
Welches Motiv aus deiner Heimat könntest du dir als Tattoo vorstellen?
👩🏼‍💻Autorin: Agata Pilarska
#Stadtliebe #Tattooliebe #Gelsenkirchen #Pott #Lokalzeit #WDR #ARD #Gelsenkirchen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26533</a:t>
                      </a:r>
                    </a:p>
                  </a:txBody>
                  <a:tcPr/>
                </a:tc>
                <a:extLst>
                  <a:ext uri="{0D108BD9-81ED-4DB2-BD59-A6C34878D82A}">
                    <a16:rowId xmlns:a16="http://schemas.microsoft.com/office/drawing/2014/main" val="3127745509"/>
                  </a:ext>
                </a:extLst>
              </a:tr>
            </a:tbl>
          </a:graphicData>
        </a:graphic>
      </p:graphicFrame>
      <p:sp>
        <p:nvSpPr>
          <p:cNvPr id="4" name="Text Placeholder 3">
            <a:extLst>
              <a:ext uri="{FF2B5EF4-FFF2-40B4-BE49-F238E27FC236}">
                <a16:creationId xmlns:a16="http://schemas.microsoft.com/office/drawing/2014/main" id="{6214A816-A9CA-426A-A582-E825DA82D2ED}"/>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4030662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085E2-A6E7-4FD4-B333-587EBC5CE17C}"/>
              </a:ext>
            </a:extLst>
          </p:cNvPr>
          <p:cNvSpPr>
            <a:spLocks noGrp="1"/>
          </p:cNvSpPr>
          <p:nvPr>
            <p:ph type="title"/>
          </p:nvPr>
        </p:nvSpPr>
        <p:spPr/>
        <p:txBody>
          <a:bodyPr/>
          <a:lstStyle/>
          <a:p>
            <a:r>
              <a:rPr lang="de-DE"/>
              <a:t>Instagram Alle Posts des Zeitraums (mit Total Interactions) | 01.2.34. WDR Lokalzeit - 17 of 22</a:t>
            </a:r>
            <a:endParaRPr lang="en-US"/>
          </a:p>
        </p:txBody>
      </p:sp>
      <p:graphicFrame>
        <p:nvGraphicFramePr>
          <p:cNvPr id="5" name="Table Placeholder 4">
            <a:extLst>
              <a:ext uri="{FF2B5EF4-FFF2-40B4-BE49-F238E27FC236}">
                <a16:creationId xmlns:a16="http://schemas.microsoft.com/office/drawing/2014/main" id="{2315233E-B76E-41A9-8FF3-1FF1B1BEF88D}"/>
              </a:ext>
            </a:extLst>
          </p:cNvPr>
          <p:cNvGraphicFramePr>
            <a:graphicFrameLocks noGrp="1"/>
          </p:cNvGraphicFramePr>
          <p:nvPr>
            <p:ph type="tbl" sz="quarter" idx="13"/>
            <p:extLst>
              <p:ext uri="{D42A27DB-BD31-4B8C-83A1-F6EECF244321}">
                <p14:modId xmlns:p14="http://schemas.microsoft.com/office/powerpoint/2010/main" val="409929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079012957"/>
                    </a:ext>
                  </a:extLst>
                </a:gridCol>
                <a:gridCol w="1316736">
                  <a:extLst>
                    <a:ext uri="{9D8B030D-6E8A-4147-A177-3AD203B41FA5}">
                      <a16:colId xmlns:a16="http://schemas.microsoft.com/office/drawing/2014/main" val="4019080266"/>
                    </a:ext>
                  </a:extLst>
                </a:gridCol>
                <a:gridCol w="1316736">
                  <a:extLst>
                    <a:ext uri="{9D8B030D-6E8A-4147-A177-3AD203B41FA5}">
                      <a16:colId xmlns:a16="http://schemas.microsoft.com/office/drawing/2014/main" val="3827008302"/>
                    </a:ext>
                  </a:extLst>
                </a:gridCol>
                <a:gridCol w="1316736">
                  <a:extLst>
                    <a:ext uri="{9D8B030D-6E8A-4147-A177-3AD203B41FA5}">
                      <a16:colId xmlns:a16="http://schemas.microsoft.com/office/drawing/2014/main" val="87888576"/>
                    </a:ext>
                  </a:extLst>
                </a:gridCol>
                <a:gridCol w="1316736">
                  <a:extLst>
                    <a:ext uri="{9D8B030D-6E8A-4147-A177-3AD203B41FA5}">
                      <a16:colId xmlns:a16="http://schemas.microsoft.com/office/drawing/2014/main" val="1914994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70660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- 2025-06-13 09:42:20</a:t>
                      </a:r>
                      <a:r>
                        <a:rPr kumimoji="0" lang="de-DE" sz="1000" b="0" i="0" u="none" strike="noStrike" kern="1200" cap="none" spc="0" normalizeH="0" baseline="0" noProof="0">
                          <a:ln>
                            <a:noFill/>
                          </a:ln>
                          <a:solidFill>
                            <a:prstClr val="black"/>
                          </a:solidFill>
                          <a:effectLst/>
                          <a:uLnTx/>
                          <a:uFillTx/>
                          <a:latin typeface="Calibri"/>
                          <a:ea typeface="+mn-ea"/>
                          <a:cs typeface="+mn-cs"/>
                        </a:rPr>
                        <a:t>
 Wäre das auch dein Traum – ein eigenes Erdbeerfeld? 🍓
Iryna und Alex haben zwar kein ganzes Feld, aber immerhin eine eigene Reihe. Die haben sie auf dem Ingenhof in Emmerich gemietet und haben ihren Saisonvorrat gesichert! 😋
Dreimal waren sie schon pflücken und haben über 10 Kilogramm Erdbeeren gesammelt. Dabei müssen sie sich auch nicht an den Öffnungszeiten orientieren, sondern können immer vorbeikommen. 🫶
So wie andere der über 80 Familien, die das Angebot nutzen. Die Saison geht voraussichtlich bis zum 22.06. 🤗
👨🏼‍💻Autor: Jonas Burgwinkel
#Erdbeeren #Landwirtschaft #Ernte #Emmerich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24092</a:t>
                      </a:r>
                    </a:p>
                  </a:txBody>
                  <a:tcPr/>
                </a:tc>
                <a:extLst>
                  <a:ext uri="{0D108BD9-81ED-4DB2-BD59-A6C34878D82A}">
                    <a16:rowId xmlns:a16="http://schemas.microsoft.com/office/drawing/2014/main" val="2564496286"/>
                  </a:ext>
                </a:extLst>
              </a:tr>
            </a:tbl>
          </a:graphicData>
        </a:graphic>
      </p:graphicFrame>
      <p:sp>
        <p:nvSpPr>
          <p:cNvPr id="4" name="Text Placeholder 3">
            <a:extLst>
              <a:ext uri="{FF2B5EF4-FFF2-40B4-BE49-F238E27FC236}">
                <a16:creationId xmlns:a16="http://schemas.microsoft.com/office/drawing/2014/main" id="{137CB880-66C4-471D-82F7-F192791525A4}"/>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390835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AF2E1-701C-4172-B22E-8A5711B888D8}"/>
              </a:ext>
            </a:extLst>
          </p:cNvPr>
          <p:cNvSpPr>
            <a:spLocks noGrp="1"/>
          </p:cNvSpPr>
          <p:nvPr>
            <p:ph type="title"/>
          </p:nvPr>
        </p:nvSpPr>
        <p:spPr/>
        <p:txBody>
          <a:bodyPr/>
          <a:lstStyle/>
          <a:p>
            <a:r>
              <a:rPr lang="de-DE"/>
              <a:t>Instagram Alle Posts des Zeitraums (mit Total Interactions) | 01.2.34. WDR Lokalzeit - 18 of 22</a:t>
            </a:r>
            <a:endParaRPr lang="en-US"/>
          </a:p>
        </p:txBody>
      </p:sp>
      <p:graphicFrame>
        <p:nvGraphicFramePr>
          <p:cNvPr id="5" name="Table Placeholder 4">
            <a:extLst>
              <a:ext uri="{FF2B5EF4-FFF2-40B4-BE49-F238E27FC236}">
                <a16:creationId xmlns:a16="http://schemas.microsoft.com/office/drawing/2014/main" id="{3B4B9E08-2F9B-4115-B2C7-325E4F7B9C80}"/>
              </a:ext>
            </a:extLst>
          </p:cNvPr>
          <p:cNvGraphicFramePr>
            <a:graphicFrameLocks noGrp="1"/>
          </p:cNvGraphicFramePr>
          <p:nvPr>
            <p:ph type="tbl" sz="quarter" idx="13"/>
            <p:extLst>
              <p:ext uri="{D42A27DB-BD31-4B8C-83A1-F6EECF244321}">
                <p14:modId xmlns:p14="http://schemas.microsoft.com/office/powerpoint/2010/main" val="2438439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10288537"/>
                    </a:ext>
                  </a:extLst>
                </a:gridCol>
                <a:gridCol w="1316736">
                  <a:extLst>
                    <a:ext uri="{9D8B030D-6E8A-4147-A177-3AD203B41FA5}">
                      <a16:colId xmlns:a16="http://schemas.microsoft.com/office/drawing/2014/main" val="1380438328"/>
                    </a:ext>
                  </a:extLst>
                </a:gridCol>
                <a:gridCol w="1316736">
                  <a:extLst>
                    <a:ext uri="{9D8B030D-6E8A-4147-A177-3AD203B41FA5}">
                      <a16:colId xmlns:a16="http://schemas.microsoft.com/office/drawing/2014/main" val="2857043577"/>
                    </a:ext>
                  </a:extLst>
                </a:gridCol>
                <a:gridCol w="1316736">
                  <a:extLst>
                    <a:ext uri="{9D8B030D-6E8A-4147-A177-3AD203B41FA5}">
                      <a16:colId xmlns:a16="http://schemas.microsoft.com/office/drawing/2014/main" val="2948033865"/>
                    </a:ext>
                  </a:extLst>
                </a:gridCol>
                <a:gridCol w="1316736">
                  <a:extLst>
                    <a:ext uri="{9D8B030D-6E8A-4147-A177-3AD203B41FA5}">
                      <a16:colId xmlns:a16="http://schemas.microsoft.com/office/drawing/2014/main" val="4239691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24534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- 2025-06-15 17:10:15</a:t>
                      </a:r>
                      <a:r>
                        <a:rPr kumimoji="0" lang="de-DE" sz="1000" b="0" i="0" u="none" strike="noStrike" kern="1200" cap="none" spc="0" normalizeH="0" baseline="0" noProof="0">
                          <a:ln>
                            <a:noFill/>
                          </a:ln>
                          <a:solidFill>
                            <a:prstClr val="black"/>
                          </a:solidFill>
                          <a:effectLst/>
                          <a:uLnTx/>
                          <a:uFillTx/>
                          <a:latin typeface="Calibri"/>
                          <a:ea typeface="+mn-ea"/>
                          <a:cs typeface="+mn-cs"/>
                        </a:rPr>
                        <a:t>
 Ein eigenes Buch mit 19? Da können viele nur von träumen. 😴 
 Für Lil Hahnenkamm ist das aber Realität, sie hat sich eine eigene Welt erschaffen. ⛰️ 
Und Teil ihrer Geschichten: Starke und eigenständige Frauenfiguren, die nicht auf ihren Prinzen warten. 💪 
👩🏼‍💻Autorin: Nicole Werner
#Lokalzeit #WDR #Mittelalter #Booktok #Bücher #Dortmund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23519</a:t>
                      </a:r>
                    </a:p>
                  </a:txBody>
                  <a:tcPr/>
                </a:tc>
                <a:extLst>
                  <a:ext uri="{0D108BD9-81ED-4DB2-BD59-A6C34878D82A}">
                    <a16:rowId xmlns:a16="http://schemas.microsoft.com/office/drawing/2014/main" val="3440954011"/>
                  </a:ext>
                </a:extLst>
              </a:tr>
            </a:tbl>
          </a:graphicData>
        </a:graphic>
      </p:graphicFrame>
      <p:sp>
        <p:nvSpPr>
          <p:cNvPr id="4" name="Text Placeholder 3">
            <a:extLst>
              <a:ext uri="{FF2B5EF4-FFF2-40B4-BE49-F238E27FC236}">
                <a16:creationId xmlns:a16="http://schemas.microsoft.com/office/drawing/2014/main" id="{F1C284D5-3CC8-4AA4-9F35-13A33A651E97}"/>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3160862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FDD04-4E86-456D-A891-29D2D1539BB9}"/>
              </a:ext>
            </a:extLst>
          </p:cNvPr>
          <p:cNvSpPr>
            <a:spLocks noGrp="1"/>
          </p:cNvSpPr>
          <p:nvPr>
            <p:ph type="title"/>
          </p:nvPr>
        </p:nvSpPr>
        <p:spPr/>
        <p:txBody>
          <a:bodyPr/>
          <a:lstStyle/>
          <a:p>
            <a:r>
              <a:rPr lang="de-DE"/>
              <a:t>Instagram Alle Posts des Zeitraums (mit Total Interactions) | 01.2.34. WDR Lokalzeit - 19 of 22</a:t>
            </a:r>
            <a:endParaRPr lang="en-US"/>
          </a:p>
        </p:txBody>
      </p:sp>
      <p:graphicFrame>
        <p:nvGraphicFramePr>
          <p:cNvPr id="5" name="Table Placeholder 4">
            <a:extLst>
              <a:ext uri="{FF2B5EF4-FFF2-40B4-BE49-F238E27FC236}">
                <a16:creationId xmlns:a16="http://schemas.microsoft.com/office/drawing/2014/main" id="{0052F4D8-2ACA-4675-9A04-37D4A2D96442}"/>
              </a:ext>
            </a:extLst>
          </p:cNvPr>
          <p:cNvGraphicFramePr>
            <a:graphicFrameLocks noGrp="1"/>
          </p:cNvGraphicFramePr>
          <p:nvPr>
            <p:ph type="tbl" sz="quarter" idx="13"/>
            <p:extLst>
              <p:ext uri="{D42A27DB-BD31-4B8C-83A1-F6EECF244321}">
                <p14:modId xmlns:p14="http://schemas.microsoft.com/office/powerpoint/2010/main" val="2359734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26672573"/>
                    </a:ext>
                  </a:extLst>
                </a:gridCol>
                <a:gridCol w="1316736">
                  <a:extLst>
                    <a:ext uri="{9D8B030D-6E8A-4147-A177-3AD203B41FA5}">
                      <a16:colId xmlns:a16="http://schemas.microsoft.com/office/drawing/2014/main" val="1440159447"/>
                    </a:ext>
                  </a:extLst>
                </a:gridCol>
                <a:gridCol w="1316736">
                  <a:extLst>
                    <a:ext uri="{9D8B030D-6E8A-4147-A177-3AD203B41FA5}">
                      <a16:colId xmlns:a16="http://schemas.microsoft.com/office/drawing/2014/main" val="106305733"/>
                    </a:ext>
                  </a:extLst>
                </a:gridCol>
                <a:gridCol w="1316736">
                  <a:extLst>
                    <a:ext uri="{9D8B030D-6E8A-4147-A177-3AD203B41FA5}">
                      <a16:colId xmlns:a16="http://schemas.microsoft.com/office/drawing/2014/main" val="1580731252"/>
                    </a:ext>
                  </a:extLst>
                </a:gridCol>
                <a:gridCol w="1316736">
                  <a:extLst>
                    <a:ext uri="{9D8B030D-6E8A-4147-A177-3AD203B41FA5}">
                      <a16:colId xmlns:a16="http://schemas.microsoft.com/office/drawing/2014/main" val="3428899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84738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- 2025-06-12 16:15:00</a:t>
                      </a:r>
                      <a:r>
                        <a:rPr kumimoji="0" lang="de-DE" sz="1000" b="0" i="0" u="none" strike="noStrike" kern="1200" cap="none" spc="0" normalizeH="0" baseline="0" noProof="0">
                          <a:ln>
                            <a:noFill/>
                          </a:ln>
                          <a:solidFill>
                            <a:prstClr val="black"/>
                          </a:solidFill>
                          <a:effectLst/>
                          <a:uLnTx/>
                          <a:uFillTx/>
                          <a:latin typeface="Calibri"/>
                          <a:ea typeface="+mn-ea"/>
                          <a:cs typeface="+mn-cs"/>
                        </a:rPr>
                        <a:t>
 Marcus Schneider ist nicht nur eine Kante, sondern auch Pastor und nennt sich selbst den “breitesten Pastor Deutschlands”. 💪
Er predigt nicht nur an ungewöhnlichen Orten wie etwa einer Tattoo-Messe, er engagiert sich vor allem für Kinder, Jugendliche, Flüchtlinge und Obdachlose. Also für alle Menschen, die Hilfe brauchen. 🙏🏻
Marcus hat den Verein “Ankerplatz-Sozialwerk” in Wuppertal gegründet. Ein Teil davon ist das Fitnesszentrum. Hier können Kinder und Jugendliche mit Marcus Sport machen und von Gott hören. 🏋️
Das Projekt “Mutig &amp; Stark” wird durch Land, Stadt und Spenden finanziert, damit jedes Kind und jeder Jugendliche mitmachen kann – unabhängig von den finanziellen Möglichkeiten. 🥰
👩🏼‍💻Autorin: Silvia Pauli
#Ehrenamt #Kirche #Pastor #Jugendarbeit #Gemeinde #Kirchengemeinde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21226</a:t>
                      </a:r>
                    </a:p>
                  </a:txBody>
                  <a:tcPr/>
                </a:tc>
                <a:extLst>
                  <a:ext uri="{0D108BD9-81ED-4DB2-BD59-A6C34878D82A}">
                    <a16:rowId xmlns:a16="http://schemas.microsoft.com/office/drawing/2014/main" val="4085783183"/>
                  </a:ext>
                </a:extLst>
              </a:tr>
            </a:tbl>
          </a:graphicData>
        </a:graphic>
      </p:graphicFrame>
      <p:sp>
        <p:nvSpPr>
          <p:cNvPr id="4" name="Text Placeholder 3">
            <a:extLst>
              <a:ext uri="{FF2B5EF4-FFF2-40B4-BE49-F238E27FC236}">
                <a16:creationId xmlns:a16="http://schemas.microsoft.com/office/drawing/2014/main" id="{C64F7D7F-E1F7-4A8F-843E-2B83C1C62FA1}"/>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966505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813BD-F81D-41CA-BF96-677605D238EA}"/>
              </a:ext>
            </a:extLst>
          </p:cNvPr>
          <p:cNvSpPr>
            <a:spLocks noGrp="1"/>
          </p:cNvSpPr>
          <p:nvPr>
            <p:ph type="title"/>
          </p:nvPr>
        </p:nvSpPr>
        <p:spPr/>
        <p:txBody>
          <a:bodyPr/>
          <a:lstStyle/>
          <a:p>
            <a:r>
              <a:rPr lang="de-DE"/>
              <a:t>Instagram Alle Posts des Zeitraums (mit Total Interactions) | 01.2.34. WDR Lokalzeit - 20 of 22</a:t>
            </a:r>
            <a:endParaRPr lang="en-US"/>
          </a:p>
        </p:txBody>
      </p:sp>
      <p:graphicFrame>
        <p:nvGraphicFramePr>
          <p:cNvPr id="5" name="Table Placeholder 4">
            <a:extLst>
              <a:ext uri="{FF2B5EF4-FFF2-40B4-BE49-F238E27FC236}">
                <a16:creationId xmlns:a16="http://schemas.microsoft.com/office/drawing/2014/main" id="{42402950-5983-4832-9FDA-CBFAA7FBAC5C}"/>
              </a:ext>
            </a:extLst>
          </p:cNvPr>
          <p:cNvGraphicFramePr>
            <a:graphicFrameLocks noGrp="1"/>
          </p:cNvGraphicFramePr>
          <p:nvPr>
            <p:ph type="tbl" sz="quarter" idx="13"/>
            <p:extLst>
              <p:ext uri="{D42A27DB-BD31-4B8C-83A1-F6EECF244321}">
                <p14:modId xmlns:p14="http://schemas.microsoft.com/office/powerpoint/2010/main" val="1107623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22185880"/>
                    </a:ext>
                  </a:extLst>
                </a:gridCol>
                <a:gridCol w="1316736">
                  <a:extLst>
                    <a:ext uri="{9D8B030D-6E8A-4147-A177-3AD203B41FA5}">
                      <a16:colId xmlns:a16="http://schemas.microsoft.com/office/drawing/2014/main" val="940694317"/>
                    </a:ext>
                  </a:extLst>
                </a:gridCol>
                <a:gridCol w="1316736">
                  <a:extLst>
                    <a:ext uri="{9D8B030D-6E8A-4147-A177-3AD203B41FA5}">
                      <a16:colId xmlns:a16="http://schemas.microsoft.com/office/drawing/2014/main" val="4225063535"/>
                    </a:ext>
                  </a:extLst>
                </a:gridCol>
                <a:gridCol w="1316736">
                  <a:extLst>
                    <a:ext uri="{9D8B030D-6E8A-4147-A177-3AD203B41FA5}">
                      <a16:colId xmlns:a16="http://schemas.microsoft.com/office/drawing/2014/main" val="121978748"/>
                    </a:ext>
                  </a:extLst>
                </a:gridCol>
                <a:gridCol w="1316736">
                  <a:extLst>
                    <a:ext uri="{9D8B030D-6E8A-4147-A177-3AD203B41FA5}">
                      <a16:colId xmlns:a16="http://schemas.microsoft.com/office/drawing/2014/main" val="3836041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43772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- 2025-06-11 09:46:28</a:t>
                      </a:r>
                      <a:r>
                        <a:rPr kumimoji="0" lang="en-US" sz="1000" b="0" i="0" u="none" strike="noStrike" kern="1200" cap="none" spc="0" normalizeH="0" baseline="0" noProof="0">
                          <a:ln>
                            <a:noFill/>
                          </a:ln>
                          <a:solidFill>
                            <a:prstClr val="black"/>
                          </a:solidFill>
                          <a:effectLst/>
                          <a:uLnTx/>
                          <a:uFillTx/>
                          <a:latin typeface="Calibri"/>
                          <a:ea typeface="+mn-ea"/>
                          <a:cs typeface="+mn-cs"/>
                        </a:rPr>
                        <a:t>
 Bernis Bilanz ist beeindruckend: 250.000 Klos hat er in seinem Leben schon gereinigt. 🚽🧻
Auch fiese Toiletten oder schlechtes Wetter stören den Mann aus Gronau-Epe nicht. 🚹 Sein Chef nennt ihn ein Unikat, der vor Arbeit nicht zurückschreckt. 🐕
👩🏼‍💻Autorin: Marie Roters
#Toilette #WC #Reiniger #Festival #Klo #WDR #ARD #Lokalzeit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16794</a:t>
                      </a:r>
                    </a:p>
                  </a:txBody>
                  <a:tcPr/>
                </a:tc>
                <a:extLst>
                  <a:ext uri="{0D108BD9-81ED-4DB2-BD59-A6C34878D82A}">
                    <a16:rowId xmlns:a16="http://schemas.microsoft.com/office/drawing/2014/main" val="1550320294"/>
                  </a:ext>
                </a:extLst>
              </a:tr>
            </a:tbl>
          </a:graphicData>
        </a:graphic>
      </p:graphicFrame>
      <p:sp>
        <p:nvSpPr>
          <p:cNvPr id="4" name="Text Placeholder 3">
            <a:extLst>
              <a:ext uri="{FF2B5EF4-FFF2-40B4-BE49-F238E27FC236}">
                <a16:creationId xmlns:a16="http://schemas.microsoft.com/office/drawing/2014/main" id="{28CEE895-F885-4A67-873F-6CB35D530E8C}"/>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3894836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66916-B6E4-4216-BE0A-C59693DFCAE7}"/>
              </a:ext>
            </a:extLst>
          </p:cNvPr>
          <p:cNvSpPr>
            <a:spLocks noGrp="1"/>
          </p:cNvSpPr>
          <p:nvPr>
            <p:ph type="title"/>
          </p:nvPr>
        </p:nvSpPr>
        <p:spPr/>
        <p:txBody>
          <a:bodyPr/>
          <a:lstStyle/>
          <a:p>
            <a:r>
              <a:rPr lang="de-DE"/>
              <a:t>Instagram Alle Posts des Zeitraums (mit Total Interactions) | 01.2.34. WDR Lokalzeit - 21 of 22</a:t>
            </a:r>
            <a:endParaRPr lang="en-US"/>
          </a:p>
        </p:txBody>
      </p:sp>
      <p:graphicFrame>
        <p:nvGraphicFramePr>
          <p:cNvPr id="5" name="Table Placeholder 4">
            <a:extLst>
              <a:ext uri="{FF2B5EF4-FFF2-40B4-BE49-F238E27FC236}">
                <a16:creationId xmlns:a16="http://schemas.microsoft.com/office/drawing/2014/main" id="{E2FDCD79-382D-4057-9F24-D59ED7594CF4}"/>
              </a:ext>
            </a:extLst>
          </p:cNvPr>
          <p:cNvGraphicFramePr>
            <a:graphicFrameLocks noGrp="1"/>
          </p:cNvGraphicFramePr>
          <p:nvPr>
            <p:ph type="tbl" sz="quarter" idx="13"/>
            <p:extLst>
              <p:ext uri="{D42A27DB-BD31-4B8C-83A1-F6EECF244321}">
                <p14:modId xmlns:p14="http://schemas.microsoft.com/office/powerpoint/2010/main" val="1196200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0784206"/>
                    </a:ext>
                  </a:extLst>
                </a:gridCol>
                <a:gridCol w="1316736">
                  <a:extLst>
                    <a:ext uri="{9D8B030D-6E8A-4147-A177-3AD203B41FA5}">
                      <a16:colId xmlns:a16="http://schemas.microsoft.com/office/drawing/2014/main" val="95260919"/>
                    </a:ext>
                  </a:extLst>
                </a:gridCol>
                <a:gridCol w="1316736">
                  <a:extLst>
                    <a:ext uri="{9D8B030D-6E8A-4147-A177-3AD203B41FA5}">
                      <a16:colId xmlns:a16="http://schemas.microsoft.com/office/drawing/2014/main" val="1670821751"/>
                    </a:ext>
                  </a:extLst>
                </a:gridCol>
                <a:gridCol w="1316736">
                  <a:extLst>
                    <a:ext uri="{9D8B030D-6E8A-4147-A177-3AD203B41FA5}">
                      <a16:colId xmlns:a16="http://schemas.microsoft.com/office/drawing/2014/main" val="2386228074"/>
                    </a:ext>
                  </a:extLst>
                </a:gridCol>
                <a:gridCol w="1316736">
                  <a:extLst>
                    <a:ext uri="{9D8B030D-6E8A-4147-A177-3AD203B41FA5}">
                      <a16:colId xmlns:a16="http://schemas.microsoft.com/office/drawing/2014/main" val="655123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1615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- 2025-06-09 14:00:00</a:t>
                      </a:r>
                      <a:r>
                        <a:rPr kumimoji="0" lang="de-DE" sz="1000" b="0" i="0" u="none" strike="noStrike" kern="1200" cap="none" spc="0" normalizeH="0" baseline="0" noProof="0">
                          <a:ln>
                            <a:noFill/>
                          </a:ln>
                          <a:solidFill>
                            <a:prstClr val="black"/>
                          </a:solidFill>
                          <a:effectLst/>
                          <a:uLnTx/>
                          <a:uFillTx/>
                          <a:latin typeface="Calibri"/>
                          <a:ea typeface="+mn-ea"/>
                          <a:cs typeface="+mn-cs"/>
                        </a:rPr>
                        <a:t>
 Viele Geflüchtete haben keinen Ort zum Trauern – bis jetzt.    Sie haben Menschen sterben sehen, Heimat und Sicherheit verloren. Jetzt gibt es einen Platz, der Hoffnung schenkt:   Ein neuer interkultureller Trauerort im Berliner Park in Ahlen hilft Geflüchteten – und allen anderen – beim Innehalten, Erinnern, Verarbeiten. 🙏🕯️  
Ein Ort, der zeigt: Trauer braucht Raum. Und Gemeinschaft. ❤️‍🩹
#Trauer #Flucht #Ahlen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16706</a:t>
                      </a:r>
                    </a:p>
                  </a:txBody>
                  <a:tcPr/>
                </a:tc>
                <a:extLst>
                  <a:ext uri="{0D108BD9-81ED-4DB2-BD59-A6C34878D82A}">
                    <a16:rowId xmlns:a16="http://schemas.microsoft.com/office/drawing/2014/main" val="175050677"/>
                  </a:ext>
                </a:extLst>
              </a:tr>
            </a:tbl>
          </a:graphicData>
        </a:graphic>
      </p:graphicFrame>
      <p:sp>
        <p:nvSpPr>
          <p:cNvPr id="4" name="Text Placeholder 3">
            <a:extLst>
              <a:ext uri="{FF2B5EF4-FFF2-40B4-BE49-F238E27FC236}">
                <a16:creationId xmlns:a16="http://schemas.microsoft.com/office/drawing/2014/main" id="{FC16F52E-E722-48CA-96BF-FAD0D3586D58}"/>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2246378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A9B06-9CF0-49B3-9447-8B796687875E}"/>
              </a:ext>
            </a:extLst>
          </p:cNvPr>
          <p:cNvSpPr>
            <a:spLocks noGrp="1"/>
          </p:cNvSpPr>
          <p:nvPr>
            <p:ph type="title"/>
          </p:nvPr>
        </p:nvSpPr>
        <p:spPr/>
        <p:txBody>
          <a:bodyPr/>
          <a:lstStyle/>
          <a:p>
            <a:r>
              <a:rPr lang="de-DE"/>
              <a:t>Instagram Alle Posts des Zeitraums (mit Total Interactions) | 01.2.34. WDR Lokalzeit - 22 of 22</a:t>
            </a:r>
            <a:endParaRPr lang="en-US"/>
          </a:p>
        </p:txBody>
      </p:sp>
      <p:graphicFrame>
        <p:nvGraphicFramePr>
          <p:cNvPr id="5" name="Table Placeholder 4">
            <a:extLst>
              <a:ext uri="{FF2B5EF4-FFF2-40B4-BE49-F238E27FC236}">
                <a16:creationId xmlns:a16="http://schemas.microsoft.com/office/drawing/2014/main" id="{0DB8413E-50B4-4445-BF1D-529F0B4D8A5B}"/>
              </a:ext>
            </a:extLst>
          </p:cNvPr>
          <p:cNvGraphicFramePr>
            <a:graphicFrameLocks noGrp="1"/>
          </p:cNvGraphicFramePr>
          <p:nvPr>
            <p:ph type="tbl" sz="quarter" idx="13"/>
            <p:extLst>
              <p:ext uri="{D42A27DB-BD31-4B8C-83A1-F6EECF244321}">
                <p14:modId xmlns:p14="http://schemas.microsoft.com/office/powerpoint/2010/main" val="54588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49068490"/>
                    </a:ext>
                  </a:extLst>
                </a:gridCol>
                <a:gridCol w="1316736">
                  <a:extLst>
                    <a:ext uri="{9D8B030D-6E8A-4147-A177-3AD203B41FA5}">
                      <a16:colId xmlns:a16="http://schemas.microsoft.com/office/drawing/2014/main" val="3622018206"/>
                    </a:ext>
                  </a:extLst>
                </a:gridCol>
                <a:gridCol w="1316736">
                  <a:extLst>
                    <a:ext uri="{9D8B030D-6E8A-4147-A177-3AD203B41FA5}">
                      <a16:colId xmlns:a16="http://schemas.microsoft.com/office/drawing/2014/main" val="3759456001"/>
                    </a:ext>
                  </a:extLst>
                </a:gridCol>
                <a:gridCol w="1316736">
                  <a:extLst>
                    <a:ext uri="{9D8B030D-6E8A-4147-A177-3AD203B41FA5}">
                      <a16:colId xmlns:a16="http://schemas.microsoft.com/office/drawing/2014/main" val="807387446"/>
                    </a:ext>
                  </a:extLst>
                </a:gridCol>
                <a:gridCol w="1316736">
                  <a:extLst>
                    <a:ext uri="{9D8B030D-6E8A-4147-A177-3AD203B41FA5}">
                      <a16:colId xmlns:a16="http://schemas.microsoft.com/office/drawing/2014/main" val="98583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37151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- 2025-06-14 16:42:56</a:t>
                      </a:r>
                      <a:r>
                        <a:rPr kumimoji="0" lang="de-DE" sz="1000" b="0" i="0" u="none" strike="noStrike" kern="1200" cap="none" spc="0" normalizeH="0" baseline="0" noProof="0">
                          <a:ln>
                            <a:noFill/>
                          </a:ln>
                          <a:solidFill>
                            <a:prstClr val="black"/>
                          </a:solidFill>
                          <a:effectLst/>
                          <a:uLnTx/>
                          <a:uFillTx/>
                          <a:latin typeface="Calibri"/>
                          <a:ea typeface="+mn-ea"/>
                          <a:cs typeface="+mn-cs"/>
                        </a:rPr>
                        <a:t>
 Sie liebt ihren Job – auch wenn Fenja dafür viel Kritik einstecken muss 🫶 🗣 
Fenja ist Sexualtherepeutin seit 2022. Sie hat eine eigene Praxis eröffnet und muss sich trotzdem immer wieder rechtfertigen für ihren Job.
Vorher war sie festangestellt als Meistern für Bäderbetriebe. Ein Job, bei dem niemand Kritik geäußert hat. Doch sie war nicht glücklich damit, und deswegen macht sie IHR DING – egal, was andere sagen! 😏 
👩🏼‍💻 Autorin: Melanie Klüting 
#MeinDing #Sexualtherapie #Bademeisterin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15256</a:t>
                      </a:r>
                    </a:p>
                  </a:txBody>
                  <a:tcPr/>
                </a:tc>
                <a:extLst>
                  <a:ext uri="{0D108BD9-81ED-4DB2-BD59-A6C34878D82A}">
                    <a16:rowId xmlns:a16="http://schemas.microsoft.com/office/drawing/2014/main" val="1449112198"/>
                  </a:ext>
                </a:extLst>
              </a:tr>
            </a:tbl>
          </a:graphicData>
        </a:graphic>
      </p:graphicFrame>
      <p:sp>
        <p:nvSpPr>
          <p:cNvPr id="4" name="Text Placeholder 3">
            <a:extLst>
              <a:ext uri="{FF2B5EF4-FFF2-40B4-BE49-F238E27FC236}">
                <a16:creationId xmlns:a16="http://schemas.microsoft.com/office/drawing/2014/main" id="{E0981EDE-A4B0-4A1F-8343-D4FA747C027E}"/>
              </a:ext>
            </a:extLst>
          </p:cNvPr>
          <p:cNvSpPr>
            <a:spLocks noGrp="1"/>
          </p:cNvSpPr>
          <p:nvPr>
            <p:ph type="body" sz="quarter" idx="14"/>
          </p:nvPr>
        </p:nvSpPr>
        <p:spPr/>
        <p:txBody>
          <a:bodyPr/>
          <a:lstStyle/>
          <a:p>
            <a:r>
              <a:rPr lang="en-US"/>
              <a:t>09/06/2025 - 15/06/2025</a:t>
            </a:r>
          </a:p>
        </p:txBody>
      </p:sp>
    </p:spTree>
    <p:extLst>
      <p:ext uri="{BB962C8B-B14F-4D97-AF65-F5344CB8AC3E}">
        <p14:creationId xmlns:p14="http://schemas.microsoft.com/office/powerpoint/2010/main" val="6161776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3127</Words>
  <Application>Microsoft Office PowerPoint</Application>
  <PresentationFormat>On-screen Show (4:3)</PresentationFormat>
  <Paragraphs>264</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Instagram Alle Posts des Zeitraums (mit Total Interactions) | 01.2.34. WDR Lokalzeit - 1 of 22</vt:lpstr>
      <vt:lpstr>Instagram Alle Posts des Zeitraums (mit Total Interactions) | 01.2.34. WDR Lokalzeit - 2 of 22</vt:lpstr>
      <vt:lpstr>Instagram Alle Posts des Zeitraums (mit Total Interactions) | 01.2.34. WDR Lokalzeit - 3 of 22</vt:lpstr>
      <vt:lpstr>Instagram Alle Posts des Zeitraums (mit Total Interactions) | 01.2.34. WDR Lokalzeit - 4 of 22</vt:lpstr>
      <vt:lpstr>Instagram Alle Posts des Zeitraums (mit Total Interactions) | 01.2.34. WDR Lokalzeit - 5 of 22</vt:lpstr>
      <vt:lpstr>Instagram Alle Posts des Zeitraums (mit Total Interactions) | 01.2.34. WDR Lokalzeit - 6 of 22</vt:lpstr>
      <vt:lpstr>Instagram Alle Posts des Zeitraums (mit Total Interactions) | 01.2.34. WDR Lokalzeit - 7 of 22</vt:lpstr>
      <vt:lpstr>Instagram Alle Posts des Zeitraums (mit Total Interactions) | 01.2.34. WDR Lokalzeit - 8 of 22</vt:lpstr>
      <vt:lpstr>Instagram Alle Posts des Zeitraums (mit Total Interactions) | 01.2.34. WDR Lokalzeit - 9 of 22</vt:lpstr>
      <vt:lpstr>Instagram Alle Posts des Zeitraums (mit Total Interactions) | 01.2.34. WDR Lokalzeit - 10 of 22</vt:lpstr>
      <vt:lpstr>Instagram Alle Posts des Zeitraums (mit Total Interactions) | 01.2.34. WDR Lokalzeit - 11 of 22</vt:lpstr>
      <vt:lpstr>Instagram Alle Posts des Zeitraums (mit Total Interactions) | 01.2.34. WDR Lokalzeit - 12 of 22</vt:lpstr>
      <vt:lpstr>Instagram Alle Posts des Zeitraums (mit Total Interactions) | 01.2.34. WDR Lokalzeit - 13 of 22</vt:lpstr>
      <vt:lpstr>Instagram Alle Posts des Zeitraums (mit Total Interactions) | 01.2.34. WDR Lokalzeit - 14 of 22</vt:lpstr>
      <vt:lpstr>Instagram Alle Posts des Zeitraums (mit Total Interactions) | 01.2.34. WDR Lokalzeit - 15 of 22</vt:lpstr>
      <vt:lpstr>Instagram Alle Posts des Zeitraums (mit Total Interactions) | 01.2.34. WDR Lokalzeit - 16 of 22</vt:lpstr>
      <vt:lpstr>Instagram Alle Posts des Zeitraums (mit Total Interactions) | 01.2.34. WDR Lokalzeit - 17 of 22</vt:lpstr>
      <vt:lpstr>Instagram Alle Posts des Zeitraums (mit Total Interactions) | 01.2.34. WDR Lokalzeit - 18 of 22</vt:lpstr>
      <vt:lpstr>Instagram Alle Posts des Zeitraums (mit Total Interactions) | 01.2.34. WDR Lokalzeit - 19 of 22</vt:lpstr>
      <vt:lpstr>Instagram Alle Posts des Zeitraums (mit Total Interactions) | 01.2.34. WDR Lokalzeit - 20 of 22</vt:lpstr>
      <vt:lpstr>Instagram Alle Posts des Zeitraums (mit Total Interactions) | 01.2.34. WDR Lokalzeit - 21 of 22</vt:lpstr>
      <vt:lpstr>Instagram Alle Posts des Zeitraums (mit Total Interactions) | 01.2.34. WDR Lokalzeit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01.2.34. WDR Lokalzeit - 1 of 22</dc:title>
  <dc:creator>Frederik Born</dc:creator>
  <cp:lastModifiedBy>Frederik Born</cp:lastModifiedBy>
  <cp:revision>1</cp:revision>
  <dcterms:created xsi:type="dcterms:W3CDTF">2025-06-17T11:49:45Z</dcterms:created>
  <dcterms:modified xsi:type="dcterms:W3CDTF">2025-06-17T11:51:09Z</dcterms:modified>
</cp:coreProperties>
</file>