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CAB18-A47D-4A0B-800A-26179CF92D8E}"/>
              </a:ext>
            </a:extLst>
          </p:cNvPr>
          <p:cNvSpPr>
            <a:spLocks noGrp="1"/>
          </p:cNvSpPr>
          <p:nvPr>
            <p:ph type="title"/>
          </p:nvPr>
        </p:nvSpPr>
        <p:spPr/>
        <p:txBody>
          <a:bodyPr/>
          <a:lstStyle/>
          <a:p>
            <a:r>
              <a:rPr lang="en-US"/>
              <a:t>Instagram Posts Table (mit Shares) | 01.2.34. WDR Lokalzeit - 1 of 26</a:t>
            </a:r>
          </a:p>
        </p:txBody>
      </p:sp>
      <p:graphicFrame>
        <p:nvGraphicFramePr>
          <p:cNvPr id="5" name="Table Placeholder 4">
            <a:extLst>
              <a:ext uri="{FF2B5EF4-FFF2-40B4-BE49-F238E27FC236}">
                <a16:creationId xmlns:a16="http://schemas.microsoft.com/office/drawing/2014/main" id="{70B6EC52-1DE3-4013-8477-0654EE057CB8}"/>
              </a:ext>
            </a:extLst>
          </p:cNvPr>
          <p:cNvGraphicFramePr>
            <a:graphicFrameLocks noGrp="1"/>
          </p:cNvGraphicFramePr>
          <p:nvPr>
            <p:ph type="tbl" sz="quarter" idx="13"/>
            <p:extLst>
              <p:ext uri="{D42A27DB-BD31-4B8C-83A1-F6EECF244321}">
                <p14:modId xmlns:p14="http://schemas.microsoft.com/office/powerpoint/2010/main" val="3055278445"/>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89435108"/>
                    </a:ext>
                  </a:extLst>
                </a:gridCol>
                <a:gridCol w="1069847">
                  <a:extLst>
                    <a:ext uri="{9D8B030D-6E8A-4147-A177-3AD203B41FA5}">
                      <a16:colId xmlns:a16="http://schemas.microsoft.com/office/drawing/2014/main" val="1073197449"/>
                    </a:ext>
                  </a:extLst>
                </a:gridCol>
                <a:gridCol w="1399031">
                  <a:extLst>
                    <a:ext uri="{9D8B030D-6E8A-4147-A177-3AD203B41FA5}">
                      <a16:colId xmlns:a16="http://schemas.microsoft.com/office/drawing/2014/main" val="3867382685"/>
                    </a:ext>
                  </a:extLst>
                </a:gridCol>
                <a:gridCol w="493776">
                  <a:extLst>
                    <a:ext uri="{9D8B030D-6E8A-4147-A177-3AD203B41FA5}">
                      <a16:colId xmlns:a16="http://schemas.microsoft.com/office/drawing/2014/main" val="2988433693"/>
                    </a:ext>
                  </a:extLst>
                </a:gridCol>
                <a:gridCol w="493776">
                  <a:extLst>
                    <a:ext uri="{9D8B030D-6E8A-4147-A177-3AD203B41FA5}">
                      <a16:colId xmlns:a16="http://schemas.microsoft.com/office/drawing/2014/main" val="970945299"/>
                    </a:ext>
                  </a:extLst>
                </a:gridCol>
                <a:gridCol w="493776">
                  <a:extLst>
                    <a:ext uri="{9D8B030D-6E8A-4147-A177-3AD203B41FA5}">
                      <a16:colId xmlns:a16="http://schemas.microsoft.com/office/drawing/2014/main" val="1263678318"/>
                    </a:ext>
                  </a:extLst>
                </a:gridCol>
                <a:gridCol w="493776">
                  <a:extLst>
                    <a:ext uri="{9D8B030D-6E8A-4147-A177-3AD203B41FA5}">
                      <a16:colId xmlns:a16="http://schemas.microsoft.com/office/drawing/2014/main" val="3994026921"/>
                    </a:ext>
                  </a:extLst>
                </a:gridCol>
                <a:gridCol w="493776">
                  <a:extLst>
                    <a:ext uri="{9D8B030D-6E8A-4147-A177-3AD203B41FA5}">
                      <a16:colId xmlns:a16="http://schemas.microsoft.com/office/drawing/2014/main" val="1872516820"/>
                    </a:ext>
                  </a:extLst>
                </a:gridCol>
                <a:gridCol w="493776">
                  <a:extLst>
                    <a:ext uri="{9D8B030D-6E8A-4147-A177-3AD203B41FA5}">
                      <a16:colId xmlns:a16="http://schemas.microsoft.com/office/drawing/2014/main" val="2356643758"/>
                    </a:ext>
                  </a:extLst>
                </a:gridCol>
                <a:gridCol w="493776">
                  <a:extLst>
                    <a:ext uri="{9D8B030D-6E8A-4147-A177-3AD203B41FA5}">
                      <a16:colId xmlns:a16="http://schemas.microsoft.com/office/drawing/2014/main" val="1921795251"/>
                    </a:ext>
                  </a:extLst>
                </a:gridCol>
                <a:gridCol w="493776">
                  <a:extLst>
                    <a:ext uri="{9D8B030D-6E8A-4147-A177-3AD203B41FA5}">
                      <a16:colId xmlns:a16="http://schemas.microsoft.com/office/drawing/2014/main" val="3729099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33717916"/>
                  </a:ext>
                </a:extLst>
              </a:tr>
            </a:tbl>
          </a:graphicData>
        </a:graphic>
      </p:graphicFrame>
      <p:sp>
        <p:nvSpPr>
          <p:cNvPr id="4" name="Text Placeholder 3">
            <a:extLst>
              <a:ext uri="{FF2B5EF4-FFF2-40B4-BE49-F238E27FC236}">
                <a16:creationId xmlns:a16="http://schemas.microsoft.com/office/drawing/2014/main" id="{573A6741-A253-42F4-A610-7B35D2981CFF}"/>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641470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FFCA2-8168-4ED4-A9FC-739302A6BD12}"/>
              </a:ext>
            </a:extLst>
          </p:cNvPr>
          <p:cNvSpPr>
            <a:spLocks noGrp="1"/>
          </p:cNvSpPr>
          <p:nvPr>
            <p:ph type="title"/>
          </p:nvPr>
        </p:nvSpPr>
        <p:spPr/>
        <p:txBody>
          <a:bodyPr/>
          <a:lstStyle/>
          <a:p>
            <a:r>
              <a:rPr lang="en-US"/>
              <a:t>Instagram Posts Table (mit Shares) | 01.2.34. WDR Lokalzeit - 2 of 26</a:t>
            </a:r>
          </a:p>
        </p:txBody>
      </p:sp>
      <p:graphicFrame>
        <p:nvGraphicFramePr>
          <p:cNvPr id="5" name="Table Placeholder 4">
            <a:extLst>
              <a:ext uri="{FF2B5EF4-FFF2-40B4-BE49-F238E27FC236}">
                <a16:creationId xmlns:a16="http://schemas.microsoft.com/office/drawing/2014/main" id="{5C54E173-1744-4EF0-9C3C-CF6041D9D25F}"/>
              </a:ext>
            </a:extLst>
          </p:cNvPr>
          <p:cNvGraphicFramePr>
            <a:graphicFrameLocks noGrp="1"/>
          </p:cNvGraphicFramePr>
          <p:nvPr>
            <p:ph type="tbl" sz="quarter" idx="13"/>
            <p:extLst>
              <p:ext uri="{D42A27DB-BD31-4B8C-83A1-F6EECF244321}">
                <p14:modId xmlns:p14="http://schemas.microsoft.com/office/powerpoint/2010/main" val="1639038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96358905"/>
                    </a:ext>
                  </a:extLst>
                </a:gridCol>
                <a:gridCol w="1069847">
                  <a:extLst>
                    <a:ext uri="{9D8B030D-6E8A-4147-A177-3AD203B41FA5}">
                      <a16:colId xmlns:a16="http://schemas.microsoft.com/office/drawing/2014/main" val="3178717403"/>
                    </a:ext>
                  </a:extLst>
                </a:gridCol>
                <a:gridCol w="1399031">
                  <a:extLst>
                    <a:ext uri="{9D8B030D-6E8A-4147-A177-3AD203B41FA5}">
                      <a16:colId xmlns:a16="http://schemas.microsoft.com/office/drawing/2014/main" val="2404066556"/>
                    </a:ext>
                  </a:extLst>
                </a:gridCol>
                <a:gridCol w="493776">
                  <a:extLst>
                    <a:ext uri="{9D8B030D-6E8A-4147-A177-3AD203B41FA5}">
                      <a16:colId xmlns:a16="http://schemas.microsoft.com/office/drawing/2014/main" val="440346345"/>
                    </a:ext>
                  </a:extLst>
                </a:gridCol>
                <a:gridCol w="493776">
                  <a:extLst>
                    <a:ext uri="{9D8B030D-6E8A-4147-A177-3AD203B41FA5}">
                      <a16:colId xmlns:a16="http://schemas.microsoft.com/office/drawing/2014/main" val="351068521"/>
                    </a:ext>
                  </a:extLst>
                </a:gridCol>
                <a:gridCol w="493776">
                  <a:extLst>
                    <a:ext uri="{9D8B030D-6E8A-4147-A177-3AD203B41FA5}">
                      <a16:colId xmlns:a16="http://schemas.microsoft.com/office/drawing/2014/main" val="2312598140"/>
                    </a:ext>
                  </a:extLst>
                </a:gridCol>
                <a:gridCol w="493776">
                  <a:extLst>
                    <a:ext uri="{9D8B030D-6E8A-4147-A177-3AD203B41FA5}">
                      <a16:colId xmlns:a16="http://schemas.microsoft.com/office/drawing/2014/main" val="4283569755"/>
                    </a:ext>
                  </a:extLst>
                </a:gridCol>
                <a:gridCol w="493776">
                  <a:extLst>
                    <a:ext uri="{9D8B030D-6E8A-4147-A177-3AD203B41FA5}">
                      <a16:colId xmlns:a16="http://schemas.microsoft.com/office/drawing/2014/main" val="2391647667"/>
                    </a:ext>
                  </a:extLst>
                </a:gridCol>
                <a:gridCol w="493776">
                  <a:extLst>
                    <a:ext uri="{9D8B030D-6E8A-4147-A177-3AD203B41FA5}">
                      <a16:colId xmlns:a16="http://schemas.microsoft.com/office/drawing/2014/main" val="3888120191"/>
                    </a:ext>
                  </a:extLst>
                </a:gridCol>
                <a:gridCol w="493776">
                  <a:extLst>
                    <a:ext uri="{9D8B030D-6E8A-4147-A177-3AD203B41FA5}">
                      <a16:colId xmlns:a16="http://schemas.microsoft.com/office/drawing/2014/main" val="2206024224"/>
                    </a:ext>
                  </a:extLst>
                </a:gridCol>
                <a:gridCol w="493776">
                  <a:extLst>
                    <a:ext uri="{9D8B030D-6E8A-4147-A177-3AD203B41FA5}">
                      <a16:colId xmlns:a16="http://schemas.microsoft.com/office/drawing/2014/main" val="1679725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1891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- 2025-06-02 12:20:00</a:t>
                      </a:r>
                      <a:r>
                        <a:rPr kumimoji="0" lang="en-US" sz="1000" b="0" i="0" u="none" strike="noStrike" kern="1200" cap="none" spc="0" normalizeH="0" baseline="0" noProof="0">
                          <a:ln>
                            <a:noFill/>
                          </a:ln>
                          <a:solidFill>
                            <a:prstClr val="black"/>
                          </a:solidFill>
                          <a:effectLst/>
                          <a:uLnTx/>
                          <a:uFillTx/>
                          <a:latin typeface="Calibri"/>
                          <a:ea typeface="+mn-ea"/>
                          <a:cs typeface="+mn-cs"/>
                        </a:rPr>
                        <a:t>
 Busfahrer-Freddys Wochenhighlight war immer die perfekte Frikadelle am Annen Markt in Witten. 😋
Aber jetzt ist Schluss, der Besitzer findet keine Mitarbeiter und muss aufhören. 
Und Freddy ist traurig, sehr traurig... Wie soll man die Wochen nur ohne Vorfreude auf ‘ne ordentliche Fricko überleben?! 🥺 
#Frikadelle #Bulette #Markt #Imbiss #Witten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https://quintly-eu-image-storage.s3.amazonaws.com/60b0c1ceafa7b1885479f8b118a661a3/601c673505aeb5f8e956ae051445d3f8.jpg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76795472"/>
                  </a:ext>
                </a:extLst>
              </a:tr>
            </a:tbl>
          </a:graphicData>
        </a:graphic>
      </p:graphicFrame>
      <p:sp>
        <p:nvSpPr>
          <p:cNvPr id="4" name="Text Placeholder 3">
            <a:extLst>
              <a:ext uri="{FF2B5EF4-FFF2-40B4-BE49-F238E27FC236}">
                <a16:creationId xmlns:a16="http://schemas.microsoft.com/office/drawing/2014/main" id="{FE19AF58-B164-44BF-9F5B-D134439D6A57}"/>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511138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DEB8-68A2-455D-A272-7BB487B2E850}"/>
              </a:ext>
            </a:extLst>
          </p:cNvPr>
          <p:cNvSpPr>
            <a:spLocks noGrp="1"/>
          </p:cNvSpPr>
          <p:nvPr>
            <p:ph type="title"/>
          </p:nvPr>
        </p:nvSpPr>
        <p:spPr/>
        <p:txBody>
          <a:bodyPr/>
          <a:lstStyle/>
          <a:p>
            <a:r>
              <a:rPr lang="en-US"/>
              <a:t>Instagram Posts Table (mit Shares) | 01.2.34. WDR Lokalzeit - 3 of 26</a:t>
            </a:r>
          </a:p>
        </p:txBody>
      </p:sp>
      <p:graphicFrame>
        <p:nvGraphicFramePr>
          <p:cNvPr id="5" name="Table Placeholder 4">
            <a:extLst>
              <a:ext uri="{FF2B5EF4-FFF2-40B4-BE49-F238E27FC236}">
                <a16:creationId xmlns:a16="http://schemas.microsoft.com/office/drawing/2014/main" id="{3A3C0877-B6AF-4B78-8522-69C420CC875C}"/>
              </a:ext>
            </a:extLst>
          </p:cNvPr>
          <p:cNvGraphicFramePr>
            <a:graphicFrameLocks noGrp="1"/>
          </p:cNvGraphicFramePr>
          <p:nvPr>
            <p:ph type="tbl" sz="quarter" idx="13"/>
            <p:extLst>
              <p:ext uri="{D42A27DB-BD31-4B8C-83A1-F6EECF244321}">
                <p14:modId xmlns:p14="http://schemas.microsoft.com/office/powerpoint/2010/main" val="2643299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80625138"/>
                    </a:ext>
                  </a:extLst>
                </a:gridCol>
                <a:gridCol w="1069847">
                  <a:extLst>
                    <a:ext uri="{9D8B030D-6E8A-4147-A177-3AD203B41FA5}">
                      <a16:colId xmlns:a16="http://schemas.microsoft.com/office/drawing/2014/main" val="1008074569"/>
                    </a:ext>
                  </a:extLst>
                </a:gridCol>
                <a:gridCol w="1399031">
                  <a:extLst>
                    <a:ext uri="{9D8B030D-6E8A-4147-A177-3AD203B41FA5}">
                      <a16:colId xmlns:a16="http://schemas.microsoft.com/office/drawing/2014/main" val="1708665656"/>
                    </a:ext>
                  </a:extLst>
                </a:gridCol>
                <a:gridCol w="493776">
                  <a:extLst>
                    <a:ext uri="{9D8B030D-6E8A-4147-A177-3AD203B41FA5}">
                      <a16:colId xmlns:a16="http://schemas.microsoft.com/office/drawing/2014/main" val="3453646833"/>
                    </a:ext>
                  </a:extLst>
                </a:gridCol>
                <a:gridCol w="493776">
                  <a:extLst>
                    <a:ext uri="{9D8B030D-6E8A-4147-A177-3AD203B41FA5}">
                      <a16:colId xmlns:a16="http://schemas.microsoft.com/office/drawing/2014/main" val="2763188271"/>
                    </a:ext>
                  </a:extLst>
                </a:gridCol>
                <a:gridCol w="493776">
                  <a:extLst>
                    <a:ext uri="{9D8B030D-6E8A-4147-A177-3AD203B41FA5}">
                      <a16:colId xmlns:a16="http://schemas.microsoft.com/office/drawing/2014/main" val="558855127"/>
                    </a:ext>
                  </a:extLst>
                </a:gridCol>
                <a:gridCol w="493776">
                  <a:extLst>
                    <a:ext uri="{9D8B030D-6E8A-4147-A177-3AD203B41FA5}">
                      <a16:colId xmlns:a16="http://schemas.microsoft.com/office/drawing/2014/main" val="3254605510"/>
                    </a:ext>
                  </a:extLst>
                </a:gridCol>
                <a:gridCol w="493776">
                  <a:extLst>
                    <a:ext uri="{9D8B030D-6E8A-4147-A177-3AD203B41FA5}">
                      <a16:colId xmlns:a16="http://schemas.microsoft.com/office/drawing/2014/main" val="3741002162"/>
                    </a:ext>
                  </a:extLst>
                </a:gridCol>
                <a:gridCol w="493776">
                  <a:extLst>
                    <a:ext uri="{9D8B030D-6E8A-4147-A177-3AD203B41FA5}">
                      <a16:colId xmlns:a16="http://schemas.microsoft.com/office/drawing/2014/main" val="2009707690"/>
                    </a:ext>
                  </a:extLst>
                </a:gridCol>
                <a:gridCol w="493776">
                  <a:extLst>
                    <a:ext uri="{9D8B030D-6E8A-4147-A177-3AD203B41FA5}">
                      <a16:colId xmlns:a16="http://schemas.microsoft.com/office/drawing/2014/main" val="1276354735"/>
                    </a:ext>
                  </a:extLst>
                </a:gridCol>
                <a:gridCol w="493776">
                  <a:extLst>
                    <a:ext uri="{9D8B030D-6E8A-4147-A177-3AD203B41FA5}">
                      <a16:colId xmlns:a16="http://schemas.microsoft.com/office/drawing/2014/main" val="1587602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1928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- 2025-06-05 11:21:26</a:t>
                      </a:r>
                      <a:r>
                        <a:rPr kumimoji="0" lang="de-DE" sz="1000" b="0" i="0" u="none" strike="noStrike" kern="1200" cap="none" spc="0" normalizeH="0" baseline="0" noProof="0">
                          <a:ln>
                            <a:noFill/>
                          </a:ln>
                          <a:solidFill>
                            <a:prstClr val="black"/>
                          </a:solidFill>
                          <a:effectLst/>
                          <a:uLnTx/>
                          <a:uFillTx/>
                          <a:latin typeface="Calibri"/>
                          <a:ea typeface="+mn-ea"/>
                          <a:cs typeface="+mn-cs"/>
                        </a:rPr>
                        <a:t>
 Britta aus Münster hatte komische Schmerzen in den Beinen. Der vermeintliche Eisenmangel stellt sich als tödliche Krankheit ALS heraus. 😱 Sie weiß, dass sie an der unheilbaren Nervenkrankheit sterben wird. 💔Aber sie will nicht nur zuhause sitzen – sie liebt ihren Beruf als Lehrerin und will weitermachen, solange sie kann. 💪🏼
Ihr Bruder hatte sie seit der Diagnose mit der Kamera für eine Arte-Doku „Meine Schwester, plötzlich unheilbar krank“ begleitet. Wenige Tage nach den letzten Bildern des Films ist Britta gestorben. 🖤
#ALS #Sterben #Tod #Hospiz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https://quintly-eu-image-storage.s3.amazonaws.com/60b0c1ceafa7b1885479f8b118a661a3/2389d57f99301540d1aee8c1fb2f1759.jpg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06697374"/>
                  </a:ext>
                </a:extLst>
              </a:tr>
            </a:tbl>
          </a:graphicData>
        </a:graphic>
      </p:graphicFrame>
      <p:sp>
        <p:nvSpPr>
          <p:cNvPr id="4" name="Text Placeholder 3">
            <a:extLst>
              <a:ext uri="{FF2B5EF4-FFF2-40B4-BE49-F238E27FC236}">
                <a16:creationId xmlns:a16="http://schemas.microsoft.com/office/drawing/2014/main" id="{9CE0B2D0-04D8-4024-A2C6-CD58B3DE66BC}"/>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306910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37635-E845-42EC-A0C2-20F14E262830}"/>
              </a:ext>
            </a:extLst>
          </p:cNvPr>
          <p:cNvSpPr>
            <a:spLocks noGrp="1"/>
          </p:cNvSpPr>
          <p:nvPr>
            <p:ph type="title"/>
          </p:nvPr>
        </p:nvSpPr>
        <p:spPr/>
        <p:txBody>
          <a:bodyPr/>
          <a:lstStyle/>
          <a:p>
            <a:r>
              <a:rPr lang="en-US"/>
              <a:t>Instagram Posts Table (mit Shares) | 01.2.34. WDR Lokalzeit - 4 of 26</a:t>
            </a:r>
          </a:p>
        </p:txBody>
      </p:sp>
      <p:graphicFrame>
        <p:nvGraphicFramePr>
          <p:cNvPr id="5" name="Table Placeholder 4">
            <a:extLst>
              <a:ext uri="{FF2B5EF4-FFF2-40B4-BE49-F238E27FC236}">
                <a16:creationId xmlns:a16="http://schemas.microsoft.com/office/drawing/2014/main" id="{111314AE-80C6-4339-87C4-89DB93DF64E0}"/>
              </a:ext>
            </a:extLst>
          </p:cNvPr>
          <p:cNvGraphicFramePr>
            <a:graphicFrameLocks noGrp="1"/>
          </p:cNvGraphicFramePr>
          <p:nvPr>
            <p:ph type="tbl" sz="quarter" idx="13"/>
            <p:extLst>
              <p:ext uri="{D42A27DB-BD31-4B8C-83A1-F6EECF244321}">
                <p14:modId xmlns:p14="http://schemas.microsoft.com/office/powerpoint/2010/main" val="2678537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46805298"/>
                    </a:ext>
                  </a:extLst>
                </a:gridCol>
                <a:gridCol w="1069847">
                  <a:extLst>
                    <a:ext uri="{9D8B030D-6E8A-4147-A177-3AD203B41FA5}">
                      <a16:colId xmlns:a16="http://schemas.microsoft.com/office/drawing/2014/main" val="3130306880"/>
                    </a:ext>
                  </a:extLst>
                </a:gridCol>
                <a:gridCol w="1399031">
                  <a:extLst>
                    <a:ext uri="{9D8B030D-6E8A-4147-A177-3AD203B41FA5}">
                      <a16:colId xmlns:a16="http://schemas.microsoft.com/office/drawing/2014/main" val="1976302598"/>
                    </a:ext>
                  </a:extLst>
                </a:gridCol>
                <a:gridCol w="493776">
                  <a:extLst>
                    <a:ext uri="{9D8B030D-6E8A-4147-A177-3AD203B41FA5}">
                      <a16:colId xmlns:a16="http://schemas.microsoft.com/office/drawing/2014/main" val="2450204868"/>
                    </a:ext>
                  </a:extLst>
                </a:gridCol>
                <a:gridCol w="493776">
                  <a:extLst>
                    <a:ext uri="{9D8B030D-6E8A-4147-A177-3AD203B41FA5}">
                      <a16:colId xmlns:a16="http://schemas.microsoft.com/office/drawing/2014/main" val="2694866920"/>
                    </a:ext>
                  </a:extLst>
                </a:gridCol>
                <a:gridCol w="493776">
                  <a:extLst>
                    <a:ext uri="{9D8B030D-6E8A-4147-A177-3AD203B41FA5}">
                      <a16:colId xmlns:a16="http://schemas.microsoft.com/office/drawing/2014/main" val="1337737210"/>
                    </a:ext>
                  </a:extLst>
                </a:gridCol>
                <a:gridCol w="493776">
                  <a:extLst>
                    <a:ext uri="{9D8B030D-6E8A-4147-A177-3AD203B41FA5}">
                      <a16:colId xmlns:a16="http://schemas.microsoft.com/office/drawing/2014/main" val="1275426017"/>
                    </a:ext>
                  </a:extLst>
                </a:gridCol>
                <a:gridCol w="493776">
                  <a:extLst>
                    <a:ext uri="{9D8B030D-6E8A-4147-A177-3AD203B41FA5}">
                      <a16:colId xmlns:a16="http://schemas.microsoft.com/office/drawing/2014/main" val="2542820495"/>
                    </a:ext>
                  </a:extLst>
                </a:gridCol>
                <a:gridCol w="493776">
                  <a:extLst>
                    <a:ext uri="{9D8B030D-6E8A-4147-A177-3AD203B41FA5}">
                      <a16:colId xmlns:a16="http://schemas.microsoft.com/office/drawing/2014/main" val="1231944332"/>
                    </a:ext>
                  </a:extLst>
                </a:gridCol>
                <a:gridCol w="493776">
                  <a:extLst>
                    <a:ext uri="{9D8B030D-6E8A-4147-A177-3AD203B41FA5}">
                      <a16:colId xmlns:a16="http://schemas.microsoft.com/office/drawing/2014/main" val="1117073472"/>
                    </a:ext>
                  </a:extLst>
                </a:gridCol>
                <a:gridCol w="493776">
                  <a:extLst>
                    <a:ext uri="{9D8B030D-6E8A-4147-A177-3AD203B41FA5}">
                      <a16:colId xmlns:a16="http://schemas.microsoft.com/office/drawing/2014/main" val="3799073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6414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- 2025-06-02 09:44:03</a:t>
                      </a:r>
                      <a:r>
                        <a:rPr kumimoji="0" lang="de-DE" sz="1000" b="0" i="0" u="none" strike="noStrike" kern="1200" cap="none" spc="0" normalizeH="0" baseline="0" noProof="0">
                          <a:ln>
                            <a:noFill/>
                          </a:ln>
                          <a:solidFill>
                            <a:prstClr val="black"/>
                          </a:solidFill>
                          <a:effectLst/>
                          <a:uLnTx/>
                          <a:uFillTx/>
                          <a:latin typeface="Calibri"/>
                          <a:ea typeface="+mn-ea"/>
                          <a:cs typeface="+mn-cs"/>
                        </a:rPr>
                        <a:t>
 Fünfzig Jahre lang war der Drei-Meter-Turm im Freibad Wiedenbrück die wichtigste Attraktion. Dann der Schock: Das Becken ist neusten Messungen nach 8cm zu flach – der Dreier muss gesperrt werden! 💦❌
Mit einer riesigen Testsprung-Aktion soll jetzt die Schließung im letzten Moment verhindert werden. 
👨‍💻Autor: Jonas Vogt 
#Freibad #Sommer #Turmspringen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https://quintly-eu-image-storage.s3.amazonaws.com/60b0c1ceafa7b1885479f8b118a661a3/641c23cf4ea22e6bd7e558b7f2218742.jpg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16951179"/>
                  </a:ext>
                </a:extLst>
              </a:tr>
            </a:tbl>
          </a:graphicData>
        </a:graphic>
      </p:graphicFrame>
      <p:sp>
        <p:nvSpPr>
          <p:cNvPr id="4" name="Text Placeholder 3">
            <a:extLst>
              <a:ext uri="{FF2B5EF4-FFF2-40B4-BE49-F238E27FC236}">
                <a16:creationId xmlns:a16="http://schemas.microsoft.com/office/drawing/2014/main" id="{A7A48350-1EB9-48F8-A734-FAF0F792B79E}"/>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456646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31F95-F10A-4C02-AE22-885EA4107B94}"/>
              </a:ext>
            </a:extLst>
          </p:cNvPr>
          <p:cNvSpPr>
            <a:spLocks noGrp="1"/>
          </p:cNvSpPr>
          <p:nvPr>
            <p:ph type="title"/>
          </p:nvPr>
        </p:nvSpPr>
        <p:spPr/>
        <p:txBody>
          <a:bodyPr/>
          <a:lstStyle/>
          <a:p>
            <a:r>
              <a:rPr lang="en-US"/>
              <a:t>Instagram Posts Table (mit Shares) | 01.2.34. WDR Lokalzeit - 5 of 26</a:t>
            </a:r>
          </a:p>
        </p:txBody>
      </p:sp>
      <p:graphicFrame>
        <p:nvGraphicFramePr>
          <p:cNvPr id="5" name="Table Placeholder 4">
            <a:extLst>
              <a:ext uri="{FF2B5EF4-FFF2-40B4-BE49-F238E27FC236}">
                <a16:creationId xmlns:a16="http://schemas.microsoft.com/office/drawing/2014/main" id="{1C33D001-2265-4797-8A41-EF7B2E27A5CF}"/>
              </a:ext>
            </a:extLst>
          </p:cNvPr>
          <p:cNvGraphicFramePr>
            <a:graphicFrameLocks noGrp="1"/>
          </p:cNvGraphicFramePr>
          <p:nvPr>
            <p:ph type="tbl" sz="quarter" idx="13"/>
            <p:extLst>
              <p:ext uri="{D42A27DB-BD31-4B8C-83A1-F6EECF244321}">
                <p14:modId xmlns:p14="http://schemas.microsoft.com/office/powerpoint/2010/main" val="3116659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62700665"/>
                    </a:ext>
                  </a:extLst>
                </a:gridCol>
                <a:gridCol w="1069847">
                  <a:extLst>
                    <a:ext uri="{9D8B030D-6E8A-4147-A177-3AD203B41FA5}">
                      <a16:colId xmlns:a16="http://schemas.microsoft.com/office/drawing/2014/main" val="2758166737"/>
                    </a:ext>
                  </a:extLst>
                </a:gridCol>
                <a:gridCol w="1399031">
                  <a:extLst>
                    <a:ext uri="{9D8B030D-6E8A-4147-A177-3AD203B41FA5}">
                      <a16:colId xmlns:a16="http://schemas.microsoft.com/office/drawing/2014/main" val="3373710891"/>
                    </a:ext>
                  </a:extLst>
                </a:gridCol>
                <a:gridCol w="493776">
                  <a:extLst>
                    <a:ext uri="{9D8B030D-6E8A-4147-A177-3AD203B41FA5}">
                      <a16:colId xmlns:a16="http://schemas.microsoft.com/office/drawing/2014/main" val="1880058934"/>
                    </a:ext>
                  </a:extLst>
                </a:gridCol>
                <a:gridCol w="493776">
                  <a:extLst>
                    <a:ext uri="{9D8B030D-6E8A-4147-A177-3AD203B41FA5}">
                      <a16:colId xmlns:a16="http://schemas.microsoft.com/office/drawing/2014/main" val="107106618"/>
                    </a:ext>
                  </a:extLst>
                </a:gridCol>
                <a:gridCol w="493776">
                  <a:extLst>
                    <a:ext uri="{9D8B030D-6E8A-4147-A177-3AD203B41FA5}">
                      <a16:colId xmlns:a16="http://schemas.microsoft.com/office/drawing/2014/main" val="1706512300"/>
                    </a:ext>
                  </a:extLst>
                </a:gridCol>
                <a:gridCol w="493776">
                  <a:extLst>
                    <a:ext uri="{9D8B030D-6E8A-4147-A177-3AD203B41FA5}">
                      <a16:colId xmlns:a16="http://schemas.microsoft.com/office/drawing/2014/main" val="886198967"/>
                    </a:ext>
                  </a:extLst>
                </a:gridCol>
                <a:gridCol w="493776">
                  <a:extLst>
                    <a:ext uri="{9D8B030D-6E8A-4147-A177-3AD203B41FA5}">
                      <a16:colId xmlns:a16="http://schemas.microsoft.com/office/drawing/2014/main" val="1138595228"/>
                    </a:ext>
                  </a:extLst>
                </a:gridCol>
                <a:gridCol w="493776">
                  <a:extLst>
                    <a:ext uri="{9D8B030D-6E8A-4147-A177-3AD203B41FA5}">
                      <a16:colId xmlns:a16="http://schemas.microsoft.com/office/drawing/2014/main" val="688844610"/>
                    </a:ext>
                  </a:extLst>
                </a:gridCol>
                <a:gridCol w="493776">
                  <a:extLst>
                    <a:ext uri="{9D8B030D-6E8A-4147-A177-3AD203B41FA5}">
                      <a16:colId xmlns:a16="http://schemas.microsoft.com/office/drawing/2014/main" val="1667441385"/>
                    </a:ext>
                  </a:extLst>
                </a:gridCol>
                <a:gridCol w="493776">
                  <a:extLst>
                    <a:ext uri="{9D8B030D-6E8A-4147-A177-3AD203B41FA5}">
                      <a16:colId xmlns:a16="http://schemas.microsoft.com/office/drawing/2014/main" val="964764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4499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- 2025-06-06 18:44:59</a:t>
                      </a:r>
                      <a:r>
                        <a:rPr kumimoji="0" lang="de-DE" sz="1000" b="0" i="0" u="none" strike="noStrike" kern="1200" cap="none" spc="0" normalizeH="0" baseline="0" noProof="0">
                          <a:ln>
                            <a:noFill/>
                          </a:ln>
                          <a:solidFill>
                            <a:prstClr val="black"/>
                          </a:solidFill>
                          <a:effectLst/>
                          <a:uLnTx/>
                          <a:uFillTx/>
                          <a:latin typeface="Calibri"/>
                          <a:ea typeface="+mn-ea"/>
                          <a:cs typeface="+mn-cs"/>
                        </a:rPr>
                        <a:t>
 Leute, wir präsentieren auf VIELFACHEN Wunsch:
Den ganzen Beitrag über die fehlende Frikadelle am Freitag ❤️
Und Freddy wird gegen Ende des Beitrags noch mal richtig emotional 😭
Und das alles weil der Frikadellenkönig in Witten nach 18 Jahren schließt 🥺
Ist auch echt doof ohne die Frikadelle am Freitag ☹️
#Frikadelle #FrikadellenFreitag #FrikadelleAmFreitag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https://quintly-eu-image-storage.s3.amazonaws.com/60b0c1ceafa7b1885479f8b118a661a3/f6d916102bf269e88ec09769a2dd616f.jpg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89375643"/>
                  </a:ext>
                </a:extLst>
              </a:tr>
            </a:tbl>
          </a:graphicData>
        </a:graphic>
      </p:graphicFrame>
      <p:sp>
        <p:nvSpPr>
          <p:cNvPr id="4" name="Text Placeholder 3">
            <a:extLst>
              <a:ext uri="{FF2B5EF4-FFF2-40B4-BE49-F238E27FC236}">
                <a16:creationId xmlns:a16="http://schemas.microsoft.com/office/drawing/2014/main" id="{EEAFD668-C868-48A0-9D53-74E2E972FB1D}"/>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423228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7EA66-2578-4DC4-B020-34DAB01C1AEB}"/>
              </a:ext>
            </a:extLst>
          </p:cNvPr>
          <p:cNvSpPr>
            <a:spLocks noGrp="1"/>
          </p:cNvSpPr>
          <p:nvPr>
            <p:ph type="title"/>
          </p:nvPr>
        </p:nvSpPr>
        <p:spPr/>
        <p:txBody>
          <a:bodyPr/>
          <a:lstStyle/>
          <a:p>
            <a:r>
              <a:rPr lang="en-US"/>
              <a:t>Instagram Posts Table (mit Shares) | 01.2.34. WDR Lokalzeit - 6 of 26</a:t>
            </a:r>
          </a:p>
        </p:txBody>
      </p:sp>
      <p:graphicFrame>
        <p:nvGraphicFramePr>
          <p:cNvPr id="5" name="Table Placeholder 4">
            <a:extLst>
              <a:ext uri="{FF2B5EF4-FFF2-40B4-BE49-F238E27FC236}">
                <a16:creationId xmlns:a16="http://schemas.microsoft.com/office/drawing/2014/main" id="{DD6AEE22-C431-4361-9D24-B64332FDFF2F}"/>
              </a:ext>
            </a:extLst>
          </p:cNvPr>
          <p:cNvGraphicFramePr>
            <a:graphicFrameLocks noGrp="1"/>
          </p:cNvGraphicFramePr>
          <p:nvPr>
            <p:ph type="tbl" sz="quarter" idx="13"/>
            <p:extLst>
              <p:ext uri="{D42A27DB-BD31-4B8C-83A1-F6EECF244321}">
                <p14:modId xmlns:p14="http://schemas.microsoft.com/office/powerpoint/2010/main" val="3457672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94763622"/>
                    </a:ext>
                  </a:extLst>
                </a:gridCol>
                <a:gridCol w="1069847">
                  <a:extLst>
                    <a:ext uri="{9D8B030D-6E8A-4147-A177-3AD203B41FA5}">
                      <a16:colId xmlns:a16="http://schemas.microsoft.com/office/drawing/2014/main" val="3967035145"/>
                    </a:ext>
                  </a:extLst>
                </a:gridCol>
                <a:gridCol w="1399031">
                  <a:extLst>
                    <a:ext uri="{9D8B030D-6E8A-4147-A177-3AD203B41FA5}">
                      <a16:colId xmlns:a16="http://schemas.microsoft.com/office/drawing/2014/main" val="3474454244"/>
                    </a:ext>
                  </a:extLst>
                </a:gridCol>
                <a:gridCol w="493776">
                  <a:extLst>
                    <a:ext uri="{9D8B030D-6E8A-4147-A177-3AD203B41FA5}">
                      <a16:colId xmlns:a16="http://schemas.microsoft.com/office/drawing/2014/main" val="4113476495"/>
                    </a:ext>
                  </a:extLst>
                </a:gridCol>
                <a:gridCol w="493776">
                  <a:extLst>
                    <a:ext uri="{9D8B030D-6E8A-4147-A177-3AD203B41FA5}">
                      <a16:colId xmlns:a16="http://schemas.microsoft.com/office/drawing/2014/main" val="3239672468"/>
                    </a:ext>
                  </a:extLst>
                </a:gridCol>
                <a:gridCol w="493776">
                  <a:extLst>
                    <a:ext uri="{9D8B030D-6E8A-4147-A177-3AD203B41FA5}">
                      <a16:colId xmlns:a16="http://schemas.microsoft.com/office/drawing/2014/main" val="1771891658"/>
                    </a:ext>
                  </a:extLst>
                </a:gridCol>
                <a:gridCol w="493776">
                  <a:extLst>
                    <a:ext uri="{9D8B030D-6E8A-4147-A177-3AD203B41FA5}">
                      <a16:colId xmlns:a16="http://schemas.microsoft.com/office/drawing/2014/main" val="4097434469"/>
                    </a:ext>
                  </a:extLst>
                </a:gridCol>
                <a:gridCol w="493776">
                  <a:extLst>
                    <a:ext uri="{9D8B030D-6E8A-4147-A177-3AD203B41FA5}">
                      <a16:colId xmlns:a16="http://schemas.microsoft.com/office/drawing/2014/main" val="1389129735"/>
                    </a:ext>
                  </a:extLst>
                </a:gridCol>
                <a:gridCol w="493776">
                  <a:extLst>
                    <a:ext uri="{9D8B030D-6E8A-4147-A177-3AD203B41FA5}">
                      <a16:colId xmlns:a16="http://schemas.microsoft.com/office/drawing/2014/main" val="197675444"/>
                    </a:ext>
                  </a:extLst>
                </a:gridCol>
                <a:gridCol w="493776">
                  <a:extLst>
                    <a:ext uri="{9D8B030D-6E8A-4147-A177-3AD203B41FA5}">
                      <a16:colId xmlns:a16="http://schemas.microsoft.com/office/drawing/2014/main" val="3847262321"/>
                    </a:ext>
                  </a:extLst>
                </a:gridCol>
                <a:gridCol w="493776">
                  <a:extLst>
                    <a:ext uri="{9D8B030D-6E8A-4147-A177-3AD203B41FA5}">
                      <a16:colId xmlns:a16="http://schemas.microsoft.com/office/drawing/2014/main" val="2559049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8986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16:05:00</a:t>
                      </a:r>
                      <a:r>
                        <a:rPr kumimoji="0" lang="de-DE" sz="1000" b="0" i="0" u="none" strike="noStrike" kern="1200" cap="none" spc="0" normalizeH="0" baseline="0" noProof="0">
                          <a:ln>
                            <a:noFill/>
                          </a:ln>
                          <a:solidFill>
                            <a:prstClr val="black"/>
                          </a:solidFill>
                          <a:effectLst/>
                          <a:uLnTx/>
                          <a:uFillTx/>
                          <a:latin typeface="Calibri"/>
                          <a:ea typeface="+mn-ea"/>
                          <a:cs typeface="+mn-cs"/>
                        </a:rPr>
                        <a:t>
 Die “Heinzis” sind eine richtige Mutmacher-Familie! ❤️ 
Im Netz zeigen Marva und Mario Heinz aus Dinslaken den Alltag mit ihrer schwerstbehinderten Tochter Merle. Mit ihrem Kanal wollen einen ehrlichen Einblick in ihr Leben geben. Die Message an andere pflegende Eltern: Ihr seid nicht allein! 👨🏻👩🏼👩🏼‍🦽‍➡️ 
🧑🏻‍💻Autor: Simon Ewerbeck 
#Frühchen #Behinderung #Eltern #Dinslaken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https://quintly-eu-image-storage.s3.amazonaws.com/60b0c1ceafa7b1885479f8b118a661a3/938c6ad38d15a65e2cccf41570ef94f5.jpg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26395889"/>
                  </a:ext>
                </a:extLst>
              </a:tr>
            </a:tbl>
          </a:graphicData>
        </a:graphic>
      </p:graphicFrame>
      <p:sp>
        <p:nvSpPr>
          <p:cNvPr id="4" name="Text Placeholder 3">
            <a:extLst>
              <a:ext uri="{FF2B5EF4-FFF2-40B4-BE49-F238E27FC236}">
                <a16:creationId xmlns:a16="http://schemas.microsoft.com/office/drawing/2014/main" id="{713D2D15-7AFB-4685-8120-E21315223AE3}"/>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4277945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078DE-5CD7-405B-83C6-89D230FBB375}"/>
              </a:ext>
            </a:extLst>
          </p:cNvPr>
          <p:cNvSpPr>
            <a:spLocks noGrp="1"/>
          </p:cNvSpPr>
          <p:nvPr>
            <p:ph type="title"/>
          </p:nvPr>
        </p:nvSpPr>
        <p:spPr/>
        <p:txBody>
          <a:bodyPr/>
          <a:lstStyle/>
          <a:p>
            <a:r>
              <a:rPr lang="en-US"/>
              <a:t>Instagram Posts Table (mit Shares) | 01.2.34. WDR Lokalzeit - 7 of 26</a:t>
            </a:r>
          </a:p>
        </p:txBody>
      </p:sp>
      <p:graphicFrame>
        <p:nvGraphicFramePr>
          <p:cNvPr id="5" name="Table Placeholder 4">
            <a:extLst>
              <a:ext uri="{FF2B5EF4-FFF2-40B4-BE49-F238E27FC236}">
                <a16:creationId xmlns:a16="http://schemas.microsoft.com/office/drawing/2014/main" id="{8B6754F1-A0F9-449F-97DD-7EA4A3143F4D}"/>
              </a:ext>
            </a:extLst>
          </p:cNvPr>
          <p:cNvGraphicFramePr>
            <a:graphicFrameLocks noGrp="1"/>
          </p:cNvGraphicFramePr>
          <p:nvPr>
            <p:ph type="tbl" sz="quarter" idx="13"/>
            <p:extLst>
              <p:ext uri="{D42A27DB-BD31-4B8C-83A1-F6EECF244321}">
                <p14:modId xmlns:p14="http://schemas.microsoft.com/office/powerpoint/2010/main" val="3440093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6781441"/>
                    </a:ext>
                  </a:extLst>
                </a:gridCol>
                <a:gridCol w="1069847">
                  <a:extLst>
                    <a:ext uri="{9D8B030D-6E8A-4147-A177-3AD203B41FA5}">
                      <a16:colId xmlns:a16="http://schemas.microsoft.com/office/drawing/2014/main" val="292564377"/>
                    </a:ext>
                  </a:extLst>
                </a:gridCol>
                <a:gridCol w="1399031">
                  <a:extLst>
                    <a:ext uri="{9D8B030D-6E8A-4147-A177-3AD203B41FA5}">
                      <a16:colId xmlns:a16="http://schemas.microsoft.com/office/drawing/2014/main" val="2290575910"/>
                    </a:ext>
                  </a:extLst>
                </a:gridCol>
                <a:gridCol w="493776">
                  <a:extLst>
                    <a:ext uri="{9D8B030D-6E8A-4147-A177-3AD203B41FA5}">
                      <a16:colId xmlns:a16="http://schemas.microsoft.com/office/drawing/2014/main" val="1998514986"/>
                    </a:ext>
                  </a:extLst>
                </a:gridCol>
                <a:gridCol w="493776">
                  <a:extLst>
                    <a:ext uri="{9D8B030D-6E8A-4147-A177-3AD203B41FA5}">
                      <a16:colId xmlns:a16="http://schemas.microsoft.com/office/drawing/2014/main" val="370201565"/>
                    </a:ext>
                  </a:extLst>
                </a:gridCol>
                <a:gridCol w="493776">
                  <a:extLst>
                    <a:ext uri="{9D8B030D-6E8A-4147-A177-3AD203B41FA5}">
                      <a16:colId xmlns:a16="http://schemas.microsoft.com/office/drawing/2014/main" val="3359509460"/>
                    </a:ext>
                  </a:extLst>
                </a:gridCol>
                <a:gridCol w="493776">
                  <a:extLst>
                    <a:ext uri="{9D8B030D-6E8A-4147-A177-3AD203B41FA5}">
                      <a16:colId xmlns:a16="http://schemas.microsoft.com/office/drawing/2014/main" val="2131630147"/>
                    </a:ext>
                  </a:extLst>
                </a:gridCol>
                <a:gridCol w="493776">
                  <a:extLst>
                    <a:ext uri="{9D8B030D-6E8A-4147-A177-3AD203B41FA5}">
                      <a16:colId xmlns:a16="http://schemas.microsoft.com/office/drawing/2014/main" val="2772113920"/>
                    </a:ext>
                  </a:extLst>
                </a:gridCol>
                <a:gridCol w="493776">
                  <a:extLst>
                    <a:ext uri="{9D8B030D-6E8A-4147-A177-3AD203B41FA5}">
                      <a16:colId xmlns:a16="http://schemas.microsoft.com/office/drawing/2014/main" val="2252501929"/>
                    </a:ext>
                  </a:extLst>
                </a:gridCol>
                <a:gridCol w="493776">
                  <a:extLst>
                    <a:ext uri="{9D8B030D-6E8A-4147-A177-3AD203B41FA5}">
                      <a16:colId xmlns:a16="http://schemas.microsoft.com/office/drawing/2014/main" val="626729437"/>
                    </a:ext>
                  </a:extLst>
                </a:gridCol>
                <a:gridCol w="493776">
                  <a:extLst>
                    <a:ext uri="{9D8B030D-6E8A-4147-A177-3AD203B41FA5}">
                      <a16:colId xmlns:a16="http://schemas.microsoft.com/office/drawing/2014/main" val="1676049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8784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- 2025-06-06 09:57:53</a:t>
                      </a:r>
                      <a:r>
                        <a:rPr kumimoji="0" lang="de-DE" sz="1000" b="0" i="0" u="none" strike="noStrike" kern="1200" cap="none" spc="0" normalizeH="0" baseline="0" noProof="0">
                          <a:ln>
                            <a:noFill/>
                          </a:ln>
                          <a:solidFill>
                            <a:prstClr val="black"/>
                          </a:solidFill>
                          <a:effectLst/>
                          <a:uLnTx/>
                          <a:uFillTx/>
                          <a:latin typeface="Calibri"/>
                          <a:ea typeface="+mn-ea"/>
                          <a:cs typeface="+mn-cs"/>
                        </a:rPr>
                        <a:t>
 Michael ging zum Arzt, weil seine Arme müde waren. Die Diagnose: ALS, eine Nervenkrankheit. 
Vier Jahre später ist er bis zum Kopf gelähmt. So lange es ihm möglich ist, nimmt @mvausb aktiv am Leben teil und organisiert eine eigene Charity-Aktion um der Forschung und anderen, die auch an ALS erkrankt sind, zu helfen. 💗 
👩‍💻 Autorin: Katja Bothe 
#ALS #AmyotropheLateralsklerose #Charity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https://quintly-eu-image-storage.s3.amazonaws.com/60b0c1ceafa7b1885479f8b118a661a3/65cf5fe2eca2680b70cb6726c5380c97.jpg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23538615"/>
                  </a:ext>
                </a:extLst>
              </a:tr>
            </a:tbl>
          </a:graphicData>
        </a:graphic>
      </p:graphicFrame>
      <p:sp>
        <p:nvSpPr>
          <p:cNvPr id="4" name="Text Placeholder 3">
            <a:extLst>
              <a:ext uri="{FF2B5EF4-FFF2-40B4-BE49-F238E27FC236}">
                <a16:creationId xmlns:a16="http://schemas.microsoft.com/office/drawing/2014/main" id="{B21B1BC7-30E7-4F40-9D80-3BBEDEEB4CF7}"/>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697930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19D6E-B1E6-40D7-B854-3BD00F06E7F8}"/>
              </a:ext>
            </a:extLst>
          </p:cNvPr>
          <p:cNvSpPr>
            <a:spLocks noGrp="1"/>
          </p:cNvSpPr>
          <p:nvPr>
            <p:ph type="title"/>
          </p:nvPr>
        </p:nvSpPr>
        <p:spPr/>
        <p:txBody>
          <a:bodyPr/>
          <a:lstStyle/>
          <a:p>
            <a:r>
              <a:rPr lang="en-US"/>
              <a:t>Instagram Posts Table (mit Shares) | 01.2.34. WDR Lokalzeit - 8 of 26</a:t>
            </a:r>
          </a:p>
        </p:txBody>
      </p:sp>
      <p:graphicFrame>
        <p:nvGraphicFramePr>
          <p:cNvPr id="5" name="Table Placeholder 4">
            <a:extLst>
              <a:ext uri="{FF2B5EF4-FFF2-40B4-BE49-F238E27FC236}">
                <a16:creationId xmlns:a16="http://schemas.microsoft.com/office/drawing/2014/main" id="{AF851E02-92A6-411C-B55D-881541F5F6C6}"/>
              </a:ext>
            </a:extLst>
          </p:cNvPr>
          <p:cNvGraphicFramePr>
            <a:graphicFrameLocks noGrp="1"/>
          </p:cNvGraphicFramePr>
          <p:nvPr>
            <p:ph type="tbl" sz="quarter" idx="13"/>
            <p:extLst>
              <p:ext uri="{D42A27DB-BD31-4B8C-83A1-F6EECF244321}">
                <p14:modId xmlns:p14="http://schemas.microsoft.com/office/powerpoint/2010/main" val="3559554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21280312"/>
                    </a:ext>
                  </a:extLst>
                </a:gridCol>
                <a:gridCol w="1069847">
                  <a:extLst>
                    <a:ext uri="{9D8B030D-6E8A-4147-A177-3AD203B41FA5}">
                      <a16:colId xmlns:a16="http://schemas.microsoft.com/office/drawing/2014/main" val="2696937171"/>
                    </a:ext>
                  </a:extLst>
                </a:gridCol>
                <a:gridCol w="1399031">
                  <a:extLst>
                    <a:ext uri="{9D8B030D-6E8A-4147-A177-3AD203B41FA5}">
                      <a16:colId xmlns:a16="http://schemas.microsoft.com/office/drawing/2014/main" val="78259968"/>
                    </a:ext>
                  </a:extLst>
                </a:gridCol>
                <a:gridCol w="493776">
                  <a:extLst>
                    <a:ext uri="{9D8B030D-6E8A-4147-A177-3AD203B41FA5}">
                      <a16:colId xmlns:a16="http://schemas.microsoft.com/office/drawing/2014/main" val="3810915363"/>
                    </a:ext>
                  </a:extLst>
                </a:gridCol>
                <a:gridCol w="493776">
                  <a:extLst>
                    <a:ext uri="{9D8B030D-6E8A-4147-A177-3AD203B41FA5}">
                      <a16:colId xmlns:a16="http://schemas.microsoft.com/office/drawing/2014/main" val="583919224"/>
                    </a:ext>
                  </a:extLst>
                </a:gridCol>
                <a:gridCol w="493776">
                  <a:extLst>
                    <a:ext uri="{9D8B030D-6E8A-4147-A177-3AD203B41FA5}">
                      <a16:colId xmlns:a16="http://schemas.microsoft.com/office/drawing/2014/main" val="2689809830"/>
                    </a:ext>
                  </a:extLst>
                </a:gridCol>
                <a:gridCol w="493776">
                  <a:extLst>
                    <a:ext uri="{9D8B030D-6E8A-4147-A177-3AD203B41FA5}">
                      <a16:colId xmlns:a16="http://schemas.microsoft.com/office/drawing/2014/main" val="3231271660"/>
                    </a:ext>
                  </a:extLst>
                </a:gridCol>
                <a:gridCol w="493776">
                  <a:extLst>
                    <a:ext uri="{9D8B030D-6E8A-4147-A177-3AD203B41FA5}">
                      <a16:colId xmlns:a16="http://schemas.microsoft.com/office/drawing/2014/main" val="3850984661"/>
                    </a:ext>
                  </a:extLst>
                </a:gridCol>
                <a:gridCol w="493776">
                  <a:extLst>
                    <a:ext uri="{9D8B030D-6E8A-4147-A177-3AD203B41FA5}">
                      <a16:colId xmlns:a16="http://schemas.microsoft.com/office/drawing/2014/main" val="2830350362"/>
                    </a:ext>
                  </a:extLst>
                </a:gridCol>
                <a:gridCol w="493776">
                  <a:extLst>
                    <a:ext uri="{9D8B030D-6E8A-4147-A177-3AD203B41FA5}">
                      <a16:colId xmlns:a16="http://schemas.microsoft.com/office/drawing/2014/main" val="2668995707"/>
                    </a:ext>
                  </a:extLst>
                </a:gridCol>
                <a:gridCol w="493776">
                  <a:extLst>
                    <a:ext uri="{9D8B030D-6E8A-4147-A177-3AD203B41FA5}">
                      <a16:colId xmlns:a16="http://schemas.microsoft.com/office/drawing/2014/main" val="6169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3408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13:10:00</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musst in ein fremdes Land flüchten – ohne Sprachkenntnisse, Geld und Schulplatz.
Für die elfjährige Nastya war genau das vor drei Jahren der Fall, als sie mit ihrer Mutter aus der Ukraine nach Deutschland floh. Obwohl sie alles zurücklassen musste, hat sie einen Traum, der sie auch hier weiter begleitet: Turmspringerin zu werden. ❤️ 
Die Abteilung Wasserspringen des Vereins Neptun in Aachen entdeckt sie zufällig und fördert ihr Talent. Ihr Trainer Hamid, der ein ähnliches Schicksal teilt und vor 5 Jahren aus dem Iran geflohen ist, versteht nur zu gut, wie schwer der Neuanfang war. Doch Hamid ist davon überzeugt, dass Nastya Großes erreichen kann. 💪 
👩‍💻 Autorin: Claudia Becker 
#Turmspringen #Traum #Flüchtling #Ukraine #Aachen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https://quintly-eu-image-storage.s3.amazonaws.com/60b0c1ceafa7b1885479f8b118a661a3/ecbc84af73b4ebe2962ecd6247dd66f4.jpg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30538541"/>
                  </a:ext>
                </a:extLst>
              </a:tr>
            </a:tbl>
          </a:graphicData>
        </a:graphic>
      </p:graphicFrame>
      <p:sp>
        <p:nvSpPr>
          <p:cNvPr id="4" name="Text Placeholder 3">
            <a:extLst>
              <a:ext uri="{FF2B5EF4-FFF2-40B4-BE49-F238E27FC236}">
                <a16:creationId xmlns:a16="http://schemas.microsoft.com/office/drawing/2014/main" id="{8CEC014B-A1DC-4C1C-9820-C42CB72BEEC1}"/>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594647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F1F98-74E5-43DF-A602-C5892BC16766}"/>
              </a:ext>
            </a:extLst>
          </p:cNvPr>
          <p:cNvSpPr>
            <a:spLocks noGrp="1"/>
          </p:cNvSpPr>
          <p:nvPr>
            <p:ph type="title"/>
          </p:nvPr>
        </p:nvSpPr>
        <p:spPr/>
        <p:txBody>
          <a:bodyPr/>
          <a:lstStyle/>
          <a:p>
            <a:r>
              <a:rPr lang="en-US"/>
              <a:t>Instagram Posts Table (mit Shares) | 01.2.34. WDR Lokalzeit - 9 of 26</a:t>
            </a:r>
          </a:p>
        </p:txBody>
      </p:sp>
      <p:graphicFrame>
        <p:nvGraphicFramePr>
          <p:cNvPr id="5" name="Table Placeholder 4">
            <a:extLst>
              <a:ext uri="{FF2B5EF4-FFF2-40B4-BE49-F238E27FC236}">
                <a16:creationId xmlns:a16="http://schemas.microsoft.com/office/drawing/2014/main" id="{9E61ACC8-A0C1-49F9-9199-C783E06AF38D}"/>
              </a:ext>
            </a:extLst>
          </p:cNvPr>
          <p:cNvGraphicFramePr>
            <a:graphicFrameLocks noGrp="1"/>
          </p:cNvGraphicFramePr>
          <p:nvPr>
            <p:ph type="tbl" sz="quarter" idx="13"/>
            <p:extLst>
              <p:ext uri="{D42A27DB-BD31-4B8C-83A1-F6EECF244321}">
                <p14:modId xmlns:p14="http://schemas.microsoft.com/office/powerpoint/2010/main" val="3581911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74094476"/>
                    </a:ext>
                  </a:extLst>
                </a:gridCol>
                <a:gridCol w="1069847">
                  <a:extLst>
                    <a:ext uri="{9D8B030D-6E8A-4147-A177-3AD203B41FA5}">
                      <a16:colId xmlns:a16="http://schemas.microsoft.com/office/drawing/2014/main" val="1168735143"/>
                    </a:ext>
                  </a:extLst>
                </a:gridCol>
                <a:gridCol w="1399031">
                  <a:extLst>
                    <a:ext uri="{9D8B030D-6E8A-4147-A177-3AD203B41FA5}">
                      <a16:colId xmlns:a16="http://schemas.microsoft.com/office/drawing/2014/main" val="1470826286"/>
                    </a:ext>
                  </a:extLst>
                </a:gridCol>
                <a:gridCol w="493776">
                  <a:extLst>
                    <a:ext uri="{9D8B030D-6E8A-4147-A177-3AD203B41FA5}">
                      <a16:colId xmlns:a16="http://schemas.microsoft.com/office/drawing/2014/main" val="2995798768"/>
                    </a:ext>
                  </a:extLst>
                </a:gridCol>
                <a:gridCol w="493776">
                  <a:extLst>
                    <a:ext uri="{9D8B030D-6E8A-4147-A177-3AD203B41FA5}">
                      <a16:colId xmlns:a16="http://schemas.microsoft.com/office/drawing/2014/main" val="2835334429"/>
                    </a:ext>
                  </a:extLst>
                </a:gridCol>
                <a:gridCol w="493776">
                  <a:extLst>
                    <a:ext uri="{9D8B030D-6E8A-4147-A177-3AD203B41FA5}">
                      <a16:colId xmlns:a16="http://schemas.microsoft.com/office/drawing/2014/main" val="3560959730"/>
                    </a:ext>
                  </a:extLst>
                </a:gridCol>
                <a:gridCol w="493776">
                  <a:extLst>
                    <a:ext uri="{9D8B030D-6E8A-4147-A177-3AD203B41FA5}">
                      <a16:colId xmlns:a16="http://schemas.microsoft.com/office/drawing/2014/main" val="3952139305"/>
                    </a:ext>
                  </a:extLst>
                </a:gridCol>
                <a:gridCol w="493776">
                  <a:extLst>
                    <a:ext uri="{9D8B030D-6E8A-4147-A177-3AD203B41FA5}">
                      <a16:colId xmlns:a16="http://schemas.microsoft.com/office/drawing/2014/main" val="308404033"/>
                    </a:ext>
                  </a:extLst>
                </a:gridCol>
                <a:gridCol w="493776">
                  <a:extLst>
                    <a:ext uri="{9D8B030D-6E8A-4147-A177-3AD203B41FA5}">
                      <a16:colId xmlns:a16="http://schemas.microsoft.com/office/drawing/2014/main" val="1794722246"/>
                    </a:ext>
                  </a:extLst>
                </a:gridCol>
                <a:gridCol w="493776">
                  <a:extLst>
                    <a:ext uri="{9D8B030D-6E8A-4147-A177-3AD203B41FA5}">
                      <a16:colId xmlns:a16="http://schemas.microsoft.com/office/drawing/2014/main" val="486303440"/>
                    </a:ext>
                  </a:extLst>
                </a:gridCol>
                <a:gridCol w="493776">
                  <a:extLst>
                    <a:ext uri="{9D8B030D-6E8A-4147-A177-3AD203B41FA5}">
                      <a16:colId xmlns:a16="http://schemas.microsoft.com/office/drawing/2014/main" val="1911461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3957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- 2025-06-02 16:45:00</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verlässt das Haus und überall lauert etwas, das dich krank machen kann. 🏥 
So geht es Martina Naumann aus Bonn. Sie wird krank, wenn sie Düfte einatmet.  Was für andere einfach nur gut riecht – Parfums, Weichspüler, Haargel – kann für sie gefährlich werden. 
Martina lebt mit einer unsichtbaren Krankheit, die ihre sozialen Kontakte auf die Probe stellt. Aber sie hat gelernt, damit umzugehen.  
👩‍💻Autorin: Sofia Leikam 
#Düfte #UnsichtbareKrankheit #Gesundheitsschutz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https://quintly-eu-image-storage.s3.amazonaws.com/60b0c1ceafa7b1885479f8b118a661a3/4d660d64ba00d9031199eabee00be68f.jpg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5922962"/>
                  </a:ext>
                </a:extLst>
              </a:tr>
            </a:tbl>
          </a:graphicData>
        </a:graphic>
      </p:graphicFrame>
      <p:sp>
        <p:nvSpPr>
          <p:cNvPr id="4" name="Text Placeholder 3">
            <a:extLst>
              <a:ext uri="{FF2B5EF4-FFF2-40B4-BE49-F238E27FC236}">
                <a16:creationId xmlns:a16="http://schemas.microsoft.com/office/drawing/2014/main" id="{5ED69929-A87D-47F4-9FE0-0197CE11E3B2}"/>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319857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1E194-5312-4486-9B83-CB55B55027BD}"/>
              </a:ext>
            </a:extLst>
          </p:cNvPr>
          <p:cNvSpPr>
            <a:spLocks noGrp="1"/>
          </p:cNvSpPr>
          <p:nvPr>
            <p:ph type="title"/>
          </p:nvPr>
        </p:nvSpPr>
        <p:spPr/>
        <p:txBody>
          <a:bodyPr/>
          <a:lstStyle/>
          <a:p>
            <a:r>
              <a:rPr lang="en-US"/>
              <a:t>Instagram Posts Table (mit Shares) | 01.2.34. WDR Lokalzeit - 10 of 26</a:t>
            </a:r>
          </a:p>
        </p:txBody>
      </p:sp>
      <p:graphicFrame>
        <p:nvGraphicFramePr>
          <p:cNvPr id="5" name="Table Placeholder 4">
            <a:extLst>
              <a:ext uri="{FF2B5EF4-FFF2-40B4-BE49-F238E27FC236}">
                <a16:creationId xmlns:a16="http://schemas.microsoft.com/office/drawing/2014/main" id="{06FCD71E-53C6-4915-8559-572C2E8574B9}"/>
              </a:ext>
            </a:extLst>
          </p:cNvPr>
          <p:cNvGraphicFramePr>
            <a:graphicFrameLocks noGrp="1"/>
          </p:cNvGraphicFramePr>
          <p:nvPr>
            <p:ph type="tbl" sz="quarter" idx="13"/>
            <p:extLst>
              <p:ext uri="{D42A27DB-BD31-4B8C-83A1-F6EECF244321}">
                <p14:modId xmlns:p14="http://schemas.microsoft.com/office/powerpoint/2010/main" val="2700573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62997206"/>
                    </a:ext>
                  </a:extLst>
                </a:gridCol>
                <a:gridCol w="1069847">
                  <a:extLst>
                    <a:ext uri="{9D8B030D-6E8A-4147-A177-3AD203B41FA5}">
                      <a16:colId xmlns:a16="http://schemas.microsoft.com/office/drawing/2014/main" val="220579075"/>
                    </a:ext>
                  </a:extLst>
                </a:gridCol>
                <a:gridCol w="1399031">
                  <a:extLst>
                    <a:ext uri="{9D8B030D-6E8A-4147-A177-3AD203B41FA5}">
                      <a16:colId xmlns:a16="http://schemas.microsoft.com/office/drawing/2014/main" val="1805743437"/>
                    </a:ext>
                  </a:extLst>
                </a:gridCol>
                <a:gridCol w="493776">
                  <a:extLst>
                    <a:ext uri="{9D8B030D-6E8A-4147-A177-3AD203B41FA5}">
                      <a16:colId xmlns:a16="http://schemas.microsoft.com/office/drawing/2014/main" val="723971286"/>
                    </a:ext>
                  </a:extLst>
                </a:gridCol>
                <a:gridCol w="493776">
                  <a:extLst>
                    <a:ext uri="{9D8B030D-6E8A-4147-A177-3AD203B41FA5}">
                      <a16:colId xmlns:a16="http://schemas.microsoft.com/office/drawing/2014/main" val="3062613959"/>
                    </a:ext>
                  </a:extLst>
                </a:gridCol>
                <a:gridCol w="493776">
                  <a:extLst>
                    <a:ext uri="{9D8B030D-6E8A-4147-A177-3AD203B41FA5}">
                      <a16:colId xmlns:a16="http://schemas.microsoft.com/office/drawing/2014/main" val="1178162613"/>
                    </a:ext>
                  </a:extLst>
                </a:gridCol>
                <a:gridCol w="493776">
                  <a:extLst>
                    <a:ext uri="{9D8B030D-6E8A-4147-A177-3AD203B41FA5}">
                      <a16:colId xmlns:a16="http://schemas.microsoft.com/office/drawing/2014/main" val="521363591"/>
                    </a:ext>
                  </a:extLst>
                </a:gridCol>
                <a:gridCol w="493776">
                  <a:extLst>
                    <a:ext uri="{9D8B030D-6E8A-4147-A177-3AD203B41FA5}">
                      <a16:colId xmlns:a16="http://schemas.microsoft.com/office/drawing/2014/main" val="4273250418"/>
                    </a:ext>
                  </a:extLst>
                </a:gridCol>
                <a:gridCol w="493776">
                  <a:extLst>
                    <a:ext uri="{9D8B030D-6E8A-4147-A177-3AD203B41FA5}">
                      <a16:colId xmlns:a16="http://schemas.microsoft.com/office/drawing/2014/main" val="457987806"/>
                    </a:ext>
                  </a:extLst>
                </a:gridCol>
                <a:gridCol w="493776">
                  <a:extLst>
                    <a:ext uri="{9D8B030D-6E8A-4147-A177-3AD203B41FA5}">
                      <a16:colId xmlns:a16="http://schemas.microsoft.com/office/drawing/2014/main" val="1013196980"/>
                    </a:ext>
                  </a:extLst>
                </a:gridCol>
                <a:gridCol w="493776">
                  <a:extLst>
                    <a:ext uri="{9D8B030D-6E8A-4147-A177-3AD203B41FA5}">
                      <a16:colId xmlns:a16="http://schemas.microsoft.com/office/drawing/2014/main" val="2659042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2758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17:55:07</a:t>
                      </a:r>
                      <a:r>
                        <a:rPr kumimoji="0" lang="de-DE" sz="1000" b="0" i="0" u="none" strike="noStrike" kern="1200" cap="none" spc="0" normalizeH="0" baseline="0" noProof="0">
                          <a:ln>
                            <a:noFill/>
                          </a:ln>
                          <a:solidFill>
                            <a:prstClr val="black"/>
                          </a:solidFill>
                          <a:effectLst/>
                          <a:uLnTx/>
                          <a:uFillTx/>
                          <a:latin typeface="Calibri"/>
                          <a:ea typeface="+mn-ea"/>
                          <a:cs typeface="+mn-cs"/>
                        </a:rPr>
                        <a:t>
 Trauung verschieben - weil das Rathaus in die Luft fliegen könnte? 😱💣
Drei Weltkriegsbomben sorgen für Evakuierungen in Köln - und dafür, dass Maria und Michael Schönberg ihre Trauung im alten Rathaus knicken müssen. Zum Glück können sie nach Porz ausweichen. 💍
Ärgern sich die beiden, weil ihre Hochzeit jetzt ganz anders abläuft, als geplant? Nein! Vielmehr machen sie sich Sorgen um die Menschen in den Altenheimen, die von der Evakuierung betroffen sind. 🥺
Übrigens haben insgesamt 15 Brautpaare wegen der großen Evakuierung in Köln ihre Trauung verlegen müssen - aber hey: dafür war das Wetter richtig schön ☀️
#Lokalzeit #WDR #ARD #Evakuierung #Hochzeit #Trauung #Bombe #standesamt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https://quintly-eu-image-storage.s3.amazonaws.com/60b0c1ceafa7b1885479f8b118a661a3/edbc8349e8ccba2dad3866b1ee23e192.jpg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67502513"/>
                  </a:ext>
                </a:extLst>
              </a:tr>
            </a:tbl>
          </a:graphicData>
        </a:graphic>
      </p:graphicFrame>
      <p:sp>
        <p:nvSpPr>
          <p:cNvPr id="4" name="Text Placeholder 3">
            <a:extLst>
              <a:ext uri="{FF2B5EF4-FFF2-40B4-BE49-F238E27FC236}">
                <a16:creationId xmlns:a16="http://schemas.microsoft.com/office/drawing/2014/main" id="{C55A8EF7-535B-471E-B58D-30A3AF8B29FD}"/>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729229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98B61-4011-435B-8CBC-D3AA78949339}"/>
              </a:ext>
            </a:extLst>
          </p:cNvPr>
          <p:cNvSpPr>
            <a:spLocks noGrp="1"/>
          </p:cNvSpPr>
          <p:nvPr>
            <p:ph type="title"/>
          </p:nvPr>
        </p:nvSpPr>
        <p:spPr/>
        <p:txBody>
          <a:bodyPr/>
          <a:lstStyle/>
          <a:p>
            <a:r>
              <a:rPr lang="en-US"/>
              <a:t>Instagram Posts Table (mit Shares) | 01.2.34. WDR Lokalzeit - 11 of 26</a:t>
            </a:r>
          </a:p>
        </p:txBody>
      </p:sp>
      <p:graphicFrame>
        <p:nvGraphicFramePr>
          <p:cNvPr id="5" name="Table Placeholder 4">
            <a:extLst>
              <a:ext uri="{FF2B5EF4-FFF2-40B4-BE49-F238E27FC236}">
                <a16:creationId xmlns:a16="http://schemas.microsoft.com/office/drawing/2014/main" id="{0E0BC186-9CD0-44DA-AF4F-CD75F94AF79A}"/>
              </a:ext>
            </a:extLst>
          </p:cNvPr>
          <p:cNvGraphicFramePr>
            <a:graphicFrameLocks noGrp="1"/>
          </p:cNvGraphicFramePr>
          <p:nvPr>
            <p:ph type="tbl" sz="quarter" idx="13"/>
            <p:extLst>
              <p:ext uri="{D42A27DB-BD31-4B8C-83A1-F6EECF244321}">
                <p14:modId xmlns:p14="http://schemas.microsoft.com/office/powerpoint/2010/main" val="2281935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77791264"/>
                    </a:ext>
                  </a:extLst>
                </a:gridCol>
                <a:gridCol w="1069847">
                  <a:extLst>
                    <a:ext uri="{9D8B030D-6E8A-4147-A177-3AD203B41FA5}">
                      <a16:colId xmlns:a16="http://schemas.microsoft.com/office/drawing/2014/main" val="1808297540"/>
                    </a:ext>
                  </a:extLst>
                </a:gridCol>
                <a:gridCol w="1399031">
                  <a:extLst>
                    <a:ext uri="{9D8B030D-6E8A-4147-A177-3AD203B41FA5}">
                      <a16:colId xmlns:a16="http://schemas.microsoft.com/office/drawing/2014/main" val="3173282527"/>
                    </a:ext>
                  </a:extLst>
                </a:gridCol>
                <a:gridCol w="493776">
                  <a:extLst>
                    <a:ext uri="{9D8B030D-6E8A-4147-A177-3AD203B41FA5}">
                      <a16:colId xmlns:a16="http://schemas.microsoft.com/office/drawing/2014/main" val="947277327"/>
                    </a:ext>
                  </a:extLst>
                </a:gridCol>
                <a:gridCol w="493776">
                  <a:extLst>
                    <a:ext uri="{9D8B030D-6E8A-4147-A177-3AD203B41FA5}">
                      <a16:colId xmlns:a16="http://schemas.microsoft.com/office/drawing/2014/main" val="3865351614"/>
                    </a:ext>
                  </a:extLst>
                </a:gridCol>
                <a:gridCol w="493776">
                  <a:extLst>
                    <a:ext uri="{9D8B030D-6E8A-4147-A177-3AD203B41FA5}">
                      <a16:colId xmlns:a16="http://schemas.microsoft.com/office/drawing/2014/main" val="859400668"/>
                    </a:ext>
                  </a:extLst>
                </a:gridCol>
                <a:gridCol w="493776">
                  <a:extLst>
                    <a:ext uri="{9D8B030D-6E8A-4147-A177-3AD203B41FA5}">
                      <a16:colId xmlns:a16="http://schemas.microsoft.com/office/drawing/2014/main" val="3000086110"/>
                    </a:ext>
                  </a:extLst>
                </a:gridCol>
                <a:gridCol w="493776">
                  <a:extLst>
                    <a:ext uri="{9D8B030D-6E8A-4147-A177-3AD203B41FA5}">
                      <a16:colId xmlns:a16="http://schemas.microsoft.com/office/drawing/2014/main" val="3043424959"/>
                    </a:ext>
                  </a:extLst>
                </a:gridCol>
                <a:gridCol w="493776">
                  <a:extLst>
                    <a:ext uri="{9D8B030D-6E8A-4147-A177-3AD203B41FA5}">
                      <a16:colId xmlns:a16="http://schemas.microsoft.com/office/drawing/2014/main" val="2929956321"/>
                    </a:ext>
                  </a:extLst>
                </a:gridCol>
                <a:gridCol w="493776">
                  <a:extLst>
                    <a:ext uri="{9D8B030D-6E8A-4147-A177-3AD203B41FA5}">
                      <a16:colId xmlns:a16="http://schemas.microsoft.com/office/drawing/2014/main" val="1826630722"/>
                    </a:ext>
                  </a:extLst>
                </a:gridCol>
                <a:gridCol w="493776">
                  <a:extLst>
                    <a:ext uri="{9D8B030D-6E8A-4147-A177-3AD203B41FA5}">
                      <a16:colId xmlns:a16="http://schemas.microsoft.com/office/drawing/2014/main" val="2815714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31711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- 2025-06-07 16:15:00</a:t>
                      </a:r>
                      <a:r>
                        <a:rPr kumimoji="0" lang="de-DE" sz="1000" b="0" i="0" u="none" strike="noStrike" kern="1200" cap="none" spc="0" normalizeH="0" baseline="0" noProof="0">
                          <a:ln>
                            <a:noFill/>
                          </a:ln>
                          <a:solidFill>
                            <a:prstClr val="black"/>
                          </a:solidFill>
                          <a:effectLst/>
                          <a:uLnTx/>
                          <a:uFillTx/>
                          <a:latin typeface="Calibri"/>
                          <a:ea typeface="+mn-ea"/>
                          <a:cs typeface="+mn-cs"/>
                        </a:rPr>
                        <a:t>
 Dennis aus Dorsten ist zum 21. (einundzwanzigsten!) Mal bei @rockamringofficial, so richtig viel gelernt scheint er bei den Besuchen davor nicht zu haben 🍺
#RockAmRing #Rar #RAR2025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https://quintly-eu-image-storage.s3.amazonaws.com/60b0c1ceafa7b1885479f8b118a661a3/afc83addea2e3897528c35b7ddb21279.jpg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06211792"/>
                  </a:ext>
                </a:extLst>
              </a:tr>
            </a:tbl>
          </a:graphicData>
        </a:graphic>
      </p:graphicFrame>
      <p:sp>
        <p:nvSpPr>
          <p:cNvPr id="4" name="Text Placeholder 3">
            <a:extLst>
              <a:ext uri="{FF2B5EF4-FFF2-40B4-BE49-F238E27FC236}">
                <a16:creationId xmlns:a16="http://schemas.microsoft.com/office/drawing/2014/main" id="{5EE71126-9A10-4BD5-AE48-E585098BDA89}"/>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481875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C8A6C-3139-4BE3-8925-017F7B8C46C7}"/>
              </a:ext>
            </a:extLst>
          </p:cNvPr>
          <p:cNvSpPr>
            <a:spLocks noGrp="1"/>
          </p:cNvSpPr>
          <p:nvPr>
            <p:ph type="title"/>
          </p:nvPr>
        </p:nvSpPr>
        <p:spPr/>
        <p:txBody>
          <a:bodyPr/>
          <a:lstStyle/>
          <a:p>
            <a:r>
              <a:rPr lang="en-US"/>
              <a:t>Instagram Posts Table (mit Shares) | 01.2.34. WDR Lokalzeit - 12 of 26</a:t>
            </a:r>
          </a:p>
        </p:txBody>
      </p:sp>
      <p:graphicFrame>
        <p:nvGraphicFramePr>
          <p:cNvPr id="5" name="Table Placeholder 4">
            <a:extLst>
              <a:ext uri="{FF2B5EF4-FFF2-40B4-BE49-F238E27FC236}">
                <a16:creationId xmlns:a16="http://schemas.microsoft.com/office/drawing/2014/main" id="{1473944B-C833-4BF6-8DE7-7932D085AC89}"/>
              </a:ext>
            </a:extLst>
          </p:cNvPr>
          <p:cNvGraphicFramePr>
            <a:graphicFrameLocks noGrp="1"/>
          </p:cNvGraphicFramePr>
          <p:nvPr>
            <p:ph type="tbl" sz="quarter" idx="13"/>
            <p:extLst>
              <p:ext uri="{D42A27DB-BD31-4B8C-83A1-F6EECF244321}">
                <p14:modId xmlns:p14="http://schemas.microsoft.com/office/powerpoint/2010/main" val="3495304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4079347"/>
                    </a:ext>
                  </a:extLst>
                </a:gridCol>
                <a:gridCol w="1069847">
                  <a:extLst>
                    <a:ext uri="{9D8B030D-6E8A-4147-A177-3AD203B41FA5}">
                      <a16:colId xmlns:a16="http://schemas.microsoft.com/office/drawing/2014/main" val="1958663790"/>
                    </a:ext>
                  </a:extLst>
                </a:gridCol>
                <a:gridCol w="1399031">
                  <a:extLst>
                    <a:ext uri="{9D8B030D-6E8A-4147-A177-3AD203B41FA5}">
                      <a16:colId xmlns:a16="http://schemas.microsoft.com/office/drawing/2014/main" val="2283422860"/>
                    </a:ext>
                  </a:extLst>
                </a:gridCol>
                <a:gridCol w="493776">
                  <a:extLst>
                    <a:ext uri="{9D8B030D-6E8A-4147-A177-3AD203B41FA5}">
                      <a16:colId xmlns:a16="http://schemas.microsoft.com/office/drawing/2014/main" val="836732834"/>
                    </a:ext>
                  </a:extLst>
                </a:gridCol>
                <a:gridCol w="493776">
                  <a:extLst>
                    <a:ext uri="{9D8B030D-6E8A-4147-A177-3AD203B41FA5}">
                      <a16:colId xmlns:a16="http://schemas.microsoft.com/office/drawing/2014/main" val="2773506632"/>
                    </a:ext>
                  </a:extLst>
                </a:gridCol>
                <a:gridCol w="493776">
                  <a:extLst>
                    <a:ext uri="{9D8B030D-6E8A-4147-A177-3AD203B41FA5}">
                      <a16:colId xmlns:a16="http://schemas.microsoft.com/office/drawing/2014/main" val="673905457"/>
                    </a:ext>
                  </a:extLst>
                </a:gridCol>
                <a:gridCol w="493776">
                  <a:extLst>
                    <a:ext uri="{9D8B030D-6E8A-4147-A177-3AD203B41FA5}">
                      <a16:colId xmlns:a16="http://schemas.microsoft.com/office/drawing/2014/main" val="1172112291"/>
                    </a:ext>
                  </a:extLst>
                </a:gridCol>
                <a:gridCol w="493776">
                  <a:extLst>
                    <a:ext uri="{9D8B030D-6E8A-4147-A177-3AD203B41FA5}">
                      <a16:colId xmlns:a16="http://schemas.microsoft.com/office/drawing/2014/main" val="3104498129"/>
                    </a:ext>
                  </a:extLst>
                </a:gridCol>
                <a:gridCol w="493776">
                  <a:extLst>
                    <a:ext uri="{9D8B030D-6E8A-4147-A177-3AD203B41FA5}">
                      <a16:colId xmlns:a16="http://schemas.microsoft.com/office/drawing/2014/main" val="1500927844"/>
                    </a:ext>
                  </a:extLst>
                </a:gridCol>
                <a:gridCol w="493776">
                  <a:extLst>
                    <a:ext uri="{9D8B030D-6E8A-4147-A177-3AD203B41FA5}">
                      <a16:colId xmlns:a16="http://schemas.microsoft.com/office/drawing/2014/main" val="3017259822"/>
                    </a:ext>
                  </a:extLst>
                </a:gridCol>
                <a:gridCol w="493776">
                  <a:extLst>
                    <a:ext uri="{9D8B030D-6E8A-4147-A177-3AD203B41FA5}">
                      <a16:colId xmlns:a16="http://schemas.microsoft.com/office/drawing/2014/main" val="38614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49629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- 2025-06-03 16:05:00</a:t>
                      </a:r>
                      <a:r>
                        <a:rPr kumimoji="0" lang="de-DE" sz="1000" b="0" i="0" u="none" strike="noStrike" kern="1200" cap="none" spc="0" normalizeH="0" baseline="0" noProof="0">
                          <a:ln>
                            <a:noFill/>
                          </a:ln>
                          <a:solidFill>
                            <a:prstClr val="black"/>
                          </a:solidFill>
                          <a:effectLst/>
                          <a:uLnTx/>
                          <a:uFillTx/>
                          <a:latin typeface="Calibri"/>
                          <a:ea typeface="+mn-ea"/>
                          <a:cs typeface="+mn-cs"/>
                        </a:rPr>
                        <a:t>
 👵❤️👧 Renate Richwien wollte immer Enkelkinder – und hat sie gefunden: Carlotta. Seit sechs Jahren sind die beiden unzertrennlich. 
Was als Ehrenamt begonnen hat, ist längst eine echte Herzensverbindung geworden. 
Einmal in der Woche verbringen die 81-Jährige und ihre kleine Leihenkelin den Nachmittag zusammen – spielen, lachen, Quatsch machen. 🎨🏸🍓 
„Kinder halten jung“, sagt Renate – und ist selbst das beste Beispiel dafür. In Düsseldorf vermittelt das Jugendamt solche Leihomas und Leihopas. Der Bedarf ist groß – und für alle, die sich darauf einlassen, kann daraus etwas ganz Besonderes entstehen. 🌸 
👩‍💻Autorin: Marlena Busch 
#Leihoma #Ehrenamt #Düsseldorf #WDR #Lokalzeit #ARD #Großeltern #Familie #Herzensprojekt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https://quintly-eu-image-storage.s3.amazonaws.com/60b0c1ceafa7b1885479f8b118a661a3/716704c756851844fd8f2955cdc601e5.jpg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73963005"/>
                  </a:ext>
                </a:extLst>
              </a:tr>
            </a:tbl>
          </a:graphicData>
        </a:graphic>
      </p:graphicFrame>
      <p:sp>
        <p:nvSpPr>
          <p:cNvPr id="4" name="Text Placeholder 3">
            <a:extLst>
              <a:ext uri="{FF2B5EF4-FFF2-40B4-BE49-F238E27FC236}">
                <a16:creationId xmlns:a16="http://schemas.microsoft.com/office/drawing/2014/main" id="{5E889FFD-D937-4AE2-8D7E-8463BE6D54B7}"/>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15278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32457-7944-4DD9-A43C-38FD626EEDE5}"/>
              </a:ext>
            </a:extLst>
          </p:cNvPr>
          <p:cNvSpPr>
            <a:spLocks noGrp="1"/>
          </p:cNvSpPr>
          <p:nvPr>
            <p:ph type="title"/>
          </p:nvPr>
        </p:nvSpPr>
        <p:spPr/>
        <p:txBody>
          <a:bodyPr/>
          <a:lstStyle/>
          <a:p>
            <a:r>
              <a:rPr lang="en-US"/>
              <a:t>Instagram Posts Table (mit Shares) | 01.2.34. WDR Lokalzeit - 13 of 26</a:t>
            </a:r>
          </a:p>
        </p:txBody>
      </p:sp>
      <p:graphicFrame>
        <p:nvGraphicFramePr>
          <p:cNvPr id="5" name="Table Placeholder 4">
            <a:extLst>
              <a:ext uri="{FF2B5EF4-FFF2-40B4-BE49-F238E27FC236}">
                <a16:creationId xmlns:a16="http://schemas.microsoft.com/office/drawing/2014/main" id="{E7349664-CC35-474B-B8E9-108331FEF341}"/>
              </a:ext>
            </a:extLst>
          </p:cNvPr>
          <p:cNvGraphicFramePr>
            <a:graphicFrameLocks noGrp="1"/>
          </p:cNvGraphicFramePr>
          <p:nvPr>
            <p:ph type="tbl" sz="quarter" idx="13"/>
            <p:extLst>
              <p:ext uri="{D42A27DB-BD31-4B8C-83A1-F6EECF244321}">
                <p14:modId xmlns:p14="http://schemas.microsoft.com/office/powerpoint/2010/main" val="2531939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54667052"/>
                    </a:ext>
                  </a:extLst>
                </a:gridCol>
                <a:gridCol w="1069847">
                  <a:extLst>
                    <a:ext uri="{9D8B030D-6E8A-4147-A177-3AD203B41FA5}">
                      <a16:colId xmlns:a16="http://schemas.microsoft.com/office/drawing/2014/main" val="909796125"/>
                    </a:ext>
                  </a:extLst>
                </a:gridCol>
                <a:gridCol w="1399031">
                  <a:extLst>
                    <a:ext uri="{9D8B030D-6E8A-4147-A177-3AD203B41FA5}">
                      <a16:colId xmlns:a16="http://schemas.microsoft.com/office/drawing/2014/main" val="3844514108"/>
                    </a:ext>
                  </a:extLst>
                </a:gridCol>
                <a:gridCol w="493776">
                  <a:extLst>
                    <a:ext uri="{9D8B030D-6E8A-4147-A177-3AD203B41FA5}">
                      <a16:colId xmlns:a16="http://schemas.microsoft.com/office/drawing/2014/main" val="1778148602"/>
                    </a:ext>
                  </a:extLst>
                </a:gridCol>
                <a:gridCol w="493776">
                  <a:extLst>
                    <a:ext uri="{9D8B030D-6E8A-4147-A177-3AD203B41FA5}">
                      <a16:colId xmlns:a16="http://schemas.microsoft.com/office/drawing/2014/main" val="3573219297"/>
                    </a:ext>
                  </a:extLst>
                </a:gridCol>
                <a:gridCol w="493776">
                  <a:extLst>
                    <a:ext uri="{9D8B030D-6E8A-4147-A177-3AD203B41FA5}">
                      <a16:colId xmlns:a16="http://schemas.microsoft.com/office/drawing/2014/main" val="2139874329"/>
                    </a:ext>
                  </a:extLst>
                </a:gridCol>
                <a:gridCol w="493776">
                  <a:extLst>
                    <a:ext uri="{9D8B030D-6E8A-4147-A177-3AD203B41FA5}">
                      <a16:colId xmlns:a16="http://schemas.microsoft.com/office/drawing/2014/main" val="2456893771"/>
                    </a:ext>
                  </a:extLst>
                </a:gridCol>
                <a:gridCol w="493776">
                  <a:extLst>
                    <a:ext uri="{9D8B030D-6E8A-4147-A177-3AD203B41FA5}">
                      <a16:colId xmlns:a16="http://schemas.microsoft.com/office/drawing/2014/main" val="2386203258"/>
                    </a:ext>
                  </a:extLst>
                </a:gridCol>
                <a:gridCol w="493776">
                  <a:extLst>
                    <a:ext uri="{9D8B030D-6E8A-4147-A177-3AD203B41FA5}">
                      <a16:colId xmlns:a16="http://schemas.microsoft.com/office/drawing/2014/main" val="1063429528"/>
                    </a:ext>
                  </a:extLst>
                </a:gridCol>
                <a:gridCol w="493776">
                  <a:extLst>
                    <a:ext uri="{9D8B030D-6E8A-4147-A177-3AD203B41FA5}">
                      <a16:colId xmlns:a16="http://schemas.microsoft.com/office/drawing/2014/main" val="3836836586"/>
                    </a:ext>
                  </a:extLst>
                </a:gridCol>
                <a:gridCol w="493776">
                  <a:extLst>
                    <a:ext uri="{9D8B030D-6E8A-4147-A177-3AD203B41FA5}">
                      <a16:colId xmlns:a16="http://schemas.microsoft.com/office/drawing/2014/main" val="2168979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5989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- 2025-06-07 14:05:00</a:t>
                      </a:r>
                      <a:r>
                        <a:rPr kumimoji="0" lang="de-DE" sz="1000" b="0" i="0" u="none" strike="noStrike" kern="1200" cap="none" spc="0" normalizeH="0" baseline="0" noProof="0">
                          <a:ln>
                            <a:noFill/>
                          </a:ln>
                          <a:solidFill>
                            <a:prstClr val="black"/>
                          </a:solidFill>
                          <a:effectLst/>
                          <a:uLnTx/>
                          <a:uFillTx/>
                          <a:latin typeface="Calibri"/>
                          <a:ea typeface="+mn-ea"/>
                          <a:cs typeface="+mn-cs"/>
                        </a:rPr>
                        <a:t>
 Als Nataschas Partner Paco plötzlich stirbt, verändert sich ihr Leben von einem Tag auf den anderen.    Ein gutes Jahr später geschieht etwas, das sie als Zeichen sieht: Ein neuer Mann tritt in ihr Leben – und Natascha ist sich sicher, dass Paco ihn ihr geschickt hat. 
Sie zieht mit ihm ans Meer, dorthin, wo Paco immer mit ihr leben wollte. Zum Abschied schickt sie ihn symbolisch auf eine letzte Reise – mit einer Flaschenpost. 🍾 ✉️
Die Flasche wird Monate später von einer jungen Familie in Dänemark gefunden. Auf Nataschas Wunsch hin werfen sie sie zurück ins Meer. Damit Pacos Reise weitergeht. ❤️
👨‍💻Autor: Julian Schildheuer 
  #Flaschenpost #Erinnerung #Trauerbewältigung #Neuanfang #Ostsee #Moers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https://quintly-eu-image-storage.s3.amazonaws.com/60b0c1ceafa7b1885479f8b118a661a3/ddabda006bc6bd4693aea91ecd84d88c.jpg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15500711"/>
                  </a:ext>
                </a:extLst>
              </a:tr>
            </a:tbl>
          </a:graphicData>
        </a:graphic>
      </p:graphicFrame>
      <p:sp>
        <p:nvSpPr>
          <p:cNvPr id="4" name="Text Placeholder 3">
            <a:extLst>
              <a:ext uri="{FF2B5EF4-FFF2-40B4-BE49-F238E27FC236}">
                <a16:creationId xmlns:a16="http://schemas.microsoft.com/office/drawing/2014/main" id="{1B96EF19-6453-4DEF-A039-89072A4E66B0}"/>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725100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84E79-3F76-4373-B1E9-FE4D88C0BD8C}"/>
              </a:ext>
            </a:extLst>
          </p:cNvPr>
          <p:cNvSpPr>
            <a:spLocks noGrp="1"/>
          </p:cNvSpPr>
          <p:nvPr>
            <p:ph type="title"/>
          </p:nvPr>
        </p:nvSpPr>
        <p:spPr/>
        <p:txBody>
          <a:bodyPr/>
          <a:lstStyle/>
          <a:p>
            <a:r>
              <a:rPr lang="en-US"/>
              <a:t>Instagram Posts Table (mit Shares) | 01.2.34. WDR Lokalzeit - 14 of 26</a:t>
            </a:r>
          </a:p>
        </p:txBody>
      </p:sp>
      <p:graphicFrame>
        <p:nvGraphicFramePr>
          <p:cNvPr id="5" name="Table Placeholder 4">
            <a:extLst>
              <a:ext uri="{FF2B5EF4-FFF2-40B4-BE49-F238E27FC236}">
                <a16:creationId xmlns:a16="http://schemas.microsoft.com/office/drawing/2014/main" id="{AA789438-E2A2-41C9-969C-261AEB067A14}"/>
              </a:ext>
            </a:extLst>
          </p:cNvPr>
          <p:cNvGraphicFramePr>
            <a:graphicFrameLocks noGrp="1"/>
          </p:cNvGraphicFramePr>
          <p:nvPr>
            <p:ph type="tbl" sz="quarter" idx="13"/>
            <p:extLst>
              <p:ext uri="{D42A27DB-BD31-4B8C-83A1-F6EECF244321}">
                <p14:modId xmlns:p14="http://schemas.microsoft.com/office/powerpoint/2010/main" val="2250484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54286472"/>
                    </a:ext>
                  </a:extLst>
                </a:gridCol>
                <a:gridCol w="1069847">
                  <a:extLst>
                    <a:ext uri="{9D8B030D-6E8A-4147-A177-3AD203B41FA5}">
                      <a16:colId xmlns:a16="http://schemas.microsoft.com/office/drawing/2014/main" val="3352078202"/>
                    </a:ext>
                  </a:extLst>
                </a:gridCol>
                <a:gridCol w="1399031">
                  <a:extLst>
                    <a:ext uri="{9D8B030D-6E8A-4147-A177-3AD203B41FA5}">
                      <a16:colId xmlns:a16="http://schemas.microsoft.com/office/drawing/2014/main" val="3468742581"/>
                    </a:ext>
                  </a:extLst>
                </a:gridCol>
                <a:gridCol w="493776">
                  <a:extLst>
                    <a:ext uri="{9D8B030D-6E8A-4147-A177-3AD203B41FA5}">
                      <a16:colId xmlns:a16="http://schemas.microsoft.com/office/drawing/2014/main" val="4287372202"/>
                    </a:ext>
                  </a:extLst>
                </a:gridCol>
                <a:gridCol w="493776">
                  <a:extLst>
                    <a:ext uri="{9D8B030D-6E8A-4147-A177-3AD203B41FA5}">
                      <a16:colId xmlns:a16="http://schemas.microsoft.com/office/drawing/2014/main" val="2302424446"/>
                    </a:ext>
                  </a:extLst>
                </a:gridCol>
                <a:gridCol w="493776">
                  <a:extLst>
                    <a:ext uri="{9D8B030D-6E8A-4147-A177-3AD203B41FA5}">
                      <a16:colId xmlns:a16="http://schemas.microsoft.com/office/drawing/2014/main" val="409859779"/>
                    </a:ext>
                  </a:extLst>
                </a:gridCol>
                <a:gridCol w="493776">
                  <a:extLst>
                    <a:ext uri="{9D8B030D-6E8A-4147-A177-3AD203B41FA5}">
                      <a16:colId xmlns:a16="http://schemas.microsoft.com/office/drawing/2014/main" val="2318579240"/>
                    </a:ext>
                  </a:extLst>
                </a:gridCol>
                <a:gridCol w="493776">
                  <a:extLst>
                    <a:ext uri="{9D8B030D-6E8A-4147-A177-3AD203B41FA5}">
                      <a16:colId xmlns:a16="http://schemas.microsoft.com/office/drawing/2014/main" val="1368515779"/>
                    </a:ext>
                  </a:extLst>
                </a:gridCol>
                <a:gridCol w="493776">
                  <a:extLst>
                    <a:ext uri="{9D8B030D-6E8A-4147-A177-3AD203B41FA5}">
                      <a16:colId xmlns:a16="http://schemas.microsoft.com/office/drawing/2014/main" val="2710362881"/>
                    </a:ext>
                  </a:extLst>
                </a:gridCol>
                <a:gridCol w="493776">
                  <a:extLst>
                    <a:ext uri="{9D8B030D-6E8A-4147-A177-3AD203B41FA5}">
                      <a16:colId xmlns:a16="http://schemas.microsoft.com/office/drawing/2014/main" val="3283158259"/>
                    </a:ext>
                  </a:extLst>
                </a:gridCol>
                <a:gridCol w="493776">
                  <a:extLst>
                    <a:ext uri="{9D8B030D-6E8A-4147-A177-3AD203B41FA5}">
                      <a16:colId xmlns:a16="http://schemas.microsoft.com/office/drawing/2014/main" val="1073152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1263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- 2025-06-03 10:01:21</a:t>
                      </a:r>
                      <a:r>
                        <a:rPr kumimoji="0" lang="de-DE" sz="1000" b="0" i="0" u="none" strike="noStrike" kern="1200" cap="none" spc="0" normalizeH="0" baseline="0" noProof="0">
                          <a:ln>
                            <a:noFill/>
                          </a:ln>
                          <a:solidFill>
                            <a:prstClr val="black"/>
                          </a:solidFill>
                          <a:effectLst/>
                          <a:uLnTx/>
                          <a:uFillTx/>
                          <a:latin typeface="Calibri"/>
                          <a:ea typeface="+mn-ea"/>
                          <a:cs typeface="+mn-cs"/>
                        </a:rPr>
                        <a:t>
 Tim Lahr ist evangelischer Pfarrer in Köln und schwul. Auf Instagram hat er fast 40.000 Follower – und kämpft für eine Kirche, die niemanden ausschließt. ⛪️❤️
Mit der „Queeren Kirche Köln“ schafft er Sichtbarkeit und einen Safe Space für andere queere Menschen in der Kirche. 🏳️‍🌈
Mit seinem Team organisiert er unter anderem queere Gottesdienste und Kirchenpartys, außerdem hat er einen queeren Kirchenchor auf die Beine gestellt. 💪🏽
#Lokalzeit #WDR #Diversity #Queer #Kirche #LGBTQI+ #Pride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https://quintly-eu-image-storage.s3.amazonaws.com/60b0c1ceafa7b1885479f8b118a661a3/9d7101cb3696445bc9e57e196bb78bb8.jpg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93613071"/>
                  </a:ext>
                </a:extLst>
              </a:tr>
            </a:tbl>
          </a:graphicData>
        </a:graphic>
      </p:graphicFrame>
      <p:sp>
        <p:nvSpPr>
          <p:cNvPr id="4" name="Text Placeholder 3">
            <a:extLst>
              <a:ext uri="{FF2B5EF4-FFF2-40B4-BE49-F238E27FC236}">
                <a16:creationId xmlns:a16="http://schemas.microsoft.com/office/drawing/2014/main" id="{32611F6A-7E3D-4AAC-B325-380B8BA9B6C5}"/>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424233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00607-C891-4619-9CBA-59F55EBE16A9}"/>
              </a:ext>
            </a:extLst>
          </p:cNvPr>
          <p:cNvSpPr>
            <a:spLocks noGrp="1"/>
          </p:cNvSpPr>
          <p:nvPr>
            <p:ph type="title"/>
          </p:nvPr>
        </p:nvSpPr>
        <p:spPr/>
        <p:txBody>
          <a:bodyPr/>
          <a:lstStyle/>
          <a:p>
            <a:r>
              <a:rPr lang="en-US"/>
              <a:t>Instagram Posts Table (mit Shares) | 01.2.34. WDR Lokalzeit - 15 of 26</a:t>
            </a:r>
          </a:p>
        </p:txBody>
      </p:sp>
      <p:graphicFrame>
        <p:nvGraphicFramePr>
          <p:cNvPr id="5" name="Table Placeholder 4">
            <a:extLst>
              <a:ext uri="{FF2B5EF4-FFF2-40B4-BE49-F238E27FC236}">
                <a16:creationId xmlns:a16="http://schemas.microsoft.com/office/drawing/2014/main" id="{AEAE2DF8-16C7-4EE8-8077-FFB4D832036A}"/>
              </a:ext>
            </a:extLst>
          </p:cNvPr>
          <p:cNvGraphicFramePr>
            <a:graphicFrameLocks noGrp="1"/>
          </p:cNvGraphicFramePr>
          <p:nvPr>
            <p:ph type="tbl" sz="quarter" idx="13"/>
            <p:extLst>
              <p:ext uri="{D42A27DB-BD31-4B8C-83A1-F6EECF244321}">
                <p14:modId xmlns:p14="http://schemas.microsoft.com/office/powerpoint/2010/main" val="134760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80888201"/>
                    </a:ext>
                  </a:extLst>
                </a:gridCol>
                <a:gridCol w="1069847">
                  <a:extLst>
                    <a:ext uri="{9D8B030D-6E8A-4147-A177-3AD203B41FA5}">
                      <a16:colId xmlns:a16="http://schemas.microsoft.com/office/drawing/2014/main" val="2906252813"/>
                    </a:ext>
                  </a:extLst>
                </a:gridCol>
                <a:gridCol w="1399031">
                  <a:extLst>
                    <a:ext uri="{9D8B030D-6E8A-4147-A177-3AD203B41FA5}">
                      <a16:colId xmlns:a16="http://schemas.microsoft.com/office/drawing/2014/main" val="2293195623"/>
                    </a:ext>
                  </a:extLst>
                </a:gridCol>
                <a:gridCol w="493776">
                  <a:extLst>
                    <a:ext uri="{9D8B030D-6E8A-4147-A177-3AD203B41FA5}">
                      <a16:colId xmlns:a16="http://schemas.microsoft.com/office/drawing/2014/main" val="3439363283"/>
                    </a:ext>
                  </a:extLst>
                </a:gridCol>
                <a:gridCol w="493776">
                  <a:extLst>
                    <a:ext uri="{9D8B030D-6E8A-4147-A177-3AD203B41FA5}">
                      <a16:colId xmlns:a16="http://schemas.microsoft.com/office/drawing/2014/main" val="1825583674"/>
                    </a:ext>
                  </a:extLst>
                </a:gridCol>
                <a:gridCol w="493776">
                  <a:extLst>
                    <a:ext uri="{9D8B030D-6E8A-4147-A177-3AD203B41FA5}">
                      <a16:colId xmlns:a16="http://schemas.microsoft.com/office/drawing/2014/main" val="2012204569"/>
                    </a:ext>
                  </a:extLst>
                </a:gridCol>
                <a:gridCol w="493776">
                  <a:extLst>
                    <a:ext uri="{9D8B030D-6E8A-4147-A177-3AD203B41FA5}">
                      <a16:colId xmlns:a16="http://schemas.microsoft.com/office/drawing/2014/main" val="495873501"/>
                    </a:ext>
                  </a:extLst>
                </a:gridCol>
                <a:gridCol w="493776">
                  <a:extLst>
                    <a:ext uri="{9D8B030D-6E8A-4147-A177-3AD203B41FA5}">
                      <a16:colId xmlns:a16="http://schemas.microsoft.com/office/drawing/2014/main" val="2906229750"/>
                    </a:ext>
                  </a:extLst>
                </a:gridCol>
                <a:gridCol w="493776">
                  <a:extLst>
                    <a:ext uri="{9D8B030D-6E8A-4147-A177-3AD203B41FA5}">
                      <a16:colId xmlns:a16="http://schemas.microsoft.com/office/drawing/2014/main" val="382947582"/>
                    </a:ext>
                  </a:extLst>
                </a:gridCol>
                <a:gridCol w="493776">
                  <a:extLst>
                    <a:ext uri="{9D8B030D-6E8A-4147-A177-3AD203B41FA5}">
                      <a16:colId xmlns:a16="http://schemas.microsoft.com/office/drawing/2014/main" val="1552401696"/>
                    </a:ext>
                  </a:extLst>
                </a:gridCol>
                <a:gridCol w="493776">
                  <a:extLst>
                    <a:ext uri="{9D8B030D-6E8A-4147-A177-3AD203B41FA5}">
                      <a16:colId xmlns:a16="http://schemas.microsoft.com/office/drawing/2014/main" val="31909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9764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10:05:00</a:t>
                      </a:r>
                      <a:r>
                        <a:rPr kumimoji="0" lang="de-DE" sz="1000" b="0" i="0" u="none" strike="noStrike" kern="1200" cap="none" spc="0" normalizeH="0" baseline="0" noProof="0">
                          <a:ln>
                            <a:noFill/>
                          </a:ln>
                          <a:solidFill>
                            <a:prstClr val="black"/>
                          </a:solidFill>
                          <a:effectLst/>
                          <a:uLnTx/>
                          <a:uFillTx/>
                          <a:latin typeface="Calibri"/>
                          <a:ea typeface="+mn-ea"/>
                          <a:cs typeface="+mn-cs"/>
                        </a:rPr>
                        <a:t>
 Bernis Bilanz ist beeindruckend: 250.000 Klos hat er in seinem Leben schon gereinigt. 🚽🧻 
Auch fiese Toiletten oder schlechtes Wetter stören den Mann aus Gronau-Epe nicht. 🚹 
Sein Chef nennt ihn ein Unikat, der vor Arbeit nicht zurückschreckt. 🐕  
#Toilette #WC #Reiniger #Festival #Klo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https://quintly-eu-image-storage.s3.amazonaws.com/60b0c1ceafa7b1885479f8b118a661a3/e4bf4cc511e5d1bc4b9147edb87310e7.jpg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64025579"/>
                  </a:ext>
                </a:extLst>
              </a:tr>
            </a:tbl>
          </a:graphicData>
        </a:graphic>
      </p:graphicFrame>
      <p:sp>
        <p:nvSpPr>
          <p:cNvPr id="4" name="Text Placeholder 3">
            <a:extLst>
              <a:ext uri="{FF2B5EF4-FFF2-40B4-BE49-F238E27FC236}">
                <a16:creationId xmlns:a16="http://schemas.microsoft.com/office/drawing/2014/main" id="{8047F3D8-6D6E-4907-8F0A-6CEC256D9CBC}"/>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384448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E19E8-0413-4B8F-BFD1-DDCE2AC9C81C}"/>
              </a:ext>
            </a:extLst>
          </p:cNvPr>
          <p:cNvSpPr>
            <a:spLocks noGrp="1"/>
          </p:cNvSpPr>
          <p:nvPr>
            <p:ph type="title"/>
          </p:nvPr>
        </p:nvSpPr>
        <p:spPr/>
        <p:txBody>
          <a:bodyPr/>
          <a:lstStyle/>
          <a:p>
            <a:r>
              <a:rPr lang="en-US"/>
              <a:t>Instagram Posts Table (mit Shares) | 01.2.34. WDR Lokalzeit - 16 of 26</a:t>
            </a:r>
          </a:p>
        </p:txBody>
      </p:sp>
      <p:graphicFrame>
        <p:nvGraphicFramePr>
          <p:cNvPr id="5" name="Table Placeholder 4">
            <a:extLst>
              <a:ext uri="{FF2B5EF4-FFF2-40B4-BE49-F238E27FC236}">
                <a16:creationId xmlns:a16="http://schemas.microsoft.com/office/drawing/2014/main" id="{1505A5D3-3FC5-411C-89BA-230F5E185188}"/>
              </a:ext>
            </a:extLst>
          </p:cNvPr>
          <p:cNvGraphicFramePr>
            <a:graphicFrameLocks noGrp="1"/>
          </p:cNvGraphicFramePr>
          <p:nvPr>
            <p:ph type="tbl" sz="quarter" idx="13"/>
            <p:extLst>
              <p:ext uri="{D42A27DB-BD31-4B8C-83A1-F6EECF244321}">
                <p14:modId xmlns:p14="http://schemas.microsoft.com/office/powerpoint/2010/main" val="3424436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19445196"/>
                    </a:ext>
                  </a:extLst>
                </a:gridCol>
                <a:gridCol w="1069847">
                  <a:extLst>
                    <a:ext uri="{9D8B030D-6E8A-4147-A177-3AD203B41FA5}">
                      <a16:colId xmlns:a16="http://schemas.microsoft.com/office/drawing/2014/main" val="3338521543"/>
                    </a:ext>
                  </a:extLst>
                </a:gridCol>
                <a:gridCol w="1399031">
                  <a:extLst>
                    <a:ext uri="{9D8B030D-6E8A-4147-A177-3AD203B41FA5}">
                      <a16:colId xmlns:a16="http://schemas.microsoft.com/office/drawing/2014/main" val="1153513205"/>
                    </a:ext>
                  </a:extLst>
                </a:gridCol>
                <a:gridCol w="493776">
                  <a:extLst>
                    <a:ext uri="{9D8B030D-6E8A-4147-A177-3AD203B41FA5}">
                      <a16:colId xmlns:a16="http://schemas.microsoft.com/office/drawing/2014/main" val="3734072203"/>
                    </a:ext>
                  </a:extLst>
                </a:gridCol>
                <a:gridCol w="493776">
                  <a:extLst>
                    <a:ext uri="{9D8B030D-6E8A-4147-A177-3AD203B41FA5}">
                      <a16:colId xmlns:a16="http://schemas.microsoft.com/office/drawing/2014/main" val="3183015999"/>
                    </a:ext>
                  </a:extLst>
                </a:gridCol>
                <a:gridCol w="493776">
                  <a:extLst>
                    <a:ext uri="{9D8B030D-6E8A-4147-A177-3AD203B41FA5}">
                      <a16:colId xmlns:a16="http://schemas.microsoft.com/office/drawing/2014/main" val="3220912612"/>
                    </a:ext>
                  </a:extLst>
                </a:gridCol>
                <a:gridCol w="493776">
                  <a:extLst>
                    <a:ext uri="{9D8B030D-6E8A-4147-A177-3AD203B41FA5}">
                      <a16:colId xmlns:a16="http://schemas.microsoft.com/office/drawing/2014/main" val="2856853134"/>
                    </a:ext>
                  </a:extLst>
                </a:gridCol>
                <a:gridCol w="493776">
                  <a:extLst>
                    <a:ext uri="{9D8B030D-6E8A-4147-A177-3AD203B41FA5}">
                      <a16:colId xmlns:a16="http://schemas.microsoft.com/office/drawing/2014/main" val="2737387004"/>
                    </a:ext>
                  </a:extLst>
                </a:gridCol>
                <a:gridCol w="493776">
                  <a:extLst>
                    <a:ext uri="{9D8B030D-6E8A-4147-A177-3AD203B41FA5}">
                      <a16:colId xmlns:a16="http://schemas.microsoft.com/office/drawing/2014/main" val="192478181"/>
                    </a:ext>
                  </a:extLst>
                </a:gridCol>
                <a:gridCol w="493776">
                  <a:extLst>
                    <a:ext uri="{9D8B030D-6E8A-4147-A177-3AD203B41FA5}">
                      <a16:colId xmlns:a16="http://schemas.microsoft.com/office/drawing/2014/main" val="979831932"/>
                    </a:ext>
                  </a:extLst>
                </a:gridCol>
                <a:gridCol w="493776">
                  <a:extLst>
                    <a:ext uri="{9D8B030D-6E8A-4147-A177-3AD203B41FA5}">
                      <a16:colId xmlns:a16="http://schemas.microsoft.com/office/drawing/2014/main" val="1556025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50664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- 2025-06-06 15:40:00</a:t>
                      </a:r>
                      <a:r>
                        <a:rPr kumimoji="0" lang="de-DE" sz="1000" b="0" i="0" u="none" strike="noStrike" kern="1200" cap="none" spc="0" normalizeH="0" baseline="0" noProof="0">
                          <a:ln>
                            <a:noFill/>
                          </a:ln>
                          <a:solidFill>
                            <a:prstClr val="black"/>
                          </a:solidFill>
                          <a:effectLst/>
                          <a:uLnTx/>
                          <a:uFillTx/>
                          <a:latin typeface="Calibri"/>
                          <a:ea typeface="+mn-ea"/>
                          <a:cs typeface="+mn-cs"/>
                        </a:rPr>
                        <a:t>
 Mitten in der Schwangerschaft erhält Christin Schilling die Diagnose Brustkrebs. 
Die junge Frau aus Schalksmühle steht plötzlich vor einer schwierigen Entscheidung: Um mit der Chemotherapie beginnen zu können, wird ihre Tochter früher auf die Welt geholt. Wie es um ihre eigenen Überlebenschancen steht, bleibt lange ungewiss. 
Heute ist ihre Tochter fünf Jahre alt. Und Christin hat in dieser Zeit mehrfach gegen den Krebs kämpfen müssen. Ihre Geschichte zeigt, was es bedeutet, schwere Diagnosen mit Familie, Hoffnung und Realität zu vereinbaren – und wie sie heute damit umgeht. ❤️‍🩹
#Krebs #Brustkrebs #Mutterliebe #Schalksmühle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https://quintly-eu-image-storage.s3.amazonaws.com/60b0c1ceafa7b1885479f8b118a661a3/c1a45452e16f31868dbb4ee13e036db8.jpg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39475402"/>
                  </a:ext>
                </a:extLst>
              </a:tr>
            </a:tbl>
          </a:graphicData>
        </a:graphic>
      </p:graphicFrame>
      <p:sp>
        <p:nvSpPr>
          <p:cNvPr id="4" name="Text Placeholder 3">
            <a:extLst>
              <a:ext uri="{FF2B5EF4-FFF2-40B4-BE49-F238E27FC236}">
                <a16:creationId xmlns:a16="http://schemas.microsoft.com/office/drawing/2014/main" id="{10B427BA-AB7C-49AA-AD05-6A8CB6CF3C9E}"/>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968502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FE56-C69D-42A5-8CC6-B76347255C5B}"/>
              </a:ext>
            </a:extLst>
          </p:cNvPr>
          <p:cNvSpPr>
            <a:spLocks noGrp="1"/>
          </p:cNvSpPr>
          <p:nvPr>
            <p:ph type="title"/>
          </p:nvPr>
        </p:nvSpPr>
        <p:spPr/>
        <p:txBody>
          <a:bodyPr/>
          <a:lstStyle/>
          <a:p>
            <a:r>
              <a:rPr lang="en-US"/>
              <a:t>Instagram Posts Table (mit Shares) | 01.2.34. WDR Lokalzeit - 17 of 26</a:t>
            </a:r>
          </a:p>
        </p:txBody>
      </p:sp>
      <p:graphicFrame>
        <p:nvGraphicFramePr>
          <p:cNvPr id="5" name="Table Placeholder 4">
            <a:extLst>
              <a:ext uri="{FF2B5EF4-FFF2-40B4-BE49-F238E27FC236}">
                <a16:creationId xmlns:a16="http://schemas.microsoft.com/office/drawing/2014/main" id="{AD38D3A2-75D9-40F9-AFA1-FF53C48958A2}"/>
              </a:ext>
            </a:extLst>
          </p:cNvPr>
          <p:cNvGraphicFramePr>
            <a:graphicFrameLocks noGrp="1"/>
          </p:cNvGraphicFramePr>
          <p:nvPr>
            <p:ph type="tbl" sz="quarter" idx="13"/>
            <p:extLst>
              <p:ext uri="{D42A27DB-BD31-4B8C-83A1-F6EECF244321}">
                <p14:modId xmlns:p14="http://schemas.microsoft.com/office/powerpoint/2010/main" val="3493058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16676897"/>
                    </a:ext>
                  </a:extLst>
                </a:gridCol>
                <a:gridCol w="1069847">
                  <a:extLst>
                    <a:ext uri="{9D8B030D-6E8A-4147-A177-3AD203B41FA5}">
                      <a16:colId xmlns:a16="http://schemas.microsoft.com/office/drawing/2014/main" val="2989429406"/>
                    </a:ext>
                  </a:extLst>
                </a:gridCol>
                <a:gridCol w="1399031">
                  <a:extLst>
                    <a:ext uri="{9D8B030D-6E8A-4147-A177-3AD203B41FA5}">
                      <a16:colId xmlns:a16="http://schemas.microsoft.com/office/drawing/2014/main" val="3211956500"/>
                    </a:ext>
                  </a:extLst>
                </a:gridCol>
                <a:gridCol w="493776">
                  <a:extLst>
                    <a:ext uri="{9D8B030D-6E8A-4147-A177-3AD203B41FA5}">
                      <a16:colId xmlns:a16="http://schemas.microsoft.com/office/drawing/2014/main" val="3628430855"/>
                    </a:ext>
                  </a:extLst>
                </a:gridCol>
                <a:gridCol w="493776">
                  <a:extLst>
                    <a:ext uri="{9D8B030D-6E8A-4147-A177-3AD203B41FA5}">
                      <a16:colId xmlns:a16="http://schemas.microsoft.com/office/drawing/2014/main" val="3271662234"/>
                    </a:ext>
                  </a:extLst>
                </a:gridCol>
                <a:gridCol w="493776">
                  <a:extLst>
                    <a:ext uri="{9D8B030D-6E8A-4147-A177-3AD203B41FA5}">
                      <a16:colId xmlns:a16="http://schemas.microsoft.com/office/drawing/2014/main" val="4136538378"/>
                    </a:ext>
                  </a:extLst>
                </a:gridCol>
                <a:gridCol w="493776">
                  <a:extLst>
                    <a:ext uri="{9D8B030D-6E8A-4147-A177-3AD203B41FA5}">
                      <a16:colId xmlns:a16="http://schemas.microsoft.com/office/drawing/2014/main" val="2923784279"/>
                    </a:ext>
                  </a:extLst>
                </a:gridCol>
                <a:gridCol w="493776">
                  <a:extLst>
                    <a:ext uri="{9D8B030D-6E8A-4147-A177-3AD203B41FA5}">
                      <a16:colId xmlns:a16="http://schemas.microsoft.com/office/drawing/2014/main" val="2243989012"/>
                    </a:ext>
                  </a:extLst>
                </a:gridCol>
                <a:gridCol w="493776">
                  <a:extLst>
                    <a:ext uri="{9D8B030D-6E8A-4147-A177-3AD203B41FA5}">
                      <a16:colId xmlns:a16="http://schemas.microsoft.com/office/drawing/2014/main" val="2138140546"/>
                    </a:ext>
                  </a:extLst>
                </a:gridCol>
                <a:gridCol w="493776">
                  <a:extLst>
                    <a:ext uri="{9D8B030D-6E8A-4147-A177-3AD203B41FA5}">
                      <a16:colId xmlns:a16="http://schemas.microsoft.com/office/drawing/2014/main" val="259277408"/>
                    </a:ext>
                  </a:extLst>
                </a:gridCol>
                <a:gridCol w="493776">
                  <a:extLst>
                    <a:ext uri="{9D8B030D-6E8A-4147-A177-3AD203B41FA5}">
                      <a16:colId xmlns:a16="http://schemas.microsoft.com/office/drawing/2014/main" val="862716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9462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- 2025-06-08 14:20:35</a:t>
                      </a:r>
                      <a:r>
                        <a:rPr kumimoji="0" lang="de-DE" sz="1000" b="0" i="0" u="none" strike="noStrike" kern="1200" cap="none" spc="0" normalizeH="0" baseline="0" noProof="0">
                          <a:ln>
                            <a:noFill/>
                          </a:ln>
                          <a:solidFill>
                            <a:prstClr val="black"/>
                          </a:solidFill>
                          <a:effectLst/>
                          <a:uLnTx/>
                          <a:uFillTx/>
                          <a:latin typeface="Calibri"/>
                          <a:ea typeface="+mn-ea"/>
                          <a:cs typeface="+mn-cs"/>
                        </a:rPr>
                        <a:t>
 Freunde sind die Familie, die wir uns aussuchen. ❤️
Heidi und Hanne ziehen das durch: Sie lassen sich in Bad Godesberg im Freundschaftsgrab beerdigen. 
Sechs ihrer besten Freunde sind hier schon beerdigt, auch ihre Ehemänner. Heidi und Hanne trauern und feiern an diesem Ort. Denn wenn jemand aus der Gruppe Geburtstag at, lassen sie zusammen die Sektkorken knallen. 🍾
Den Ort und den Stein haben alle zusammen ausgesucht. Alles ist vorab bezahlt und in einem Vertrag geregelt. 
Ihr Grabstein ist ein Denkmal für die Freundschaft. 👩‍❤️‍👨
#Freundschaft #Besties #fürimmer #freundschaftsgrab #lokalzeit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https://quintly-eu-image-storage.s3.amazonaws.com/60b0c1ceafa7b1885479f8b118a661a3/0b5e36d1fb2985d25473d7b921b332e2.jpg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9014874"/>
                  </a:ext>
                </a:extLst>
              </a:tr>
            </a:tbl>
          </a:graphicData>
        </a:graphic>
      </p:graphicFrame>
      <p:sp>
        <p:nvSpPr>
          <p:cNvPr id="4" name="Text Placeholder 3">
            <a:extLst>
              <a:ext uri="{FF2B5EF4-FFF2-40B4-BE49-F238E27FC236}">
                <a16:creationId xmlns:a16="http://schemas.microsoft.com/office/drawing/2014/main" id="{05761788-2114-4707-901A-942D96856767}"/>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4085282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A549B-9B5A-455B-A11D-D5D79EB43022}"/>
              </a:ext>
            </a:extLst>
          </p:cNvPr>
          <p:cNvSpPr>
            <a:spLocks noGrp="1"/>
          </p:cNvSpPr>
          <p:nvPr>
            <p:ph type="title"/>
          </p:nvPr>
        </p:nvSpPr>
        <p:spPr/>
        <p:txBody>
          <a:bodyPr/>
          <a:lstStyle/>
          <a:p>
            <a:r>
              <a:rPr lang="en-US"/>
              <a:t>Instagram Posts Table (mit Shares) | 01.2.34. WDR Lokalzeit - 18 of 26</a:t>
            </a:r>
          </a:p>
        </p:txBody>
      </p:sp>
      <p:graphicFrame>
        <p:nvGraphicFramePr>
          <p:cNvPr id="5" name="Table Placeholder 4">
            <a:extLst>
              <a:ext uri="{FF2B5EF4-FFF2-40B4-BE49-F238E27FC236}">
                <a16:creationId xmlns:a16="http://schemas.microsoft.com/office/drawing/2014/main" id="{4B0D9B4F-30BB-46C7-8299-6A7FD89B4F7F}"/>
              </a:ext>
            </a:extLst>
          </p:cNvPr>
          <p:cNvGraphicFramePr>
            <a:graphicFrameLocks noGrp="1"/>
          </p:cNvGraphicFramePr>
          <p:nvPr>
            <p:ph type="tbl" sz="quarter" idx="13"/>
            <p:extLst>
              <p:ext uri="{D42A27DB-BD31-4B8C-83A1-F6EECF244321}">
                <p14:modId xmlns:p14="http://schemas.microsoft.com/office/powerpoint/2010/main" val="68139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58381897"/>
                    </a:ext>
                  </a:extLst>
                </a:gridCol>
                <a:gridCol w="1069847">
                  <a:extLst>
                    <a:ext uri="{9D8B030D-6E8A-4147-A177-3AD203B41FA5}">
                      <a16:colId xmlns:a16="http://schemas.microsoft.com/office/drawing/2014/main" val="3704418313"/>
                    </a:ext>
                  </a:extLst>
                </a:gridCol>
                <a:gridCol w="1399031">
                  <a:extLst>
                    <a:ext uri="{9D8B030D-6E8A-4147-A177-3AD203B41FA5}">
                      <a16:colId xmlns:a16="http://schemas.microsoft.com/office/drawing/2014/main" val="1214660826"/>
                    </a:ext>
                  </a:extLst>
                </a:gridCol>
                <a:gridCol w="493776">
                  <a:extLst>
                    <a:ext uri="{9D8B030D-6E8A-4147-A177-3AD203B41FA5}">
                      <a16:colId xmlns:a16="http://schemas.microsoft.com/office/drawing/2014/main" val="1353048263"/>
                    </a:ext>
                  </a:extLst>
                </a:gridCol>
                <a:gridCol w="493776">
                  <a:extLst>
                    <a:ext uri="{9D8B030D-6E8A-4147-A177-3AD203B41FA5}">
                      <a16:colId xmlns:a16="http://schemas.microsoft.com/office/drawing/2014/main" val="2897168115"/>
                    </a:ext>
                  </a:extLst>
                </a:gridCol>
                <a:gridCol w="493776">
                  <a:extLst>
                    <a:ext uri="{9D8B030D-6E8A-4147-A177-3AD203B41FA5}">
                      <a16:colId xmlns:a16="http://schemas.microsoft.com/office/drawing/2014/main" val="821819788"/>
                    </a:ext>
                  </a:extLst>
                </a:gridCol>
                <a:gridCol w="493776">
                  <a:extLst>
                    <a:ext uri="{9D8B030D-6E8A-4147-A177-3AD203B41FA5}">
                      <a16:colId xmlns:a16="http://schemas.microsoft.com/office/drawing/2014/main" val="4008105893"/>
                    </a:ext>
                  </a:extLst>
                </a:gridCol>
                <a:gridCol w="493776">
                  <a:extLst>
                    <a:ext uri="{9D8B030D-6E8A-4147-A177-3AD203B41FA5}">
                      <a16:colId xmlns:a16="http://schemas.microsoft.com/office/drawing/2014/main" val="3890200842"/>
                    </a:ext>
                  </a:extLst>
                </a:gridCol>
                <a:gridCol w="493776">
                  <a:extLst>
                    <a:ext uri="{9D8B030D-6E8A-4147-A177-3AD203B41FA5}">
                      <a16:colId xmlns:a16="http://schemas.microsoft.com/office/drawing/2014/main" val="1854645115"/>
                    </a:ext>
                  </a:extLst>
                </a:gridCol>
                <a:gridCol w="493776">
                  <a:extLst>
                    <a:ext uri="{9D8B030D-6E8A-4147-A177-3AD203B41FA5}">
                      <a16:colId xmlns:a16="http://schemas.microsoft.com/office/drawing/2014/main" val="3428825078"/>
                    </a:ext>
                  </a:extLst>
                </a:gridCol>
                <a:gridCol w="493776">
                  <a:extLst>
                    <a:ext uri="{9D8B030D-6E8A-4147-A177-3AD203B41FA5}">
                      <a16:colId xmlns:a16="http://schemas.microsoft.com/office/drawing/2014/main" val="1065810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17048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- 2025-06-06 11:59:31</a:t>
                      </a:r>
                      <a:r>
                        <a:rPr kumimoji="0" lang="de-DE" sz="1000" b="0" i="0" u="none" strike="noStrike" kern="1200" cap="none" spc="0" normalizeH="0" baseline="0" noProof="0">
                          <a:ln>
                            <a:noFill/>
                          </a:ln>
                          <a:solidFill>
                            <a:prstClr val="black"/>
                          </a:solidFill>
                          <a:effectLst/>
                          <a:uLnTx/>
                          <a:uFillTx/>
                          <a:latin typeface="Calibri"/>
                          <a:ea typeface="+mn-ea"/>
                          <a:cs typeface="+mn-cs"/>
                        </a:rPr>
                        <a:t>
 Ein paar Stunden Vorlauf – und dann plötzlich: @Kraftklub. Live. Laut. Kostenlos. Alle rasten aus.... 🎶 
Es ist das zweite Konzert dieser Art nach dem Überraschungsauftritt in Chemnitz. Eine Promo-Aktion für das neue Album, aber vor allem ein Geschenk an die Fans. ❤️  
Der Bereich direkt vor dem Studio Ehrenfeld in Köln war abgesperrt, Security war vor Ort. Wer rechtzeitig da war, konnte rein, aber auch vor dem Gelände haben viele mitgefeiert. 🎉
Warst du auch schon mal auf einem Geheimkonzert? Und wenn ja, wie war es? 😃
👩‍💻Autorin: Julia Gradt 
#Kraftklub #Geheimkonzert #Köln #Ehrenfeld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https://quintly-eu-image-storage.s3.amazonaws.com/60b0c1ceafa7b1885479f8b118a661a3/7634d648d676a43069b58386876285a1.jpg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36616225"/>
                  </a:ext>
                </a:extLst>
              </a:tr>
            </a:tbl>
          </a:graphicData>
        </a:graphic>
      </p:graphicFrame>
      <p:sp>
        <p:nvSpPr>
          <p:cNvPr id="4" name="Text Placeholder 3">
            <a:extLst>
              <a:ext uri="{FF2B5EF4-FFF2-40B4-BE49-F238E27FC236}">
                <a16:creationId xmlns:a16="http://schemas.microsoft.com/office/drawing/2014/main" id="{4BF9F106-BA63-437C-9DEF-CBFFE991F679}"/>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646388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EECD1-0D7C-44EA-BB2F-01E147E36F83}"/>
              </a:ext>
            </a:extLst>
          </p:cNvPr>
          <p:cNvSpPr>
            <a:spLocks noGrp="1"/>
          </p:cNvSpPr>
          <p:nvPr>
            <p:ph type="title"/>
          </p:nvPr>
        </p:nvSpPr>
        <p:spPr/>
        <p:txBody>
          <a:bodyPr/>
          <a:lstStyle/>
          <a:p>
            <a:r>
              <a:rPr lang="en-US"/>
              <a:t>Instagram Posts Table (mit Shares) | 01.2.34. WDR Lokalzeit - 19 of 26</a:t>
            </a:r>
          </a:p>
        </p:txBody>
      </p:sp>
      <p:graphicFrame>
        <p:nvGraphicFramePr>
          <p:cNvPr id="5" name="Table Placeholder 4">
            <a:extLst>
              <a:ext uri="{FF2B5EF4-FFF2-40B4-BE49-F238E27FC236}">
                <a16:creationId xmlns:a16="http://schemas.microsoft.com/office/drawing/2014/main" id="{3082E7A6-2B4C-4EDE-8F30-2F3312BFD6CA}"/>
              </a:ext>
            </a:extLst>
          </p:cNvPr>
          <p:cNvGraphicFramePr>
            <a:graphicFrameLocks noGrp="1"/>
          </p:cNvGraphicFramePr>
          <p:nvPr>
            <p:ph type="tbl" sz="quarter" idx="13"/>
            <p:extLst>
              <p:ext uri="{D42A27DB-BD31-4B8C-83A1-F6EECF244321}">
                <p14:modId xmlns:p14="http://schemas.microsoft.com/office/powerpoint/2010/main" val="1394582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15680269"/>
                    </a:ext>
                  </a:extLst>
                </a:gridCol>
                <a:gridCol w="1069847">
                  <a:extLst>
                    <a:ext uri="{9D8B030D-6E8A-4147-A177-3AD203B41FA5}">
                      <a16:colId xmlns:a16="http://schemas.microsoft.com/office/drawing/2014/main" val="2682549211"/>
                    </a:ext>
                  </a:extLst>
                </a:gridCol>
                <a:gridCol w="1399031">
                  <a:extLst>
                    <a:ext uri="{9D8B030D-6E8A-4147-A177-3AD203B41FA5}">
                      <a16:colId xmlns:a16="http://schemas.microsoft.com/office/drawing/2014/main" val="2337359419"/>
                    </a:ext>
                  </a:extLst>
                </a:gridCol>
                <a:gridCol w="493776">
                  <a:extLst>
                    <a:ext uri="{9D8B030D-6E8A-4147-A177-3AD203B41FA5}">
                      <a16:colId xmlns:a16="http://schemas.microsoft.com/office/drawing/2014/main" val="1603182691"/>
                    </a:ext>
                  </a:extLst>
                </a:gridCol>
                <a:gridCol w="493776">
                  <a:extLst>
                    <a:ext uri="{9D8B030D-6E8A-4147-A177-3AD203B41FA5}">
                      <a16:colId xmlns:a16="http://schemas.microsoft.com/office/drawing/2014/main" val="2395177951"/>
                    </a:ext>
                  </a:extLst>
                </a:gridCol>
                <a:gridCol w="493776">
                  <a:extLst>
                    <a:ext uri="{9D8B030D-6E8A-4147-A177-3AD203B41FA5}">
                      <a16:colId xmlns:a16="http://schemas.microsoft.com/office/drawing/2014/main" val="2786355505"/>
                    </a:ext>
                  </a:extLst>
                </a:gridCol>
                <a:gridCol w="493776">
                  <a:extLst>
                    <a:ext uri="{9D8B030D-6E8A-4147-A177-3AD203B41FA5}">
                      <a16:colId xmlns:a16="http://schemas.microsoft.com/office/drawing/2014/main" val="4003378889"/>
                    </a:ext>
                  </a:extLst>
                </a:gridCol>
                <a:gridCol w="493776">
                  <a:extLst>
                    <a:ext uri="{9D8B030D-6E8A-4147-A177-3AD203B41FA5}">
                      <a16:colId xmlns:a16="http://schemas.microsoft.com/office/drawing/2014/main" val="1598587324"/>
                    </a:ext>
                  </a:extLst>
                </a:gridCol>
                <a:gridCol w="493776">
                  <a:extLst>
                    <a:ext uri="{9D8B030D-6E8A-4147-A177-3AD203B41FA5}">
                      <a16:colId xmlns:a16="http://schemas.microsoft.com/office/drawing/2014/main" val="816698273"/>
                    </a:ext>
                  </a:extLst>
                </a:gridCol>
                <a:gridCol w="493776">
                  <a:extLst>
                    <a:ext uri="{9D8B030D-6E8A-4147-A177-3AD203B41FA5}">
                      <a16:colId xmlns:a16="http://schemas.microsoft.com/office/drawing/2014/main" val="1502806977"/>
                    </a:ext>
                  </a:extLst>
                </a:gridCol>
                <a:gridCol w="493776">
                  <a:extLst>
                    <a:ext uri="{9D8B030D-6E8A-4147-A177-3AD203B41FA5}">
                      <a16:colId xmlns:a16="http://schemas.microsoft.com/office/drawing/2014/main" val="1865147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1768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- 2025-06-05 16:58:32</a:t>
                      </a:r>
                      <a:r>
                        <a:rPr kumimoji="0" lang="de-DE" sz="1000" b="0" i="0" u="none" strike="noStrike" kern="1200" cap="none" spc="0" normalizeH="0" baseline="0" noProof="0">
                          <a:ln>
                            <a:noFill/>
                          </a:ln>
                          <a:solidFill>
                            <a:prstClr val="black"/>
                          </a:solidFill>
                          <a:effectLst/>
                          <a:uLnTx/>
                          <a:uFillTx/>
                          <a:latin typeface="Calibri"/>
                          <a:ea typeface="+mn-ea"/>
                          <a:cs typeface="+mn-cs"/>
                        </a:rPr>
                        <a:t>
 WO war die MEISTERSCHALE? 🏆
Das haben sich Fans und Verein vom Fußballverein Sportfreunde Siegen gefragt. Nach der Meisterschaft in der Oberliga Westfalen ist die Trophäe bei Feierlichkeiten am Samstag verschwunden. 👀
Am Donnerstagmorgen ist sie auf einmal aufgetaucht – anonym bei der Geschäftsstelle. Doch wo war sie? Wir hätten da ein paar Ideen. 😉
#Meisterschaft #Fußball #Oberliga #Westfalen #Siegen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https://quintly-eu-image-storage.s3.amazonaws.com/60b0c1ceafa7b1885479f8b118a661a3/b170bc1c1c8490094578fbc40e3ce815.jpg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98635880"/>
                  </a:ext>
                </a:extLst>
              </a:tr>
            </a:tbl>
          </a:graphicData>
        </a:graphic>
      </p:graphicFrame>
      <p:sp>
        <p:nvSpPr>
          <p:cNvPr id="4" name="Text Placeholder 3">
            <a:extLst>
              <a:ext uri="{FF2B5EF4-FFF2-40B4-BE49-F238E27FC236}">
                <a16:creationId xmlns:a16="http://schemas.microsoft.com/office/drawing/2014/main" id="{A8B4685E-56E3-40C5-B17A-232D278C73F6}"/>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916107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3094D-6C32-46A1-A61F-89353DC13DD6}"/>
              </a:ext>
            </a:extLst>
          </p:cNvPr>
          <p:cNvSpPr>
            <a:spLocks noGrp="1"/>
          </p:cNvSpPr>
          <p:nvPr>
            <p:ph type="title"/>
          </p:nvPr>
        </p:nvSpPr>
        <p:spPr/>
        <p:txBody>
          <a:bodyPr/>
          <a:lstStyle/>
          <a:p>
            <a:r>
              <a:rPr lang="en-US"/>
              <a:t>Instagram Posts Table (mit Shares) | 01.2.34. WDR Lokalzeit - 20 of 26</a:t>
            </a:r>
          </a:p>
        </p:txBody>
      </p:sp>
      <p:graphicFrame>
        <p:nvGraphicFramePr>
          <p:cNvPr id="5" name="Table Placeholder 4">
            <a:extLst>
              <a:ext uri="{FF2B5EF4-FFF2-40B4-BE49-F238E27FC236}">
                <a16:creationId xmlns:a16="http://schemas.microsoft.com/office/drawing/2014/main" id="{2E44C982-4079-4E04-BA8D-1E76D956B353}"/>
              </a:ext>
            </a:extLst>
          </p:cNvPr>
          <p:cNvGraphicFramePr>
            <a:graphicFrameLocks noGrp="1"/>
          </p:cNvGraphicFramePr>
          <p:nvPr>
            <p:ph type="tbl" sz="quarter" idx="13"/>
            <p:extLst>
              <p:ext uri="{D42A27DB-BD31-4B8C-83A1-F6EECF244321}">
                <p14:modId xmlns:p14="http://schemas.microsoft.com/office/powerpoint/2010/main" val="3242341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67216238"/>
                    </a:ext>
                  </a:extLst>
                </a:gridCol>
                <a:gridCol w="1069847">
                  <a:extLst>
                    <a:ext uri="{9D8B030D-6E8A-4147-A177-3AD203B41FA5}">
                      <a16:colId xmlns:a16="http://schemas.microsoft.com/office/drawing/2014/main" val="2528514066"/>
                    </a:ext>
                  </a:extLst>
                </a:gridCol>
                <a:gridCol w="1399031">
                  <a:extLst>
                    <a:ext uri="{9D8B030D-6E8A-4147-A177-3AD203B41FA5}">
                      <a16:colId xmlns:a16="http://schemas.microsoft.com/office/drawing/2014/main" val="4007111254"/>
                    </a:ext>
                  </a:extLst>
                </a:gridCol>
                <a:gridCol w="493776">
                  <a:extLst>
                    <a:ext uri="{9D8B030D-6E8A-4147-A177-3AD203B41FA5}">
                      <a16:colId xmlns:a16="http://schemas.microsoft.com/office/drawing/2014/main" val="3981018031"/>
                    </a:ext>
                  </a:extLst>
                </a:gridCol>
                <a:gridCol w="493776">
                  <a:extLst>
                    <a:ext uri="{9D8B030D-6E8A-4147-A177-3AD203B41FA5}">
                      <a16:colId xmlns:a16="http://schemas.microsoft.com/office/drawing/2014/main" val="3307284287"/>
                    </a:ext>
                  </a:extLst>
                </a:gridCol>
                <a:gridCol w="493776">
                  <a:extLst>
                    <a:ext uri="{9D8B030D-6E8A-4147-A177-3AD203B41FA5}">
                      <a16:colId xmlns:a16="http://schemas.microsoft.com/office/drawing/2014/main" val="2898652293"/>
                    </a:ext>
                  </a:extLst>
                </a:gridCol>
                <a:gridCol w="493776">
                  <a:extLst>
                    <a:ext uri="{9D8B030D-6E8A-4147-A177-3AD203B41FA5}">
                      <a16:colId xmlns:a16="http://schemas.microsoft.com/office/drawing/2014/main" val="1093018769"/>
                    </a:ext>
                  </a:extLst>
                </a:gridCol>
                <a:gridCol w="493776">
                  <a:extLst>
                    <a:ext uri="{9D8B030D-6E8A-4147-A177-3AD203B41FA5}">
                      <a16:colId xmlns:a16="http://schemas.microsoft.com/office/drawing/2014/main" val="827091943"/>
                    </a:ext>
                  </a:extLst>
                </a:gridCol>
                <a:gridCol w="493776">
                  <a:extLst>
                    <a:ext uri="{9D8B030D-6E8A-4147-A177-3AD203B41FA5}">
                      <a16:colId xmlns:a16="http://schemas.microsoft.com/office/drawing/2014/main" val="2511083542"/>
                    </a:ext>
                  </a:extLst>
                </a:gridCol>
                <a:gridCol w="493776">
                  <a:extLst>
                    <a:ext uri="{9D8B030D-6E8A-4147-A177-3AD203B41FA5}">
                      <a16:colId xmlns:a16="http://schemas.microsoft.com/office/drawing/2014/main" val="2868226969"/>
                    </a:ext>
                  </a:extLst>
                </a:gridCol>
                <a:gridCol w="493776">
                  <a:extLst>
                    <a:ext uri="{9D8B030D-6E8A-4147-A177-3AD203B41FA5}">
                      <a16:colId xmlns:a16="http://schemas.microsoft.com/office/drawing/2014/main" val="80335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7971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- 2025-06-03 12:50:00</a:t>
                      </a:r>
                      <a:r>
                        <a:rPr kumimoji="0" lang="de-DE" sz="1000" b="0" i="0" u="none" strike="noStrike" kern="1200" cap="none" spc="0" normalizeH="0" baseline="0" noProof="0">
                          <a:ln>
                            <a:noFill/>
                          </a:ln>
                          <a:solidFill>
                            <a:prstClr val="black"/>
                          </a:solidFill>
                          <a:effectLst/>
                          <a:uLnTx/>
                          <a:uFillTx/>
                          <a:latin typeface="Calibri"/>
                          <a:ea typeface="+mn-ea"/>
                          <a:cs typeface="+mn-cs"/>
                        </a:rPr>
                        <a:t>
 Welche Erinnerungen verbindet ihr mit eurer Schulsporthalle?🤸 Hat euch auch mal der Mut verlassen, beim Zurennen auf den Bock? 😄 
Wenn in den Wuppertaler Turnhallen mal was kaputt geht, ist die Turnhallen-Kolonne zur Stelle. Andreas, Ralf und Andreas arbeiten bei der Stadt. Sie flicken, schrauben und schleifen, damit noch viele Generationen von Schülerinnen und Schülern Freude an den Geräten haben. Reparieren statt Wegwerfen ist ihr Motto! 🛠️   #Upcycling #Wuppertal #Sporthalle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https://quintly-eu-image-storage.s3.amazonaws.com/60b0c1ceafa7b1885479f8b118a661a3/5744d2d1df3322cf7886541240b6b3e0.jpg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2826847"/>
                  </a:ext>
                </a:extLst>
              </a:tr>
            </a:tbl>
          </a:graphicData>
        </a:graphic>
      </p:graphicFrame>
      <p:sp>
        <p:nvSpPr>
          <p:cNvPr id="4" name="Text Placeholder 3">
            <a:extLst>
              <a:ext uri="{FF2B5EF4-FFF2-40B4-BE49-F238E27FC236}">
                <a16:creationId xmlns:a16="http://schemas.microsoft.com/office/drawing/2014/main" id="{C8D8CD9A-6EBC-4495-8CFC-AF4199DD1DE8}"/>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495201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5474F-441B-43B1-9DE4-4D1526F75686}"/>
              </a:ext>
            </a:extLst>
          </p:cNvPr>
          <p:cNvSpPr>
            <a:spLocks noGrp="1"/>
          </p:cNvSpPr>
          <p:nvPr>
            <p:ph type="title"/>
          </p:nvPr>
        </p:nvSpPr>
        <p:spPr/>
        <p:txBody>
          <a:bodyPr/>
          <a:lstStyle/>
          <a:p>
            <a:r>
              <a:rPr lang="en-US"/>
              <a:t>Instagram Posts Table (mit Shares) | 01.2.34. WDR Lokalzeit - 21 of 26</a:t>
            </a:r>
          </a:p>
        </p:txBody>
      </p:sp>
      <p:graphicFrame>
        <p:nvGraphicFramePr>
          <p:cNvPr id="5" name="Table Placeholder 4">
            <a:extLst>
              <a:ext uri="{FF2B5EF4-FFF2-40B4-BE49-F238E27FC236}">
                <a16:creationId xmlns:a16="http://schemas.microsoft.com/office/drawing/2014/main" id="{EC21D050-45D1-4951-B3DA-AC5B95313D31}"/>
              </a:ext>
            </a:extLst>
          </p:cNvPr>
          <p:cNvGraphicFramePr>
            <a:graphicFrameLocks noGrp="1"/>
          </p:cNvGraphicFramePr>
          <p:nvPr>
            <p:ph type="tbl" sz="quarter" idx="13"/>
            <p:extLst>
              <p:ext uri="{D42A27DB-BD31-4B8C-83A1-F6EECF244321}">
                <p14:modId xmlns:p14="http://schemas.microsoft.com/office/powerpoint/2010/main" val="2477494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55151322"/>
                    </a:ext>
                  </a:extLst>
                </a:gridCol>
                <a:gridCol w="1069847">
                  <a:extLst>
                    <a:ext uri="{9D8B030D-6E8A-4147-A177-3AD203B41FA5}">
                      <a16:colId xmlns:a16="http://schemas.microsoft.com/office/drawing/2014/main" val="1011267054"/>
                    </a:ext>
                  </a:extLst>
                </a:gridCol>
                <a:gridCol w="1399031">
                  <a:extLst>
                    <a:ext uri="{9D8B030D-6E8A-4147-A177-3AD203B41FA5}">
                      <a16:colId xmlns:a16="http://schemas.microsoft.com/office/drawing/2014/main" val="2074801101"/>
                    </a:ext>
                  </a:extLst>
                </a:gridCol>
                <a:gridCol w="493776">
                  <a:extLst>
                    <a:ext uri="{9D8B030D-6E8A-4147-A177-3AD203B41FA5}">
                      <a16:colId xmlns:a16="http://schemas.microsoft.com/office/drawing/2014/main" val="4000608960"/>
                    </a:ext>
                  </a:extLst>
                </a:gridCol>
                <a:gridCol w="493776">
                  <a:extLst>
                    <a:ext uri="{9D8B030D-6E8A-4147-A177-3AD203B41FA5}">
                      <a16:colId xmlns:a16="http://schemas.microsoft.com/office/drawing/2014/main" val="596417800"/>
                    </a:ext>
                  </a:extLst>
                </a:gridCol>
                <a:gridCol w="493776">
                  <a:extLst>
                    <a:ext uri="{9D8B030D-6E8A-4147-A177-3AD203B41FA5}">
                      <a16:colId xmlns:a16="http://schemas.microsoft.com/office/drawing/2014/main" val="2955601365"/>
                    </a:ext>
                  </a:extLst>
                </a:gridCol>
                <a:gridCol w="493776">
                  <a:extLst>
                    <a:ext uri="{9D8B030D-6E8A-4147-A177-3AD203B41FA5}">
                      <a16:colId xmlns:a16="http://schemas.microsoft.com/office/drawing/2014/main" val="3667969224"/>
                    </a:ext>
                  </a:extLst>
                </a:gridCol>
                <a:gridCol w="493776">
                  <a:extLst>
                    <a:ext uri="{9D8B030D-6E8A-4147-A177-3AD203B41FA5}">
                      <a16:colId xmlns:a16="http://schemas.microsoft.com/office/drawing/2014/main" val="3296600024"/>
                    </a:ext>
                  </a:extLst>
                </a:gridCol>
                <a:gridCol w="493776">
                  <a:extLst>
                    <a:ext uri="{9D8B030D-6E8A-4147-A177-3AD203B41FA5}">
                      <a16:colId xmlns:a16="http://schemas.microsoft.com/office/drawing/2014/main" val="3813440994"/>
                    </a:ext>
                  </a:extLst>
                </a:gridCol>
                <a:gridCol w="493776">
                  <a:extLst>
                    <a:ext uri="{9D8B030D-6E8A-4147-A177-3AD203B41FA5}">
                      <a16:colId xmlns:a16="http://schemas.microsoft.com/office/drawing/2014/main" val="1389893347"/>
                    </a:ext>
                  </a:extLst>
                </a:gridCol>
                <a:gridCol w="493776">
                  <a:extLst>
                    <a:ext uri="{9D8B030D-6E8A-4147-A177-3AD203B41FA5}">
                      <a16:colId xmlns:a16="http://schemas.microsoft.com/office/drawing/2014/main" val="172512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41537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- 2025-06-05 13:52:08</a:t>
                      </a:r>
                      <a:r>
                        <a:rPr kumimoji="0" lang="de-DE" sz="1000" b="0" i="0" u="none" strike="noStrike" kern="1200" cap="none" spc="0" normalizeH="0" baseline="0" noProof="0">
                          <a:ln>
                            <a:noFill/>
                          </a:ln>
                          <a:solidFill>
                            <a:prstClr val="black"/>
                          </a:solidFill>
                          <a:effectLst/>
                          <a:uLnTx/>
                          <a:uFillTx/>
                          <a:latin typeface="Calibri"/>
                          <a:ea typeface="+mn-ea"/>
                          <a:cs typeface="+mn-cs"/>
                        </a:rPr>
                        <a:t>
 Was bedeutet es für dich, Papa oder Mama zu sein? 🧑‍🧑‍🧒🧑‍🧒‍🧒
Bereits zum 10. Mal veranstaltet das Jugendamt Dortmund in seiner Einrichtung - dem @fritzhensslerhaus - einen interkulturellen Vater-Kind-Tag. 💪🏼 Das Angebot richtet sich besonders an Väter aus dem afrikanischen Kulturkreis. 🌍
Das Ziel: Safe-Spaces schaffen, in denen Väter gemeinsam mit ihrer Familie und Kindern Zeit verbringen, Spaß haben, sich mit anderen Vätern austauschen und vernetzen können. Ein Tag, an dem sie die Alltagsherausforderungen für einen Moment vergessen können. ❤️
Organisiert wird dieser Tag gemeinsam mit Ehrenamtlichen und Kooperationspartnern, die wir gefragt haben: Was bedeutet es für dich, Papa zu sein? 🙂
Ein Tag voller Begegnung und Freude! ❤️
👩🏻‍💻 Autorin: Sude Sarac
#Dortmund #FritzHenßlerHaus #Vatertag #PapaSein #Familienzeit #Gemeinschaft #Ehrenamt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https://quintly-eu-image-storage.s3.amazonaws.com/60b0c1ceafa7b1885479f8b118a661a3/d1bbaf33450b38e6947dd5e245f317c2.jpg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89384092"/>
                  </a:ext>
                </a:extLst>
              </a:tr>
            </a:tbl>
          </a:graphicData>
        </a:graphic>
      </p:graphicFrame>
      <p:sp>
        <p:nvSpPr>
          <p:cNvPr id="4" name="Text Placeholder 3">
            <a:extLst>
              <a:ext uri="{FF2B5EF4-FFF2-40B4-BE49-F238E27FC236}">
                <a16:creationId xmlns:a16="http://schemas.microsoft.com/office/drawing/2014/main" id="{0A5BB17B-40D7-41C0-8811-98766B03C6C8}"/>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434292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ED7AA-4B3A-45EA-A59C-1CBE420DCFD2}"/>
              </a:ext>
            </a:extLst>
          </p:cNvPr>
          <p:cNvSpPr>
            <a:spLocks noGrp="1"/>
          </p:cNvSpPr>
          <p:nvPr>
            <p:ph type="title"/>
          </p:nvPr>
        </p:nvSpPr>
        <p:spPr/>
        <p:txBody>
          <a:bodyPr/>
          <a:lstStyle/>
          <a:p>
            <a:r>
              <a:rPr lang="en-US"/>
              <a:t>Instagram Posts Table (mit Shares) | 01.2.34. WDR Lokalzeit - 22 of 26</a:t>
            </a:r>
          </a:p>
        </p:txBody>
      </p:sp>
      <p:graphicFrame>
        <p:nvGraphicFramePr>
          <p:cNvPr id="5" name="Table Placeholder 4">
            <a:extLst>
              <a:ext uri="{FF2B5EF4-FFF2-40B4-BE49-F238E27FC236}">
                <a16:creationId xmlns:a16="http://schemas.microsoft.com/office/drawing/2014/main" id="{44B3FA77-4C49-4E0E-B30E-FD62CAA75FF6}"/>
              </a:ext>
            </a:extLst>
          </p:cNvPr>
          <p:cNvGraphicFramePr>
            <a:graphicFrameLocks noGrp="1"/>
          </p:cNvGraphicFramePr>
          <p:nvPr>
            <p:ph type="tbl" sz="quarter" idx="13"/>
            <p:extLst>
              <p:ext uri="{D42A27DB-BD31-4B8C-83A1-F6EECF244321}">
                <p14:modId xmlns:p14="http://schemas.microsoft.com/office/powerpoint/2010/main" val="2671404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70393104"/>
                    </a:ext>
                  </a:extLst>
                </a:gridCol>
                <a:gridCol w="1069847">
                  <a:extLst>
                    <a:ext uri="{9D8B030D-6E8A-4147-A177-3AD203B41FA5}">
                      <a16:colId xmlns:a16="http://schemas.microsoft.com/office/drawing/2014/main" val="884954293"/>
                    </a:ext>
                  </a:extLst>
                </a:gridCol>
                <a:gridCol w="1399031">
                  <a:extLst>
                    <a:ext uri="{9D8B030D-6E8A-4147-A177-3AD203B41FA5}">
                      <a16:colId xmlns:a16="http://schemas.microsoft.com/office/drawing/2014/main" val="576449284"/>
                    </a:ext>
                  </a:extLst>
                </a:gridCol>
                <a:gridCol w="493776">
                  <a:extLst>
                    <a:ext uri="{9D8B030D-6E8A-4147-A177-3AD203B41FA5}">
                      <a16:colId xmlns:a16="http://schemas.microsoft.com/office/drawing/2014/main" val="422298349"/>
                    </a:ext>
                  </a:extLst>
                </a:gridCol>
                <a:gridCol w="493776">
                  <a:extLst>
                    <a:ext uri="{9D8B030D-6E8A-4147-A177-3AD203B41FA5}">
                      <a16:colId xmlns:a16="http://schemas.microsoft.com/office/drawing/2014/main" val="3864602437"/>
                    </a:ext>
                  </a:extLst>
                </a:gridCol>
                <a:gridCol w="493776">
                  <a:extLst>
                    <a:ext uri="{9D8B030D-6E8A-4147-A177-3AD203B41FA5}">
                      <a16:colId xmlns:a16="http://schemas.microsoft.com/office/drawing/2014/main" val="1105677946"/>
                    </a:ext>
                  </a:extLst>
                </a:gridCol>
                <a:gridCol w="493776">
                  <a:extLst>
                    <a:ext uri="{9D8B030D-6E8A-4147-A177-3AD203B41FA5}">
                      <a16:colId xmlns:a16="http://schemas.microsoft.com/office/drawing/2014/main" val="2463556120"/>
                    </a:ext>
                  </a:extLst>
                </a:gridCol>
                <a:gridCol w="493776">
                  <a:extLst>
                    <a:ext uri="{9D8B030D-6E8A-4147-A177-3AD203B41FA5}">
                      <a16:colId xmlns:a16="http://schemas.microsoft.com/office/drawing/2014/main" val="1270007619"/>
                    </a:ext>
                  </a:extLst>
                </a:gridCol>
                <a:gridCol w="493776">
                  <a:extLst>
                    <a:ext uri="{9D8B030D-6E8A-4147-A177-3AD203B41FA5}">
                      <a16:colId xmlns:a16="http://schemas.microsoft.com/office/drawing/2014/main" val="3363133203"/>
                    </a:ext>
                  </a:extLst>
                </a:gridCol>
                <a:gridCol w="493776">
                  <a:extLst>
                    <a:ext uri="{9D8B030D-6E8A-4147-A177-3AD203B41FA5}">
                      <a16:colId xmlns:a16="http://schemas.microsoft.com/office/drawing/2014/main" val="4138376116"/>
                    </a:ext>
                  </a:extLst>
                </a:gridCol>
                <a:gridCol w="493776">
                  <a:extLst>
                    <a:ext uri="{9D8B030D-6E8A-4147-A177-3AD203B41FA5}">
                      <a16:colId xmlns:a16="http://schemas.microsoft.com/office/drawing/2014/main" val="2798942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0574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- 2025-06-08 16:55:57</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verlässt das Haus und überall lauert etwas, das dich krank machen kann. So geht es Martina Naumann aus Bonn. Sie wird krank, wenn sie Düfte einatmet. Was für andere einfach nur gut riecht – Parfums, Weichspüler, Haargel – kann für sie gefährlich werden. 
Martina lebt mit einer unsichtbaren Krankheit, die ihre sozialen Kontakte auf die Probe stellt. Aber sie hat gelernt, damit umzugehen. 
Autorin: Sofia Leikam
#Düfte #Parfums #Unvertraeglichkeit #UnsichtbareKrankheit #Gesundheitsschutz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https://quintly-eu-image-storage.s3.amazonaws.com/60b0c1ceafa7b1885479f8b118a661a3/e3eb557fc7a8bb2481f5ba91f4a264c0.jpg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18338159"/>
                  </a:ext>
                </a:extLst>
              </a:tr>
            </a:tbl>
          </a:graphicData>
        </a:graphic>
      </p:graphicFrame>
      <p:sp>
        <p:nvSpPr>
          <p:cNvPr id="4" name="Text Placeholder 3">
            <a:extLst>
              <a:ext uri="{FF2B5EF4-FFF2-40B4-BE49-F238E27FC236}">
                <a16:creationId xmlns:a16="http://schemas.microsoft.com/office/drawing/2014/main" id="{4DB0D007-F9AE-4116-951D-99B2654324BE}"/>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956301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697E1-76E1-433B-BE08-6AA20131B0D2}"/>
              </a:ext>
            </a:extLst>
          </p:cNvPr>
          <p:cNvSpPr>
            <a:spLocks noGrp="1"/>
          </p:cNvSpPr>
          <p:nvPr>
            <p:ph type="title"/>
          </p:nvPr>
        </p:nvSpPr>
        <p:spPr/>
        <p:txBody>
          <a:bodyPr/>
          <a:lstStyle/>
          <a:p>
            <a:r>
              <a:rPr lang="en-US"/>
              <a:t>Instagram Posts Table (mit Shares) | 01.2.34. WDR Lokalzeit - 23 of 26</a:t>
            </a:r>
          </a:p>
        </p:txBody>
      </p:sp>
      <p:graphicFrame>
        <p:nvGraphicFramePr>
          <p:cNvPr id="5" name="Table Placeholder 4">
            <a:extLst>
              <a:ext uri="{FF2B5EF4-FFF2-40B4-BE49-F238E27FC236}">
                <a16:creationId xmlns:a16="http://schemas.microsoft.com/office/drawing/2014/main" id="{56EA80E3-9EB7-48F5-A9A7-396068CD5D9C}"/>
              </a:ext>
            </a:extLst>
          </p:cNvPr>
          <p:cNvGraphicFramePr>
            <a:graphicFrameLocks noGrp="1"/>
          </p:cNvGraphicFramePr>
          <p:nvPr>
            <p:ph type="tbl" sz="quarter" idx="13"/>
            <p:extLst>
              <p:ext uri="{D42A27DB-BD31-4B8C-83A1-F6EECF244321}">
                <p14:modId xmlns:p14="http://schemas.microsoft.com/office/powerpoint/2010/main" val="3083026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1183868"/>
                    </a:ext>
                  </a:extLst>
                </a:gridCol>
                <a:gridCol w="1069847">
                  <a:extLst>
                    <a:ext uri="{9D8B030D-6E8A-4147-A177-3AD203B41FA5}">
                      <a16:colId xmlns:a16="http://schemas.microsoft.com/office/drawing/2014/main" val="1589435513"/>
                    </a:ext>
                  </a:extLst>
                </a:gridCol>
                <a:gridCol w="1399031">
                  <a:extLst>
                    <a:ext uri="{9D8B030D-6E8A-4147-A177-3AD203B41FA5}">
                      <a16:colId xmlns:a16="http://schemas.microsoft.com/office/drawing/2014/main" val="2386117362"/>
                    </a:ext>
                  </a:extLst>
                </a:gridCol>
                <a:gridCol w="493776">
                  <a:extLst>
                    <a:ext uri="{9D8B030D-6E8A-4147-A177-3AD203B41FA5}">
                      <a16:colId xmlns:a16="http://schemas.microsoft.com/office/drawing/2014/main" val="3506016824"/>
                    </a:ext>
                  </a:extLst>
                </a:gridCol>
                <a:gridCol w="493776">
                  <a:extLst>
                    <a:ext uri="{9D8B030D-6E8A-4147-A177-3AD203B41FA5}">
                      <a16:colId xmlns:a16="http://schemas.microsoft.com/office/drawing/2014/main" val="1183571826"/>
                    </a:ext>
                  </a:extLst>
                </a:gridCol>
                <a:gridCol w="493776">
                  <a:extLst>
                    <a:ext uri="{9D8B030D-6E8A-4147-A177-3AD203B41FA5}">
                      <a16:colId xmlns:a16="http://schemas.microsoft.com/office/drawing/2014/main" val="4281552492"/>
                    </a:ext>
                  </a:extLst>
                </a:gridCol>
                <a:gridCol w="493776">
                  <a:extLst>
                    <a:ext uri="{9D8B030D-6E8A-4147-A177-3AD203B41FA5}">
                      <a16:colId xmlns:a16="http://schemas.microsoft.com/office/drawing/2014/main" val="3892594464"/>
                    </a:ext>
                  </a:extLst>
                </a:gridCol>
                <a:gridCol w="493776">
                  <a:extLst>
                    <a:ext uri="{9D8B030D-6E8A-4147-A177-3AD203B41FA5}">
                      <a16:colId xmlns:a16="http://schemas.microsoft.com/office/drawing/2014/main" val="1052282434"/>
                    </a:ext>
                  </a:extLst>
                </a:gridCol>
                <a:gridCol w="493776">
                  <a:extLst>
                    <a:ext uri="{9D8B030D-6E8A-4147-A177-3AD203B41FA5}">
                      <a16:colId xmlns:a16="http://schemas.microsoft.com/office/drawing/2014/main" val="2107713638"/>
                    </a:ext>
                  </a:extLst>
                </a:gridCol>
                <a:gridCol w="493776">
                  <a:extLst>
                    <a:ext uri="{9D8B030D-6E8A-4147-A177-3AD203B41FA5}">
                      <a16:colId xmlns:a16="http://schemas.microsoft.com/office/drawing/2014/main" val="384591707"/>
                    </a:ext>
                  </a:extLst>
                </a:gridCol>
                <a:gridCol w="493776">
                  <a:extLst>
                    <a:ext uri="{9D8B030D-6E8A-4147-A177-3AD203B41FA5}">
                      <a16:colId xmlns:a16="http://schemas.microsoft.com/office/drawing/2014/main" val="184246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42197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- 2025-06-05 16:53:01</a:t>
                      </a:r>
                      <a:r>
                        <a:rPr kumimoji="0" lang="de-DE" sz="1000" b="0" i="0" u="none" strike="noStrike" kern="1200" cap="none" spc="0" normalizeH="0" baseline="0" noProof="0">
                          <a:ln>
                            <a:noFill/>
                          </a:ln>
                          <a:solidFill>
                            <a:prstClr val="black"/>
                          </a:solidFill>
                          <a:effectLst/>
                          <a:uLnTx/>
                          <a:uFillTx/>
                          <a:latin typeface="Calibri"/>
                          <a:ea typeface="+mn-ea"/>
                          <a:cs typeface="+mn-cs"/>
                        </a:rPr>
                        <a:t>
 Diese Mama trustet dem Process Streamer und Spieleentwickler @clymstagram hat seinen Erfolg auch der Unterstützung seiner Mutter zu verdanken.
Mit ihrer Unterstützung konnte Patrick auch ein Gamedesign-Studium abschließen, sein zweites Spiel „Solarpunk“ soll dieses Jahr auf den Markt kommen! 
Die ganze Geschichte erfahrt ihr in der „Money Maker“-Doku vom SWR - die findet ihr in der ARD-Mediathek. 
Unterstützen dich deine Eltern bei deinem Hobby/Beruf?
#Gaming #Stream #Streamer #WDR #Lokalzeit #ARD #SWR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https://quintly-eu-image-storage.s3.amazonaws.com/60b0c1ceafa7b1885479f8b118a661a3/e351c8fb019684e4978fea42c1ac86f9.jpg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11727138"/>
                  </a:ext>
                </a:extLst>
              </a:tr>
            </a:tbl>
          </a:graphicData>
        </a:graphic>
      </p:graphicFrame>
      <p:sp>
        <p:nvSpPr>
          <p:cNvPr id="4" name="Text Placeholder 3">
            <a:extLst>
              <a:ext uri="{FF2B5EF4-FFF2-40B4-BE49-F238E27FC236}">
                <a16:creationId xmlns:a16="http://schemas.microsoft.com/office/drawing/2014/main" id="{8EE5610A-B5DC-42D4-96DF-339F2FB6A6CB}"/>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486870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83205-89D7-4215-8A5A-6FBC13DE961A}"/>
              </a:ext>
            </a:extLst>
          </p:cNvPr>
          <p:cNvSpPr>
            <a:spLocks noGrp="1"/>
          </p:cNvSpPr>
          <p:nvPr>
            <p:ph type="title"/>
          </p:nvPr>
        </p:nvSpPr>
        <p:spPr/>
        <p:txBody>
          <a:bodyPr/>
          <a:lstStyle/>
          <a:p>
            <a:r>
              <a:rPr lang="en-US"/>
              <a:t>Instagram Posts Table (mit Shares) | 01.2.34. WDR Lokalzeit - 24 of 26</a:t>
            </a:r>
          </a:p>
        </p:txBody>
      </p:sp>
      <p:graphicFrame>
        <p:nvGraphicFramePr>
          <p:cNvPr id="5" name="Table Placeholder 4">
            <a:extLst>
              <a:ext uri="{FF2B5EF4-FFF2-40B4-BE49-F238E27FC236}">
                <a16:creationId xmlns:a16="http://schemas.microsoft.com/office/drawing/2014/main" id="{7C49DCCF-CC49-47DF-BA21-C13B3962FD91}"/>
              </a:ext>
            </a:extLst>
          </p:cNvPr>
          <p:cNvGraphicFramePr>
            <a:graphicFrameLocks noGrp="1"/>
          </p:cNvGraphicFramePr>
          <p:nvPr>
            <p:ph type="tbl" sz="quarter" idx="13"/>
            <p:extLst>
              <p:ext uri="{D42A27DB-BD31-4B8C-83A1-F6EECF244321}">
                <p14:modId xmlns:p14="http://schemas.microsoft.com/office/powerpoint/2010/main" val="2601400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62559711"/>
                    </a:ext>
                  </a:extLst>
                </a:gridCol>
                <a:gridCol w="1069847">
                  <a:extLst>
                    <a:ext uri="{9D8B030D-6E8A-4147-A177-3AD203B41FA5}">
                      <a16:colId xmlns:a16="http://schemas.microsoft.com/office/drawing/2014/main" val="3550780103"/>
                    </a:ext>
                  </a:extLst>
                </a:gridCol>
                <a:gridCol w="1399031">
                  <a:extLst>
                    <a:ext uri="{9D8B030D-6E8A-4147-A177-3AD203B41FA5}">
                      <a16:colId xmlns:a16="http://schemas.microsoft.com/office/drawing/2014/main" val="1592582937"/>
                    </a:ext>
                  </a:extLst>
                </a:gridCol>
                <a:gridCol w="493776">
                  <a:extLst>
                    <a:ext uri="{9D8B030D-6E8A-4147-A177-3AD203B41FA5}">
                      <a16:colId xmlns:a16="http://schemas.microsoft.com/office/drawing/2014/main" val="2719241867"/>
                    </a:ext>
                  </a:extLst>
                </a:gridCol>
                <a:gridCol w="493776">
                  <a:extLst>
                    <a:ext uri="{9D8B030D-6E8A-4147-A177-3AD203B41FA5}">
                      <a16:colId xmlns:a16="http://schemas.microsoft.com/office/drawing/2014/main" val="2482445022"/>
                    </a:ext>
                  </a:extLst>
                </a:gridCol>
                <a:gridCol w="493776">
                  <a:extLst>
                    <a:ext uri="{9D8B030D-6E8A-4147-A177-3AD203B41FA5}">
                      <a16:colId xmlns:a16="http://schemas.microsoft.com/office/drawing/2014/main" val="1114301186"/>
                    </a:ext>
                  </a:extLst>
                </a:gridCol>
                <a:gridCol w="493776">
                  <a:extLst>
                    <a:ext uri="{9D8B030D-6E8A-4147-A177-3AD203B41FA5}">
                      <a16:colId xmlns:a16="http://schemas.microsoft.com/office/drawing/2014/main" val="3337415751"/>
                    </a:ext>
                  </a:extLst>
                </a:gridCol>
                <a:gridCol w="493776">
                  <a:extLst>
                    <a:ext uri="{9D8B030D-6E8A-4147-A177-3AD203B41FA5}">
                      <a16:colId xmlns:a16="http://schemas.microsoft.com/office/drawing/2014/main" val="2123368481"/>
                    </a:ext>
                  </a:extLst>
                </a:gridCol>
                <a:gridCol w="493776">
                  <a:extLst>
                    <a:ext uri="{9D8B030D-6E8A-4147-A177-3AD203B41FA5}">
                      <a16:colId xmlns:a16="http://schemas.microsoft.com/office/drawing/2014/main" val="3679507108"/>
                    </a:ext>
                  </a:extLst>
                </a:gridCol>
                <a:gridCol w="493776">
                  <a:extLst>
                    <a:ext uri="{9D8B030D-6E8A-4147-A177-3AD203B41FA5}">
                      <a16:colId xmlns:a16="http://schemas.microsoft.com/office/drawing/2014/main" val="143752243"/>
                    </a:ext>
                  </a:extLst>
                </a:gridCol>
                <a:gridCol w="493776">
                  <a:extLst>
                    <a:ext uri="{9D8B030D-6E8A-4147-A177-3AD203B41FA5}">
                      <a16:colId xmlns:a16="http://schemas.microsoft.com/office/drawing/2014/main" val="3356366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5828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- 2025-06-08 10:50:55</a:t>
                      </a:r>
                      <a:r>
                        <a:rPr kumimoji="0" lang="de-DE" sz="1000" b="0" i="0" u="none" strike="noStrike" kern="1200" cap="none" spc="0" normalizeH="0" baseline="0" noProof="0">
                          <a:ln>
                            <a:noFill/>
                          </a:ln>
                          <a:solidFill>
                            <a:prstClr val="black"/>
                          </a:solidFill>
                          <a:effectLst/>
                          <a:uLnTx/>
                          <a:uFillTx/>
                          <a:latin typeface="Calibri"/>
                          <a:ea typeface="+mn-ea"/>
                          <a:cs typeface="+mn-cs"/>
                        </a:rPr>
                        <a:t>
 Kennt ihr auch dieses Gefühl: Puh - heute muss ich wieder zur Arbeit. 
Sebastian Hedtstück aus Gevelsberg hat das ziemlich lange gedacht. Erst als Polizist, dann als Feinkosthändler. Irgendwann war ihm alles zu viel, er hat den Reset-Knopf gedrückt und einen Neustart gewagt: als Busfahrer bei der Verkehrsgesellschaft Ennepe-Ruhr. Jetzt lebt er seinen Kindheitstraum.
Autor: Christof Voigt 
#WDR #Lokalzeit #ARD #Bus #Busfahrer #Neuanfang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https://quintly-eu-image-storage.s3.amazonaws.com/60b0c1ceafa7b1885479f8b118a661a3/68f32bca85168a79f84921eaa5c03a63.jpg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52294828"/>
                  </a:ext>
                </a:extLst>
              </a:tr>
            </a:tbl>
          </a:graphicData>
        </a:graphic>
      </p:graphicFrame>
      <p:sp>
        <p:nvSpPr>
          <p:cNvPr id="4" name="Text Placeholder 3">
            <a:extLst>
              <a:ext uri="{FF2B5EF4-FFF2-40B4-BE49-F238E27FC236}">
                <a16:creationId xmlns:a16="http://schemas.microsoft.com/office/drawing/2014/main" id="{70158E8A-5C61-4AE5-8E09-D13085C7345F}"/>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510263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9212E-73B8-467A-A2B1-E813AC0D8ED1}"/>
              </a:ext>
            </a:extLst>
          </p:cNvPr>
          <p:cNvSpPr>
            <a:spLocks noGrp="1"/>
          </p:cNvSpPr>
          <p:nvPr>
            <p:ph type="title"/>
          </p:nvPr>
        </p:nvSpPr>
        <p:spPr/>
        <p:txBody>
          <a:bodyPr/>
          <a:lstStyle/>
          <a:p>
            <a:r>
              <a:rPr lang="en-US"/>
              <a:t>Instagram Posts Table (mit Shares) | 01.2.34. WDR Lokalzeit - 25 of 26</a:t>
            </a:r>
          </a:p>
        </p:txBody>
      </p:sp>
      <p:graphicFrame>
        <p:nvGraphicFramePr>
          <p:cNvPr id="5" name="Table Placeholder 4">
            <a:extLst>
              <a:ext uri="{FF2B5EF4-FFF2-40B4-BE49-F238E27FC236}">
                <a16:creationId xmlns:a16="http://schemas.microsoft.com/office/drawing/2014/main" id="{6A9A5280-2505-476A-AD47-7C37659AF147}"/>
              </a:ext>
            </a:extLst>
          </p:cNvPr>
          <p:cNvGraphicFramePr>
            <a:graphicFrameLocks noGrp="1"/>
          </p:cNvGraphicFramePr>
          <p:nvPr>
            <p:ph type="tbl" sz="quarter" idx="13"/>
            <p:extLst>
              <p:ext uri="{D42A27DB-BD31-4B8C-83A1-F6EECF244321}">
                <p14:modId xmlns:p14="http://schemas.microsoft.com/office/powerpoint/2010/main" val="2418788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03404091"/>
                    </a:ext>
                  </a:extLst>
                </a:gridCol>
                <a:gridCol w="1069847">
                  <a:extLst>
                    <a:ext uri="{9D8B030D-6E8A-4147-A177-3AD203B41FA5}">
                      <a16:colId xmlns:a16="http://schemas.microsoft.com/office/drawing/2014/main" val="2777435782"/>
                    </a:ext>
                  </a:extLst>
                </a:gridCol>
                <a:gridCol w="1399031">
                  <a:extLst>
                    <a:ext uri="{9D8B030D-6E8A-4147-A177-3AD203B41FA5}">
                      <a16:colId xmlns:a16="http://schemas.microsoft.com/office/drawing/2014/main" val="3075248883"/>
                    </a:ext>
                  </a:extLst>
                </a:gridCol>
                <a:gridCol w="493776">
                  <a:extLst>
                    <a:ext uri="{9D8B030D-6E8A-4147-A177-3AD203B41FA5}">
                      <a16:colId xmlns:a16="http://schemas.microsoft.com/office/drawing/2014/main" val="2727895915"/>
                    </a:ext>
                  </a:extLst>
                </a:gridCol>
                <a:gridCol w="493776">
                  <a:extLst>
                    <a:ext uri="{9D8B030D-6E8A-4147-A177-3AD203B41FA5}">
                      <a16:colId xmlns:a16="http://schemas.microsoft.com/office/drawing/2014/main" val="1081635646"/>
                    </a:ext>
                  </a:extLst>
                </a:gridCol>
                <a:gridCol w="493776">
                  <a:extLst>
                    <a:ext uri="{9D8B030D-6E8A-4147-A177-3AD203B41FA5}">
                      <a16:colId xmlns:a16="http://schemas.microsoft.com/office/drawing/2014/main" val="2994156865"/>
                    </a:ext>
                  </a:extLst>
                </a:gridCol>
                <a:gridCol w="493776">
                  <a:extLst>
                    <a:ext uri="{9D8B030D-6E8A-4147-A177-3AD203B41FA5}">
                      <a16:colId xmlns:a16="http://schemas.microsoft.com/office/drawing/2014/main" val="3245304676"/>
                    </a:ext>
                  </a:extLst>
                </a:gridCol>
                <a:gridCol w="493776">
                  <a:extLst>
                    <a:ext uri="{9D8B030D-6E8A-4147-A177-3AD203B41FA5}">
                      <a16:colId xmlns:a16="http://schemas.microsoft.com/office/drawing/2014/main" val="2804697870"/>
                    </a:ext>
                  </a:extLst>
                </a:gridCol>
                <a:gridCol w="493776">
                  <a:extLst>
                    <a:ext uri="{9D8B030D-6E8A-4147-A177-3AD203B41FA5}">
                      <a16:colId xmlns:a16="http://schemas.microsoft.com/office/drawing/2014/main" val="3052172701"/>
                    </a:ext>
                  </a:extLst>
                </a:gridCol>
                <a:gridCol w="493776">
                  <a:extLst>
                    <a:ext uri="{9D8B030D-6E8A-4147-A177-3AD203B41FA5}">
                      <a16:colId xmlns:a16="http://schemas.microsoft.com/office/drawing/2014/main" val="2031411686"/>
                    </a:ext>
                  </a:extLst>
                </a:gridCol>
                <a:gridCol w="493776">
                  <a:extLst>
                    <a:ext uri="{9D8B030D-6E8A-4147-A177-3AD203B41FA5}">
                      <a16:colId xmlns:a16="http://schemas.microsoft.com/office/drawing/2014/main" val="3393957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72136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18:35:58</a:t>
                      </a:r>
                      <a:r>
                        <a:rPr kumimoji="0" lang="de-DE" sz="1000" b="0" i="0" u="none" strike="noStrike" kern="1200" cap="none" spc="0" normalizeH="0" baseline="0" noProof="0">
                          <a:ln>
                            <a:noFill/>
                          </a:ln>
                          <a:solidFill>
                            <a:prstClr val="black"/>
                          </a:solidFill>
                          <a:effectLst/>
                          <a:uLnTx/>
                          <a:uFillTx/>
                          <a:latin typeface="Calibri"/>
                          <a:ea typeface="+mn-ea"/>
                          <a:cs typeface="+mn-cs"/>
                        </a:rPr>
                        <a:t>
 Die Freude über den Meistertitel der @sportfreundesiegen im letzten Oberliga-Spiel war
nur von kurzer Dauer: Die Meisterschale ist verschwunden. 👀
Ob versehentlich mitgenommen, verlegt oder entwendet ist unklar. Laut Trainer Thorsten
Nehrbauer ging sie beim ausgelassenen Feiern auf dem mobilen Balkon verloren.
Der Verein sucht nun öffentlich, auch über Social Media. Und versichert: Keine Konsequenzen bei freiwilliger Rückgabe.
#Siegen #Meisterschale #MeisterschaleGesucht #SportfreundeSiegen #Fußball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https://quintly-eu-image-storage.s3.amazonaws.com/60b0c1ceafa7b1885479f8b118a661a3/4f16a994b064b6b84119eec32be2ea4e.jpg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71015145"/>
                  </a:ext>
                </a:extLst>
              </a:tr>
            </a:tbl>
          </a:graphicData>
        </a:graphic>
      </p:graphicFrame>
      <p:sp>
        <p:nvSpPr>
          <p:cNvPr id="4" name="Text Placeholder 3">
            <a:extLst>
              <a:ext uri="{FF2B5EF4-FFF2-40B4-BE49-F238E27FC236}">
                <a16:creationId xmlns:a16="http://schemas.microsoft.com/office/drawing/2014/main" id="{97285C11-62BA-4462-B2FB-D8D07D8E855D}"/>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166290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051C-F622-4C35-B17B-2C96C4643F59}"/>
              </a:ext>
            </a:extLst>
          </p:cNvPr>
          <p:cNvSpPr>
            <a:spLocks noGrp="1"/>
          </p:cNvSpPr>
          <p:nvPr>
            <p:ph type="title"/>
          </p:nvPr>
        </p:nvSpPr>
        <p:spPr/>
        <p:txBody>
          <a:bodyPr/>
          <a:lstStyle/>
          <a:p>
            <a:r>
              <a:rPr lang="en-US"/>
              <a:t>Instagram Posts Table (mit Shares) | 01.2.34. WDR Lokalzeit - 26 of 26</a:t>
            </a:r>
          </a:p>
        </p:txBody>
      </p:sp>
      <p:graphicFrame>
        <p:nvGraphicFramePr>
          <p:cNvPr id="5" name="Table Placeholder 4">
            <a:extLst>
              <a:ext uri="{FF2B5EF4-FFF2-40B4-BE49-F238E27FC236}">
                <a16:creationId xmlns:a16="http://schemas.microsoft.com/office/drawing/2014/main" id="{63075459-0A4C-4E52-B0B0-4736A1538AE5}"/>
              </a:ext>
            </a:extLst>
          </p:cNvPr>
          <p:cNvGraphicFramePr>
            <a:graphicFrameLocks noGrp="1"/>
          </p:cNvGraphicFramePr>
          <p:nvPr>
            <p:ph type="tbl" sz="quarter" idx="13"/>
            <p:extLst>
              <p:ext uri="{D42A27DB-BD31-4B8C-83A1-F6EECF244321}">
                <p14:modId xmlns:p14="http://schemas.microsoft.com/office/powerpoint/2010/main" val="1246934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73416036"/>
                    </a:ext>
                  </a:extLst>
                </a:gridCol>
                <a:gridCol w="1069847">
                  <a:extLst>
                    <a:ext uri="{9D8B030D-6E8A-4147-A177-3AD203B41FA5}">
                      <a16:colId xmlns:a16="http://schemas.microsoft.com/office/drawing/2014/main" val="1375525677"/>
                    </a:ext>
                  </a:extLst>
                </a:gridCol>
                <a:gridCol w="1399031">
                  <a:extLst>
                    <a:ext uri="{9D8B030D-6E8A-4147-A177-3AD203B41FA5}">
                      <a16:colId xmlns:a16="http://schemas.microsoft.com/office/drawing/2014/main" val="2817367024"/>
                    </a:ext>
                  </a:extLst>
                </a:gridCol>
                <a:gridCol w="493776">
                  <a:extLst>
                    <a:ext uri="{9D8B030D-6E8A-4147-A177-3AD203B41FA5}">
                      <a16:colId xmlns:a16="http://schemas.microsoft.com/office/drawing/2014/main" val="3450956324"/>
                    </a:ext>
                  </a:extLst>
                </a:gridCol>
                <a:gridCol w="493776">
                  <a:extLst>
                    <a:ext uri="{9D8B030D-6E8A-4147-A177-3AD203B41FA5}">
                      <a16:colId xmlns:a16="http://schemas.microsoft.com/office/drawing/2014/main" val="1406070734"/>
                    </a:ext>
                  </a:extLst>
                </a:gridCol>
                <a:gridCol w="493776">
                  <a:extLst>
                    <a:ext uri="{9D8B030D-6E8A-4147-A177-3AD203B41FA5}">
                      <a16:colId xmlns:a16="http://schemas.microsoft.com/office/drawing/2014/main" val="3624625993"/>
                    </a:ext>
                  </a:extLst>
                </a:gridCol>
                <a:gridCol w="493776">
                  <a:extLst>
                    <a:ext uri="{9D8B030D-6E8A-4147-A177-3AD203B41FA5}">
                      <a16:colId xmlns:a16="http://schemas.microsoft.com/office/drawing/2014/main" val="512631991"/>
                    </a:ext>
                  </a:extLst>
                </a:gridCol>
                <a:gridCol w="493776">
                  <a:extLst>
                    <a:ext uri="{9D8B030D-6E8A-4147-A177-3AD203B41FA5}">
                      <a16:colId xmlns:a16="http://schemas.microsoft.com/office/drawing/2014/main" val="1048765204"/>
                    </a:ext>
                  </a:extLst>
                </a:gridCol>
                <a:gridCol w="493776">
                  <a:extLst>
                    <a:ext uri="{9D8B030D-6E8A-4147-A177-3AD203B41FA5}">
                      <a16:colId xmlns:a16="http://schemas.microsoft.com/office/drawing/2014/main" val="4071322189"/>
                    </a:ext>
                  </a:extLst>
                </a:gridCol>
                <a:gridCol w="493776">
                  <a:extLst>
                    <a:ext uri="{9D8B030D-6E8A-4147-A177-3AD203B41FA5}">
                      <a16:colId xmlns:a16="http://schemas.microsoft.com/office/drawing/2014/main" val="3501070"/>
                    </a:ext>
                  </a:extLst>
                </a:gridCol>
                <a:gridCol w="493776">
                  <a:extLst>
                    <a:ext uri="{9D8B030D-6E8A-4147-A177-3AD203B41FA5}">
                      <a16:colId xmlns:a16="http://schemas.microsoft.com/office/drawing/2014/main" val="648859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72719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- 2025-06-07 10:25:00</a:t>
                      </a:r>
                      <a:r>
                        <a:rPr kumimoji="0" lang="en-US" sz="1000" b="0" i="0" u="none" strike="noStrike" kern="1200" cap="none" spc="0" normalizeH="0" baseline="0" noProof="0">
                          <a:ln>
                            <a:noFill/>
                          </a:ln>
                          <a:solidFill>
                            <a:prstClr val="black"/>
                          </a:solidFill>
                          <a:effectLst/>
                          <a:uLnTx/>
                          <a:uFillTx/>
                          <a:latin typeface="Calibri"/>
                          <a:ea typeface="+mn-ea"/>
                          <a:cs typeface="+mn-cs"/>
                        </a:rPr>
                        <a:t>
 Keine Zeit, keine Lust, gnadenlos in der Kritik und stets schlecht gelaunt. 🤬
Kunstfigur Joseph Langelinck heißt euch Willkommen zur wohl unangenehmsten Museumsführung im Düsseldorfer Kunstpalast. 🫣🖼️
  #Museum #Kunstpalast #Lokalzeit #WDR #ARD #Düsseldorf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https://quintly-eu-image-storage.s3.amazonaws.com/60b0c1ceafa7b1885479f8b118a661a3/343bbd143cd2c34be10532ac8a2f53d2.jpg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95701226"/>
                  </a:ext>
                </a:extLst>
              </a:tr>
            </a:tbl>
          </a:graphicData>
        </a:graphic>
      </p:graphicFrame>
      <p:sp>
        <p:nvSpPr>
          <p:cNvPr id="4" name="Text Placeholder 3">
            <a:extLst>
              <a:ext uri="{FF2B5EF4-FFF2-40B4-BE49-F238E27FC236}">
                <a16:creationId xmlns:a16="http://schemas.microsoft.com/office/drawing/2014/main" id="{8368390D-5891-4F48-8C74-33C3DB5D70B8}"/>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7911181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4918</Words>
  <Application>Microsoft Office PowerPoint</Application>
  <PresentationFormat>On-screen Show (4:3)</PresentationFormat>
  <Paragraphs>612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(mit Shares) | 01.2.34. WDR Lokalzeit - 1 of 26</vt:lpstr>
      <vt:lpstr>Instagram Posts Table (mit Shares) | 01.2.34. WDR Lokalzeit - 2 of 26</vt:lpstr>
      <vt:lpstr>Instagram Posts Table (mit Shares) | 01.2.34. WDR Lokalzeit - 3 of 26</vt:lpstr>
      <vt:lpstr>Instagram Posts Table (mit Shares) | 01.2.34. WDR Lokalzeit - 4 of 26</vt:lpstr>
      <vt:lpstr>Instagram Posts Table (mit Shares) | 01.2.34. WDR Lokalzeit - 5 of 26</vt:lpstr>
      <vt:lpstr>Instagram Posts Table (mit Shares) | 01.2.34. WDR Lokalzeit - 6 of 26</vt:lpstr>
      <vt:lpstr>Instagram Posts Table (mit Shares) | 01.2.34. WDR Lokalzeit - 7 of 26</vt:lpstr>
      <vt:lpstr>Instagram Posts Table (mit Shares) | 01.2.34. WDR Lokalzeit - 8 of 26</vt:lpstr>
      <vt:lpstr>Instagram Posts Table (mit Shares) | 01.2.34. WDR Lokalzeit - 9 of 26</vt:lpstr>
      <vt:lpstr>Instagram Posts Table (mit Shares) | 01.2.34. WDR Lokalzeit - 10 of 26</vt:lpstr>
      <vt:lpstr>Instagram Posts Table (mit Shares) | 01.2.34. WDR Lokalzeit - 11 of 26</vt:lpstr>
      <vt:lpstr>Instagram Posts Table (mit Shares) | 01.2.34. WDR Lokalzeit - 12 of 26</vt:lpstr>
      <vt:lpstr>Instagram Posts Table (mit Shares) | 01.2.34. WDR Lokalzeit - 13 of 26</vt:lpstr>
      <vt:lpstr>Instagram Posts Table (mit Shares) | 01.2.34. WDR Lokalzeit - 14 of 26</vt:lpstr>
      <vt:lpstr>Instagram Posts Table (mit Shares) | 01.2.34. WDR Lokalzeit - 15 of 26</vt:lpstr>
      <vt:lpstr>Instagram Posts Table (mit Shares) | 01.2.34. WDR Lokalzeit - 16 of 26</vt:lpstr>
      <vt:lpstr>Instagram Posts Table (mit Shares) | 01.2.34. WDR Lokalzeit - 17 of 26</vt:lpstr>
      <vt:lpstr>Instagram Posts Table (mit Shares) | 01.2.34. WDR Lokalzeit - 18 of 26</vt:lpstr>
      <vt:lpstr>Instagram Posts Table (mit Shares) | 01.2.34. WDR Lokalzeit - 19 of 26</vt:lpstr>
      <vt:lpstr>Instagram Posts Table (mit Shares) | 01.2.34. WDR Lokalzeit - 20 of 26</vt:lpstr>
      <vt:lpstr>Instagram Posts Table (mit Shares) | 01.2.34. WDR Lokalzeit - 21 of 26</vt:lpstr>
      <vt:lpstr>Instagram Posts Table (mit Shares) | 01.2.34. WDR Lokalzeit - 22 of 26</vt:lpstr>
      <vt:lpstr>Instagram Posts Table (mit Shares) | 01.2.34. WDR Lokalzeit - 23 of 26</vt:lpstr>
      <vt:lpstr>Instagram Posts Table (mit Shares) | 01.2.34. WDR Lokalzeit - 24 of 26</vt:lpstr>
      <vt:lpstr>Instagram Posts Table (mit Shares) | 01.2.34. WDR Lokalzeit - 25 of 26</vt:lpstr>
      <vt:lpstr>Instagram Posts Table (mit Shares) | 01.2.34. WDR Lokalzeit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01.2.34. WDR Lokalzeit - 1 of 26</dc:title>
  <dc:creator>Frederik Born</dc:creator>
  <cp:lastModifiedBy>Frederik Born</cp:lastModifiedBy>
  <cp:revision>1</cp:revision>
  <dcterms:created xsi:type="dcterms:W3CDTF">2025-06-10T13:47:51Z</dcterms:created>
  <dcterms:modified xsi:type="dcterms:W3CDTF">2025-06-10T13:52:17Z</dcterms:modified>
</cp:coreProperties>
</file>