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120E-95FC-49E1-91CB-EEFD48384CC6}"/>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7B513EE3-76D0-41F1-B26C-96309586BCDE}"/>
              </a:ext>
            </a:extLst>
          </p:cNvPr>
          <p:cNvGraphicFramePr>
            <a:graphicFrameLocks noGrp="1"/>
          </p:cNvGraphicFramePr>
          <p:nvPr>
            <p:ph type="tbl" sz="quarter" idx="13"/>
            <p:extLst>
              <p:ext uri="{D42A27DB-BD31-4B8C-83A1-F6EECF244321}">
                <p14:modId xmlns:p14="http://schemas.microsoft.com/office/powerpoint/2010/main" val="3240023650"/>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08295121"/>
                    </a:ext>
                  </a:extLst>
                </a:gridCol>
                <a:gridCol w="1069847">
                  <a:extLst>
                    <a:ext uri="{9D8B030D-6E8A-4147-A177-3AD203B41FA5}">
                      <a16:colId xmlns:a16="http://schemas.microsoft.com/office/drawing/2014/main" val="3233591508"/>
                    </a:ext>
                  </a:extLst>
                </a:gridCol>
                <a:gridCol w="1399031">
                  <a:extLst>
                    <a:ext uri="{9D8B030D-6E8A-4147-A177-3AD203B41FA5}">
                      <a16:colId xmlns:a16="http://schemas.microsoft.com/office/drawing/2014/main" val="4042004695"/>
                    </a:ext>
                  </a:extLst>
                </a:gridCol>
                <a:gridCol w="493776">
                  <a:extLst>
                    <a:ext uri="{9D8B030D-6E8A-4147-A177-3AD203B41FA5}">
                      <a16:colId xmlns:a16="http://schemas.microsoft.com/office/drawing/2014/main" val="2663872246"/>
                    </a:ext>
                  </a:extLst>
                </a:gridCol>
                <a:gridCol w="493776">
                  <a:extLst>
                    <a:ext uri="{9D8B030D-6E8A-4147-A177-3AD203B41FA5}">
                      <a16:colId xmlns:a16="http://schemas.microsoft.com/office/drawing/2014/main" val="225344660"/>
                    </a:ext>
                  </a:extLst>
                </a:gridCol>
                <a:gridCol w="493776">
                  <a:extLst>
                    <a:ext uri="{9D8B030D-6E8A-4147-A177-3AD203B41FA5}">
                      <a16:colId xmlns:a16="http://schemas.microsoft.com/office/drawing/2014/main" val="2824690895"/>
                    </a:ext>
                  </a:extLst>
                </a:gridCol>
                <a:gridCol w="493776">
                  <a:extLst>
                    <a:ext uri="{9D8B030D-6E8A-4147-A177-3AD203B41FA5}">
                      <a16:colId xmlns:a16="http://schemas.microsoft.com/office/drawing/2014/main" val="219883280"/>
                    </a:ext>
                  </a:extLst>
                </a:gridCol>
                <a:gridCol w="493776">
                  <a:extLst>
                    <a:ext uri="{9D8B030D-6E8A-4147-A177-3AD203B41FA5}">
                      <a16:colId xmlns:a16="http://schemas.microsoft.com/office/drawing/2014/main" val="2492573582"/>
                    </a:ext>
                  </a:extLst>
                </a:gridCol>
                <a:gridCol w="493776">
                  <a:extLst>
                    <a:ext uri="{9D8B030D-6E8A-4147-A177-3AD203B41FA5}">
                      <a16:colId xmlns:a16="http://schemas.microsoft.com/office/drawing/2014/main" val="2484321622"/>
                    </a:ext>
                  </a:extLst>
                </a:gridCol>
                <a:gridCol w="493776">
                  <a:extLst>
                    <a:ext uri="{9D8B030D-6E8A-4147-A177-3AD203B41FA5}">
                      <a16:colId xmlns:a16="http://schemas.microsoft.com/office/drawing/2014/main" val="174058568"/>
                    </a:ext>
                  </a:extLst>
                </a:gridCol>
                <a:gridCol w="493776">
                  <a:extLst>
                    <a:ext uri="{9D8B030D-6E8A-4147-A177-3AD203B41FA5}">
                      <a16:colId xmlns:a16="http://schemas.microsoft.com/office/drawing/2014/main" val="121906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94138349"/>
                  </a:ext>
                </a:extLst>
              </a:tr>
            </a:tbl>
          </a:graphicData>
        </a:graphic>
      </p:graphicFrame>
      <p:sp>
        <p:nvSpPr>
          <p:cNvPr id="4" name="Text Placeholder 3">
            <a:extLst>
              <a:ext uri="{FF2B5EF4-FFF2-40B4-BE49-F238E27FC236}">
                <a16:creationId xmlns:a16="http://schemas.microsoft.com/office/drawing/2014/main" id="{CD0D634F-78FB-4025-B28B-A8E5C576E4E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5189600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CE7B1-70C2-4961-8FC8-72924D8D844E}"/>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DFB28E79-A809-4634-AB2B-B34057806965}"/>
              </a:ext>
            </a:extLst>
          </p:cNvPr>
          <p:cNvGraphicFramePr>
            <a:graphicFrameLocks noGrp="1"/>
          </p:cNvGraphicFramePr>
          <p:nvPr>
            <p:ph type="tbl" sz="quarter" idx="13"/>
            <p:extLst>
              <p:ext uri="{D42A27DB-BD31-4B8C-83A1-F6EECF244321}">
                <p14:modId xmlns:p14="http://schemas.microsoft.com/office/powerpoint/2010/main" val="4108580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38858119"/>
                    </a:ext>
                  </a:extLst>
                </a:gridCol>
                <a:gridCol w="1069847">
                  <a:extLst>
                    <a:ext uri="{9D8B030D-6E8A-4147-A177-3AD203B41FA5}">
                      <a16:colId xmlns:a16="http://schemas.microsoft.com/office/drawing/2014/main" val="1230780189"/>
                    </a:ext>
                  </a:extLst>
                </a:gridCol>
                <a:gridCol w="1399031">
                  <a:extLst>
                    <a:ext uri="{9D8B030D-6E8A-4147-A177-3AD203B41FA5}">
                      <a16:colId xmlns:a16="http://schemas.microsoft.com/office/drawing/2014/main" val="4153001212"/>
                    </a:ext>
                  </a:extLst>
                </a:gridCol>
                <a:gridCol w="493776">
                  <a:extLst>
                    <a:ext uri="{9D8B030D-6E8A-4147-A177-3AD203B41FA5}">
                      <a16:colId xmlns:a16="http://schemas.microsoft.com/office/drawing/2014/main" val="2691752624"/>
                    </a:ext>
                  </a:extLst>
                </a:gridCol>
                <a:gridCol w="493776">
                  <a:extLst>
                    <a:ext uri="{9D8B030D-6E8A-4147-A177-3AD203B41FA5}">
                      <a16:colId xmlns:a16="http://schemas.microsoft.com/office/drawing/2014/main" val="1061701081"/>
                    </a:ext>
                  </a:extLst>
                </a:gridCol>
                <a:gridCol w="493776">
                  <a:extLst>
                    <a:ext uri="{9D8B030D-6E8A-4147-A177-3AD203B41FA5}">
                      <a16:colId xmlns:a16="http://schemas.microsoft.com/office/drawing/2014/main" val="3941046245"/>
                    </a:ext>
                  </a:extLst>
                </a:gridCol>
                <a:gridCol w="493776">
                  <a:extLst>
                    <a:ext uri="{9D8B030D-6E8A-4147-A177-3AD203B41FA5}">
                      <a16:colId xmlns:a16="http://schemas.microsoft.com/office/drawing/2014/main" val="658942431"/>
                    </a:ext>
                  </a:extLst>
                </a:gridCol>
                <a:gridCol w="493776">
                  <a:extLst>
                    <a:ext uri="{9D8B030D-6E8A-4147-A177-3AD203B41FA5}">
                      <a16:colId xmlns:a16="http://schemas.microsoft.com/office/drawing/2014/main" val="1799547649"/>
                    </a:ext>
                  </a:extLst>
                </a:gridCol>
                <a:gridCol w="493776">
                  <a:extLst>
                    <a:ext uri="{9D8B030D-6E8A-4147-A177-3AD203B41FA5}">
                      <a16:colId xmlns:a16="http://schemas.microsoft.com/office/drawing/2014/main" val="2949524245"/>
                    </a:ext>
                  </a:extLst>
                </a:gridCol>
                <a:gridCol w="493776">
                  <a:extLst>
                    <a:ext uri="{9D8B030D-6E8A-4147-A177-3AD203B41FA5}">
                      <a16:colId xmlns:a16="http://schemas.microsoft.com/office/drawing/2014/main" val="25389742"/>
                    </a:ext>
                  </a:extLst>
                </a:gridCol>
                <a:gridCol w="493776">
                  <a:extLst>
                    <a:ext uri="{9D8B030D-6E8A-4147-A177-3AD203B41FA5}">
                      <a16:colId xmlns:a16="http://schemas.microsoft.com/office/drawing/2014/main" val="1217813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36395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14:00:00</a:t>
                      </a:r>
                      <a:r>
                        <a:rPr kumimoji="0" lang="de-DE" sz="1000" b="0" i="0" u="none" strike="noStrike" kern="1200" cap="none" spc="0" normalizeH="0" baseline="0" noProof="0">
                          <a:ln>
                            <a:noFill/>
                          </a:ln>
                          <a:solidFill>
                            <a:prstClr val="black"/>
                          </a:solidFill>
                          <a:effectLst/>
                          <a:uLnTx/>
                          <a:uFillTx/>
                          <a:latin typeface="Calibri"/>
                          <a:ea typeface="+mn-ea"/>
                          <a:cs typeface="+mn-cs"/>
                        </a:rPr>
                        <a:t>
 Mit 82 Jahren wurde Brigitte Prell nochmal zur Erfinderin.💡 
Ihre besondere Bettunterlage soll den Pflegealltag erleichtern. Denn aus eigener Erfahrung weiß sie, dass Pflege zu Hause ein echter Knochenjob sein kann. 
Acht Jahre lang hat sie ihren Ehemann gepflegt. Mit 82 Jahren ist sie dann auf eine simple aber wirkungsvolle Idee gekommen: eine Bettauflage mit Trageschlaufen. Diese hat sie nun zum Patent angemeldet. 🛌
👩‍💻Autorin: Cara Dühr 
#Pflege #Erfinderin #HäuslichePflege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https://quintly-eu-image-storage.s3.amazonaws.com/60b0c1ceafa7b1885479f8b118a661a3/8a7cf07ef184cc956419875ae410db87.jpg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63015861"/>
                  </a:ext>
                </a:extLst>
              </a:tr>
            </a:tbl>
          </a:graphicData>
        </a:graphic>
      </p:graphicFrame>
      <p:sp>
        <p:nvSpPr>
          <p:cNvPr id="4" name="Text Placeholder 3">
            <a:extLst>
              <a:ext uri="{FF2B5EF4-FFF2-40B4-BE49-F238E27FC236}">
                <a16:creationId xmlns:a16="http://schemas.microsoft.com/office/drawing/2014/main" id="{D975C1BB-70D4-4777-8580-34FFF149A6C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845057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68860-0D3F-45BF-B430-00A94AF752C8}"/>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9FD9635C-7FA6-4DA3-B900-30C98ABF6954}"/>
              </a:ext>
            </a:extLst>
          </p:cNvPr>
          <p:cNvGraphicFramePr>
            <a:graphicFrameLocks noGrp="1"/>
          </p:cNvGraphicFramePr>
          <p:nvPr>
            <p:ph type="tbl" sz="quarter" idx="13"/>
            <p:extLst>
              <p:ext uri="{D42A27DB-BD31-4B8C-83A1-F6EECF244321}">
                <p14:modId xmlns:p14="http://schemas.microsoft.com/office/powerpoint/2010/main" val="2450129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51703447"/>
                    </a:ext>
                  </a:extLst>
                </a:gridCol>
                <a:gridCol w="1069847">
                  <a:extLst>
                    <a:ext uri="{9D8B030D-6E8A-4147-A177-3AD203B41FA5}">
                      <a16:colId xmlns:a16="http://schemas.microsoft.com/office/drawing/2014/main" val="3510626179"/>
                    </a:ext>
                  </a:extLst>
                </a:gridCol>
                <a:gridCol w="1399031">
                  <a:extLst>
                    <a:ext uri="{9D8B030D-6E8A-4147-A177-3AD203B41FA5}">
                      <a16:colId xmlns:a16="http://schemas.microsoft.com/office/drawing/2014/main" val="148008612"/>
                    </a:ext>
                  </a:extLst>
                </a:gridCol>
                <a:gridCol w="493776">
                  <a:extLst>
                    <a:ext uri="{9D8B030D-6E8A-4147-A177-3AD203B41FA5}">
                      <a16:colId xmlns:a16="http://schemas.microsoft.com/office/drawing/2014/main" val="3166829307"/>
                    </a:ext>
                  </a:extLst>
                </a:gridCol>
                <a:gridCol w="493776">
                  <a:extLst>
                    <a:ext uri="{9D8B030D-6E8A-4147-A177-3AD203B41FA5}">
                      <a16:colId xmlns:a16="http://schemas.microsoft.com/office/drawing/2014/main" val="3238601931"/>
                    </a:ext>
                  </a:extLst>
                </a:gridCol>
                <a:gridCol w="493776">
                  <a:extLst>
                    <a:ext uri="{9D8B030D-6E8A-4147-A177-3AD203B41FA5}">
                      <a16:colId xmlns:a16="http://schemas.microsoft.com/office/drawing/2014/main" val="1036389428"/>
                    </a:ext>
                  </a:extLst>
                </a:gridCol>
                <a:gridCol w="493776">
                  <a:extLst>
                    <a:ext uri="{9D8B030D-6E8A-4147-A177-3AD203B41FA5}">
                      <a16:colId xmlns:a16="http://schemas.microsoft.com/office/drawing/2014/main" val="1103971144"/>
                    </a:ext>
                  </a:extLst>
                </a:gridCol>
                <a:gridCol w="493776">
                  <a:extLst>
                    <a:ext uri="{9D8B030D-6E8A-4147-A177-3AD203B41FA5}">
                      <a16:colId xmlns:a16="http://schemas.microsoft.com/office/drawing/2014/main" val="4005002408"/>
                    </a:ext>
                  </a:extLst>
                </a:gridCol>
                <a:gridCol w="493776">
                  <a:extLst>
                    <a:ext uri="{9D8B030D-6E8A-4147-A177-3AD203B41FA5}">
                      <a16:colId xmlns:a16="http://schemas.microsoft.com/office/drawing/2014/main" val="15422710"/>
                    </a:ext>
                  </a:extLst>
                </a:gridCol>
                <a:gridCol w="493776">
                  <a:extLst>
                    <a:ext uri="{9D8B030D-6E8A-4147-A177-3AD203B41FA5}">
                      <a16:colId xmlns:a16="http://schemas.microsoft.com/office/drawing/2014/main" val="1161861286"/>
                    </a:ext>
                  </a:extLst>
                </a:gridCol>
                <a:gridCol w="493776">
                  <a:extLst>
                    <a:ext uri="{9D8B030D-6E8A-4147-A177-3AD203B41FA5}">
                      <a16:colId xmlns:a16="http://schemas.microsoft.com/office/drawing/2014/main" val="11800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5514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09:58:55</a:t>
                      </a:r>
                      <a:r>
                        <a:rPr kumimoji="0" lang="de-DE" sz="1000" b="0" i="0" u="none" strike="noStrike" kern="1200" cap="none" spc="0" normalizeH="0" baseline="0" noProof="0">
                          <a:ln>
                            <a:noFill/>
                          </a:ln>
                          <a:solidFill>
                            <a:prstClr val="black"/>
                          </a:solidFill>
                          <a:effectLst/>
                          <a:uLnTx/>
                          <a:uFillTx/>
                          <a:latin typeface="Calibri"/>
                          <a:ea typeface="+mn-ea"/>
                          <a:cs typeface="+mn-cs"/>
                        </a:rPr>
                        <a:t>
 Fahrradfahrer leben gefährlich! Mehr als 13.000 Unfälle mit Radfahrern gab es im letzten Jahr allein in NRW. 🚴💥
Doch Joanna aus Hamm hat in ihrem Studium eine KI entwickelt, die Radfahren sicherer machen soll. 💪🏼
Joanna fährt selbst täglich Rennrad und hat gemerkt: Aufgrund des Windes hört sie die Autos nicht, die von hinten kommen. Enge Überholmanöver werden so auch mal gefährlich. 
Für ihre Abschlussarbeit im Studium ist der Prototyp entstanden. Er erkennt Autos, die von hinten kommen. Joannas Professor sagt: Man kann auf dem Prototyp aufbauen und über mögliche Erweiterungen des Systems nachdenken, beispielsweise die Erkennung von Fußgängern oder die Integration von akustischen Warnsignalen. 
#Lokalzeit #WDR #ARD #KünstlicheIntelligenz #Radfahren #Hamm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https://quintly-eu-image-storage.s3.amazonaws.com/60b0c1ceafa7b1885479f8b118a661a3/a32debaa654d212c3effe3b9cf35edba.jpg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12079477"/>
                  </a:ext>
                </a:extLst>
              </a:tr>
            </a:tbl>
          </a:graphicData>
        </a:graphic>
      </p:graphicFrame>
      <p:sp>
        <p:nvSpPr>
          <p:cNvPr id="4" name="Text Placeholder 3">
            <a:extLst>
              <a:ext uri="{FF2B5EF4-FFF2-40B4-BE49-F238E27FC236}">
                <a16:creationId xmlns:a16="http://schemas.microsoft.com/office/drawing/2014/main" id="{6CBFD184-DFD7-4B47-AB1A-BFE87ED35564}"/>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693880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ABA98-C042-4029-89F4-0C7F41A741BD}"/>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90DE8E1D-A00D-4B86-859A-6C0016D02BAF}"/>
              </a:ext>
            </a:extLst>
          </p:cNvPr>
          <p:cNvGraphicFramePr>
            <a:graphicFrameLocks noGrp="1"/>
          </p:cNvGraphicFramePr>
          <p:nvPr>
            <p:ph type="tbl" sz="quarter" idx="13"/>
            <p:extLst>
              <p:ext uri="{D42A27DB-BD31-4B8C-83A1-F6EECF244321}">
                <p14:modId xmlns:p14="http://schemas.microsoft.com/office/powerpoint/2010/main" val="390108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62033477"/>
                    </a:ext>
                  </a:extLst>
                </a:gridCol>
                <a:gridCol w="1069847">
                  <a:extLst>
                    <a:ext uri="{9D8B030D-6E8A-4147-A177-3AD203B41FA5}">
                      <a16:colId xmlns:a16="http://schemas.microsoft.com/office/drawing/2014/main" val="3972399125"/>
                    </a:ext>
                  </a:extLst>
                </a:gridCol>
                <a:gridCol w="1399031">
                  <a:extLst>
                    <a:ext uri="{9D8B030D-6E8A-4147-A177-3AD203B41FA5}">
                      <a16:colId xmlns:a16="http://schemas.microsoft.com/office/drawing/2014/main" val="966484235"/>
                    </a:ext>
                  </a:extLst>
                </a:gridCol>
                <a:gridCol w="493776">
                  <a:extLst>
                    <a:ext uri="{9D8B030D-6E8A-4147-A177-3AD203B41FA5}">
                      <a16:colId xmlns:a16="http://schemas.microsoft.com/office/drawing/2014/main" val="2126971869"/>
                    </a:ext>
                  </a:extLst>
                </a:gridCol>
                <a:gridCol w="493776">
                  <a:extLst>
                    <a:ext uri="{9D8B030D-6E8A-4147-A177-3AD203B41FA5}">
                      <a16:colId xmlns:a16="http://schemas.microsoft.com/office/drawing/2014/main" val="895645329"/>
                    </a:ext>
                  </a:extLst>
                </a:gridCol>
                <a:gridCol w="493776">
                  <a:extLst>
                    <a:ext uri="{9D8B030D-6E8A-4147-A177-3AD203B41FA5}">
                      <a16:colId xmlns:a16="http://schemas.microsoft.com/office/drawing/2014/main" val="3681923885"/>
                    </a:ext>
                  </a:extLst>
                </a:gridCol>
                <a:gridCol w="493776">
                  <a:extLst>
                    <a:ext uri="{9D8B030D-6E8A-4147-A177-3AD203B41FA5}">
                      <a16:colId xmlns:a16="http://schemas.microsoft.com/office/drawing/2014/main" val="409787412"/>
                    </a:ext>
                  </a:extLst>
                </a:gridCol>
                <a:gridCol w="493776">
                  <a:extLst>
                    <a:ext uri="{9D8B030D-6E8A-4147-A177-3AD203B41FA5}">
                      <a16:colId xmlns:a16="http://schemas.microsoft.com/office/drawing/2014/main" val="1584440669"/>
                    </a:ext>
                  </a:extLst>
                </a:gridCol>
                <a:gridCol w="493776">
                  <a:extLst>
                    <a:ext uri="{9D8B030D-6E8A-4147-A177-3AD203B41FA5}">
                      <a16:colId xmlns:a16="http://schemas.microsoft.com/office/drawing/2014/main" val="1046495765"/>
                    </a:ext>
                  </a:extLst>
                </a:gridCol>
                <a:gridCol w="493776">
                  <a:extLst>
                    <a:ext uri="{9D8B030D-6E8A-4147-A177-3AD203B41FA5}">
                      <a16:colId xmlns:a16="http://schemas.microsoft.com/office/drawing/2014/main" val="2387787005"/>
                    </a:ext>
                  </a:extLst>
                </a:gridCol>
                <a:gridCol w="493776">
                  <a:extLst>
                    <a:ext uri="{9D8B030D-6E8A-4147-A177-3AD203B41FA5}">
                      <a16:colId xmlns:a16="http://schemas.microsoft.com/office/drawing/2014/main" val="89042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0539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09:48:48</a:t>
                      </a:r>
                      <a:r>
                        <a:rPr kumimoji="0" lang="de-DE" sz="1000" b="0" i="0" u="none" strike="noStrike" kern="1200" cap="none" spc="0" normalizeH="0" baseline="0" noProof="0">
                          <a:ln>
                            <a:noFill/>
                          </a:ln>
                          <a:solidFill>
                            <a:prstClr val="black"/>
                          </a:solidFill>
                          <a:effectLst/>
                          <a:uLnTx/>
                          <a:uFillTx/>
                          <a:latin typeface="Calibri"/>
                          <a:ea typeface="+mn-ea"/>
                          <a:cs typeface="+mn-cs"/>
                        </a:rPr>
                        <a:t>
 Viele Kinder in Deutschland kommen morgens hungrig in die Schule. 🏫 Die Gründe sind unterschiedlich, das Ergebnis ist gleich: die Kinder können sich nur schwer konzentrieren und lernen schlechter. 🙇‍♀️🙇‍♂️
Eine Grundschule in Heiligenhaus will dagegen etwas tun. Die Kinder können dort nun vor Unterrichtsbeginn kostenlos frühstücken, oder auch nur ein Glas Orangensaft trinken. Das Angebot ist offen für alle. 🍎 🥔 🧈 🥛 
#Frühstück #Schule #Lernen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https://quintly-eu-image-storage.s3.amazonaws.com/60b0c1ceafa7b1885479f8b118a661a3/fd6784eb2ab9af8bc7be266e3c257a51.jpg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05582247"/>
                  </a:ext>
                </a:extLst>
              </a:tr>
            </a:tbl>
          </a:graphicData>
        </a:graphic>
      </p:graphicFrame>
      <p:sp>
        <p:nvSpPr>
          <p:cNvPr id="4" name="Text Placeholder 3">
            <a:extLst>
              <a:ext uri="{FF2B5EF4-FFF2-40B4-BE49-F238E27FC236}">
                <a16:creationId xmlns:a16="http://schemas.microsoft.com/office/drawing/2014/main" id="{C6507404-2F38-413D-946A-73CAC8C8DD76}"/>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428624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AAD2D-DAAD-4DA0-B545-A4D31B9267E2}"/>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E55453A4-349C-4932-942A-1BCA39994A8A}"/>
              </a:ext>
            </a:extLst>
          </p:cNvPr>
          <p:cNvGraphicFramePr>
            <a:graphicFrameLocks noGrp="1"/>
          </p:cNvGraphicFramePr>
          <p:nvPr>
            <p:ph type="tbl" sz="quarter" idx="13"/>
            <p:extLst>
              <p:ext uri="{D42A27DB-BD31-4B8C-83A1-F6EECF244321}">
                <p14:modId xmlns:p14="http://schemas.microsoft.com/office/powerpoint/2010/main" val="642346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7560569"/>
                    </a:ext>
                  </a:extLst>
                </a:gridCol>
                <a:gridCol w="1069847">
                  <a:extLst>
                    <a:ext uri="{9D8B030D-6E8A-4147-A177-3AD203B41FA5}">
                      <a16:colId xmlns:a16="http://schemas.microsoft.com/office/drawing/2014/main" val="783716665"/>
                    </a:ext>
                  </a:extLst>
                </a:gridCol>
                <a:gridCol w="1399031">
                  <a:extLst>
                    <a:ext uri="{9D8B030D-6E8A-4147-A177-3AD203B41FA5}">
                      <a16:colId xmlns:a16="http://schemas.microsoft.com/office/drawing/2014/main" val="3960754634"/>
                    </a:ext>
                  </a:extLst>
                </a:gridCol>
                <a:gridCol w="493776">
                  <a:extLst>
                    <a:ext uri="{9D8B030D-6E8A-4147-A177-3AD203B41FA5}">
                      <a16:colId xmlns:a16="http://schemas.microsoft.com/office/drawing/2014/main" val="2940017511"/>
                    </a:ext>
                  </a:extLst>
                </a:gridCol>
                <a:gridCol w="493776">
                  <a:extLst>
                    <a:ext uri="{9D8B030D-6E8A-4147-A177-3AD203B41FA5}">
                      <a16:colId xmlns:a16="http://schemas.microsoft.com/office/drawing/2014/main" val="381239119"/>
                    </a:ext>
                  </a:extLst>
                </a:gridCol>
                <a:gridCol w="493776">
                  <a:extLst>
                    <a:ext uri="{9D8B030D-6E8A-4147-A177-3AD203B41FA5}">
                      <a16:colId xmlns:a16="http://schemas.microsoft.com/office/drawing/2014/main" val="3680848534"/>
                    </a:ext>
                  </a:extLst>
                </a:gridCol>
                <a:gridCol w="493776">
                  <a:extLst>
                    <a:ext uri="{9D8B030D-6E8A-4147-A177-3AD203B41FA5}">
                      <a16:colId xmlns:a16="http://schemas.microsoft.com/office/drawing/2014/main" val="3765904198"/>
                    </a:ext>
                  </a:extLst>
                </a:gridCol>
                <a:gridCol w="493776">
                  <a:extLst>
                    <a:ext uri="{9D8B030D-6E8A-4147-A177-3AD203B41FA5}">
                      <a16:colId xmlns:a16="http://schemas.microsoft.com/office/drawing/2014/main" val="1929130401"/>
                    </a:ext>
                  </a:extLst>
                </a:gridCol>
                <a:gridCol w="493776">
                  <a:extLst>
                    <a:ext uri="{9D8B030D-6E8A-4147-A177-3AD203B41FA5}">
                      <a16:colId xmlns:a16="http://schemas.microsoft.com/office/drawing/2014/main" val="3503501868"/>
                    </a:ext>
                  </a:extLst>
                </a:gridCol>
                <a:gridCol w="493776">
                  <a:extLst>
                    <a:ext uri="{9D8B030D-6E8A-4147-A177-3AD203B41FA5}">
                      <a16:colId xmlns:a16="http://schemas.microsoft.com/office/drawing/2014/main" val="2378053581"/>
                    </a:ext>
                  </a:extLst>
                </a:gridCol>
                <a:gridCol w="493776">
                  <a:extLst>
                    <a:ext uri="{9D8B030D-6E8A-4147-A177-3AD203B41FA5}">
                      <a16:colId xmlns:a16="http://schemas.microsoft.com/office/drawing/2014/main" val="201931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401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10:40:00</a:t>
                      </a:r>
                      <a:r>
                        <a:rPr kumimoji="0" lang="de-DE" sz="1000" b="0" i="0" u="none" strike="noStrike" kern="1200" cap="none" spc="0" normalizeH="0" baseline="0" noProof="0">
                          <a:ln>
                            <a:noFill/>
                          </a:ln>
                          <a:solidFill>
                            <a:prstClr val="black"/>
                          </a:solidFill>
                          <a:effectLst/>
                          <a:uLnTx/>
                          <a:uFillTx/>
                          <a:latin typeface="Calibri"/>
                          <a:ea typeface="+mn-ea"/>
                          <a:cs typeface="+mn-cs"/>
                        </a:rPr>
                        <a:t>
 Johannes spielt, als hätte er das Klavier erfunden. 🤯🎹  
🎼Johannes ist gerade mal 8 Jahre alt – und begeistert mit seiner Musik. Was er spielt, hat er sich oft selbst ausgedacht. Kein Notenblatt, kein Plan, nur Gefühl und Kreativität. Am liebsten improvisiert er. 
Jetzt ist er sogar Jungstudent an der Folkwang Universität der Künste in Essen. Ein echtes Talent aus OWL! 
👨‍💻Autor: Marvin Hendrik Konrad 
  #MusikWunder #KinderMitTalent #Improvisation #Musik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https://quintly-eu-image-storage.s3.amazonaws.com/60b0c1ceafa7b1885479f8b118a661a3/72f1c516988c568aa42d85ffe3f3f2a3.jpg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23063530"/>
                  </a:ext>
                </a:extLst>
              </a:tr>
            </a:tbl>
          </a:graphicData>
        </a:graphic>
      </p:graphicFrame>
      <p:sp>
        <p:nvSpPr>
          <p:cNvPr id="4" name="Text Placeholder 3">
            <a:extLst>
              <a:ext uri="{FF2B5EF4-FFF2-40B4-BE49-F238E27FC236}">
                <a16:creationId xmlns:a16="http://schemas.microsoft.com/office/drawing/2014/main" id="{3953CDFC-C7D5-4A58-8577-221DC071F8B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611319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1A9B8-3DFE-4A7E-B8F1-E267FD185FA5}"/>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1C986C18-EBF0-4527-8CFB-88D202589DCD}"/>
              </a:ext>
            </a:extLst>
          </p:cNvPr>
          <p:cNvGraphicFramePr>
            <a:graphicFrameLocks noGrp="1"/>
          </p:cNvGraphicFramePr>
          <p:nvPr>
            <p:ph type="tbl" sz="quarter" idx="13"/>
            <p:extLst>
              <p:ext uri="{D42A27DB-BD31-4B8C-83A1-F6EECF244321}">
                <p14:modId xmlns:p14="http://schemas.microsoft.com/office/powerpoint/2010/main" val="3663116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0204290"/>
                    </a:ext>
                  </a:extLst>
                </a:gridCol>
                <a:gridCol w="1069847">
                  <a:extLst>
                    <a:ext uri="{9D8B030D-6E8A-4147-A177-3AD203B41FA5}">
                      <a16:colId xmlns:a16="http://schemas.microsoft.com/office/drawing/2014/main" val="3026509732"/>
                    </a:ext>
                  </a:extLst>
                </a:gridCol>
                <a:gridCol w="1399031">
                  <a:extLst>
                    <a:ext uri="{9D8B030D-6E8A-4147-A177-3AD203B41FA5}">
                      <a16:colId xmlns:a16="http://schemas.microsoft.com/office/drawing/2014/main" val="4045201945"/>
                    </a:ext>
                  </a:extLst>
                </a:gridCol>
                <a:gridCol w="493776">
                  <a:extLst>
                    <a:ext uri="{9D8B030D-6E8A-4147-A177-3AD203B41FA5}">
                      <a16:colId xmlns:a16="http://schemas.microsoft.com/office/drawing/2014/main" val="1365794512"/>
                    </a:ext>
                  </a:extLst>
                </a:gridCol>
                <a:gridCol w="493776">
                  <a:extLst>
                    <a:ext uri="{9D8B030D-6E8A-4147-A177-3AD203B41FA5}">
                      <a16:colId xmlns:a16="http://schemas.microsoft.com/office/drawing/2014/main" val="551023858"/>
                    </a:ext>
                  </a:extLst>
                </a:gridCol>
                <a:gridCol w="493776">
                  <a:extLst>
                    <a:ext uri="{9D8B030D-6E8A-4147-A177-3AD203B41FA5}">
                      <a16:colId xmlns:a16="http://schemas.microsoft.com/office/drawing/2014/main" val="3259390928"/>
                    </a:ext>
                  </a:extLst>
                </a:gridCol>
                <a:gridCol w="493776">
                  <a:extLst>
                    <a:ext uri="{9D8B030D-6E8A-4147-A177-3AD203B41FA5}">
                      <a16:colId xmlns:a16="http://schemas.microsoft.com/office/drawing/2014/main" val="1127208333"/>
                    </a:ext>
                  </a:extLst>
                </a:gridCol>
                <a:gridCol w="493776">
                  <a:extLst>
                    <a:ext uri="{9D8B030D-6E8A-4147-A177-3AD203B41FA5}">
                      <a16:colId xmlns:a16="http://schemas.microsoft.com/office/drawing/2014/main" val="2577982727"/>
                    </a:ext>
                  </a:extLst>
                </a:gridCol>
                <a:gridCol w="493776">
                  <a:extLst>
                    <a:ext uri="{9D8B030D-6E8A-4147-A177-3AD203B41FA5}">
                      <a16:colId xmlns:a16="http://schemas.microsoft.com/office/drawing/2014/main" val="2625673608"/>
                    </a:ext>
                  </a:extLst>
                </a:gridCol>
                <a:gridCol w="493776">
                  <a:extLst>
                    <a:ext uri="{9D8B030D-6E8A-4147-A177-3AD203B41FA5}">
                      <a16:colId xmlns:a16="http://schemas.microsoft.com/office/drawing/2014/main" val="1433412084"/>
                    </a:ext>
                  </a:extLst>
                </a:gridCol>
                <a:gridCol w="493776">
                  <a:extLst>
                    <a:ext uri="{9D8B030D-6E8A-4147-A177-3AD203B41FA5}">
                      <a16:colId xmlns:a16="http://schemas.microsoft.com/office/drawing/2014/main" val="1308428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01132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- 2025-05-27 16:05:00</a:t>
                      </a:r>
                      <a:r>
                        <a:rPr kumimoji="0" lang="de-DE" sz="1000" b="0" i="0" u="none" strike="noStrike" kern="1200" cap="none" spc="0" normalizeH="0" baseline="0" noProof="0">
                          <a:ln>
                            <a:noFill/>
                          </a:ln>
                          <a:solidFill>
                            <a:prstClr val="black"/>
                          </a:solidFill>
                          <a:effectLst/>
                          <a:uLnTx/>
                          <a:uFillTx/>
                          <a:latin typeface="Calibri"/>
                          <a:ea typeface="+mn-ea"/>
                          <a:cs typeface="+mn-cs"/>
                        </a:rPr>
                        <a:t>
 Alles fing an mit einer alten Familienlegende. Doch dann begann Matthias Altevogt aus Lemgo zu recherchieren. 🕵🏻
Er fand heraus: Sein Großvater Erduin war SS-Hauptsturmführer im berüchtigten Konzentrationslager Sachsenhausen in der Nähe von Berlin. Als Leiter einer Ziegelfabrik im Lager kamen unter seiner Leitung hunderte, wahrscheinlich sogar tausende Menschen zu Tode. 
Altevogts Opa Erduin starb kurz nach Kriegsende in russischer Gefangenschaft. Sein Enkel kennt ihn nur durch alte Geschichten. Und doch bleibt eine Frage: Was macht das mit einem Menschen, wenn der eigene Opa ein Nazi-Verbrecher war?  
#Nazionalsozialismus #Lemgo #KZSachsenhausen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https://quintly-eu-image-storage.s3.amazonaws.com/60b0c1ceafa7b1885479f8b118a661a3/cccc4e6f19380de31b57b476149e0864.jpg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80785048"/>
                  </a:ext>
                </a:extLst>
              </a:tr>
            </a:tbl>
          </a:graphicData>
        </a:graphic>
      </p:graphicFrame>
      <p:sp>
        <p:nvSpPr>
          <p:cNvPr id="4" name="Text Placeholder 3">
            <a:extLst>
              <a:ext uri="{FF2B5EF4-FFF2-40B4-BE49-F238E27FC236}">
                <a16:creationId xmlns:a16="http://schemas.microsoft.com/office/drawing/2014/main" id="{0AF72960-6A0D-4792-8E99-02AC11A320AE}"/>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3350725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5D81D-31A7-444E-9758-558D8E6EFEC6}"/>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32676CFD-6559-41E0-8C78-84E88635095F}"/>
              </a:ext>
            </a:extLst>
          </p:cNvPr>
          <p:cNvGraphicFramePr>
            <a:graphicFrameLocks noGrp="1"/>
          </p:cNvGraphicFramePr>
          <p:nvPr>
            <p:ph type="tbl" sz="quarter" idx="13"/>
            <p:extLst>
              <p:ext uri="{D42A27DB-BD31-4B8C-83A1-F6EECF244321}">
                <p14:modId xmlns:p14="http://schemas.microsoft.com/office/powerpoint/2010/main" val="136848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56622237"/>
                    </a:ext>
                  </a:extLst>
                </a:gridCol>
                <a:gridCol w="1069847">
                  <a:extLst>
                    <a:ext uri="{9D8B030D-6E8A-4147-A177-3AD203B41FA5}">
                      <a16:colId xmlns:a16="http://schemas.microsoft.com/office/drawing/2014/main" val="3052361669"/>
                    </a:ext>
                  </a:extLst>
                </a:gridCol>
                <a:gridCol w="1399031">
                  <a:extLst>
                    <a:ext uri="{9D8B030D-6E8A-4147-A177-3AD203B41FA5}">
                      <a16:colId xmlns:a16="http://schemas.microsoft.com/office/drawing/2014/main" val="2014409512"/>
                    </a:ext>
                  </a:extLst>
                </a:gridCol>
                <a:gridCol w="493776">
                  <a:extLst>
                    <a:ext uri="{9D8B030D-6E8A-4147-A177-3AD203B41FA5}">
                      <a16:colId xmlns:a16="http://schemas.microsoft.com/office/drawing/2014/main" val="1516025555"/>
                    </a:ext>
                  </a:extLst>
                </a:gridCol>
                <a:gridCol w="493776">
                  <a:extLst>
                    <a:ext uri="{9D8B030D-6E8A-4147-A177-3AD203B41FA5}">
                      <a16:colId xmlns:a16="http://schemas.microsoft.com/office/drawing/2014/main" val="72753633"/>
                    </a:ext>
                  </a:extLst>
                </a:gridCol>
                <a:gridCol w="493776">
                  <a:extLst>
                    <a:ext uri="{9D8B030D-6E8A-4147-A177-3AD203B41FA5}">
                      <a16:colId xmlns:a16="http://schemas.microsoft.com/office/drawing/2014/main" val="1341157818"/>
                    </a:ext>
                  </a:extLst>
                </a:gridCol>
                <a:gridCol w="493776">
                  <a:extLst>
                    <a:ext uri="{9D8B030D-6E8A-4147-A177-3AD203B41FA5}">
                      <a16:colId xmlns:a16="http://schemas.microsoft.com/office/drawing/2014/main" val="3286824195"/>
                    </a:ext>
                  </a:extLst>
                </a:gridCol>
                <a:gridCol w="493776">
                  <a:extLst>
                    <a:ext uri="{9D8B030D-6E8A-4147-A177-3AD203B41FA5}">
                      <a16:colId xmlns:a16="http://schemas.microsoft.com/office/drawing/2014/main" val="3972516737"/>
                    </a:ext>
                  </a:extLst>
                </a:gridCol>
                <a:gridCol w="493776">
                  <a:extLst>
                    <a:ext uri="{9D8B030D-6E8A-4147-A177-3AD203B41FA5}">
                      <a16:colId xmlns:a16="http://schemas.microsoft.com/office/drawing/2014/main" val="243525088"/>
                    </a:ext>
                  </a:extLst>
                </a:gridCol>
                <a:gridCol w="493776">
                  <a:extLst>
                    <a:ext uri="{9D8B030D-6E8A-4147-A177-3AD203B41FA5}">
                      <a16:colId xmlns:a16="http://schemas.microsoft.com/office/drawing/2014/main" val="2861351427"/>
                    </a:ext>
                  </a:extLst>
                </a:gridCol>
                <a:gridCol w="493776">
                  <a:extLst>
                    <a:ext uri="{9D8B030D-6E8A-4147-A177-3AD203B41FA5}">
                      <a16:colId xmlns:a16="http://schemas.microsoft.com/office/drawing/2014/main" val="3203577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61492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12:25:00</a:t>
                      </a:r>
                      <a:r>
                        <a:rPr kumimoji="0" lang="de-DE" sz="1000" b="0" i="0" u="none" strike="noStrike" kern="1200" cap="none" spc="0" normalizeH="0" baseline="0" noProof="0">
                          <a:ln>
                            <a:noFill/>
                          </a:ln>
                          <a:solidFill>
                            <a:prstClr val="black"/>
                          </a:solidFill>
                          <a:effectLst/>
                          <a:uLnTx/>
                          <a:uFillTx/>
                          <a:latin typeface="Calibri"/>
                          <a:ea typeface="+mn-ea"/>
                          <a:cs typeface="+mn-cs"/>
                        </a:rPr>
                        <a:t>
 Bei Janine aus Solingen sitzt der Anschlag aus dem letzten Jahr noch tief. 
Mit ihrem Mann besucht sie die 650-Jahr-Feier der Stadt, als plötzlich ein Mann mit einem Messer auf Menschen einsticht. Drei Menschen sterben, zehn weitere werden verletzt. 
Wie der Täter von Mensch zu Mensch geht, wie sie wie ein „Baum umfallen“ – Bilder, die Janine nicht aus ihrem Kopf bekommt. Sie merkt, wie sie das Erlebte mit der Zeit verändert und sucht sich Hilfe. Ihr Arzt rät ihr, ihre Gefühle künstlerisch zu verarbeiten – für Janine der erste Schritt zu Besserung. ❤️‍🩹🎨🖼️
#Hilfe #Trauma #Solingen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https://quintly-eu-image-storage.s3.amazonaws.com/60b0c1ceafa7b1885479f8b118a661a3/cdad3d364cb704f043da3f4fd515b28d.jpg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5058169"/>
                  </a:ext>
                </a:extLst>
              </a:tr>
            </a:tbl>
          </a:graphicData>
        </a:graphic>
      </p:graphicFrame>
      <p:sp>
        <p:nvSpPr>
          <p:cNvPr id="4" name="Text Placeholder 3">
            <a:extLst>
              <a:ext uri="{FF2B5EF4-FFF2-40B4-BE49-F238E27FC236}">
                <a16:creationId xmlns:a16="http://schemas.microsoft.com/office/drawing/2014/main" id="{9FC37FDA-5D1A-44B9-94B4-8DF74E0CCF3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6351841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3BCEA-E39A-4E89-A5F0-F35752AEB331}"/>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8715E2B3-DB4A-416F-995F-5CAF72885C87}"/>
              </a:ext>
            </a:extLst>
          </p:cNvPr>
          <p:cNvGraphicFramePr>
            <a:graphicFrameLocks noGrp="1"/>
          </p:cNvGraphicFramePr>
          <p:nvPr>
            <p:ph type="tbl" sz="quarter" idx="13"/>
            <p:extLst>
              <p:ext uri="{D42A27DB-BD31-4B8C-83A1-F6EECF244321}">
                <p14:modId xmlns:p14="http://schemas.microsoft.com/office/powerpoint/2010/main" val="4198558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14068122"/>
                    </a:ext>
                  </a:extLst>
                </a:gridCol>
                <a:gridCol w="1069847">
                  <a:extLst>
                    <a:ext uri="{9D8B030D-6E8A-4147-A177-3AD203B41FA5}">
                      <a16:colId xmlns:a16="http://schemas.microsoft.com/office/drawing/2014/main" val="1745759540"/>
                    </a:ext>
                  </a:extLst>
                </a:gridCol>
                <a:gridCol w="1399031">
                  <a:extLst>
                    <a:ext uri="{9D8B030D-6E8A-4147-A177-3AD203B41FA5}">
                      <a16:colId xmlns:a16="http://schemas.microsoft.com/office/drawing/2014/main" val="957398447"/>
                    </a:ext>
                  </a:extLst>
                </a:gridCol>
                <a:gridCol w="493776">
                  <a:extLst>
                    <a:ext uri="{9D8B030D-6E8A-4147-A177-3AD203B41FA5}">
                      <a16:colId xmlns:a16="http://schemas.microsoft.com/office/drawing/2014/main" val="3134662211"/>
                    </a:ext>
                  </a:extLst>
                </a:gridCol>
                <a:gridCol w="493776">
                  <a:extLst>
                    <a:ext uri="{9D8B030D-6E8A-4147-A177-3AD203B41FA5}">
                      <a16:colId xmlns:a16="http://schemas.microsoft.com/office/drawing/2014/main" val="562793742"/>
                    </a:ext>
                  </a:extLst>
                </a:gridCol>
                <a:gridCol w="493776">
                  <a:extLst>
                    <a:ext uri="{9D8B030D-6E8A-4147-A177-3AD203B41FA5}">
                      <a16:colId xmlns:a16="http://schemas.microsoft.com/office/drawing/2014/main" val="1962064254"/>
                    </a:ext>
                  </a:extLst>
                </a:gridCol>
                <a:gridCol w="493776">
                  <a:extLst>
                    <a:ext uri="{9D8B030D-6E8A-4147-A177-3AD203B41FA5}">
                      <a16:colId xmlns:a16="http://schemas.microsoft.com/office/drawing/2014/main" val="1701481492"/>
                    </a:ext>
                  </a:extLst>
                </a:gridCol>
                <a:gridCol w="493776">
                  <a:extLst>
                    <a:ext uri="{9D8B030D-6E8A-4147-A177-3AD203B41FA5}">
                      <a16:colId xmlns:a16="http://schemas.microsoft.com/office/drawing/2014/main" val="1218094355"/>
                    </a:ext>
                  </a:extLst>
                </a:gridCol>
                <a:gridCol w="493776">
                  <a:extLst>
                    <a:ext uri="{9D8B030D-6E8A-4147-A177-3AD203B41FA5}">
                      <a16:colId xmlns:a16="http://schemas.microsoft.com/office/drawing/2014/main" val="1961143007"/>
                    </a:ext>
                  </a:extLst>
                </a:gridCol>
                <a:gridCol w="493776">
                  <a:extLst>
                    <a:ext uri="{9D8B030D-6E8A-4147-A177-3AD203B41FA5}">
                      <a16:colId xmlns:a16="http://schemas.microsoft.com/office/drawing/2014/main" val="791620266"/>
                    </a:ext>
                  </a:extLst>
                </a:gridCol>
                <a:gridCol w="493776">
                  <a:extLst>
                    <a:ext uri="{9D8B030D-6E8A-4147-A177-3AD203B41FA5}">
                      <a16:colId xmlns:a16="http://schemas.microsoft.com/office/drawing/2014/main" val="4054740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4458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14:05:00</a:t>
                      </a:r>
                      <a:r>
                        <a:rPr kumimoji="0" lang="de-DE" sz="1000" b="0" i="0" u="none" strike="noStrike" kern="1200" cap="none" spc="0" normalizeH="0" baseline="0" noProof="0">
                          <a:ln>
                            <a:noFill/>
                          </a:ln>
                          <a:solidFill>
                            <a:prstClr val="black"/>
                          </a:solidFill>
                          <a:effectLst/>
                          <a:uLnTx/>
                          <a:uFillTx/>
                          <a:latin typeface="Calibri"/>
                          <a:ea typeface="+mn-ea"/>
                          <a:cs typeface="+mn-cs"/>
                        </a:rPr>
                        <a:t>
 Jeremy lebt seit fast sechs Jahren in der Evangelischen Jugendhilfe Bergisches Land. Denn Zuhause konnte er nicht mehr bleiben. 
In der Wohngruppe findet er den Halt und die Unterstützung, die er braucht. Dort entdeckt er auch sein Talent: das Klavierspielen. 🎹 Inzwischen hat er sein eigenes Klavier und bekommt Unterricht. 🫶 
#Wohngruppe #Jugendschutz #Geborgenheit #Talent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https://quintly-eu-image-storage.s3.amazonaws.com/60b0c1ceafa7b1885479f8b118a661a3/0f9392fd13e577c51ee14fb6b472130a.jpg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7408776"/>
                  </a:ext>
                </a:extLst>
              </a:tr>
            </a:tbl>
          </a:graphicData>
        </a:graphic>
      </p:graphicFrame>
      <p:sp>
        <p:nvSpPr>
          <p:cNvPr id="4" name="Text Placeholder 3">
            <a:extLst>
              <a:ext uri="{FF2B5EF4-FFF2-40B4-BE49-F238E27FC236}">
                <a16:creationId xmlns:a16="http://schemas.microsoft.com/office/drawing/2014/main" id="{E14CB5B8-91C9-4E61-84C0-93A2F9C479C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547587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6A664-D80C-4D90-B561-79551F5F68DD}"/>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F7B21CFC-F706-40FD-9197-6C3647B864A3}"/>
              </a:ext>
            </a:extLst>
          </p:cNvPr>
          <p:cNvGraphicFramePr>
            <a:graphicFrameLocks noGrp="1"/>
          </p:cNvGraphicFramePr>
          <p:nvPr>
            <p:ph type="tbl" sz="quarter" idx="13"/>
            <p:extLst>
              <p:ext uri="{D42A27DB-BD31-4B8C-83A1-F6EECF244321}">
                <p14:modId xmlns:p14="http://schemas.microsoft.com/office/powerpoint/2010/main" val="2176969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11482512"/>
                    </a:ext>
                  </a:extLst>
                </a:gridCol>
                <a:gridCol w="1069847">
                  <a:extLst>
                    <a:ext uri="{9D8B030D-6E8A-4147-A177-3AD203B41FA5}">
                      <a16:colId xmlns:a16="http://schemas.microsoft.com/office/drawing/2014/main" val="2033500837"/>
                    </a:ext>
                  </a:extLst>
                </a:gridCol>
                <a:gridCol w="1399031">
                  <a:extLst>
                    <a:ext uri="{9D8B030D-6E8A-4147-A177-3AD203B41FA5}">
                      <a16:colId xmlns:a16="http://schemas.microsoft.com/office/drawing/2014/main" val="1785225210"/>
                    </a:ext>
                  </a:extLst>
                </a:gridCol>
                <a:gridCol w="493776">
                  <a:extLst>
                    <a:ext uri="{9D8B030D-6E8A-4147-A177-3AD203B41FA5}">
                      <a16:colId xmlns:a16="http://schemas.microsoft.com/office/drawing/2014/main" val="2381600778"/>
                    </a:ext>
                  </a:extLst>
                </a:gridCol>
                <a:gridCol w="493776">
                  <a:extLst>
                    <a:ext uri="{9D8B030D-6E8A-4147-A177-3AD203B41FA5}">
                      <a16:colId xmlns:a16="http://schemas.microsoft.com/office/drawing/2014/main" val="1262514781"/>
                    </a:ext>
                  </a:extLst>
                </a:gridCol>
                <a:gridCol w="493776">
                  <a:extLst>
                    <a:ext uri="{9D8B030D-6E8A-4147-A177-3AD203B41FA5}">
                      <a16:colId xmlns:a16="http://schemas.microsoft.com/office/drawing/2014/main" val="651749441"/>
                    </a:ext>
                  </a:extLst>
                </a:gridCol>
                <a:gridCol w="493776">
                  <a:extLst>
                    <a:ext uri="{9D8B030D-6E8A-4147-A177-3AD203B41FA5}">
                      <a16:colId xmlns:a16="http://schemas.microsoft.com/office/drawing/2014/main" val="1489460874"/>
                    </a:ext>
                  </a:extLst>
                </a:gridCol>
                <a:gridCol w="493776">
                  <a:extLst>
                    <a:ext uri="{9D8B030D-6E8A-4147-A177-3AD203B41FA5}">
                      <a16:colId xmlns:a16="http://schemas.microsoft.com/office/drawing/2014/main" val="2457839998"/>
                    </a:ext>
                  </a:extLst>
                </a:gridCol>
                <a:gridCol w="493776">
                  <a:extLst>
                    <a:ext uri="{9D8B030D-6E8A-4147-A177-3AD203B41FA5}">
                      <a16:colId xmlns:a16="http://schemas.microsoft.com/office/drawing/2014/main" val="1575926357"/>
                    </a:ext>
                  </a:extLst>
                </a:gridCol>
                <a:gridCol w="493776">
                  <a:extLst>
                    <a:ext uri="{9D8B030D-6E8A-4147-A177-3AD203B41FA5}">
                      <a16:colId xmlns:a16="http://schemas.microsoft.com/office/drawing/2014/main" val="2921714676"/>
                    </a:ext>
                  </a:extLst>
                </a:gridCol>
                <a:gridCol w="493776">
                  <a:extLst>
                    <a:ext uri="{9D8B030D-6E8A-4147-A177-3AD203B41FA5}">
                      <a16:colId xmlns:a16="http://schemas.microsoft.com/office/drawing/2014/main" val="3678341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2797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10:55:00</a:t>
                      </a:r>
                      <a:r>
                        <a:rPr kumimoji="0" lang="de-DE" sz="1000" b="0" i="0" u="none" strike="noStrike" kern="1200" cap="none" spc="0" normalizeH="0" baseline="0" noProof="0">
                          <a:ln>
                            <a:noFill/>
                          </a:ln>
                          <a:solidFill>
                            <a:prstClr val="black"/>
                          </a:solidFill>
                          <a:effectLst/>
                          <a:uLnTx/>
                          <a:uFillTx/>
                          <a:latin typeface="Calibri"/>
                          <a:ea typeface="+mn-ea"/>
                          <a:cs typeface="+mn-cs"/>
                        </a:rPr>
                        <a:t>
 Acht Jahre lang hat Bettina ihr kleines Café in Ratingen geführt – mit viel Herz, festen Stammgästen und Team. Jetzt muss sie das Café schweren Herzens abgeben. ☕️💔
Besonders schwer fällt ihr das wegen Lara. Die 27-Jährige hat eine geistige Einschränkung und ist längst ein fester Teil des Teams.  
Was mit einem Praktikum begann, wurde zu einer festen Anstellung – mit Unterstützung vom Amt, aber vor allem durch Lenas Engagement. 🫶🏼
 #Inklusion #Ratingen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https://quintly-eu-image-storage.s3.amazonaws.com/60b0c1ceafa7b1885479f8b118a661a3/432109d3c5e0e6490c1dec822af8a731.jpg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44058845"/>
                  </a:ext>
                </a:extLst>
              </a:tr>
            </a:tbl>
          </a:graphicData>
        </a:graphic>
      </p:graphicFrame>
      <p:sp>
        <p:nvSpPr>
          <p:cNvPr id="4" name="Text Placeholder 3">
            <a:extLst>
              <a:ext uri="{FF2B5EF4-FFF2-40B4-BE49-F238E27FC236}">
                <a16:creationId xmlns:a16="http://schemas.microsoft.com/office/drawing/2014/main" id="{842959E5-D0CB-41C4-9CE3-E7F54036EC51}"/>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97784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BF58C-A966-4AB8-88CB-BA7D8786041C}"/>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DC38E3F2-5A42-4A38-9961-F3842A94BE82}"/>
              </a:ext>
            </a:extLst>
          </p:cNvPr>
          <p:cNvGraphicFramePr>
            <a:graphicFrameLocks noGrp="1"/>
          </p:cNvGraphicFramePr>
          <p:nvPr>
            <p:ph type="tbl" sz="quarter" idx="13"/>
            <p:extLst>
              <p:ext uri="{D42A27DB-BD31-4B8C-83A1-F6EECF244321}">
                <p14:modId xmlns:p14="http://schemas.microsoft.com/office/powerpoint/2010/main" val="3026467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18478005"/>
                    </a:ext>
                  </a:extLst>
                </a:gridCol>
                <a:gridCol w="1069847">
                  <a:extLst>
                    <a:ext uri="{9D8B030D-6E8A-4147-A177-3AD203B41FA5}">
                      <a16:colId xmlns:a16="http://schemas.microsoft.com/office/drawing/2014/main" val="3118061759"/>
                    </a:ext>
                  </a:extLst>
                </a:gridCol>
                <a:gridCol w="1399031">
                  <a:extLst>
                    <a:ext uri="{9D8B030D-6E8A-4147-A177-3AD203B41FA5}">
                      <a16:colId xmlns:a16="http://schemas.microsoft.com/office/drawing/2014/main" val="109604848"/>
                    </a:ext>
                  </a:extLst>
                </a:gridCol>
                <a:gridCol w="493776">
                  <a:extLst>
                    <a:ext uri="{9D8B030D-6E8A-4147-A177-3AD203B41FA5}">
                      <a16:colId xmlns:a16="http://schemas.microsoft.com/office/drawing/2014/main" val="4186903760"/>
                    </a:ext>
                  </a:extLst>
                </a:gridCol>
                <a:gridCol w="493776">
                  <a:extLst>
                    <a:ext uri="{9D8B030D-6E8A-4147-A177-3AD203B41FA5}">
                      <a16:colId xmlns:a16="http://schemas.microsoft.com/office/drawing/2014/main" val="1337973239"/>
                    </a:ext>
                  </a:extLst>
                </a:gridCol>
                <a:gridCol w="493776">
                  <a:extLst>
                    <a:ext uri="{9D8B030D-6E8A-4147-A177-3AD203B41FA5}">
                      <a16:colId xmlns:a16="http://schemas.microsoft.com/office/drawing/2014/main" val="3734256234"/>
                    </a:ext>
                  </a:extLst>
                </a:gridCol>
                <a:gridCol w="493776">
                  <a:extLst>
                    <a:ext uri="{9D8B030D-6E8A-4147-A177-3AD203B41FA5}">
                      <a16:colId xmlns:a16="http://schemas.microsoft.com/office/drawing/2014/main" val="298813566"/>
                    </a:ext>
                  </a:extLst>
                </a:gridCol>
                <a:gridCol w="493776">
                  <a:extLst>
                    <a:ext uri="{9D8B030D-6E8A-4147-A177-3AD203B41FA5}">
                      <a16:colId xmlns:a16="http://schemas.microsoft.com/office/drawing/2014/main" val="4094059242"/>
                    </a:ext>
                  </a:extLst>
                </a:gridCol>
                <a:gridCol w="493776">
                  <a:extLst>
                    <a:ext uri="{9D8B030D-6E8A-4147-A177-3AD203B41FA5}">
                      <a16:colId xmlns:a16="http://schemas.microsoft.com/office/drawing/2014/main" val="184409944"/>
                    </a:ext>
                  </a:extLst>
                </a:gridCol>
                <a:gridCol w="493776">
                  <a:extLst>
                    <a:ext uri="{9D8B030D-6E8A-4147-A177-3AD203B41FA5}">
                      <a16:colId xmlns:a16="http://schemas.microsoft.com/office/drawing/2014/main" val="965038351"/>
                    </a:ext>
                  </a:extLst>
                </a:gridCol>
                <a:gridCol w="493776">
                  <a:extLst>
                    <a:ext uri="{9D8B030D-6E8A-4147-A177-3AD203B41FA5}">
                      <a16:colId xmlns:a16="http://schemas.microsoft.com/office/drawing/2014/main" val="43584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8272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10:25:28</a:t>
                      </a:r>
                      <a:r>
                        <a:rPr kumimoji="0" lang="de-DE" sz="1000" b="0" i="0" u="none" strike="noStrike" kern="1200" cap="none" spc="0" normalizeH="0" baseline="0" noProof="0">
                          <a:ln>
                            <a:noFill/>
                          </a:ln>
                          <a:solidFill>
                            <a:prstClr val="black"/>
                          </a:solidFill>
                          <a:effectLst/>
                          <a:uLnTx/>
                          <a:uFillTx/>
                          <a:latin typeface="Calibri"/>
                          <a:ea typeface="+mn-ea"/>
                          <a:cs typeface="+mn-cs"/>
                        </a:rPr>
                        <a:t>
 Benjamin „stört“ den Schulunterricht - aber das ist gewollt! 
Im St. Hildegardis Gymnasium Duisburg ist es nicht der erste Besuch von Benjamin Peters und seiner Gitarre. 🎸 Regelmäßig “stört” der Musikschul-Lehrer den Klassenunterricht, um über den Unterrichtsstoff zu singen, wie das Kommutativgesetz. 📚 
Der “Vocal Break” entstand aus dem landesweiten Projekt der Emsa. Es macht den Kindern nicht nur Spaß, sondern fördert auch ihre Konzentration – ein Gewinn auch für die Lehrkräfte. 👩‍🏫 
#Schule #Musik #Schulunterricht #Flashmob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https://quintly-eu-image-storage.s3.amazonaws.com/60b0c1ceafa7b1885479f8b118a661a3/c8727f1d985fdc9575c044285ea8cc15.jpg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80839312"/>
                  </a:ext>
                </a:extLst>
              </a:tr>
            </a:tbl>
          </a:graphicData>
        </a:graphic>
      </p:graphicFrame>
      <p:sp>
        <p:nvSpPr>
          <p:cNvPr id="4" name="Text Placeholder 3">
            <a:extLst>
              <a:ext uri="{FF2B5EF4-FFF2-40B4-BE49-F238E27FC236}">
                <a16:creationId xmlns:a16="http://schemas.microsoft.com/office/drawing/2014/main" id="{7BA7FC31-BD63-4DDE-875C-322B14921E1E}"/>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711561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BEEF9-4C48-4BE3-B2DC-522C3F1DDF63}"/>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5CE21A79-6367-4DE3-B640-7E50484A4336}"/>
              </a:ext>
            </a:extLst>
          </p:cNvPr>
          <p:cNvGraphicFramePr>
            <a:graphicFrameLocks noGrp="1"/>
          </p:cNvGraphicFramePr>
          <p:nvPr>
            <p:ph type="tbl" sz="quarter" idx="13"/>
            <p:extLst>
              <p:ext uri="{D42A27DB-BD31-4B8C-83A1-F6EECF244321}">
                <p14:modId xmlns:p14="http://schemas.microsoft.com/office/powerpoint/2010/main" val="61997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61585471"/>
                    </a:ext>
                  </a:extLst>
                </a:gridCol>
                <a:gridCol w="1069847">
                  <a:extLst>
                    <a:ext uri="{9D8B030D-6E8A-4147-A177-3AD203B41FA5}">
                      <a16:colId xmlns:a16="http://schemas.microsoft.com/office/drawing/2014/main" val="4258808205"/>
                    </a:ext>
                  </a:extLst>
                </a:gridCol>
                <a:gridCol w="1399031">
                  <a:extLst>
                    <a:ext uri="{9D8B030D-6E8A-4147-A177-3AD203B41FA5}">
                      <a16:colId xmlns:a16="http://schemas.microsoft.com/office/drawing/2014/main" val="932046024"/>
                    </a:ext>
                  </a:extLst>
                </a:gridCol>
                <a:gridCol w="493776">
                  <a:extLst>
                    <a:ext uri="{9D8B030D-6E8A-4147-A177-3AD203B41FA5}">
                      <a16:colId xmlns:a16="http://schemas.microsoft.com/office/drawing/2014/main" val="2241401331"/>
                    </a:ext>
                  </a:extLst>
                </a:gridCol>
                <a:gridCol w="493776">
                  <a:extLst>
                    <a:ext uri="{9D8B030D-6E8A-4147-A177-3AD203B41FA5}">
                      <a16:colId xmlns:a16="http://schemas.microsoft.com/office/drawing/2014/main" val="1150709121"/>
                    </a:ext>
                  </a:extLst>
                </a:gridCol>
                <a:gridCol w="493776">
                  <a:extLst>
                    <a:ext uri="{9D8B030D-6E8A-4147-A177-3AD203B41FA5}">
                      <a16:colId xmlns:a16="http://schemas.microsoft.com/office/drawing/2014/main" val="428548892"/>
                    </a:ext>
                  </a:extLst>
                </a:gridCol>
                <a:gridCol w="493776">
                  <a:extLst>
                    <a:ext uri="{9D8B030D-6E8A-4147-A177-3AD203B41FA5}">
                      <a16:colId xmlns:a16="http://schemas.microsoft.com/office/drawing/2014/main" val="3011037557"/>
                    </a:ext>
                  </a:extLst>
                </a:gridCol>
                <a:gridCol w="493776">
                  <a:extLst>
                    <a:ext uri="{9D8B030D-6E8A-4147-A177-3AD203B41FA5}">
                      <a16:colId xmlns:a16="http://schemas.microsoft.com/office/drawing/2014/main" val="2987788062"/>
                    </a:ext>
                  </a:extLst>
                </a:gridCol>
                <a:gridCol w="493776">
                  <a:extLst>
                    <a:ext uri="{9D8B030D-6E8A-4147-A177-3AD203B41FA5}">
                      <a16:colId xmlns:a16="http://schemas.microsoft.com/office/drawing/2014/main" val="738076648"/>
                    </a:ext>
                  </a:extLst>
                </a:gridCol>
                <a:gridCol w="493776">
                  <a:extLst>
                    <a:ext uri="{9D8B030D-6E8A-4147-A177-3AD203B41FA5}">
                      <a16:colId xmlns:a16="http://schemas.microsoft.com/office/drawing/2014/main" val="282434836"/>
                    </a:ext>
                  </a:extLst>
                </a:gridCol>
                <a:gridCol w="493776">
                  <a:extLst>
                    <a:ext uri="{9D8B030D-6E8A-4147-A177-3AD203B41FA5}">
                      <a16:colId xmlns:a16="http://schemas.microsoft.com/office/drawing/2014/main" val="261306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5679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10:10:00</a:t>
                      </a:r>
                      <a:r>
                        <a:rPr kumimoji="0" lang="de-DE" sz="1000" b="0" i="0" u="none" strike="noStrike" kern="1200" cap="none" spc="0" normalizeH="0" baseline="0" noProof="0">
                          <a:ln>
                            <a:noFill/>
                          </a:ln>
                          <a:solidFill>
                            <a:prstClr val="black"/>
                          </a:solidFill>
                          <a:effectLst/>
                          <a:uLnTx/>
                          <a:uFillTx/>
                          <a:latin typeface="Calibri"/>
                          <a:ea typeface="+mn-ea"/>
                          <a:cs typeface="+mn-cs"/>
                        </a:rPr>
                        <a:t>
 Hannes heitert Menschen auf – Menschen, die es in ihrer letzten Lebensphase nicht mehr leicht haben. ❤️‍🩹🐩 
Auf der Palliativstation in der Helios St. Anna Klinik in Duisburg schenkt Hannes jede Woche wertvolle Momente der Freude. Dafür ist er als Besuchs- und Therapiehund ausgebildet worden. 
Für Frauchen Isabel Meßthaler hat diese Arbeit eine tiefe Bedeutung, weil ältere Menschen ihrer Meinung nach viel zu oft übersehen werden. 🫶🏼
#Liebe #Palliativ #Therapiehund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https://quintly-eu-image-storage.s3.amazonaws.com/60b0c1ceafa7b1885479f8b118a661a3/d4f7c46a7916b5a8284cabebc5b774e9.jpg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18488939"/>
                  </a:ext>
                </a:extLst>
              </a:tr>
            </a:tbl>
          </a:graphicData>
        </a:graphic>
      </p:graphicFrame>
      <p:sp>
        <p:nvSpPr>
          <p:cNvPr id="4" name="Text Placeholder 3">
            <a:extLst>
              <a:ext uri="{FF2B5EF4-FFF2-40B4-BE49-F238E27FC236}">
                <a16:creationId xmlns:a16="http://schemas.microsoft.com/office/drawing/2014/main" id="{4D27ED17-6960-4DFD-9E06-3BE5080E29C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90582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B36F1-96F5-4339-9FF9-B786A0C2E635}"/>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0EE9086A-2584-458C-AB82-11BA2ED37B1E}"/>
              </a:ext>
            </a:extLst>
          </p:cNvPr>
          <p:cNvGraphicFramePr>
            <a:graphicFrameLocks noGrp="1"/>
          </p:cNvGraphicFramePr>
          <p:nvPr>
            <p:ph type="tbl" sz="quarter" idx="13"/>
            <p:extLst>
              <p:ext uri="{D42A27DB-BD31-4B8C-83A1-F6EECF244321}">
                <p14:modId xmlns:p14="http://schemas.microsoft.com/office/powerpoint/2010/main" val="254155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51455772"/>
                    </a:ext>
                  </a:extLst>
                </a:gridCol>
                <a:gridCol w="1069847">
                  <a:extLst>
                    <a:ext uri="{9D8B030D-6E8A-4147-A177-3AD203B41FA5}">
                      <a16:colId xmlns:a16="http://schemas.microsoft.com/office/drawing/2014/main" val="885639149"/>
                    </a:ext>
                  </a:extLst>
                </a:gridCol>
                <a:gridCol w="1399031">
                  <a:extLst>
                    <a:ext uri="{9D8B030D-6E8A-4147-A177-3AD203B41FA5}">
                      <a16:colId xmlns:a16="http://schemas.microsoft.com/office/drawing/2014/main" val="3354554967"/>
                    </a:ext>
                  </a:extLst>
                </a:gridCol>
                <a:gridCol w="493776">
                  <a:extLst>
                    <a:ext uri="{9D8B030D-6E8A-4147-A177-3AD203B41FA5}">
                      <a16:colId xmlns:a16="http://schemas.microsoft.com/office/drawing/2014/main" val="1719765362"/>
                    </a:ext>
                  </a:extLst>
                </a:gridCol>
                <a:gridCol w="493776">
                  <a:extLst>
                    <a:ext uri="{9D8B030D-6E8A-4147-A177-3AD203B41FA5}">
                      <a16:colId xmlns:a16="http://schemas.microsoft.com/office/drawing/2014/main" val="1692207939"/>
                    </a:ext>
                  </a:extLst>
                </a:gridCol>
                <a:gridCol w="493776">
                  <a:extLst>
                    <a:ext uri="{9D8B030D-6E8A-4147-A177-3AD203B41FA5}">
                      <a16:colId xmlns:a16="http://schemas.microsoft.com/office/drawing/2014/main" val="3151667287"/>
                    </a:ext>
                  </a:extLst>
                </a:gridCol>
                <a:gridCol w="493776">
                  <a:extLst>
                    <a:ext uri="{9D8B030D-6E8A-4147-A177-3AD203B41FA5}">
                      <a16:colId xmlns:a16="http://schemas.microsoft.com/office/drawing/2014/main" val="564245637"/>
                    </a:ext>
                  </a:extLst>
                </a:gridCol>
                <a:gridCol w="493776">
                  <a:extLst>
                    <a:ext uri="{9D8B030D-6E8A-4147-A177-3AD203B41FA5}">
                      <a16:colId xmlns:a16="http://schemas.microsoft.com/office/drawing/2014/main" val="2515411852"/>
                    </a:ext>
                  </a:extLst>
                </a:gridCol>
                <a:gridCol w="493776">
                  <a:extLst>
                    <a:ext uri="{9D8B030D-6E8A-4147-A177-3AD203B41FA5}">
                      <a16:colId xmlns:a16="http://schemas.microsoft.com/office/drawing/2014/main" val="4160141109"/>
                    </a:ext>
                  </a:extLst>
                </a:gridCol>
                <a:gridCol w="493776">
                  <a:extLst>
                    <a:ext uri="{9D8B030D-6E8A-4147-A177-3AD203B41FA5}">
                      <a16:colId xmlns:a16="http://schemas.microsoft.com/office/drawing/2014/main" val="1045444084"/>
                    </a:ext>
                  </a:extLst>
                </a:gridCol>
                <a:gridCol w="493776">
                  <a:extLst>
                    <a:ext uri="{9D8B030D-6E8A-4147-A177-3AD203B41FA5}">
                      <a16:colId xmlns:a16="http://schemas.microsoft.com/office/drawing/2014/main" val="937255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299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16:20:00</a:t>
                      </a:r>
                      <a:r>
                        <a:rPr kumimoji="0" lang="de-DE" sz="1000" b="0" i="0" u="none" strike="noStrike" kern="1200" cap="none" spc="0" normalizeH="0" baseline="0" noProof="0">
                          <a:ln>
                            <a:noFill/>
                          </a:ln>
                          <a:solidFill>
                            <a:prstClr val="black"/>
                          </a:solidFill>
                          <a:effectLst/>
                          <a:uLnTx/>
                          <a:uFillTx/>
                          <a:latin typeface="Calibri"/>
                          <a:ea typeface="+mn-ea"/>
                          <a:cs typeface="+mn-cs"/>
                        </a:rPr>
                        <a:t>
 Laura hat in ihrer Kindheit und Jugend psychische und physische Gewalt durch ihren Stiefvater erfahren. Von ihrer Mutter bekommt sie keine Unterstützung. 
Mit 19 Jahren verlässt sie ihre Familie und geht ins Frauenhaus Oberhausen. 
Jetzt, mit 24 Jahren, will wie anderen Betroffenen Mut machen: Laura hat ihre Geschichte durch einen Film mit Schauspielern öffentlich gemacht. 🎞️🎥
In dem Film “Endlich frei” erzählen drei Schauspielerinnen die persönliche, authentische Geschichte dreier Frauen. Er ist zusammen mit dem Frauenhaus Oberhausen (@frauenhaus_ob) entstanden. Der Film wird auch in Workshops in Schulen gezeigt.  
Das Frauenhaus Oberhausen setzt verstärkt auf Prävention, will vor allem jüngere Mädchen und Jungen über häusliche Gewalt aufklären und sensibilisieren. ❤️‍🩹
Für einen Podcast, der im Sommer veröffentlicht werden soll, hat der Gleichstellungsausschuss der Stadt Oberhausen 2.500 Euro Fördergeld genehmigt. 💶
Wenn du selbst betroffen bist oder jemanden kennst, der Hilfe braucht, dann kannst du dich jederzeit an das Hilfetelefon “Gewalt gegen Frauen” wenden. Telefonisch: 116 016 oder im Chat: www.hilfetelefon.de 
#Lokalzeit #WDR #ARD #Frauenhaus #HäuslicheGewalt #Gewaltprävention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https://quintly-eu-image-storage.s3.amazonaws.com/60b0c1ceafa7b1885479f8b118a661a3/a9da827a5fc93a6e31cda02c1fd175e4.jpg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9761438"/>
                  </a:ext>
                </a:extLst>
              </a:tr>
            </a:tbl>
          </a:graphicData>
        </a:graphic>
      </p:graphicFrame>
      <p:sp>
        <p:nvSpPr>
          <p:cNvPr id="4" name="Text Placeholder 3">
            <a:extLst>
              <a:ext uri="{FF2B5EF4-FFF2-40B4-BE49-F238E27FC236}">
                <a16:creationId xmlns:a16="http://schemas.microsoft.com/office/drawing/2014/main" id="{B85403D5-E5E3-49B2-B394-369555F6E3C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5607386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36649-1150-4B92-B644-B03D3630A027}"/>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2D521A0A-4CD9-4074-9106-0916C3450BA1}"/>
              </a:ext>
            </a:extLst>
          </p:cNvPr>
          <p:cNvGraphicFramePr>
            <a:graphicFrameLocks noGrp="1"/>
          </p:cNvGraphicFramePr>
          <p:nvPr>
            <p:ph type="tbl" sz="quarter" idx="13"/>
            <p:extLst>
              <p:ext uri="{D42A27DB-BD31-4B8C-83A1-F6EECF244321}">
                <p14:modId xmlns:p14="http://schemas.microsoft.com/office/powerpoint/2010/main" val="328490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43754146"/>
                    </a:ext>
                  </a:extLst>
                </a:gridCol>
                <a:gridCol w="1069847">
                  <a:extLst>
                    <a:ext uri="{9D8B030D-6E8A-4147-A177-3AD203B41FA5}">
                      <a16:colId xmlns:a16="http://schemas.microsoft.com/office/drawing/2014/main" val="2143858127"/>
                    </a:ext>
                  </a:extLst>
                </a:gridCol>
                <a:gridCol w="1399031">
                  <a:extLst>
                    <a:ext uri="{9D8B030D-6E8A-4147-A177-3AD203B41FA5}">
                      <a16:colId xmlns:a16="http://schemas.microsoft.com/office/drawing/2014/main" val="2979180980"/>
                    </a:ext>
                  </a:extLst>
                </a:gridCol>
                <a:gridCol w="493776">
                  <a:extLst>
                    <a:ext uri="{9D8B030D-6E8A-4147-A177-3AD203B41FA5}">
                      <a16:colId xmlns:a16="http://schemas.microsoft.com/office/drawing/2014/main" val="3169430536"/>
                    </a:ext>
                  </a:extLst>
                </a:gridCol>
                <a:gridCol w="493776">
                  <a:extLst>
                    <a:ext uri="{9D8B030D-6E8A-4147-A177-3AD203B41FA5}">
                      <a16:colId xmlns:a16="http://schemas.microsoft.com/office/drawing/2014/main" val="984254995"/>
                    </a:ext>
                  </a:extLst>
                </a:gridCol>
                <a:gridCol w="493776">
                  <a:extLst>
                    <a:ext uri="{9D8B030D-6E8A-4147-A177-3AD203B41FA5}">
                      <a16:colId xmlns:a16="http://schemas.microsoft.com/office/drawing/2014/main" val="1907215005"/>
                    </a:ext>
                  </a:extLst>
                </a:gridCol>
                <a:gridCol w="493776">
                  <a:extLst>
                    <a:ext uri="{9D8B030D-6E8A-4147-A177-3AD203B41FA5}">
                      <a16:colId xmlns:a16="http://schemas.microsoft.com/office/drawing/2014/main" val="1849219815"/>
                    </a:ext>
                  </a:extLst>
                </a:gridCol>
                <a:gridCol w="493776">
                  <a:extLst>
                    <a:ext uri="{9D8B030D-6E8A-4147-A177-3AD203B41FA5}">
                      <a16:colId xmlns:a16="http://schemas.microsoft.com/office/drawing/2014/main" val="2763239575"/>
                    </a:ext>
                  </a:extLst>
                </a:gridCol>
                <a:gridCol w="493776">
                  <a:extLst>
                    <a:ext uri="{9D8B030D-6E8A-4147-A177-3AD203B41FA5}">
                      <a16:colId xmlns:a16="http://schemas.microsoft.com/office/drawing/2014/main" val="92754589"/>
                    </a:ext>
                  </a:extLst>
                </a:gridCol>
                <a:gridCol w="493776">
                  <a:extLst>
                    <a:ext uri="{9D8B030D-6E8A-4147-A177-3AD203B41FA5}">
                      <a16:colId xmlns:a16="http://schemas.microsoft.com/office/drawing/2014/main" val="3270370484"/>
                    </a:ext>
                  </a:extLst>
                </a:gridCol>
                <a:gridCol w="493776">
                  <a:extLst>
                    <a:ext uri="{9D8B030D-6E8A-4147-A177-3AD203B41FA5}">
                      <a16:colId xmlns:a16="http://schemas.microsoft.com/office/drawing/2014/main" val="2899316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18903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16:31:22</a:t>
                      </a:r>
                      <a:r>
                        <a:rPr kumimoji="0" lang="de-DE" sz="1000" b="0" i="0" u="none" strike="noStrike" kern="1200" cap="none" spc="0" normalizeH="0" baseline="0" noProof="0">
                          <a:ln>
                            <a:noFill/>
                          </a:ln>
                          <a:solidFill>
                            <a:prstClr val="black"/>
                          </a:solidFill>
                          <a:effectLst/>
                          <a:uLnTx/>
                          <a:uFillTx/>
                          <a:latin typeface="Calibri"/>
                          <a:ea typeface="+mn-ea"/>
                          <a:cs typeface="+mn-cs"/>
                        </a:rPr>
                        <a:t>
 Ob Alea und ihre Mädels es am Ende wirklich ganz nach vorn geschafft haben? 🎵 
Bisschen Chaos, bisschen Panik und keiner versteht, wie’s funktioniert: Fan-Numbering war vor den Konzerten von Taylor Swift und Harry Styles schon Diskussionsthema. Auch bei Billie Eilish in Köln werden Nummern verteilt – das Prinzip: Je niedriger die Nummer, desto weiter nach vorne kommt man. Glauben wir. 👀🙈  
#BillieEilish #Cologne #Tour #Lokalzeit #WDR #ARD #FanNumbering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https://quintly-eu-image-storage.s3.amazonaws.com/60b0c1ceafa7b1885479f8b118a661a3/3b836cfb08348b9cdfc4b80e6bfcee3f.jpg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Köln, GR Rheinland, Tour de France 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59975048"/>
                  </a:ext>
                </a:extLst>
              </a:tr>
            </a:tbl>
          </a:graphicData>
        </a:graphic>
      </p:graphicFrame>
      <p:sp>
        <p:nvSpPr>
          <p:cNvPr id="4" name="Text Placeholder 3">
            <a:extLst>
              <a:ext uri="{FF2B5EF4-FFF2-40B4-BE49-F238E27FC236}">
                <a16:creationId xmlns:a16="http://schemas.microsoft.com/office/drawing/2014/main" id="{19F87CB1-A916-45AB-BC6E-B5375E9AEB48}"/>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6817627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AE4A9-F532-45AE-ADFE-C2840198CBE8}"/>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AC3CEACE-2DF0-49F9-A638-92CC205CBD4A}"/>
              </a:ext>
            </a:extLst>
          </p:cNvPr>
          <p:cNvGraphicFramePr>
            <a:graphicFrameLocks noGrp="1"/>
          </p:cNvGraphicFramePr>
          <p:nvPr>
            <p:ph type="tbl" sz="quarter" idx="13"/>
            <p:extLst>
              <p:ext uri="{D42A27DB-BD31-4B8C-83A1-F6EECF244321}">
                <p14:modId xmlns:p14="http://schemas.microsoft.com/office/powerpoint/2010/main" val="160914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96869570"/>
                    </a:ext>
                  </a:extLst>
                </a:gridCol>
                <a:gridCol w="1069847">
                  <a:extLst>
                    <a:ext uri="{9D8B030D-6E8A-4147-A177-3AD203B41FA5}">
                      <a16:colId xmlns:a16="http://schemas.microsoft.com/office/drawing/2014/main" val="2212673379"/>
                    </a:ext>
                  </a:extLst>
                </a:gridCol>
                <a:gridCol w="1399031">
                  <a:extLst>
                    <a:ext uri="{9D8B030D-6E8A-4147-A177-3AD203B41FA5}">
                      <a16:colId xmlns:a16="http://schemas.microsoft.com/office/drawing/2014/main" val="3259257477"/>
                    </a:ext>
                  </a:extLst>
                </a:gridCol>
                <a:gridCol w="493776">
                  <a:extLst>
                    <a:ext uri="{9D8B030D-6E8A-4147-A177-3AD203B41FA5}">
                      <a16:colId xmlns:a16="http://schemas.microsoft.com/office/drawing/2014/main" val="641458028"/>
                    </a:ext>
                  </a:extLst>
                </a:gridCol>
                <a:gridCol w="493776">
                  <a:extLst>
                    <a:ext uri="{9D8B030D-6E8A-4147-A177-3AD203B41FA5}">
                      <a16:colId xmlns:a16="http://schemas.microsoft.com/office/drawing/2014/main" val="988859649"/>
                    </a:ext>
                  </a:extLst>
                </a:gridCol>
                <a:gridCol w="493776">
                  <a:extLst>
                    <a:ext uri="{9D8B030D-6E8A-4147-A177-3AD203B41FA5}">
                      <a16:colId xmlns:a16="http://schemas.microsoft.com/office/drawing/2014/main" val="1678814566"/>
                    </a:ext>
                  </a:extLst>
                </a:gridCol>
                <a:gridCol w="493776">
                  <a:extLst>
                    <a:ext uri="{9D8B030D-6E8A-4147-A177-3AD203B41FA5}">
                      <a16:colId xmlns:a16="http://schemas.microsoft.com/office/drawing/2014/main" val="1567804199"/>
                    </a:ext>
                  </a:extLst>
                </a:gridCol>
                <a:gridCol w="493776">
                  <a:extLst>
                    <a:ext uri="{9D8B030D-6E8A-4147-A177-3AD203B41FA5}">
                      <a16:colId xmlns:a16="http://schemas.microsoft.com/office/drawing/2014/main" val="2972792407"/>
                    </a:ext>
                  </a:extLst>
                </a:gridCol>
                <a:gridCol w="493776">
                  <a:extLst>
                    <a:ext uri="{9D8B030D-6E8A-4147-A177-3AD203B41FA5}">
                      <a16:colId xmlns:a16="http://schemas.microsoft.com/office/drawing/2014/main" val="208143133"/>
                    </a:ext>
                  </a:extLst>
                </a:gridCol>
                <a:gridCol w="493776">
                  <a:extLst>
                    <a:ext uri="{9D8B030D-6E8A-4147-A177-3AD203B41FA5}">
                      <a16:colId xmlns:a16="http://schemas.microsoft.com/office/drawing/2014/main" val="3706919885"/>
                    </a:ext>
                  </a:extLst>
                </a:gridCol>
                <a:gridCol w="493776">
                  <a:extLst>
                    <a:ext uri="{9D8B030D-6E8A-4147-A177-3AD203B41FA5}">
                      <a16:colId xmlns:a16="http://schemas.microsoft.com/office/drawing/2014/main" val="32298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258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- 2025-05-30 12:45:00</a:t>
                      </a:r>
                      <a:r>
                        <a:rPr kumimoji="0" lang="de-DE" sz="1000" b="0" i="0" u="none" strike="noStrike" kern="1200" cap="none" spc="0" normalizeH="0" baseline="0" noProof="0">
                          <a:ln>
                            <a:noFill/>
                          </a:ln>
                          <a:solidFill>
                            <a:prstClr val="black"/>
                          </a:solidFill>
                          <a:effectLst/>
                          <a:uLnTx/>
                          <a:uFillTx/>
                          <a:latin typeface="Calibri"/>
                          <a:ea typeface="+mn-ea"/>
                          <a:cs typeface="+mn-cs"/>
                        </a:rPr>
                        <a:t>
 🏋️‍♂️Jeden Tag trainiert Jona bis zur Erschöpfung, und trotzdem: Er sieht nur einen dünnen, schwachen Kerl. 
Muskeldysmorphie nennen Ärzte diesen verzerrten Blick auf den eigenen Körper. Eine Krankheit, die Jona lange nicht als solche erkannte. Seine Gedanken kreisen obsessiv: Mehr trainieren. Strenger essen. Nie genug sein. 
Heute hilft der 22-Jährige anderen, diesen Teufelskreis zu durchbrechen. ❤️‍🩹
Spürst du ähnliche Muster bei dir? Der erste Schritt zur Heilung ist, darüber zu sprechen und dir Hilfe zu holen. Bei diesen Anlaufstellen kannst du dich melden: 
👉🏽 Deutsche Gesellschaft für Essstörungen (DGESS) - hat Beratungsangebote und Therapeutenlisten: www.dgess.de 
👉🏽 Bundesfachverband Essstörungen (BFE) - bietet Informationen und Kontakte zu spezialisierten Behandlungszentren: www.bundesfachverbandessstoerungen.de 
👉🏽 Telefonseelsorge - für akute Krisen, anonym und kostenlos: 0800-111 0 111 oder 0800-111 0 222 
#Kraftsport #MentaleGesundheit #Ernährung #Lokalzeit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https://quintly-eu-image-storage.s3.amazonaws.com/60b0c1ceafa7b1885479f8b118a661a3/edded360c29102e5dc54818f4de525f1.jpg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77388457"/>
                  </a:ext>
                </a:extLst>
              </a:tr>
            </a:tbl>
          </a:graphicData>
        </a:graphic>
      </p:graphicFrame>
      <p:sp>
        <p:nvSpPr>
          <p:cNvPr id="4" name="Text Placeholder 3">
            <a:extLst>
              <a:ext uri="{FF2B5EF4-FFF2-40B4-BE49-F238E27FC236}">
                <a16:creationId xmlns:a16="http://schemas.microsoft.com/office/drawing/2014/main" id="{A6508C07-BED8-4D27-BD1B-7B48D3CAD6D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907512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75A30-7BAE-4462-A893-73BA941DA417}"/>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F4614437-1C19-4927-AEDA-DDE2A3F59DEF}"/>
              </a:ext>
            </a:extLst>
          </p:cNvPr>
          <p:cNvGraphicFramePr>
            <a:graphicFrameLocks noGrp="1"/>
          </p:cNvGraphicFramePr>
          <p:nvPr>
            <p:ph type="tbl" sz="quarter" idx="13"/>
            <p:extLst>
              <p:ext uri="{D42A27DB-BD31-4B8C-83A1-F6EECF244321}">
                <p14:modId xmlns:p14="http://schemas.microsoft.com/office/powerpoint/2010/main" val="3449369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76771036"/>
                    </a:ext>
                  </a:extLst>
                </a:gridCol>
                <a:gridCol w="1069847">
                  <a:extLst>
                    <a:ext uri="{9D8B030D-6E8A-4147-A177-3AD203B41FA5}">
                      <a16:colId xmlns:a16="http://schemas.microsoft.com/office/drawing/2014/main" val="1472205886"/>
                    </a:ext>
                  </a:extLst>
                </a:gridCol>
                <a:gridCol w="1399031">
                  <a:extLst>
                    <a:ext uri="{9D8B030D-6E8A-4147-A177-3AD203B41FA5}">
                      <a16:colId xmlns:a16="http://schemas.microsoft.com/office/drawing/2014/main" val="1116120861"/>
                    </a:ext>
                  </a:extLst>
                </a:gridCol>
                <a:gridCol w="493776">
                  <a:extLst>
                    <a:ext uri="{9D8B030D-6E8A-4147-A177-3AD203B41FA5}">
                      <a16:colId xmlns:a16="http://schemas.microsoft.com/office/drawing/2014/main" val="3585389851"/>
                    </a:ext>
                  </a:extLst>
                </a:gridCol>
                <a:gridCol w="493776">
                  <a:extLst>
                    <a:ext uri="{9D8B030D-6E8A-4147-A177-3AD203B41FA5}">
                      <a16:colId xmlns:a16="http://schemas.microsoft.com/office/drawing/2014/main" val="4287225046"/>
                    </a:ext>
                  </a:extLst>
                </a:gridCol>
                <a:gridCol w="493776">
                  <a:extLst>
                    <a:ext uri="{9D8B030D-6E8A-4147-A177-3AD203B41FA5}">
                      <a16:colId xmlns:a16="http://schemas.microsoft.com/office/drawing/2014/main" val="1275251582"/>
                    </a:ext>
                  </a:extLst>
                </a:gridCol>
                <a:gridCol w="493776">
                  <a:extLst>
                    <a:ext uri="{9D8B030D-6E8A-4147-A177-3AD203B41FA5}">
                      <a16:colId xmlns:a16="http://schemas.microsoft.com/office/drawing/2014/main" val="3017186335"/>
                    </a:ext>
                  </a:extLst>
                </a:gridCol>
                <a:gridCol w="493776">
                  <a:extLst>
                    <a:ext uri="{9D8B030D-6E8A-4147-A177-3AD203B41FA5}">
                      <a16:colId xmlns:a16="http://schemas.microsoft.com/office/drawing/2014/main" val="357788328"/>
                    </a:ext>
                  </a:extLst>
                </a:gridCol>
                <a:gridCol w="493776">
                  <a:extLst>
                    <a:ext uri="{9D8B030D-6E8A-4147-A177-3AD203B41FA5}">
                      <a16:colId xmlns:a16="http://schemas.microsoft.com/office/drawing/2014/main" val="3781400862"/>
                    </a:ext>
                  </a:extLst>
                </a:gridCol>
                <a:gridCol w="493776">
                  <a:extLst>
                    <a:ext uri="{9D8B030D-6E8A-4147-A177-3AD203B41FA5}">
                      <a16:colId xmlns:a16="http://schemas.microsoft.com/office/drawing/2014/main" val="2851509967"/>
                    </a:ext>
                  </a:extLst>
                </a:gridCol>
                <a:gridCol w="493776">
                  <a:extLst>
                    <a:ext uri="{9D8B030D-6E8A-4147-A177-3AD203B41FA5}">
                      <a16:colId xmlns:a16="http://schemas.microsoft.com/office/drawing/2014/main" val="1439880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5177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- 2025-05-31 16:35:00</a:t>
                      </a:r>
                      <a:r>
                        <a:rPr kumimoji="0" lang="de-DE" sz="1000" b="0" i="0" u="none" strike="noStrike" kern="1200" cap="none" spc="0" normalizeH="0" baseline="0" noProof="0">
                          <a:ln>
                            <a:noFill/>
                          </a:ln>
                          <a:solidFill>
                            <a:prstClr val="black"/>
                          </a:solidFill>
                          <a:effectLst/>
                          <a:uLnTx/>
                          <a:uFillTx/>
                          <a:latin typeface="Calibri"/>
                          <a:ea typeface="+mn-ea"/>
                          <a:cs typeface="+mn-cs"/>
                        </a:rPr>
                        <a:t>
 Albrecht kennt jeden und jeder kennt Albrecht in der Zechensiedlung “Teutoburgia” in Herne.  🤝
Für viele Menschen im Ruhrgebiet ist es ein Traum mal in einem alten Zechenhaus, vielleicht sogar in einer ganzen Zechensiedlung zu wohnen. Ein Beispiel dafür: Die Zechensiedlung “Teutoburgia”. Sie ist über 100 Jahre alt, denkmalgeschützt und ein Kleinod der Beschaulichkeit.  
Und für Albrecht ist sie seit 88 Jahren sein Zuhause. ❤ 
#Ruhrgebiet #Herne #Zechensiedlung #Zuhause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https://quintly-eu-image-storage.s3.amazonaws.com/60b0c1ceafa7b1885479f8b118a661a3/8a1626848e65640d525629d98effece1.jpg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46603578"/>
                  </a:ext>
                </a:extLst>
              </a:tr>
            </a:tbl>
          </a:graphicData>
        </a:graphic>
      </p:graphicFrame>
      <p:sp>
        <p:nvSpPr>
          <p:cNvPr id="4" name="Text Placeholder 3">
            <a:extLst>
              <a:ext uri="{FF2B5EF4-FFF2-40B4-BE49-F238E27FC236}">
                <a16:creationId xmlns:a16="http://schemas.microsoft.com/office/drawing/2014/main" id="{0902754A-354A-4DC8-A1CB-EFE880209C88}"/>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4251104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6AAAF-C62B-4CD4-81B8-D760E63B44E2}"/>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206A2A09-85EB-46EC-85DD-F848DECE5645}"/>
              </a:ext>
            </a:extLst>
          </p:cNvPr>
          <p:cNvGraphicFramePr>
            <a:graphicFrameLocks noGrp="1"/>
          </p:cNvGraphicFramePr>
          <p:nvPr>
            <p:ph type="tbl" sz="quarter" idx="13"/>
            <p:extLst>
              <p:ext uri="{D42A27DB-BD31-4B8C-83A1-F6EECF244321}">
                <p14:modId xmlns:p14="http://schemas.microsoft.com/office/powerpoint/2010/main" val="927545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99596935"/>
                    </a:ext>
                  </a:extLst>
                </a:gridCol>
                <a:gridCol w="1069847">
                  <a:extLst>
                    <a:ext uri="{9D8B030D-6E8A-4147-A177-3AD203B41FA5}">
                      <a16:colId xmlns:a16="http://schemas.microsoft.com/office/drawing/2014/main" val="1788514313"/>
                    </a:ext>
                  </a:extLst>
                </a:gridCol>
                <a:gridCol w="1399031">
                  <a:extLst>
                    <a:ext uri="{9D8B030D-6E8A-4147-A177-3AD203B41FA5}">
                      <a16:colId xmlns:a16="http://schemas.microsoft.com/office/drawing/2014/main" val="531221973"/>
                    </a:ext>
                  </a:extLst>
                </a:gridCol>
                <a:gridCol w="493776">
                  <a:extLst>
                    <a:ext uri="{9D8B030D-6E8A-4147-A177-3AD203B41FA5}">
                      <a16:colId xmlns:a16="http://schemas.microsoft.com/office/drawing/2014/main" val="324740199"/>
                    </a:ext>
                  </a:extLst>
                </a:gridCol>
                <a:gridCol w="493776">
                  <a:extLst>
                    <a:ext uri="{9D8B030D-6E8A-4147-A177-3AD203B41FA5}">
                      <a16:colId xmlns:a16="http://schemas.microsoft.com/office/drawing/2014/main" val="2568802516"/>
                    </a:ext>
                  </a:extLst>
                </a:gridCol>
                <a:gridCol w="493776">
                  <a:extLst>
                    <a:ext uri="{9D8B030D-6E8A-4147-A177-3AD203B41FA5}">
                      <a16:colId xmlns:a16="http://schemas.microsoft.com/office/drawing/2014/main" val="3421862820"/>
                    </a:ext>
                  </a:extLst>
                </a:gridCol>
                <a:gridCol w="493776">
                  <a:extLst>
                    <a:ext uri="{9D8B030D-6E8A-4147-A177-3AD203B41FA5}">
                      <a16:colId xmlns:a16="http://schemas.microsoft.com/office/drawing/2014/main" val="4019003491"/>
                    </a:ext>
                  </a:extLst>
                </a:gridCol>
                <a:gridCol w="493776">
                  <a:extLst>
                    <a:ext uri="{9D8B030D-6E8A-4147-A177-3AD203B41FA5}">
                      <a16:colId xmlns:a16="http://schemas.microsoft.com/office/drawing/2014/main" val="155340741"/>
                    </a:ext>
                  </a:extLst>
                </a:gridCol>
                <a:gridCol w="493776">
                  <a:extLst>
                    <a:ext uri="{9D8B030D-6E8A-4147-A177-3AD203B41FA5}">
                      <a16:colId xmlns:a16="http://schemas.microsoft.com/office/drawing/2014/main" val="565816007"/>
                    </a:ext>
                  </a:extLst>
                </a:gridCol>
                <a:gridCol w="493776">
                  <a:extLst>
                    <a:ext uri="{9D8B030D-6E8A-4147-A177-3AD203B41FA5}">
                      <a16:colId xmlns:a16="http://schemas.microsoft.com/office/drawing/2014/main" val="4045932997"/>
                    </a:ext>
                  </a:extLst>
                </a:gridCol>
                <a:gridCol w="493776">
                  <a:extLst>
                    <a:ext uri="{9D8B030D-6E8A-4147-A177-3AD203B41FA5}">
                      <a16:colId xmlns:a16="http://schemas.microsoft.com/office/drawing/2014/main" val="3582508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2916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16:01:46</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einmal jemanden nach langer Zeit wiedergetroffen, den du nicht mehr erwartet hättest? 💛 
Tausende Kilometer von zu Hause entfernt, fanden Asif und Laila sich nach Jahren wieder – zufällig in Coesfeld. Die beiden waren einst Journalisten in Kabul, die vor den Taliban flohen. 
#Coesfeld #Flucht #Flüchtlinge #Afghanistan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https://quintly-eu-image-storage.s3.amazonaws.com/60b0c1ceafa7b1885479f8b118a661a3/7958d44d4b19f712cda07fdbeb4ebbfe.jpg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5039759"/>
                  </a:ext>
                </a:extLst>
              </a:tr>
            </a:tbl>
          </a:graphicData>
        </a:graphic>
      </p:graphicFrame>
      <p:sp>
        <p:nvSpPr>
          <p:cNvPr id="4" name="Text Placeholder 3">
            <a:extLst>
              <a:ext uri="{FF2B5EF4-FFF2-40B4-BE49-F238E27FC236}">
                <a16:creationId xmlns:a16="http://schemas.microsoft.com/office/drawing/2014/main" id="{D969D39C-2BC2-4214-9D4E-03517FE8CAA2}"/>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528681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5C077-538A-481E-8452-742087938B38}"/>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C7465E58-67B3-44A7-AB15-37CFF14E286D}"/>
              </a:ext>
            </a:extLst>
          </p:cNvPr>
          <p:cNvGraphicFramePr>
            <a:graphicFrameLocks noGrp="1"/>
          </p:cNvGraphicFramePr>
          <p:nvPr>
            <p:ph type="tbl" sz="quarter" idx="13"/>
            <p:extLst>
              <p:ext uri="{D42A27DB-BD31-4B8C-83A1-F6EECF244321}">
                <p14:modId xmlns:p14="http://schemas.microsoft.com/office/powerpoint/2010/main" val="31385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674059732"/>
                    </a:ext>
                  </a:extLst>
                </a:gridCol>
                <a:gridCol w="1069847">
                  <a:extLst>
                    <a:ext uri="{9D8B030D-6E8A-4147-A177-3AD203B41FA5}">
                      <a16:colId xmlns:a16="http://schemas.microsoft.com/office/drawing/2014/main" val="1897689500"/>
                    </a:ext>
                  </a:extLst>
                </a:gridCol>
                <a:gridCol w="1399031">
                  <a:extLst>
                    <a:ext uri="{9D8B030D-6E8A-4147-A177-3AD203B41FA5}">
                      <a16:colId xmlns:a16="http://schemas.microsoft.com/office/drawing/2014/main" val="1970217411"/>
                    </a:ext>
                  </a:extLst>
                </a:gridCol>
                <a:gridCol w="493776">
                  <a:extLst>
                    <a:ext uri="{9D8B030D-6E8A-4147-A177-3AD203B41FA5}">
                      <a16:colId xmlns:a16="http://schemas.microsoft.com/office/drawing/2014/main" val="983312638"/>
                    </a:ext>
                  </a:extLst>
                </a:gridCol>
                <a:gridCol w="493776">
                  <a:extLst>
                    <a:ext uri="{9D8B030D-6E8A-4147-A177-3AD203B41FA5}">
                      <a16:colId xmlns:a16="http://schemas.microsoft.com/office/drawing/2014/main" val="194349733"/>
                    </a:ext>
                  </a:extLst>
                </a:gridCol>
                <a:gridCol w="493776">
                  <a:extLst>
                    <a:ext uri="{9D8B030D-6E8A-4147-A177-3AD203B41FA5}">
                      <a16:colId xmlns:a16="http://schemas.microsoft.com/office/drawing/2014/main" val="51133220"/>
                    </a:ext>
                  </a:extLst>
                </a:gridCol>
                <a:gridCol w="493776">
                  <a:extLst>
                    <a:ext uri="{9D8B030D-6E8A-4147-A177-3AD203B41FA5}">
                      <a16:colId xmlns:a16="http://schemas.microsoft.com/office/drawing/2014/main" val="3781346913"/>
                    </a:ext>
                  </a:extLst>
                </a:gridCol>
                <a:gridCol w="493776">
                  <a:extLst>
                    <a:ext uri="{9D8B030D-6E8A-4147-A177-3AD203B41FA5}">
                      <a16:colId xmlns:a16="http://schemas.microsoft.com/office/drawing/2014/main" val="1149642961"/>
                    </a:ext>
                  </a:extLst>
                </a:gridCol>
                <a:gridCol w="493776">
                  <a:extLst>
                    <a:ext uri="{9D8B030D-6E8A-4147-A177-3AD203B41FA5}">
                      <a16:colId xmlns:a16="http://schemas.microsoft.com/office/drawing/2014/main" val="3946081563"/>
                    </a:ext>
                  </a:extLst>
                </a:gridCol>
                <a:gridCol w="493776">
                  <a:extLst>
                    <a:ext uri="{9D8B030D-6E8A-4147-A177-3AD203B41FA5}">
                      <a16:colId xmlns:a16="http://schemas.microsoft.com/office/drawing/2014/main" val="1066331004"/>
                    </a:ext>
                  </a:extLst>
                </a:gridCol>
                <a:gridCol w="493776">
                  <a:extLst>
                    <a:ext uri="{9D8B030D-6E8A-4147-A177-3AD203B41FA5}">
                      <a16:colId xmlns:a16="http://schemas.microsoft.com/office/drawing/2014/main" val="2825534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12908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- 2025-06-01 16:25:00</a:t>
                      </a:r>
                      <a:r>
                        <a:rPr kumimoji="0" lang="de-DE" sz="1000" b="0" i="0" u="none" strike="noStrike" kern="1200" cap="none" spc="0" normalizeH="0" baseline="0" noProof="0">
                          <a:ln>
                            <a:noFill/>
                          </a:ln>
                          <a:solidFill>
                            <a:prstClr val="black"/>
                          </a:solidFill>
                          <a:effectLst/>
                          <a:uLnTx/>
                          <a:uFillTx/>
                          <a:latin typeface="Calibri"/>
                          <a:ea typeface="+mn-ea"/>
                          <a:cs typeface="+mn-cs"/>
                        </a:rPr>
                        <a:t>
 Wilfried beerdigt seit über 20 Jahren Sternenkinder – und das völlig kostenlos! 🥹 
Seine Herzensmission entstand aus einem persönlichen Familien-Schicksal: Im Wochenbett zeigte Tochter Dajana plötzlich kein Lebenszeichen mehr  – keine Atmung, blau verfärbt. Im allerletzten Moment konnte Wilfrieds Frau sie ins Leben zurückholen. Notaufnahme, wochenlange Intensivstation und monatelange Monitoring prägten die Zeit nachhaltig. 
Heute ist auch Tochter Dajana bei den Bestattungen dabei und wird den Betrieb immer mehr übernehmen. Denn eines ist klar: Die Sternenkinder bleiben immer ihre gemeinsame Herzenssache. ❤️
👩‍💻 Autorin: Ina Reuter 
#Neuss #Sternenkinder #Beerdigung #Trost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https://quintly-eu-image-storage.s3.amazonaws.com/60b0c1ceafa7b1885479f8b118a661a3/9eb7e4410c356c7ac5b702655a0e2572.jpg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20950581"/>
                  </a:ext>
                </a:extLst>
              </a:tr>
            </a:tbl>
          </a:graphicData>
        </a:graphic>
      </p:graphicFrame>
      <p:sp>
        <p:nvSpPr>
          <p:cNvPr id="4" name="Text Placeholder 3">
            <a:extLst>
              <a:ext uri="{FF2B5EF4-FFF2-40B4-BE49-F238E27FC236}">
                <a16:creationId xmlns:a16="http://schemas.microsoft.com/office/drawing/2014/main" id="{F9458EC4-5282-4A36-8589-D8FE0CBB8FBF}"/>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908108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8A563-5F1A-4FBB-B437-903A7437CA08}"/>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CFC3249F-1933-45A7-8CBB-FEE02601BD83}"/>
              </a:ext>
            </a:extLst>
          </p:cNvPr>
          <p:cNvGraphicFramePr>
            <a:graphicFrameLocks noGrp="1"/>
          </p:cNvGraphicFramePr>
          <p:nvPr>
            <p:ph type="tbl" sz="quarter" idx="13"/>
            <p:extLst>
              <p:ext uri="{D42A27DB-BD31-4B8C-83A1-F6EECF244321}">
                <p14:modId xmlns:p14="http://schemas.microsoft.com/office/powerpoint/2010/main" val="3003466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3092391"/>
                    </a:ext>
                  </a:extLst>
                </a:gridCol>
                <a:gridCol w="1069847">
                  <a:extLst>
                    <a:ext uri="{9D8B030D-6E8A-4147-A177-3AD203B41FA5}">
                      <a16:colId xmlns:a16="http://schemas.microsoft.com/office/drawing/2014/main" val="3705760242"/>
                    </a:ext>
                  </a:extLst>
                </a:gridCol>
                <a:gridCol w="1399031">
                  <a:extLst>
                    <a:ext uri="{9D8B030D-6E8A-4147-A177-3AD203B41FA5}">
                      <a16:colId xmlns:a16="http://schemas.microsoft.com/office/drawing/2014/main" val="3003991761"/>
                    </a:ext>
                  </a:extLst>
                </a:gridCol>
                <a:gridCol w="493776">
                  <a:extLst>
                    <a:ext uri="{9D8B030D-6E8A-4147-A177-3AD203B41FA5}">
                      <a16:colId xmlns:a16="http://schemas.microsoft.com/office/drawing/2014/main" val="1994733366"/>
                    </a:ext>
                  </a:extLst>
                </a:gridCol>
                <a:gridCol w="493776">
                  <a:extLst>
                    <a:ext uri="{9D8B030D-6E8A-4147-A177-3AD203B41FA5}">
                      <a16:colId xmlns:a16="http://schemas.microsoft.com/office/drawing/2014/main" val="3427847932"/>
                    </a:ext>
                  </a:extLst>
                </a:gridCol>
                <a:gridCol w="493776">
                  <a:extLst>
                    <a:ext uri="{9D8B030D-6E8A-4147-A177-3AD203B41FA5}">
                      <a16:colId xmlns:a16="http://schemas.microsoft.com/office/drawing/2014/main" val="739919256"/>
                    </a:ext>
                  </a:extLst>
                </a:gridCol>
                <a:gridCol w="493776">
                  <a:extLst>
                    <a:ext uri="{9D8B030D-6E8A-4147-A177-3AD203B41FA5}">
                      <a16:colId xmlns:a16="http://schemas.microsoft.com/office/drawing/2014/main" val="3901137648"/>
                    </a:ext>
                  </a:extLst>
                </a:gridCol>
                <a:gridCol w="493776">
                  <a:extLst>
                    <a:ext uri="{9D8B030D-6E8A-4147-A177-3AD203B41FA5}">
                      <a16:colId xmlns:a16="http://schemas.microsoft.com/office/drawing/2014/main" val="2377422633"/>
                    </a:ext>
                  </a:extLst>
                </a:gridCol>
                <a:gridCol w="493776">
                  <a:extLst>
                    <a:ext uri="{9D8B030D-6E8A-4147-A177-3AD203B41FA5}">
                      <a16:colId xmlns:a16="http://schemas.microsoft.com/office/drawing/2014/main" val="4212937876"/>
                    </a:ext>
                  </a:extLst>
                </a:gridCol>
                <a:gridCol w="493776">
                  <a:extLst>
                    <a:ext uri="{9D8B030D-6E8A-4147-A177-3AD203B41FA5}">
                      <a16:colId xmlns:a16="http://schemas.microsoft.com/office/drawing/2014/main" val="3689274565"/>
                    </a:ext>
                  </a:extLst>
                </a:gridCol>
                <a:gridCol w="493776">
                  <a:extLst>
                    <a:ext uri="{9D8B030D-6E8A-4147-A177-3AD203B41FA5}">
                      <a16:colId xmlns:a16="http://schemas.microsoft.com/office/drawing/2014/main" val="2822443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16028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- 2025-05-26 13:56:53</a:t>
                      </a:r>
                      <a:r>
                        <a:rPr kumimoji="0" lang="de-DE" sz="1000" b="0" i="0" u="none" strike="noStrike" kern="1200" cap="none" spc="0" normalizeH="0" baseline="0" noProof="0">
                          <a:ln>
                            <a:noFill/>
                          </a:ln>
                          <a:solidFill>
                            <a:prstClr val="black"/>
                          </a:solidFill>
                          <a:effectLst/>
                          <a:uLnTx/>
                          <a:uFillTx/>
                          <a:latin typeface="Calibri"/>
                          <a:ea typeface="+mn-ea"/>
                          <a:cs typeface="+mn-cs"/>
                        </a:rPr>
                        <a:t>
 💪 Wenn das ganze Dorf mit anpackt: Christian und Ingo haben gemeinsam mit lokalen Handwerkern das Herzstück in Siedlinghausen bewahrt: ihre geliebte Dorfkneipe. 🍻 Für sie und das Dorf hat die Kneipe eine ganz besondere Bedeutung. 🙌
Kennt ihr auch solche Orte, die euer Dorf zusammenhalten? 
👩‍💻 Autorin: Sandra Wahle 
#Winterberg #Siedlinghausen #Kneipe #Dorfleben #Kneipenkultur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https://quintly-eu-image-storage.s3.amazonaws.com/60b0c1ceafa7b1885479f8b118a661a3/c833ffa74a2484e39b06a53f60560a39.jpg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4523366"/>
                  </a:ext>
                </a:extLst>
              </a:tr>
            </a:tbl>
          </a:graphicData>
        </a:graphic>
      </p:graphicFrame>
      <p:sp>
        <p:nvSpPr>
          <p:cNvPr id="4" name="Text Placeholder 3">
            <a:extLst>
              <a:ext uri="{FF2B5EF4-FFF2-40B4-BE49-F238E27FC236}">
                <a16:creationId xmlns:a16="http://schemas.microsoft.com/office/drawing/2014/main" id="{68010A1E-9A01-4FE2-81C7-028637BD3BB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689649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EFB32-CE95-4602-8A67-DBB2B21E6C62}"/>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C6B03260-9B8C-4363-AE81-34CE02762182}"/>
              </a:ext>
            </a:extLst>
          </p:cNvPr>
          <p:cNvGraphicFramePr>
            <a:graphicFrameLocks noGrp="1"/>
          </p:cNvGraphicFramePr>
          <p:nvPr>
            <p:ph type="tbl" sz="quarter" idx="13"/>
            <p:extLst>
              <p:ext uri="{D42A27DB-BD31-4B8C-83A1-F6EECF244321}">
                <p14:modId xmlns:p14="http://schemas.microsoft.com/office/powerpoint/2010/main" val="3389542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37476029"/>
                    </a:ext>
                  </a:extLst>
                </a:gridCol>
                <a:gridCol w="1069847">
                  <a:extLst>
                    <a:ext uri="{9D8B030D-6E8A-4147-A177-3AD203B41FA5}">
                      <a16:colId xmlns:a16="http://schemas.microsoft.com/office/drawing/2014/main" val="4255671317"/>
                    </a:ext>
                  </a:extLst>
                </a:gridCol>
                <a:gridCol w="1399031">
                  <a:extLst>
                    <a:ext uri="{9D8B030D-6E8A-4147-A177-3AD203B41FA5}">
                      <a16:colId xmlns:a16="http://schemas.microsoft.com/office/drawing/2014/main" val="2223459397"/>
                    </a:ext>
                  </a:extLst>
                </a:gridCol>
                <a:gridCol w="493776">
                  <a:extLst>
                    <a:ext uri="{9D8B030D-6E8A-4147-A177-3AD203B41FA5}">
                      <a16:colId xmlns:a16="http://schemas.microsoft.com/office/drawing/2014/main" val="1121678597"/>
                    </a:ext>
                  </a:extLst>
                </a:gridCol>
                <a:gridCol w="493776">
                  <a:extLst>
                    <a:ext uri="{9D8B030D-6E8A-4147-A177-3AD203B41FA5}">
                      <a16:colId xmlns:a16="http://schemas.microsoft.com/office/drawing/2014/main" val="3391779126"/>
                    </a:ext>
                  </a:extLst>
                </a:gridCol>
                <a:gridCol w="493776">
                  <a:extLst>
                    <a:ext uri="{9D8B030D-6E8A-4147-A177-3AD203B41FA5}">
                      <a16:colId xmlns:a16="http://schemas.microsoft.com/office/drawing/2014/main" val="2170691171"/>
                    </a:ext>
                  </a:extLst>
                </a:gridCol>
                <a:gridCol w="493776">
                  <a:extLst>
                    <a:ext uri="{9D8B030D-6E8A-4147-A177-3AD203B41FA5}">
                      <a16:colId xmlns:a16="http://schemas.microsoft.com/office/drawing/2014/main" val="1035298663"/>
                    </a:ext>
                  </a:extLst>
                </a:gridCol>
                <a:gridCol w="493776">
                  <a:extLst>
                    <a:ext uri="{9D8B030D-6E8A-4147-A177-3AD203B41FA5}">
                      <a16:colId xmlns:a16="http://schemas.microsoft.com/office/drawing/2014/main" val="3125486632"/>
                    </a:ext>
                  </a:extLst>
                </a:gridCol>
                <a:gridCol w="493776">
                  <a:extLst>
                    <a:ext uri="{9D8B030D-6E8A-4147-A177-3AD203B41FA5}">
                      <a16:colId xmlns:a16="http://schemas.microsoft.com/office/drawing/2014/main" val="1645562194"/>
                    </a:ext>
                  </a:extLst>
                </a:gridCol>
                <a:gridCol w="493776">
                  <a:extLst>
                    <a:ext uri="{9D8B030D-6E8A-4147-A177-3AD203B41FA5}">
                      <a16:colId xmlns:a16="http://schemas.microsoft.com/office/drawing/2014/main" val="1394837346"/>
                    </a:ext>
                  </a:extLst>
                </a:gridCol>
                <a:gridCol w="493776">
                  <a:extLst>
                    <a:ext uri="{9D8B030D-6E8A-4147-A177-3AD203B41FA5}">
                      <a16:colId xmlns:a16="http://schemas.microsoft.com/office/drawing/2014/main" val="2503920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18343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- 2025-05-28 16:05:00</a:t>
                      </a:r>
                      <a:r>
                        <a:rPr kumimoji="0" lang="de-DE" sz="1000" b="0" i="0" u="none" strike="noStrike" kern="1200" cap="none" spc="0" normalizeH="0" baseline="0" noProof="0">
                          <a:ln>
                            <a:noFill/>
                          </a:ln>
                          <a:solidFill>
                            <a:prstClr val="black"/>
                          </a:solidFill>
                          <a:effectLst/>
                          <a:uLnTx/>
                          <a:uFillTx/>
                          <a:latin typeface="Calibri"/>
                          <a:ea typeface="+mn-ea"/>
                          <a:cs typeface="+mn-cs"/>
                        </a:rPr>
                        <a:t>
 Einen Safe Space für die queere Community – zwischen Brötchen, Käse und Kaffee – den gibt es jetzt in Essen-Holsterhausen. 🌈☕ Beim Frühstück tauschen sich die Teilnehmer über ihre Erfahrungen aus und knüpfen neue Freundschaften. 
Gerade für die Älteren in der queeren Community ist das Angebot wichtig. Denn sie haben teilweise noch Zeiten erlebt, in denen Homosexualität in Deutschland illegal war und verfolgt wurde. Auch heute machen viele noch Diskriminierungserfahrungen.  
👩‍💻Autorin: Fabienne Strohmer 
️#Queer #Lesbisch #Schwul #Homosexualität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https://quintly-eu-image-storage.s3.amazonaws.com/60b0c1ceafa7b1885479f8b118a661a3/02134c1a66695bcf228c2ad1ec7c52eb.jpg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5410966"/>
                  </a:ext>
                </a:extLst>
              </a:tr>
            </a:tbl>
          </a:graphicData>
        </a:graphic>
      </p:graphicFrame>
      <p:sp>
        <p:nvSpPr>
          <p:cNvPr id="4" name="Text Placeholder 3">
            <a:extLst>
              <a:ext uri="{FF2B5EF4-FFF2-40B4-BE49-F238E27FC236}">
                <a16:creationId xmlns:a16="http://schemas.microsoft.com/office/drawing/2014/main" id="{4ACADB79-2994-43FE-B485-82176562B1B9}"/>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19268077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8259F-D9A6-492B-9504-3F3F2244043C}"/>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55F3B9CC-7361-4224-B2CC-CFDCC4722743}"/>
              </a:ext>
            </a:extLst>
          </p:cNvPr>
          <p:cNvGraphicFramePr>
            <a:graphicFrameLocks noGrp="1"/>
          </p:cNvGraphicFramePr>
          <p:nvPr>
            <p:ph type="tbl" sz="quarter" idx="13"/>
            <p:extLst>
              <p:ext uri="{D42A27DB-BD31-4B8C-83A1-F6EECF244321}">
                <p14:modId xmlns:p14="http://schemas.microsoft.com/office/powerpoint/2010/main" val="3551151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17933171"/>
                    </a:ext>
                  </a:extLst>
                </a:gridCol>
                <a:gridCol w="1069847">
                  <a:extLst>
                    <a:ext uri="{9D8B030D-6E8A-4147-A177-3AD203B41FA5}">
                      <a16:colId xmlns:a16="http://schemas.microsoft.com/office/drawing/2014/main" val="2251504447"/>
                    </a:ext>
                  </a:extLst>
                </a:gridCol>
                <a:gridCol w="1399031">
                  <a:extLst>
                    <a:ext uri="{9D8B030D-6E8A-4147-A177-3AD203B41FA5}">
                      <a16:colId xmlns:a16="http://schemas.microsoft.com/office/drawing/2014/main" val="3544676283"/>
                    </a:ext>
                  </a:extLst>
                </a:gridCol>
                <a:gridCol w="493776">
                  <a:extLst>
                    <a:ext uri="{9D8B030D-6E8A-4147-A177-3AD203B41FA5}">
                      <a16:colId xmlns:a16="http://schemas.microsoft.com/office/drawing/2014/main" val="740114957"/>
                    </a:ext>
                  </a:extLst>
                </a:gridCol>
                <a:gridCol w="493776">
                  <a:extLst>
                    <a:ext uri="{9D8B030D-6E8A-4147-A177-3AD203B41FA5}">
                      <a16:colId xmlns:a16="http://schemas.microsoft.com/office/drawing/2014/main" val="1370616400"/>
                    </a:ext>
                  </a:extLst>
                </a:gridCol>
                <a:gridCol w="493776">
                  <a:extLst>
                    <a:ext uri="{9D8B030D-6E8A-4147-A177-3AD203B41FA5}">
                      <a16:colId xmlns:a16="http://schemas.microsoft.com/office/drawing/2014/main" val="2577700092"/>
                    </a:ext>
                  </a:extLst>
                </a:gridCol>
                <a:gridCol w="493776">
                  <a:extLst>
                    <a:ext uri="{9D8B030D-6E8A-4147-A177-3AD203B41FA5}">
                      <a16:colId xmlns:a16="http://schemas.microsoft.com/office/drawing/2014/main" val="2614919014"/>
                    </a:ext>
                  </a:extLst>
                </a:gridCol>
                <a:gridCol w="493776">
                  <a:extLst>
                    <a:ext uri="{9D8B030D-6E8A-4147-A177-3AD203B41FA5}">
                      <a16:colId xmlns:a16="http://schemas.microsoft.com/office/drawing/2014/main" val="1627220624"/>
                    </a:ext>
                  </a:extLst>
                </a:gridCol>
                <a:gridCol w="493776">
                  <a:extLst>
                    <a:ext uri="{9D8B030D-6E8A-4147-A177-3AD203B41FA5}">
                      <a16:colId xmlns:a16="http://schemas.microsoft.com/office/drawing/2014/main" val="3721011499"/>
                    </a:ext>
                  </a:extLst>
                </a:gridCol>
                <a:gridCol w="493776">
                  <a:extLst>
                    <a:ext uri="{9D8B030D-6E8A-4147-A177-3AD203B41FA5}">
                      <a16:colId xmlns:a16="http://schemas.microsoft.com/office/drawing/2014/main" val="3056139185"/>
                    </a:ext>
                  </a:extLst>
                </a:gridCol>
                <a:gridCol w="493776">
                  <a:extLst>
                    <a:ext uri="{9D8B030D-6E8A-4147-A177-3AD203B41FA5}">
                      <a16:colId xmlns:a16="http://schemas.microsoft.com/office/drawing/2014/main" val="114457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660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- 2025-05-29 14:05:00</a:t>
                      </a:r>
                      <a:r>
                        <a:rPr kumimoji="0" lang="de-DE" sz="1000" b="0" i="0" u="none" strike="noStrike" kern="1200" cap="none" spc="0" normalizeH="0" baseline="0" noProof="0">
                          <a:ln>
                            <a:noFill/>
                          </a:ln>
                          <a:solidFill>
                            <a:prstClr val="black"/>
                          </a:solidFill>
                          <a:effectLst/>
                          <a:uLnTx/>
                          <a:uFillTx/>
                          <a:latin typeface="Calibri"/>
                          <a:ea typeface="+mn-ea"/>
                          <a:cs typeface="+mn-cs"/>
                        </a:rPr>
                        <a:t>
 Regina und Rudi genießen ihren zweiten Frühling. ❤ 
Nach dem Kennenlernen beim Tanzabend in der Kneipe ist schnell klar: Wir ziehen zusammen! Die gesparte Miete investieren die beiden lieber in gemeinsame Reisen. Und von ihrem Lieblingstrip haben sie uns erzählt. 🏝 
👩‍💻Autorin: Inke Köster 
💬Die besten Stories aus deiner Nachbarschaft gibt’s auch bei unserem Whatsapp-Kanal fürs Bergische Land. 📱 Schau mal rein - einfach bei Whatsapp unter „Aktuelles“ nach der Lokalzeit suchen. 🫶 
#Liebe #Pärchen #Rentner #Solingen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https://quintly-eu-image-storage.s3.amazonaws.com/60b0c1ceafa7b1885479f8b118a661a3/8a79f705fb9331eff1a2c6f3d6680bca.jpg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68485021"/>
                  </a:ext>
                </a:extLst>
              </a:tr>
            </a:tbl>
          </a:graphicData>
        </a:graphic>
      </p:graphicFrame>
      <p:sp>
        <p:nvSpPr>
          <p:cNvPr id="4" name="Text Placeholder 3">
            <a:extLst>
              <a:ext uri="{FF2B5EF4-FFF2-40B4-BE49-F238E27FC236}">
                <a16:creationId xmlns:a16="http://schemas.microsoft.com/office/drawing/2014/main" id="{6269D94F-6569-4010-8DE5-DB4E34F85510}"/>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190344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192A-20C1-419B-9433-4078FE0663CD}"/>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DD59E2CB-1CDA-4ED0-872D-BCE3E71E16CF}"/>
              </a:ext>
            </a:extLst>
          </p:cNvPr>
          <p:cNvGraphicFramePr>
            <a:graphicFrameLocks noGrp="1"/>
          </p:cNvGraphicFramePr>
          <p:nvPr>
            <p:ph type="tbl" sz="quarter" idx="13"/>
            <p:extLst>
              <p:ext uri="{D42A27DB-BD31-4B8C-83A1-F6EECF244321}">
                <p14:modId xmlns:p14="http://schemas.microsoft.com/office/powerpoint/2010/main" val="401760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26545532"/>
                    </a:ext>
                  </a:extLst>
                </a:gridCol>
                <a:gridCol w="1069847">
                  <a:extLst>
                    <a:ext uri="{9D8B030D-6E8A-4147-A177-3AD203B41FA5}">
                      <a16:colId xmlns:a16="http://schemas.microsoft.com/office/drawing/2014/main" val="1422890401"/>
                    </a:ext>
                  </a:extLst>
                </a:gridCol>
                <a:gridCol w="1399031">
                  <a:extLst>
                    <a:ext uri="{9D8B030D-6E8A-4147-A177-3AD203B41FA5}">
                      <a16:colId xmlns:a16="http://schemas.microsoft.com/office/drawing/2014/main" val="3205876592"/>
                    </a:ext>
                  </a:extLst>
                </a:gridCol>
                <a:gridCol w="493776">
                  <a:extLst>
                    <a:ext uri="{9D8B030D-6E8A-4147-A177-3AD203B41FA5}">
                      <a16:colId xmlns:a16="http://schemas.microsoft.com/office/drawing/2014/main" val="205426131"/>
                    </a:ext>
                  </a:extLst>
                </a:gridCol>
                <a:gridCol w="493776">
                  <a:extLst>
                    <a:ext uri="{9D8B030D-6E8A-4147-A177-3AD203B41FA5}">
                      <a16:colId xmlns:a16="http://schemas.microsoft.com/office/drawing/2014/main" val="2921711309"/>
                    </a:ext>
                  </a:extLst>
                </a:gridCol>
                <a:gridCol w="493776">
                  <a:extLst>
                    <a:ext uri="{9D8B030D-6E8A-4147-A177-3AD203B41FA5}">
                      <a16:colId xmlns:a16="http://schemas.microsoft.com/office/drawing/2014/main" val="698725887"/>
                    </a:ext>
                  </a:extLst>
                </a:gridCol>
                <a:gridCol w="493776">
                  <a:extLst>
                    <a:ext uri="{9D8B030D-6E8A-4147-A177-3AD203B41FA5}">
                      <a16:colId xmlns:a16="http://schemas.microsoft.com/office/drawing/2014/main" val="2092906753"/>
                    </a:ext>
                  </a:extLst>
                </a:gridCol>
                <a:gridCol w="493776">
                  <a:extLst>
                    <a:ext uri="{9D8B030D-6E8A-4147-A177-3AD203B41FA5}">
                      <a16:colId xmlns:a16="http://schemas.microsoft.com/office/drawing/2014/main" val="3353433259"/>
                    </a:ext>
                  </a:extLst>
                </a:gridCol>
                <a:gridCol w="493776">
                  <a:extLst>
                    <a:ext uri="{9D8B030D-6E8A-4147-A177-3AD203B41FA5}">
                      <a16:colId xmlns:a16="http://schemas.microsoft.com/office/drawing/2014/main" val="1024568791"/>
                    </a:ext>
                  </a:extLst>
                </a:gridCol>
                <a:gridCol w="493776">
                  <a:extLst>
                    <a:ext uri="{9D8B030D-6E8A-4147-A177-3AD203B41FA5}">
                      <a16:colId xmlns:a16="http://schemas.microsoft.com/office/drawing/2014/main" val="3940485262"/>
                    </a:ext>
                  </a:extLst>
                </a:gridCol>
                <a:gridCol w="493776">
                  <a:extLst>
                    <a:ext uri="{9D8B030D-6E8A-4147-A177-3AD203B41FA5}">
                      <a16:colId xmlns:a16="http://schemas.microsoft.com/office/drawing/2014/main" val="1926897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434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- 2025-05-27 10:05:58</a:t>
                      </a:r>
                      <a:r>
                        <a:rPr kumimoji="0" lang="en-US" sz="1000" b="0" i="0" u="none" strike="noStrike" kern="1200" cap="none" spc="0" normalizeH="0" baseline="0" noProof="0">
                          <a:ln>
                            <a:noFill/>
                          </a:ln>
                          <a:solidFill>
                            <a:prstClr val="black"/>
                          </a:solidFill>
                          <a:effectLst/>
                          <a:uLnTx/>
                          <a:uFillTx/>
                          <a:latin typeface="Calibri"/>
                          <a:ea typeface="+mn-ea"/>
                          <a:cs typeface="+mn-cs"/>
                        </a:rPr>
                        <a:t>
 Seit neun Monaten sucht Gina Ketteler jetzt schon nach einem Job, der zu ihrem Familienleben passt. Deswegen war sie beim Job-Speed-Dating für Mütter. Begleitet wurde sie von ihrem Mann und ihren zwei kleinen Töchtern. 👨‍👩‍👧‍👧 
👩‍💻 Autorin: Lena Velten 
#Jobsuche #JobSpeedDating #KarrieremitKind #Lokalzeit #WDR #ARD #Aachen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https://quintly-eu-image-storage.s3.amazonaws.com/60b0c1ceafa7b1885479f8b118a661a3/a86a3f6bbd9a4b9cc9591e5007a22bb2.jpg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Aachen,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4246206"/>
                  </a:ext>
                </a:extLst>
              </a:tr>
            </a:tbl>
          </a:graphicData>
        </a:graphic>
      </p:graphicFrame>
      <p:sp>
        <p:nvSpPr>
          <p:cNvPr id="4" name="Text Placeholder 3">
            <a:extLst>
              <a:ext uri="{FF2B5EF4-FFF2-40B4-BE49-F238E27FC236}">
                <a16:creationId xmlns:a16="http://schemas.microsoft.com/office/drawing/2014/main" id="{F7C85AC1-9C32-400B-8B4B-E17D2238C9AA}"/>
              </a:ext>
            </a:extLst>
          </p:cNvPr>
          <p:cNvSpPr>
            <a:spLocks noGrp="1"/>
          </p:cNvSpPr>
          <p:nvPr>
            <p:ph type="body" sz="quarter" idx="14"/>
          </p:nvPr>
        </p:nvSpPr>
        <p:spPr/>
        <p:txBody>
          <a:bodyPr/>
          <a:lstStyle/>
          <a:p>
            <a:r>
              <a:rPr lang="en-US"/>
              <a:t>26/05/2025 - 01/06/2025</a:t>
            </a:r>
          </a:p>
        </p:txBody>
      </p:sp>
    </p:spTree>
    <p:extLst>
      <p:ext uri="{BB962C8B-B14F-4D97-AF65-F5344CB8AC3E}">
        <p14:creationId xmlns:p14="http://schemas.microsoft.com/office/powerpoint/2010/main" val="20751553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4055</Words>
  <Application>Microsoft Office PowerPoint</Application>
  <PresentationFormat>On-screen Show (4:3)</PresentationFormat>
  <Paragraphs>493</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2025-06-02T05:28:23Z</dcterms:created>
  <dcterms:modified xsi:type="dcterms:W3CDTF">2025-06-02T05:31:26Z</dcterms:modified>
</cp:coreProperties>
</file>