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80310-B278-426F-9F6C-29B59B0F46ED}"/>
              </a:ext>
            </a:extLst>
          </p:cNvPr>
          <p:cNvSpPr>
            <a:spLocks noGrp="1"/>
          </p:cNvSpPr>
          <p:nvPr>
            <p:ph type="title"/>
          </p:nvPr>
        </p:nvSpPr>
        <p:spPr/>
        <p:txBody>
          <a:bodyPr/>
          <a:lstStyle/>
          <a:p>
            <a:r>
              <a:rPr lang="de-DE"/>
              <a:t>Instagram Alle Posts des Zeitraums (mit Total Interactions) | lokalzeit - 1 of 21</a:t>
            </a:r>
            <a:endParaRPr lang="en-US"/>
          </a:p>
        </p:txBody>
      </p:sp>
      <p:graphicFrame>
        <p:nvGraphicFramePr>
          <p:cNvPr id="5" name="Table Placeholder 4">
            <a:extLst>
              <a:ext uri="{FF2B5EF4-FFF2-40B4-BE49-F238E27FC236}">
                <a16:creationId xmlns:a16="http://schemas.microsoft.com/office/drawing/2014/main" id="{85126398-EE9D-47BE-9781-C2CC73BB8D47}"/>
              </a:ext>
            </a:extLst>
          </p:cNvPr>
          <p:cNvGraphicFramePr>
            <a:graphicFrameLocks noGrp="1"/>
          </p:cNvGraphicFramePr>
          <p:nvPr>
            <p:ph type="tbl" sz="quarter" idx="13"/>
            <p:extLst>
              <p:ext uri="{D42A27DB-BD31-4B8C-83A1-F6EECF244321}">
                <p14:modId xmlns:p14="http://schemas.microsoft.com/office/powerpoint/2010/main" val="2010987240"/>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09344920"/>
                    </a:ext>
                  </a:extLst>
                </a:gridCol>
                <a:gridCol w="1316736">
                  <a:extLst>
                    <a:ext uri="{9D8B030D-6E8A-4147-A177-3AD203B41FA5}">
                      <a16:colId xmlns:a16="http://schemas.microsoft.com/office/drawing/2014/main" val="1027444928"/>
                    </a:ext>
                  </a:extLst>
                </a:gridCol>
                <a:gridCol w="1316736">
                  <a:extLst>
                    <a:ext uri="{9D8B030D-6E8A-4147-A177-3AD203B41FA5}">
                      <a16:colId xmlns:a16="http://schemas.microsoft.com/office/drawing/2014/main" val="2692028437"/>
                    </a:ext>
                  </a:extLst>
                </a:gridCol>
                <a:gridCol w="1316736">
                  <a:extLst>
                    <a:ext uri="{9D8B030D-6E8A-4147-A177-3AD203B41FA5}">
                      <a16:colId xmlns:a16="http://schemas.microsoft.com/office/drawing/2014/main" val="2428472173"/>
                    </a:ext>
                  </a:extLst>
                </a:gridCol>
                <a:gridCol w="1316736">
                  <a:extLst>
                    <a:ext uri="{9D8B030D-6E8A-4147-A177-3AD203B41FA5}">
                      <a16:colId xmlns:a16="http://schemas.microsoft.com/office/drawing/2014/main" val="83044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1286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- 2025-05-25 15:02:43</a:t>
                      </a:r>
                      <a:r>
                        <a:rPr kumimoji="0" lang="de-DE" sz="1000" b="0" i="0" u="none" strike="noStrike" kern="1200" cap="none" spc="0" normalizeH="0" baseline="0" noProof="0">
                          <a:ln>
                            <a:noFill/>
                          </a:ln>
                          <a:solidFill>
                            <a:prstClr val="black"/>
                          </a:solidFill>
                          <a:effectLst/>
                          <a:uLnTx/>
                          <a:uFillTx/>
                          <a:latin typeface="Calibri"/>
                          <a:ea typeface="+mn-ea"/>
                          <a:cs typeface="+mn-cs"/>
                        </a:rPr>
                        <a:t>
 Zuhause bleiben, weil Du mit Deinem Rollstuhl zu viele Barrieren passieren musst? Für Ilias aus Leverkusen keine Option. 👨‍🦽 
Er will einfach nur dabei sein - und nicht immer vom gesellschaftlichen Leben ausgegrenzt werden. Dafür geht er auf die Straße und setzt ein Zeichen. Und mit im Gepäck auch immer seine Tischtennisplatte. ❤️
👩‍💻Autorin: Elisabeth Kowalski
#Leverkusen #Inklusion #Barrierefrei #Aktivismus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465272</a:t>
                      </a:r>
                    </a:p>
                  </a:txBody>
                  <a:tcPr/>
                </a:tc>
                <a:extLst>
                  <a:ext uri="{0D108BD9-81ED-4DB2-BD59-A6C34878D82A}">
                    <a16:rowId xmlns:a16="http://schemas.microsoft.com/office/drawing/2014/main" val="652703102"/>
                  </a:ext>
                </a:extLst>
              </a:tr>
            </a:tbl>
          </a:graphicData>
        </a:graphic>
      </p:graphicFrame>
      <p:sp>
        <p:nvSpPr>
          <p:cNvPr id="4" name="Text Placeholder 3">
            <a:extLst>
              <a:ext uri="{FF2B5EF4-FFF2-40B4-BE49-F238E27FC236}">
                <a16:creationId xmlns:a16="http://schemas.microsoft.com/office/drawing/2014/main" id="{8BB4AE7F-A96F-460C-A394-39223C15B7C0}"/>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713220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0CCE-D67C-437F-85C1-13FAA539B1E3}"/>
              </a:ext>
            </a:extLst>
          </p:cNvPr>
          <p:cNvSpPr>
            <a:spLocks noGrp="1"/>
          </p:cNvSpPr>
          <p:nvPr>
            <p:ph type="title"/>
          </p:nvPr>
        </p:nvSpPr>
        <p:spPr/>
        <p:txBody>
          <a:bodyPr/>
          <a:lstStyle/>
          <a:p>
            <a:r>
              <a:rPr lang="de-DE"/>
              <a:t>Instagram Alle Posts des Zeitraums (mit Total Interactions) | lokalzeit - 2 of 21</a:t>
            </a:r>
            <a:endParaRPr lang="en-US"/>
          </a:p>
        </p:txBody>
      </p:sp>
      <p:graphicFrame>
        <p:nvGraphicFramePr>
          <p:cNvPr id="5" name="Table Placeholder 4">
            <a:extLst>
              <a:ext uri="{FF2B5EF4-FFF2-40B4-BE49-F238E27FC236}">
                <a16:creationId xmlns:a16="http://schemas.microsoft.com/office/drawing/2014/main" id="{48484412-53B9-47BD-9F87-E630A89DAC56}"/>
              </a:ext>
            </a:extLst>
          </p:cNvPr>
          <p:cNvGraphicFramePr>
            <a:graphicFrameLocks noGrp="1"/>
          </p:cNvGraphicFramePr>
          <p:nvPr>
            <p:ph type="tbl" sz="quarter" idx="13"/>
            <p:extLst>
              <p:ext uri="{D42A27DB-BD31-4B8C-83A1-F6EECF244321}">
                <p14:modId xmlns:p14="http://schemas.microsoft.com/office/powerpoint/2010/main" val="131922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50926058"/>
                    </a:ext>
                  </a:extLst>
                </a:gridCol>
                <a:gridCol w="1316736">
                  <a:extLst>
                    <a:ext uri="{9D8B030D-6E8A-4147-A177-3AD203B41FA5}">
                      <a16:colId xmlns:a16="http://schemas.microsoft.com/office/drawing/2014/main" val="3265339040"/>
                    </a:ext>
                  </a:extLst>
                </a:gridCol>
                <a:gridCol w="1316736">
                  <a:extLst>
                    <a:ext uri="{9D8B030D-6E8A-4147-A177-3AD203B41FA5}">
                      <a16:colId xmlns:a16="http://schemas.microsoft.com/office/drawing/2014/main" val="3241733988"/>
                    </a:ext>
                  </a:extLst>
                </a:gridCol>
                <a:gridCol w="1316736">
                  <a:extLst>
                    <a:ext uri="{9D8B030D-6E8A-4147-A177-3AD203B41FA5}">
                      <a16:colId xmlns:a16="http://schemas.microsoft.com/office/drawing/2014/main" val="1109194302"/>
                    </a:ext>
                  </a:extLst>
                </a:gridCol>
                <a:gridCol w="1316736">
                  <a:extLst>
                    <a:ext uri="{9D8B030D-6E8A-4147-A177-3AD203B41FA5}">
                      <a16:colId xmlns:a16="http://schemas.microsoft.com/office/drawing/2014/main" val="382883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7341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- 2025-05-23 13:05:00</a:t>
                      </a:r>
                      <a:r>
                        <a:rPr kumimoji="0" lang="de-DE" sz="1000" b="0" i="0" u="none" strike="noStrike" kern="1200" cap="none" spc="0" normalizeH="0" baseline="0" noProof="0">
                          <a:ln>
                            <a:noFill/>
                          </a:ln>
                          <a:solidFill>
                            <a:prstClr val="black"/>
                          </a:solidFill>
                          <a:effectLst/>
                          <a:uLnTx/>
                          <a:uFillTx/>
                          <a:latin typeface="Calibri"/>
                          <a:ea typeface="+mn-ea"/>
                          <a:cs typeface="+mn-cs"/>
                        </a:rPr>
                        <a:t>
 Vor einem Jahr bekommt Linda Menke eine Diagnose, die ihr Leben auf dem Kopf stellt: Eierstockkrebs. ❤️‍🩹 Der Tumor ist so groß wie eine Mango. 🥭
🏥 Die junge Mutter wird schnell operiert. Die OP verläuft gut, aber es kommt zu Komplikationen. Insgesamt ist sie sechs Wochen im Krankenhaus und wurde acht Mal operiert. Darauf folgt eine Chemotherapie und der Haarverlust. 💊💇‍♀️
Sie gibt nicht auf. Ihr Mann und ihre kleine Tochter unterstützen sie.💕 Heute ist die 35-Jährige krebsfrei und geht noch positiver durchs Leben als ohnehin schon. 🙌
👩🏼‍💻Autorin: Jana Haver
#Lokalzeit #WDR #Eierstockkrebs #Frauengesundheit #Krebs #ARD #BadOeynhausen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318003</a:t>
                      </a:r>
                    </a:p>
                  </a:txBody>
                  <a:tcPr/>
                </a:tc>
                <a:extLst>
                  <a:ext uri="{0D108BD9-81ED-4DB2-BD59-A6C34878D82A}">
                    <a16:rowId xmlns:a16="http://schemas.microsoft.com/office/drawing/2014/main" val="2255226083"/>
                  </a:ext>
                </a:extLst>
              </a:tr>
            </a:tbl>
          </a:graphicData>
        </a:graphic>
      </p:graphicFrame>
      <p:sp>
        <p:nvSpPr>
          <p:cNvPr id="4" name="Text Placeholder 3">
            <a:extLst>
              <a:ext uri="{FF2B5EF4-FFF2-40B4-BE49-F238E27FC236}">
                <a16:creationId xmlns:a16="http://schemas.microsoft.com/office/drawing/2014/main" id="{4206F397-9E2E-417E-A90D-ED1EA87FE344}"/>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3124696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7201-250C-4C50-9AF0-E6943FD5FCC5}"/>
              </a:ext>
            </a:extLst>
          </p:cNvPr>
          <p:cNvSpPr>
            <a:spLocks noGrp="1"/>
          </p:cNvSpPr>
          <p:nvPr>
            <p:ph type="title"/>
          </p:nvPr>
        </p:nvSpPr>
        <p:spPr/>
        <p:txBody>
          <a:bodyPr/>
          <a:lstStyle/>
          <a:p>
            <a:r>
              <a:rPr lang="de-DE"/>
              <a:t>Instagram Alle Posts des Zeitraums (mit Total Interactions) | lokalzeit - 3 of 21</a:t>
            </a:r>
            <a:endParaRPr lang="en-US"/>
          </a:p>
        </p:txBody>
      </p:sp>
      <p:graphicFrame>
        <p:nvGraphicFramePr>
          <p:cNvPr id="5" name="Table Placeholder 4">
            <a:extLst>
              <a:ext uri="{FF2B5EF4-FFF2-40B4-BE49-F238E27FC236}">
                <a16:creationId xmlns:a16="http://schemas.microsoft.com/office/drawing/2014/main" id="{5435D4F9-FD38-4294-8A18-94B60E814AE6}"/>
              </a:ext>
            </a:extLst>
          </p:cNvPr>
          <p:cNvGraphicFramePr>
            <a:graphicFrameLocks noGrp="1"/>
          </p:cNvGraphicFramePr>
          <p:nvPr>
            <p:ph type="tbl" sz="quarter" idx="13"/>
            <p:extLst>
              <p:ext uri="{D42A27DB-BD31-4B8C-83A1-F6EECF244321}">
                <p14:modId xmlns:p14="http://schemas.microsoft.com/office/powerpoint/2010/main" val="2944182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9634120"/>
                    </a:ext>
                  </a:extLst>
                </a:gridCol>
                <a:gridCol w="1316736">
                  <a:extLst>
                    <a:ext uri="{9D8B030D-6E8A-4147-A177-3AD203B41FA5}">
                      <a16:colId xmlns:a16="http://schemas.microsoft.com/office/drawing/2014/main" val="857973571"/>
                    </a:ext>
                  </a:extLst>
                </a:gridCol>
                <a:gridCol w="1316736">
                  <a:extLst>
                    <a:ext uri="{9D8B030D-6E8A-4147-A177-3AD203B41FA5}">
                      <a16:colId xmlns:a16="http://schemas.microsoft.com/office/drawing/2014/main" val="3355156457"/>
                    </a:ext>
                  </a:extLst>
                </a:gridCol>
                <a:gridCol w="1316736">
                  <a:extLst>
                    <a:ext uri="{9D8B030D-6E8A-4147-A177-3AD203B41FA5}">
                      <a16:colId xmlns:a16="http://schemas.microsoft.com/office/drawing/2014/main" val="2255515956"/>
                    </a:ext>
                  </a:extLst>
                </a:gridCol>
                <a:gridCol w="1316736">
                  <a:extLst>
                    <a:ext uri="{9D8B030D-6E8A-4147-A177-3AD203B41FA5}">
                      <a16:colId xmlns:a16="http://schemas.microsoft.com/office/drawing/2014/main" val="2330547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0795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- 2025-05-23 10:00:07</a:t>
                      </a:r>
                      <a:r>
                        <a:rPr kumimoji="0" lang="de-DE" sz="1000" b="0" i="0" u="none" strike="noStrike" kern="1200" cap="none" spc="0" normalizeH="0" baseline="0" noProof="0">
                          <a:ln>
                            <a:noFill/>
                          </a:ln>
                          <a:solidFill>
                            <a:prstClr val="black"/>
                          </a:solidFill>
                          <a:effectLst/>
                          <a:uLnTx/>
                          <a:uFillTx/>
                          <a:latin typeface="Calibri"/>
                          <a:ea typeface="+mn-ea"/>
                          <a:cs typeface="+mn-cs"/>
                        </a:rPr>
                        <a:t>
 Toni &amp; Jean 👑 sind das erste schwule Königspaar auf dem Gebiet des Altkreises Lippstadt. Das ganze Dorf feiert die zwei und zeigt: Tradition geht auch bunt. 🌈
Schützenvereine gelten für viele noch als altmodisch und traditionsbewusst – aber die Schützenbruderschaft aus Rüthen-Oestereiden setzt ein klares Statement.
👩🏼‍💻Autorin: Katharina Böhmer 
#Schützenfest #Queer #Tradition #Rüthen #Westfalen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208334</a:t>
                      </a:r>
                    </a:p>
                  </a:txBody>
                  <a:tcPr/>
                </a:tc>
                <a:extLst>
                  <a:ext uri="{0D108BD9-81ED-4DB2-BD59-A6C34878D82A}">
                    <a16:rowId xmlns:a16="http://schemas.microsoft.com/office/drawing/2014/main" val="1290841931"/>
                  </a:ext>
                </a:extLst>
              </a:tr>
            </a:tbl>
          </a:graphicData>
        </a:graphic>
      </p:graphicFrame>
      <p:sp>
        <p:nvSpPr>
          <p:cNvPr id="4" name="Text Placeholder 3">
            <a:extLst>
              <a:ext uri="{FF2B5EF4-FFF2-40B4-BE49-F238E27FC236}">
                <a16:creationId xmlns:a16="http://schemas.microsoft.com/office/drawing/2014/main" id="{EF6D2A65-A801-47E4-B7B5-DEC22BA2C80E}"/>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82625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BC4B0-9C15-4595-89F2-43B085CFE18E}"/>
              </a:ext>
            </a:extLst>
          </p:cNvPr>
          <p:cNvSpPr>
            <a:spLocks noGrp="1"/>
          </p:cNvSpPr>
          <p:nvPr>
            <p:ph type="title"/>
          </p:nvPr>
        </p:nvSpPr>
        <p:spPr/>
        <p:txBody>
          <a:bodyPr/>
          <a:lstStyle/>
          <a:p>
            <a:r>
              <a:rPr lang="de-DE"/>
              <a:t>Instagram Alle Posts des Zeitraums (mit Total Interactions) | lokalzeit - 4 of 21</a:t>
            </a:r>
            <a:endParaRPr lang="en-US"/>
          </a:p>
        </p:txBody>
      </p:sp>
      <p:graphicFrame>
        <p:nvGraphicFramePr>
          <p:cNvPr id="5" name="Table Placeholder 4">
            <a:extLst>
              <a:ext uri="{FF2B5EF4-FFF2-40B4-BE49-F238E27FC236}">
                <a16:creationId xmlns:a16="http://schemas.microsoft.com/office/drawing/2014/main" id="{060D3E97-BD19-43AD-870E-FE72BC4751CC}"/>
              </a:ext>
            </a:extLst>
          </p:cNvPr>
          <p:cNvGraphicFramePr>
            <a:graphicFrameLocks noGrp="1"/>
          </p:cNvGraphicFramePr>
          <p:nvPr>
            <p:ph type="tbl" sz="quarter" idx="13"/>
            <p:extLst>
              <p:ext uri="{D42A27DB-BD31-4B8C-83A1-F6EECF244321}">
                <p14:modId xmlns:p14="http://schemas.microsoft.com/office/powerpoint/2010/main" val="140813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86336630"/>
                    </a:ext>
                  </a:extLst>
                </a:gridCol>
                <a:gridCol w="1316736">
                  <a:extLst>
                    <a:ext uri="{9D8B030D-6E8A-4147-A177-3AD203B41FA5}">
                      <a16:colId xmlns:a16="http://schemas.microsoft.com/office/drawing/2014/main" val="2518669962"/>
                    </a:ext>
                  </a:extLst>
                </a:gridCol>
                <a:gridCol w="1316736">
                  <a:extLst>
                    <a:ext uri="{9D8B030D-6E8A-4147-A177-3AD203B41FA5}">
                      <a16:colId xmlns:a16="http://schemas.microsoft.com/office/drawing/2014/main" val="3678119784"/>
                    </a:ext>
                  </a:extLst>
                </a:gridCol>
                <a:gridCol w="1316736">
                  <a:extLst>
                    <a:ext uri="{9D8B030D-6E8A-4147-A177-3AD203B41FA5}">
                      <a16:colId xmlns:a16="http://schemas.microsoft.com/office/drawing/2014/main" val="826535681"/>
                    </a:ext>
                  </a:extLst>
                </a:gridCol>
                <a:gridCol w="1316736">
                  <a:extLst>
                    <a:ext uri="{9D8B030D-6E8A-4147-A177-3AD203B41FA5}">
                      <a16:colId xmlns:a16="http://schemas.microsoft.com/office/drawing/2014/main" val="409345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5752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- 2025-05-22 13:19:32</a:t>
                      </a:r>
                      <a:r>
                        <a:rPr kumimoji="0" lang="de-DE" sz="1000" b="0" i="0" u="none" strike="noStrike" kern="1200" cap="none" spc="0" normalizeH="0" baseline="0" noProof="0">
                          <a:ln>
                            <a:noFill/>
                          </a:ln>
                          <a:solidFill>
                            <a:prstClr val="black"/>
                          </a:solidFill>
                          <a:effectLst/>
                          <a:uLnTx/>
                          <a:uFillTx/>
                          <a:latin typeface="Calibri"/>
                          <a:ea typeface="+mn-ea"/>
                          <a:cs typeface="+mn-cs"/>
                        </a:rPr>
                        <a:t>
 Im Sommer 2024 setzten Unbekannte drei Minischwein-Sauen in Stemwede aus. 🤨 
Dem Tierheim Lübbecke gelang es mit viel Mühe und Geduld, die Sauen einzufangen. Doch damit nicht genug: Die Minischwein-Sauen hatten sich offenbar mit Wildschweinen gepaart. Inzwischen flitzen acht quicklebendige Ferkel durch das Tierheim. 🐷 
Das Tierheim sucht nun dringend einen geeigneten Hof mit viel Platz, der dem tierischen Nachwuchs auf Dauer ein gutes Zuhause bieten kann. 🌾💗 
#Lübbecke #Tierheim #Minischweine #Wildschweine #Paarung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127612</a:t>
                      </a:r>
                    </a:p>
                  </a:txBody>
                  <a:tcPr/>
                </a:tc>
                <a:extLst>
                  <a:ext uri="{0D108BD9-81ED-4DB2-BD59-A6C34878D82A}">
                    <a16:rowId xmlns:a16="http://schemas.microsoft.com/office/drawing/2014/main" val="3429913524"/>
                  </a:ext>
                </a:extLst>
              </a:tr>
            </a:tbl>
          </a:graphicData>
        </a:graphic>
      </p:graphicFrame>
      <p:sp>
        <p:nvSpPr>
          <p:cNvPr id="4" name="Text Placeholder 3">
            <a:extLst>
              <a:ext uri="{FF2B5EF4-FFF2-40B4-BE49-F238E27FC236}">
                <a16:creationId xmlns:a16="http://schemas.microsoft.com/office/drawing/2014/main" id="{BBCB02A9-B6F4-4BA9-BF9A-7F35511C355B}"/>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3306361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44E6A-CACF-412C-8E90-12AF99E53C99}"/>
              </a:ext>
            </a:extLst>
          </p:cNvPr>
          <p:cNvSpPr>
            <a:spLocks noGrp="1"/>
          </p:cNvSpPr>
          <p:nvPr>
            <p:ph type="title"/>
          </p:nvPr>
        </p:nvSpPr>
        <p:spPr/>
        <p:txBody>
          <a:bodyPr/>
          <a:lstStyle/>
          <a:p>
            <a:r>
              <a:rPr lang="de-DE"/>
              <a:t>Instagram Alle Posts des Zeitraums (mit Total Interactions) | lokalzeit - 5 of 21</a:t>
            </a:r>
            <a:endParaRPr lang="en-US"/>
          </a:p>
        </p:txBody>
      </p:sp>
      <p:graphicFrame>
        <p:nvGraphicFramePr>
          <p:cNvPr id="5" name="Table Placeholder 4">
            <a:extLst>
              <a:ext uri="{FF2B5EF4-FFF2-40B4-BE49-F238E27FC236}">
                <a16:creationId xmlns:a16="http://schemas.microsoft.com/office/drawing/2014/main" id="{11CF416B-8F0B-47A9-BE44-B49EDB793334}"/>
              </a:ext>
            </a:extLst>
          </p:cNvPr>
          <p:cNvGraphicFramePr>
            <a:graphicFrameLocks noGrp="1"/>
          </p:cNvGraphicFramePr>
          <p:nvPr>
            <p:ph type="tbl" sz="quarter" idx="13"/>
            <p:extLst>
              <p:ext uri="{D42A27DB-BD31-4B8C-83A1-F6EECF244321}">
                <p14:modId xmlns:p14="http://schemas.microsoft.com/office/powerpoint/2010/main" val="2823097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35866675"/>
                    </a:ext>
                  </a:extLst>
                </a:gridCol>
                <a:gridCol w="1316736">
                  <a:extLst>
                    <a:ext uri="{9D8B030D-6E8A-4147-A177-3AD203B41FA5}">
                      <a16:colId xmlns:a16="http://schemas.microsoft.com/office/drawing/2014/main" val="720288777"/>
                    </a:ext>
                  </a:extLst>
                </a:gridCol>
                <a:gridCol w="1316736">
                  <a:extLst>
                    <a:ext uri="{9D8B030D-6E8A-4147-A177-3AD203B41FA5}">
                      <a16:colId xmlns:a16="http://schemas.microsoft.com/office/drawing/2014/main" val="1789839650"/>
                    </a:ext>
                  </a:extLst>
                </a:gridCol>
                <a:gridCol w="1316736">
                  <a:extLst>
                    <a:ext uri="{9D8B030D-6E8A-4147-A177-3AD203B41FA5}">
                      <a16:colId xmlns:a16="http://schemas.microsoft.com/office/drawing/2014/main" val="3570731203"/>
                    </a:ext>
                  </a:extLst>
                </a:gridCol>
                <a:gridCol w="1316736">
                  <a:extLst>
                    <a:ext uri="{9D8B030D-6E8A-4147-A177-3AD203B41FA5}">
                      <a16:colId xmlns:a16="http://schemas.microsoft.com/office/drawing/2014/main" val="30386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2237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- 2025-05-22 17:14:16</a:t>
                      </a:r>
                      <a:r>
                        <a:rPr kumimoji="0" lang="de-DE" sz="1000" b="0" i="0" u="none" strike="noStrike" kern="1200" cap="none" spc="0" normalizeH="0" baseline="0" noProof="0">
                          <a:ln>
                            <a:noFill/>
                          </a:ln>
                          <a:solidFill>
                            <a:prstClr val="black"/>
                          </a:solidFill>
                          <a:effectLst/>
                          <a:uLnTx/>
                          <a:uFillTx/>
                          <a:latin typeface="Calibri"/>
                          <a:ea typeface="+mn-ea"/>
                          <a:cs typeface="+mn-cs"/>
                        </a:rPr>
                        <a:t>
 Michael ging zum Arzt, weil seine Arme müde waren. Die Diagnose: ALS, eine Nervenkrankheit. Vier Jahre später ist er bis zum Kopf gelähmt. So lange es ihm möglich ist, nimmt mvausb aktiv am Leben teil und organisiert eine eigene Charity-Aktion um der Forschung und anderen, die auch an ALS erkrankt sind, zu helfen. 💗 
👩‍💻 Autorin: Katja Bothe 
#ALS #AmyotropheLateralsklerose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103703</a:t>
                      </a:r>
                    </a:p>
                  </a:txBody>
                  <a:tcPr/>
                </a:tc>
                <a:extLst>
                  <a:ext uri="{0D108BD9-81ED-4DB2-BD59-A6C34878D82A}">
                    <a16:rowId xmlns:a16="http://schemas.microsoft.com/office/drawing/2014/main" val="2532997741"/>
                  </a:ext>
                </a:extLst>
              </a:tr>
            </a:tbl>
          </a:graphicData>
        </a:graphic>
      </p:graphicFrame>
      <p:sp>
        <p:nvSpPr>
          <p:cNvPr id="4" name="Text Placeholder 3">
            <a:extLst>
              <a:ext uri="{FF2B5EF4-FFF2-40B4-BE49-F238E27FC236}">
                <a16:creationId xmlns:a16="http://schemas.microsoft.com/office/drawing/2014/main" id="{95A0D7B2-7F79-4F96-99FF-E9B90A81EA1C}"/>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3521083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4B99-F8E2-49A7-860F-0620FF1F8F51}"/>
              </a:ext>
            </a:extLst>
          </p:cNvPr>
          <p:cNvSpPr>
            <a:spLocks noGrp="1"/>
          </p:cNvSpPr>
          <p:nvPr>
            <p:ph type="title"/>
          </p:nvPr>
        </p:nvSpPr>
        <p:spPr/>
        <p:txBody>
          <a:bodyPr/>
          <a:lstStyle/>
          <a:p>
            <a:r>
              <a:rPr lang="de-DE"/>
              <a:t>Instagram Alle Posts des Zeitraums (mit Total Interactions) | lokalzeit - 6 of 21</a:t>
            </a:r>
            <a:endParaRPr lang="en-US"/>
          </a:p>
        </p:txBody>
      </p:sp>
      <p:graphicFrame>
        <p:nvGraphicFramePr>
          <p:cNvPr id="5" name="Table Placeholder 4">
            <a:extLst>
              <a:ext uri="{FF2B5EF4-FFF2-40B4-BE49-F238E27FC236}">
                <a16:creationId xmlns:a16="http://schemas.microsoft.com/office/drawing/2014/main" id="{8E951784-E5B7-4898-A958-16CAE9CBD141}"/>
              </a:ext>
            </a:extLst>
          </p:cNvPr>
          <p:cNvGraphicFramePr>
            <a:graphicFrameLocks noGrp="1"/>
          </p:cNvGraphicFramePr>
          <p:nvPr>
            <p:ph type="tbl" sz="quarter" idx="13"/>
            <p:extLst>
              <p:ext uri="{D42A27DB-BD31-4B8C-83A1-F6EECF244321}">
                <p14:modId xmlns:p14="http://schemas.microsoft.com/office/powerpoint/2010/main" val="23868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14435454"/>
                    </a:ext>
                  </a:extLst>
                </a:gridCol>
                <a:gridCol w="1316736">
                  <a:extLst>
                    <a:ext uri="{9D8B030D-6E8A-4147-A177-3AD203B41FA5}">
                      <a16:colId xmlns:a16="http://schemas.microsoft.com/office/drawing/2014/main" val="1258204062"/>
                    </a:ext>
                  </a:extLst>
                </a:gridCol>
                <a:gridCol w="1316736">
                  <a:extLst>
                    <a:ext uri="{9D8B030D-6E8A-4147-A177-3AD203B41FA5}">
                      <a16:colId xmlns:a16="http://schemas.microsoft.com/office/drawing/2014/main" val="789963205"/>
                    </a:ext>
                  </a:extLst>
                </a:gridCol>
                <a:gridCol w="1316736">
                  <a:extLst>
                    <a:ext uri="{9D8B030D-6E8A-4147-A177-3AD203B41FA5}">
                      <a16:colId xmlns:a16="http://schemas.microsoft.com/office/drawing/2014/main" val="1299331257"/>
                    </a:ext>
                  </a:extLst>
                </a:gridCol>
                <a:gridCol w="1316736">
                  <a:extLst>
                    <a:ext uri="{9D8B030D-6E8A-4147-A177-3AD203B41FA5}">
                      <a16:colId xmlns:a16="http://schemas.microsoft.com/office/drawing/2014/main" val="87537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4162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- 2025-05-19 14:00:20</a:t>
                      </a:r>
                      <a:r>
                        <a:rPr kumimoji="0" lang="de-DE" sz="1000" b="0" i="0" u="none" strike="noStrike" kern="1200" cap="none" spc="0" normalizeH="0" baseline="0" noProof="0">
                          <a:ln>
                            <a:noFill/>
                          </a:ln>
                          <a:solidFill>
                            <a:prstClr val="black"/>
                          </a:solidFill>
                          <a:effectLst/>
                          <a:uLnTx/>
                          <a:uFillTx/>
                          <a:latin typeface="Calibri"/>
                          <a:ea typeface="+mn-ea"/>
                          <a:cs typeface="+mn-cs"/>
                        </a:rPr>
                        <a:t>
 Sarah wird schwanger, da ist sie gerade mal 15 Jahre alt – und denkt noch an Schule statt an Babys. 🧑‍🏫 🍼🤰
Doch mit den richtigen Menschen an seiner Seite kann man ganz schön viel schaffen- das weiß jetzt auch Sarah. Mit Wille und Unterstützung meistert sie diese Herausforderung. 💪🏼
Heute ist sie zufrieden mit ihrem Leben und stolz auf das, was sie erreicht hat. ❤️
#Schwangerschaft #Familie #Eltern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97354</a:t>
                      </a:r>
                    </a:p>
                  </a:txBody>
                  <a:tcPr/>
                </a:tc>
                <a:extLst>
                  <a:ext uri="{0D108BD9-81ED-4DB2-BD59-A6C34878D82A}">
                    <a16:rowId xmlns:a16="http://schemas.microsoft.com/office/drawing/2014/main" val="3556785178"/>
                  </a:ext>
                </a:extLst>
              </a:tr>
            </a:tbl>
          </a:graphicData>
        </a:graphic>
      </p:graphicFrame>
      <p:sp>
        <p:nvSpPr>
          <p:cNvPr id="4" name="Text Placeholder 3">
            <a:extLst>
              <a:ext uri="{FF2B5EF4-FFF2-40B4-BE49-F238E27FC236}">
                <a16:creationId xmlns:a16="http://schemas.microsoft.com/office/drawing/2014/main" id="{2B900670-8AF3-4D3B-BC5A-B42D2D4901E0}"/>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868423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3F9F5-BD1D-42D7-B772-193E0B8F03AC}"/>
              </a:ext>
            </a:extLst>
          </p:cNvPr>
          <p:cNvSpPr>
            <a:spLocks noGrp="1"/>
          </p:cNvSpPr>
          <p:nvPr>
            <p:ph type="title"/>
          </p:nvPr>
        </p:nvSpPr>
        <p:spPr/>
        <p:txBody>
          <a:bodyPr/>
          <a:lstStyle/>
          <a:p>
            <a:r>
              <a:rPr lang="de-DE"/>
              <a:t>Instagram Alle Posts des Zeitraums (mit Total Interactions) | lokalzeit - 7 of 21</a:t>
            </a:r>
            <a:endParaRPr lang="en-US"/>
          </a:p>
        </p:txBody>
      </p:sp>
      <p:graphicFrame>
        <p:nvGraphicFramePr>
          <p:cNvPr id="5" name="Table Placeholder 4">
            <a:extLst>
              <a:ext uri="{FF2B5EF4-FFF2-40B4-BE49-F238E27FC236}">
                <a16:creationId xmlns:a16="http://schemas.microsoft.com/office/drawing/2014/main" id="{10FD4285-1F05-49B4-A67B-7BEF3C8B2709}"/>
              </a:ext>
            </a:extLst>
          </p:cNvPr>
          <p:cNvGraphicFramePr>
            <a:graphicFrameLocks noGrp="1"/>
          </p:cNvGraphicFramePr>
          <p:nvPr>
            <p:ph type="tbl" sz="quarter" idx="13"/>
            <p:extLst>
              <p:ext uri="{D42A27DB-BD31-4B8C-83A1-F6EECF244321}">
                <p14:modId xmlns:p14="http://schemas.microsoft.com/office/powerpoint/2010/main" val="251441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02170653"/>
                    </a:ext>
                  </a:extLst>
                </a:gridCol>
                <a:gridCol w="1316736">
                  <a:extLst>
                    <a:ext uri="{9D8B030D-6E8A-4147-A177-3AD203B41FA5}">
                      <a16:colId xmlns:a16="http://schemas.microsoft.com/office/drawing/2014/main" val="4195303570"/>
                    </a:ext>
                  </a:extLst>
                </a:gridCol>
                <a:gridCol w="1316736">
                  <a:extLst>
                    <a:ext uri="{9D8B030D-6E8A-4147-A177-3AD203B41FA5}">
                      <a16:colId xmlns:a16="http://schemas.microsoft.com/office/drawing/2014/main" val="2097049310"/>
                    </a:ext>
                  </a:extLst>
                </a:gridCol>
                <a:gridCol w="1316736">
                  <a:extLst>
                    <a:ext uri="{9D8B030D-6E8A-4147-A177-3AD203B41FA5}">
                      <a16:colId xmlns:a16="http://schemas.microsoft.com/office/drawing/2014/main" val="953406846"/>
                    </a:ext>
                  </a:extLst>
                </a:gridCol>
                <a:gridCol w="1316736">
                  <a:extLst>
                    <a:ext uri="{9D8B030D-6E8A-4147-A177-3AD203B41FA5}">
                      <a16:colId xmlns:a16="http://schemas.microsoft.com/office/drawing/2014/main" val="298894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7234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- 2025-05-24 16:52:42</a:t>
                      </a:r>
                      <a:r>
                        <a:rPr kumimoji="0" lang="de-DE" sz="1000" b="0" i="0" u="none" strike="noStrike" kern="1200" cap="none" spc="0" normalizeH="0" baseline="0" noProof="0">
                          <a:ln>
                            <a:noFill/>
                          </a:ln>
                          <a:solidFill>
                            <a:prstClr val="black"/>
                          </a:solidFill>
                          <a:effectLst/>
                          <a:uLnTx/>
                          <a:uFillTx/>
                          <a:latin typeface="Calibri"/>
                          <a:ea typeface="+mn-ea"/>
                          <a:cs typeface="+mn-cs"/>
                        </a:rPr>
                        <a:t>
 🎡 Mini-Kirmes im Wohnzimmer!
 Karussells aus LEGO, eine gehäkelte Geisterbahn und mehr – bei einer Familie aus Warstein steht das ganze Haus voll mit selbstgebauten Miniatur-Attraktionen! 😍🎠
Ihr außergewöhnliches Familien-Hobby begeistert sogar auf der größten Modellbaumesse der Welt in Dortmund.
 Und jetzt mal ehrlich: Wer hätte nicht gern eine Kirmes im Wohnzimmer? 🧵🧱🎢
🎤 „Bitte anschnallen – die nächste Runde geht rückwärts!“
👨‍💻Autor: Heinrich Buttermann
#MiniKirmes #Modellbau #LegoKarussell #Geisterbahn #Kirmesliebe #Warstein #Familienhobby #Modellbaumesse #Lokalzeit #WDR #ARD #Freizeitspaß #Fahrgeschäft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56257</a:t>
                      </a:r>
                    </a:p>
                  </a:txBody>
                  <a:tcPr/>
                </a:tc>
                <a:extLst>
                  <a:ext uri="{0D108BD9-81ED-4DB2-BD59-A6C34878D82A}">
                    <a16:rowId xmlns:a16="http://schemas.microsoft.com/office/drawing/2014/main" val="481966205"/>
                  </a:ext>
                </a:extLst>
              </a:tr>
            </a:tbl>
          </a:graphicData>
        </a:graphic>
      </p:graphicFrame>
      <p:sp>
        <p:nvSpPr>
          <p:cNvPr id="4" name="Text Placeholder 3">
            <a:extLst>
              <a:ext uri="{FF2B5EF4-FFF2-40B4-BE49-F238E27FC236}">
                <a16:creationId xmlns:a16="http://schemas.microsoft.com/office/drawing/2014/main" id="{F76D49B4-A806-4BA7-B379-54AB4659F4E9}"/>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2657961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3AE6-B7A9-4F49-9C94-4BCCE5F4F9E3}"/>
              </a:ext>
            </a:extLst>
          </p:cNvPr>
          <p:cNvSpPr>
            <a:spLocks noGrp="1"/>
          </p:cNvSpPr>
          <p:nvPr>
            <p:ph type="title"/>
          </p:nvPr>
        </p:nvSpPr>
        <p:spPr/>
        <p:txBody>
          <a:bodyPr/>
          <a:lstStyle/>
          <a:p>
            <a:r>
              <a:rPr lang="de-DE"/>
              <a:t>Instagram Alle Posts des Zeitraums (mit Total Interactions) | lokalzeit - 8 of 21</a:t>
            </a:r>
            <a:endParaRPr lang="en-US"/>
          </a:p>
        </p:txBody>
      </p:sp>
      <p:graphicFrame>
        <p:nvGraphicFramePr>
          <p:cNvPr id="5" name="Table Placeholder 4">
            <a:extLst>
              <a:ext uri="{FF2B5EF4-FFF2-40B4-BE49-F238E27FC236}">
                <a16:creationId xmlns:a16="http://schemas.microsoft.com/office/drawing/2014/main" id="{D9CAE06B-2F9B-4647-AF6A-006D08C122B7}"/>
              </a:ext>
            </a:extLst>
          </p:cNvPr>
          <p:cNvGraphicFramePr>
            <a:graphicFrameLocks noGrp="1"/>
          </p:cNvGraphicFramePr>
          <p:nvPr>
            <p:ph type="tbl" sz="quarter" idx="13"/>
            <p:extLst>
              <p:ext uri="{D42A27DB-BD31-4B8C-83A1-F6EECF244321}">
                <p14:modId xmlns:p14="http://schemas.microsoft.com/office/powerpoint/2010/main" val="247618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80956115"/>
                    </a:ext>
                  </a:extLst>
                </a:gridCol>
                <a:gridCol w="1316736">
                  <a:extLst>
                    <a:ext uri="{9D8B030D-6E8A-4147-A177-3AD203B41FA5}">
                      <a16:colId xmlns:a16="http://schemas.microsoft.com/office/drawing/2014/main" val="2708274854"/>
                    </a:ext>
                  </a:extLst>
                </a:gridCol>
                <a:gridCol w="1316736">
                  <a:extLst>
                    <a:ext uri="{9D8B030D-6E8A-4147-A177-3AD203B41FA5}">
                      <a16:colId xmlns:a16="http://schemas.microsoft.com/office/drawing/2014/main" val="3044778581"/>
                    </a:ext>
                  </a:extLst>
                </a:gridCol>
                <a:gridCol w="1316736">
                  <a:extLst>
                    <a:ext uri="{9D8B030D-6E8A-4147-A177-3AD203B41FA5}">
                      <a16:colId xmlns:a16="http://schemas.microsoft.com/office/drawing/2014/main" val="531323363"/>
                    </a:ext>
                  </a:extLst>
                </a:gridCol>
                <a:gridCol w="1316736">
                  <a:extLst>
                    <a:ext uri="{9D8B030D-6E8A-4147-A177-3AD203B41FA5}">
                      <a16:colId xmlns:a16="http://schemas.microsoft.com/office/drawing/2014/main" val="2070556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1237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- 2025-05-19 10:04:08</a:t>
                      </a:r>
                      <a:r>
                        <a:rPr kumimoji="0" lang="de-DE" sz="1000" b="0" i="0" u="none" strike="noStrike" kern="1200" cap="none" spc="0" normalizeH="0" baseline="0" noProof="0">
                          <a:ln>
                            <a:noFill/>
                          </a:ln>
                          <a:solidFill>
                            <a:prstClr val="black"/>
                          </a:solidFill>
                          <a:effectLst/>
                          <a:uLnTx/>
                          <a:uFillTx/>
                          <a:latin typeface="Calibri"/>
                          <a:ea typeface="+mn-ea"/>
                          <a:cs typeface="+mn-cs"/>
                        </a:rPr>
                        <a:t>
 In Krefeld bekommen junge Menschen in Not, wie Levin, Hilfe. 🤝 Er ist in der Vergangenheit oft kriminell geworden, hatte keinen festen Wohnsitz und Schulabschluss. Dann wollte Levin sein Leben ändern.  
Dafür bekommt er Hilfe vom Projekt „Just BEst“. Die Berater unterstützen ihn zum Beispiel bei der Job- und Wohnungssuche. Sein Traum: Eine Ausbildung im Handwerk.  
👨‍💻 Autor: Joscha Weidenfeld 
#Handwerk #JustBEst #MenschenInNot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52767</a:t>
                      </a:r>
                    </a:p>
                  </a:txBody>
                  <a:tcPr/>
                </a:tc>
                <a:extLst>
                  <a:ext uri="{0D108BD9-81ED-4DB2-BD59-A6C34878D82A}">
                    <a16:rowId xmlns:a16="http://schemas.microsoft.com/office/drawing/2014/main" val="270490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- 2025-05-24 23:24:21</a:t>
                      </a:r>
                      <a:r>
                        <a:rPr kumimoji="0" lang="en-US" sz="1000" b="0" i="0" u="none" strike="noStrike" kern="1200" cap="none" spc="0" normalizeH="0" baseline="0" noProof="0">
                          <a:ln>
                            <a:noFill/>
                          </a:ln>
                          <a:solidFill>
                            <a:prstClr val="black"/>
                          </a:solidFill>
                          <a:effectLst/>
                          <a:uLnTx/>
                          <a:uFillTx/>
                          <a:latin typeface="Calibri"/>
                          <a:ea typeface="+mn-ea"/>
                          <a:cs typeface="+mn-cs"/>
                        </a:rPr>
                        <a:t>
 0:4 hinten und trotzdem nicht aufgegeben – Arminia Bielefeld, unser Sieger der Herzen. 🖤🤍💙
🧑‍💻Autor: Fynn David Just
#dfbpokal #finale #arminiabielefeld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38406</a:t>
                      </a:r>
                    </a:p>
                  </a:txBody>
                  <a:tcPr/>
                </a:tc>
                <a:extLst>
                  <a:ext uri="{0D108BD9-81ED-4DB2-BD59-A6C34878D82A}">
                    <a16:rowId xmlns:a16="http://schemas.microsoft.com/office/drawing/2014/main" val="2692325112"/>
                  </a:ext>
                </a:extLst>
              </a:tr>
            </a:tbl>
          </a:graphicData>
        </a:graphic>
      </p:graphicFrame>
      <p:sp>
        <p:nvSpPr>
          <p:cNvPr id="4" name="Text Placeholder 3">
            <a:extLst>
              <a:ext uri="{FF2B5EF4-FFF2-40B4-BE49-F238E27FC236}">
                <a16:creationId xmlns:a16="http://schemas.microsoft.com/office/drawing/2014/main" id="{6A97CAF5-8B21-40F4-AC43-66FF49DAD7CD}"/>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2340249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DE2D-D589-4BC0-82B3-66BDBCC55306}"/>
              </a:ext>
            </a:extLst>
          </p:cNvPr>
          <p:cNvSpPr>
            <a:spLocks noGrp="1"/>
          </p:cNvSpPr>
          <p:nvPr>
            <p:ph type="title"/>
          </p:nvPr>
        </p:nvSpPr>
        <p:spPr/>
        <p:txBody>
          <a:bodyPr/>
          <a:lstStyle/>
          <a:p>
            <a:r>
              <a:rPr lang="de-DE"/>
              <a:t>Instagram Alle Posts des Zeitraums (mit Total Interactions) | lokalzeit - 9 of 21</a:t>
            </a:r>
            <a:endParaRPr lang="en-US"/>
          </a:p>
        </p:txBody>
      </p:sp>
      <p:graphicFrame>
        <p:nvGraphicFramePr>
          <p:cNvPr id="5" name="Table Placeholder 4">
            <a:extLst>
              <a:ext uri="{FF2B5EF4-FFF2-40B4-BE49-F238E27FC236}">
                <a16:creationId xmlns:a16="http://schemas.microsoft.com/office/drawing/2014/main" id="{6FBCE04B-5FDB-4450-BA08-FA2A83B6C716}"/>
              </a:ext>
            </a:extLst>
          </p:cNvPr>
          <p:cNvGraphicFramePr>
            <a:graphicFrameLocks noGrp="1"/>
          </p:cNvGraphicFramePr>
          <p:nvPr>
            <p:ph type="tbl" sz="quarter" idx="13"/>
            <p:extLst>
              <p:ext uri="{D42A27DB-BD31-4B8C-83A1-F6EECF244321}">
                <p14:modId xmlns:p14="http://schemas.microsoft.com/office/powerpoint/2010/main" val="1197583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48891007"/>
                    </a:ext>
                  </a:extLst>
                </a:gridCol>
                <a:gridCol w="1316736">
                  <a:extLst>
                    <a:ext uri="{9D8B030D-6E8A-4147-A177-3AD203B41FA5}">
                      <a16:colId xmlns:a16="http://schemas.microsoft.com/office/drawing/2014/main" val="3061088137"/>
                    </a:ext>
                  </a:extLst>
                </a:gridCol>
                <a:gridCol w="1316736">
                  <a:extLst>
                    <a:ext uri="{9D8B030D-6E8A-4147-A177-3AD203B41FA5}">
                      <a16:colId xmlns:a16="http://schemas.microsoft.com/office/drawing/2014/main" val="472847586"/>
                    </a:ext>
                  </a:extLst>
                </a:gridCol>
                <a:gridCol w="1316736">
                  <a:extLst>
                    <a:ext uri="{9D8B030D-6E8A-4147-A177-3AD203B41FA5}">
                      <a16:colId xmlns:a16="http://schemas.microsoft.com/office/drawing/2014/main" val="3208460194"/>
                    </a:ext>
                  </a:extLst>
                </a:gridCol>
                <a:gridCol w="1316736">
                  <a:extLst>
                    <a:ext uri="{9D8B030D-6E8A-4147-A177-3AD203B41FA5}">
                      <a16:colId xmlns:a16="http://schemas.microsoft.com/office/drawing/2014/main" val="266810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9973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- 2025-05-25 17:26:53</a:t>
                      </a:r>
                      <a:r>
                        <a:rPr kumimoji="0" lang="en-US" sz="1000" b="0" i="0" u="none" strike="noStrike" kern="1200" cap="none" spc="0" normalizeH="0" baseline="0" noProof="0">
                          <a:ln>
                            <a:noFill/>
                          </a:ln>
                          <a:solidFill>
                            <a:prstClr val="black"/>
                          </a:solidFill>
                          <a:effectLst/>
                          <a:uLnTx/>
                          <a:uFillTx/>
                          <a:latin typeface="Calibri"/>
                          <a:ea typeface="+mn-ea"/>
                          <a:cs typeface="+mn-cs"/>
                        </a:rPr>
                        <a:t>
 Geschwister sind immer da – mal als Unterstützer und Verbündete, mal als Nervensägen.
Bei Familie Scheewe in Viersen sind die Kinder sogar in der Überzahl! Niklas (18), Linnea (16), Clara (13) und Johanna (12) erzählen aus ihrem Leben als Großfamilie. 👧👱‍♀️👩👦🏻👩🏻👱🏻‍♂️❣️
👨‍💻Autor: Markus Waerder
#Lokalzeit #WDR #ARD #Großfamilie #Geschwister #Familienleben #Viersen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35495</a:t>
                      </a:r>
                    </a:p>
                  </a:txBody>
                  <a:tcPr/>
                </a:tc>
                <a:extLst>
                  <a:ext uri="{0D108BD9-81ED-4DB2-BD59-A6C34878D82A}">
                    <a16:rowId xmlns:a16="http://schemas.microsoft.com/office/drawing/2014/main" val="2820290157"/>
                  </a:ext>
                </a:extLst>
              </a:tr>
            </a:tbl>
          </a:graphicData>
        </a:graphic>
      </p:graphicFrame>
      <p:sp>
        <p:nvSpPr>
          <p:cNvPr id="4" name="Text Placeholder 3">
            <a:extLst>
              <a:ext uri="{FF2B5EF4-FFF2-40B4-BE49-F238E27FC236}">
                <a16:creationId xmlns:a16="http://schemas.microsoft.com/office/drawing/2014/main" id="{90D5EBE4-8BE6-4786-9E94-0D3C43045DBF}"/>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3693063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36717-757A-460D-9B70-F09E2EE19E77}"/>
              </a:ext>
            </a:extLst>
          </p:cNvPr>
          <p:cNvSpPr>
            <a:spLocks noGrp="1"/>
          </p:cNvSpPr>
          <p:nvPr>
            <p:ph type="title"/>
          </p:nvPr>
        </p:nvSpPr>
        <p:spPr/>
        <p:txBody>
          <a:bodyPr/>
          <a:lstStyle/>
          <a:p>
            <a:r>
              <a:rPr lang="de-DE"/>
              <a:t>Instagram Alle Posts des Zeitraums (mit Total Interactions) | lokalzeit - 10 of 21</a:t>
            </a:r>
            <a:endParaRPr lang="en-US"/>
          </a:p>
        </p:txBody>
      </p:sp>
      <p:graphicFrame>
        <p:nvGraphicFramePr>
          <p:cNvPr id="5" name="Table Placeholder 4">
            <a:extLst>
              <a:ext uri="{FF2B5EF4-FFF2-40B4-BE49-F238E27FC236}">
                <a16:creationId xmlns:a16="http://schemas.microsoft.com/office/drawing/2014/main" id="{72716116-EF2E-4E0B-9B21-82660AA72EFF}"/>
              </a:ext>
            </a:extLst>
          </p:cNvPr>
          <p:cNvGraphicFramePr>
            <a:graphicFrameLocks noGrp="1"/>
          </p:cNvGraphicFramePr>
          <p:nvPr>
            <p:ph type="tbl" sz="quarter" idx="13"/>
            <p:extLst>
              <p:ext uri="{D42A27DB-BD31-4B8C-83A1-F6EECF244321}">
                <p14:modId xmlns:p14="http://schemas.microsoft.com/office/powerpoint/2010/main" val="99871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13279563"/>
                    </a:ext>
                  </a:extLst>
                </a:gridCol>
                <a:gridCol w="1316736">
                  <a:extLst>
                    <a:ext uri="{9D8B030D-6E8A-4147-A177-3AD203B41FA5}">
                      <a16:colId xmlns:a16="http://schemas.microsoft.com/office/drawing/2014/main" val="703740804"/>
                    </a:ext>
                  </a:extLst>
                </a:gridCol>
                <a:gridCol w="1316736">
                  <a:extLst>
                    <a:ext uri="{9D8B030D-6E8A-4147-A177-3AD203B41FA5}">
                      <a16:colId xmlns:a16="http://schemas.microsoft.com/office/drawing/2014/main" val="686967732"/>
                    </a:ext>
                  </a:extLst>
                </a:gridCol>
                <a:gridCol w="1316736">
                  <a:extLst>
                    <a:ext uri="{9D8B030D-6E8A-4147-A177-3AD203B41FA5}">
                      <a16:colId xmlns:a16="http://schemas.microsoft.com/office/drawing/2014/main" val="3718505197"/>
                    </a:ext>
                  </a:extLst>
                </a:gridCol>
                <a:gridCol w="1316736">
                  <a:extLst>
                    <a:ext uri="{9D8B030D-6E8A-4147-A177-3AD203B41FA5}">
                      <a16:colId xmlns:a16="http://schemas.microsoft.com/office/drawing/2014/main" val="1821883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6894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- 2025-05-19 16:25:00</a:t>
                      </a:r>
                      <a:r>
                        <a:rPr kumimoji="0" lang="de-DE" sz="1000" b="0" i="0" u="none" strike="noStrike" kern="1200" cap="none" spc="0" normalizeH="0" baseline="0" noProof="0">
                          <a:ln>
                            <a:noFill/>
                          </a:ln>
                          <a:solidFill>
                            <a:prstClr val="black"/>
                          </a:solidFill>
                          <a:effectLst/>
                          <a:uLnTx/>
                          <a:uFillTx/>
                          <a:latin typeface="Calibri"/>
                          <a:ea typeface="+mn-ea"/>
                          <a:cs typeface="+mn-cs"/>
                        </a:rPr>
                        <a:t>
 Diese jungen Kicker sind Deutscher Meister im Umweltschutz – echt jetzt?! 🌳⚽️🏆 
Die U8 des VfR Wellensiek aus Bielefeld zeigt, dass sie nicht nur auf dem Platz groß sind, sondern auch beim Thema Umweltschutz. 
Über Monate haben sie kräftig mit angepackt: 
Tiny Forest gepflanzt, Müll gesammelt, Insektenhotels gebaut – und bundesweit die meisten Punkte geholt. 💪🏼
Jetzt tragen sie ganz offiziell den Titel „Deutscher Waldmeister“.  
#Umweltschutz #Fußball #Bielefeld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34358</a:t>
                      </a:r>
                    </a:p>
                  </a:txBody>
                  <a:tcPr/>
                </a:tc>
                <a:extLst>
                  <a:ext uri="{0D108BD9-81ED-4DB2-BD59-A6C34878D82A}">
                    <a16:rowId xmlns:a16="http://schemas.microsoft.com/office/drawing/2014/main" val="306250934"/>
                  </a:ext>
                </a:extLst>
              </a:tr>
            </a:tbl>
          </a:graphicData>
        </a:graphic>
      </p:graphicFrame>
      <p:sp>
        <p:nvSpPr>
          <p:cNvPr id="4" name="Text Placeholder 3">
            <a:extLst>
              <a:ext uri="{FF2B5EF4-FFF2-40B4-BE49-F238E27FC236}">
                <a16:creationId xmlns:a16="http://schemas.microsoft.com/office/drawing/2014/main" id="{97ADE062-4C01-4CFE-847F-66FB90DBD9C7}"/>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2828181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917C9-7C9A-4D62-B0E3-5984C1AD5A3D}"/>
              </a:ext>
            </a:extLst>
          </p:cNvPr>
          <p:cNvSpPr>
            <a:spLocks noGrp="1"/>
          </p:cNvSpPr>
          <p:nvPr>
            <p:ph type="title"/>
          </p:nvPr>
        </p:nvSpPr>
        <p:spPr/>
        <p:txBody>
          <a:bodyPr/>
          <a:lstStyle/>
          <a:p>
            <a:r>
              <a:rPr lang="de-DE"/>
              <a:t>Instagram Alle Posts des Zeitraums (mit Total Interactions) | lokalzeit - 11 of 21</a:t>
            </a:r>
            <a:endParaRPr lang="en-US"/>
          </a:p>
        </p:txBody>
      </p:sp>
      <p:graphicFrame>
        <p:nvGraphicFramePr>
          <p:cNvPr id="5" name="Table Placeholder 4">
            <a:extLst>
              <a:ext uri="{FF2B5EF4-FFF2-40B4-BE49-F238E27FC236}">
                <a16:creationId xmlns:a16="http://schemas.microsoft.com/office/drawing/2014/main" id="{EF5F63C4-EA9E-48AE-A4A5-C401B7E3D738}"/>
              </a:ext>
            </a:extLst>
          </p:cNvPr>
          <p:cNvGraphicFramePr>
            <a:graphicFrameLocks noGrp="1"/>
          </p:cNvGraphicFramePr>
          <p:nvPr>
            <p:ph type="tbl" sz="quarter" idx="13"/>
            <p:extLst>
              <p:ext uri="{D42A27DB-BD31-4B8C-83A1-F6EECF244321}">
                <p14:modId xmlns:p14="http://schemas.microsoft.com/office/powerpoint/2010/main" val="376470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90680098"/>
                    </a:ext>
                  </a:extLst>
                </a:gridCol>
                <a:gridCol w="1316736">
                  <a:extLst>
                    <a:ext uri="{9D8B030D-6E8A-4147-A177-3AD203B41FA5}">
                      <a16:colId xmlns:a16="http://schemas.microsoft.com/office/drawing/2014/main" val="1946000563"/>
                    </a:ext>
                  </a:extLst>
                </a:gridCol>
                <a:gridCol w="1316736">
                  <a:extLst>
                    <a:ext uri="{9D8B030D-6E8A-4147-A177-3AD203B41FA5}">
                      <a16:colId xmlns:a16="http://schemas.microsoft.com/office/drawing/2014/main" val="2400484110"/>
                    </a:ext>
                  </a:extLst>
                </a:gridCol>
                <a:gridCol w="1316736">
                  <a:extLst>
                    <a:ext uri="{9D8B030D-6E8A-4147-A177-3AD203B41FA5}">
                      <a16:colId xmlns:a16="http://schemas.microsoft.com/office/drawing/2014/main" val="641762785"/>
                    </a:ext>
                  </a:extLst>
                </a:gridCol>
                <a:gridCol w="1316736">
                  <a:extLst>
                    <a:ext uri="{9D8B030D-6E8A-4147-A177-3AD203B41FA5}">
                      <a16:colId xmlns:a16="http://schemas.microsoft.com/office/drawing/2014/main" val="175813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6659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- 2025-05-25 11:53:41</a:t>
                      </a:r>
                      <a:r>
                        <a:rPr kumimoji="0" lang="de-DE" sz="1000" b="0" i="0" u="none" strike="noStrike" kern="1200" cap="none" spc="0" normalizeH="0" baseline="0" noProof="0">
                          <a:ln>
                            <a:noFill/>
                          </a:ln>
                          <a:solidFill>
                            <a:prstClr val="black"/>
                          </a:solidFill>
                          <a:effectLst/>
                          <a:uLnTx/>
                          <a:uFillTx/>
                          <a:latin typeface="Calibri"/>
                          <a:ea typeface="+mn-ea"/>
                          <a:cs typeface="+mn-cs"/>
                        </a:rPr>
                        <a:t>
 135 Kilo brachte Melissa 2022 auf die Waage, als sie beschließt, ihr Leben umzukrempeln: Nach vielen missglückten Diäten bringt ein Bypass den gewünschten Erfolg. Sie nimmt 76 Kilo ab. 💪🏻
Lange hat sie sich ein Kind gewünscht, doch sie wurde nicht schwanger. Jetzt, mit weniger Gewicht, ist ihr lang ersehnter Kinderwunsch in Erfüllung gegangen. 🤰🏻❤️
👩🏼‍💻Autorin: Vanessa Kockegei
#adipositas #kinderwunsch #bypass #endlichmama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29358</a:t>
                      </a:r>
                    </a:p>
                  </a:txBody>
                  <a:tcPr/>
                </a:tc>
                <a:extLst>
                  <a:ext uri="{0D108BD9-81ED-4DB2-BD59-A6C34878D82A}">
                    <a16:rowId xmlns:a16="http://schemas.microsoft.com/office/drawing/2014/main" val="3158909862"/>
                  </a:ext>
                </a:extLst>
              </a:tr>
            </a:tbl>
          </a:graphicData>
        </a:graphic>
      </p:graphicFrame>
      <p:sp>
        <p:nvSpPr>
          <p:cNvPr id="4" name="Text Placeholder 3">
            <a:extLst>
              <a:ext uri="{FF2B5EF4-FFF2-40B4-BE49-F238E27FC236}">
                <a16:creationId xmlns:a16="http://schemas.microsoft.com/office/drawing/2014/main" id="{7FAFF49D-0402-4D46-9765-98FB83B571BC}"/>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1315153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25A28-28EB-471A-84BE-01AB4F7A3B86}"/>
              </a:ext>
            </a:extLst>
          </p:cNvPr>
          <p:cNvSpPr>
            <a:spLocks noGrp="1"/>
          </p:cNvSpPr>
          <p:nvPr>
            <p:ph type="title"/>
          </p:nvPr>
        </p:nvSpPr>
        <p:spPr/>
        <p:txBody>
          <a:bodyPr/>
          <a:lstStyle/>
          <a:p>
            <a:r>
              <a:rPr lang="de-DE"/>
              <a:t>Instagram Alle Posts des Zeitraums (mit Total Interactions) | lokalzeit - 12 of 21</a:t>
            </a:r>
            <a:endParaRPr lang="en-US"/>
          </a:p>
        </p:txBody>
      </p:sp>
      <p:graphicFrame>
        <p:nvGraphicFramePr>
          <p:cNvPr id="5" name="Table Placeholder 4">
            <a:extLst>
              <a:ext uri="{FF2B5EF4-FFF2-40B4-BE49-F238E27FC236}">
                <a16:creationId xmlns:a16="http://schemas.microsoft.com/office/drawing/2014/main" id="{44F4562E-3C6C-4376-AB96-3AD84D537B60}"/>
              </a:ext>
            </a:extLst>
          </p:cNvPr>
          <p:cNvGraphicFramePr>
            <a:graphicFrameLocks noGrp="1"/>
          </p:cNvGraphicFramePr>
          <p:nvPr>
            <p:ph type="tbl" sz="quarter" idx="13"/>
            <p:extLst>
              <p:ext uri="{D42A27DB-BD31-4B8C-83A1-F6EECF244321}">
                <p14:modId xmlns:p14="http://schemas.microsoft.com/office/powerpoint/2010/main" val="253668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12894358"/>
                    </a:ext>
                  </a:extLst>
                </a:gridCol>
                <a:gridCol w="1316736">
                  <a:extLst>
                    <a:ext uri="{9D8B030D-6E8A-4147-A177-3AD203B41FA5}">
                      <a16:colId xmlns:a16="http://schemas.microsoft.com/office/drawing/2014/main" val="335974085"/>
                    </a:ext>
                  </a:extLst>
                </a:gridCol>
                <a:gridCol w="1316736">
                  <a:extLst>
                    <a:ext uri="{9D8B030D-6E8A-4147-A177-3AD203B41FA5}">
                      <a16:colId xmlns:a16="http://schemas.microsoft.com/office/drawing/2014/main" val="1605817024"/>
                    </a:ext>
                  </a:extLst>
                </a:gridCol>
                <a:gridCol w="1316736">
                  <a:extLst>
                    <a:ext uri="{9D8B030D-6E8A-4147-A177-3AD203B41FA5}">
                      <a16:colId xmlns:a16="http://schemas.microsoft.com/office/drawing/2014/main" val="1883966235"/>
                    </a:ext>
                  </a:extLst>
                </a:gridCol>
                <a:gridCol w="1316736">
                  <a:extLst>
                    <a:ext uri="{9D8B030D-6E8A-4147-A177-3AD203B41FA5}">
                      <a16:colId xmlns:a16="http://schemas.microsoft.com/office/drawing/2014/main" val="4029396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75864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- 2025-05-20 14:00:26</a:t>
                      </a:r>
                      <a:r>
                        <a:rPr kumimoji="0" lang="de-DE" sz="1000" b="0" i="0" u="none" strike="noStrike" kern="1200" cap="none" spc="0" normalizeH="0" baseline="0" noProof="0">
                          <a:ln>
                            <a:noFill/>
                          </a:ln>
                          <a:solidFill>
                            <a:prstClr val="black"/>
                          </a:solidFill>
                          <a:effectLst/>
                          <a:uLnTx/>
                          <a:uFillTx/>
                          <a:latin typeface="Calibri"/>
                          <a:ea typeface="+mn-ea"/>
                          <a:cs typeface="+mn-cs"/>
                        </a:rPr>
                        <a:t>
 Tamara leitet mit Herz und Engagement das Café „Come In“ kober_dortmund in der Dortmunder Nordstadt. Frauen, die von Wohnungslosigkeit, Prostitution und Drogenabhängigkeit betroffen sind, finden dort einen ruhigen Schutzraum. Tamara schenkt Frauen in schwierigen Lebenssituation neue Hoffnung und Orientierung, ohne sie für ihre Vergangenheit oder aktuelle Lebenssituation zu stigmatisieren.
👩‍💻 Autorin: Paula Weber 
#HilfeOhneStigma #FrauenUnterstützen #SozialeArbeit #Lokalzeit #WDR #ARD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a:t>
                      </a:r>
                    </a:p>
                  </a:txBody>
                  <a:tcPr/>
                </a:tc>
                <a:extLst>
                  <a:ext uri="{0D108BD9-81ED-4DB2-BD59-A6C34878D82A}">
                    <a16:rowId xmlns:a16="http://schemas.microsoft.com/office/drawing/2014/main" val="2398907854"/>
                  </a:ext>
                </a:extLst>
              </a:tr>
            </a:tbl>
          </a:graphicData>
        </a:graphic>
      </p:graphicFrame>
      <p:sp>
        <p:nvSpPr>
          <p:cNvPr id="4" name="Text Placeholder 3">
            <a:extLst>
              <a:ext uri="{FF2B5EF4-FFF2-40B4-BE49-F238E27FC236}">
                <a16:creationId xmlns:a16="http://schemas.microsoft.com/office/drawing/2014/main" id="{679692D2-3ABE-4451-9534-7DFB43F7B5EB}"/>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2437961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D4D4-EFC1-4720-95BE-B8FA27456763}"/>
              </a:ext>
            </a:extLst>
          </p:cNvPr>
          <p:cNvSpPr>
            <a:spLocks noGrp="1"/>
          </p:cNvSpPr>
          <p:nvPr>
            <p:ph type="title"/>
          </p:nvPr>
        </p:nvSpPr>
        <p:spPr/>
        <p:txBody>
          <a:bodyPr/>
          <a:lstStyle/>
          <a:p>
            <a:r>
              <a:rPr lang="de-DE"/>
              <a:t>Instagram Alle Posts des Zeitraums (mit Total Interactions) | lokalzeit - 13 of 21</a:t>
            </a:r>
            <a:endParaRPr lang="en-US"/>
          </a:p>
        </p:txBody>
      </p:sp>
      <p:graphicFrame>
        <p:nvGraphicFramePr>
          <p:cNvPr id="5" name="Table Placeholder 4">
            <a:extLst>
              <a:ext uri="{FF2B5EF4-FFF2-40B4-BE49-F238E27FC236}">
                <a16:creationId xmlns:a16="http://schemas.microsoft.com/office/drawing/2014/main" id="{84E9E828-D202-4D31-B709-4D91A3B2883A}"/>
              </a:ext>
            </a:extLst>
          </p:cNvPr>
          <p:cNvGraphicFramePr>
            <a:graphicFrameLocks noGrp="1"/>
          </p:cNvGraphicFramePr>
          <p:nvPr>
            <p:ph type="tbl" sz="quarter" idx="13"/>
            <p:extLst>
              <p:ext uri="{D42A27DB-BD31-4B8C-83A1-F6EECF244321}">
                <p14:modId xmlns:p14="http://schemas.microsoft.com/office/powerpoint/2010/main" val="420007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67075150"/>
                    </a:ext>
                  </a:extLst>
                </a:gridCol>
                <a:gridCol w="1316736">
                  <a:extLst>
                    <a:ext uri="{9D8B030D-6E8A-4147-A177-3AD203B41FA5}">
                      <a16:colId xmlns:a16="http://schemas.microsoft.com/office/drawing/2014/main" val="1028649337"/>
                    </a:ext>
                  </a:extLst>
                </a:gridCol>
                <a:gridCol w="1316736">
                  <a:extLst>
                    <a:ext uri="{9D8B030D-6E8A-4147-A177-3AD203B41FA5}">
                      <a16:colId xmlns:a16="http://schemas.microsoft.com/office/drawing/2014/main" val="2746266125"/>
                    </a:ext>
                  </a:extLst>
                </a:gridCol>
                <a:gridCol w="1316736">
                  <a:extLst>
                    <a:ext uri="{9D8B030D-6E8A-4147-A177-3AD203B41FA5}">
                      <a16:colId xmlns:a16="http://schemas.microsoft.com/office/drawing/2014/main" val="3719791385"/>
                    </a:ext>
                  </a:extLst>
                </a:gridCol>
                <a:gridCol w="1316736">
                  <a:extLst>
                    <a:ext uri="{9D8B030D-6E8A-4147-A177-3AD203B41FA5}">
                      <a16:colId xmlns:a16="http://schemas.microsoft.com/office/drawing/2014/main" val="1827560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484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- 2025-05-24 14:41:07</a:t>
                      </a:r>
                      <a:r>
                        <a:rPr kumimoji="0" lang="de-DE" sz="1000" b="0" i="0" u="none" strike="noStrike" kern="1200" cap="none" spc="0" normalizeH="0" baseline="0" noProof="0">
                          <a:ln>
                            <a:noFill/>
                          </a:ln>
                          <a:solidFill>
                            <a:prstClr val="black"/>
                          </a:solidFill>
                          <a:effectLst/>
                          <a:uLnTx/>
                          <a:uFillTx/>
                          <a:latin typeface="Calibri"/>
                          <a:ea typeface="+mn-ea"/>
                          <a:cs typeface="+mn-cs"/>
                        </a:rPr>
                        <a:t>
 Zwei linke Hände und keine Ahnung von Denkmalsanierung – egal! Victoria erfüllt sich ihren Wunsch von ihrem kleinen, schiefen Fachwerkhaus am Wasser in der Eifel einfach trotzdem. 🏚️ 
Eigentlich hatte sie in der Nähe von Aachen, wo sie unterrichtet, nach einem Häuschen geschaut. Doch wie der Zufall so wollte, fand sie ihr kleine Traumhäuschen, was sie schon lange auf Trapp hält. Dass das ein Fachwerkhaus aus dem 18. Jahrhundert ist, war eine Überraschung. 😯Wann sie einzieht und wie es weitergeht? Es bleibt spannend!
👩‍💻Autorin: Anke Bardenberg
#Olef #Aachen #Denkmalschutz #Fachwerkhaus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26521</a:t>
                      </a:r>
                    </a:p>
                  </a:txBody>
                  <a:tcPr/>
                </a:tc>
                <a:extLst>
                  <a:ext uri="{0D108BD9-81ED-4DB2-BD59-A6C34878D82A}">
                    <a16:rowId xmlns:a16="http://schemas.microsoft.com/office/drawing/2014/main" val="3982730130"/>
                  </a:ext>
                </a:extLst>
              </a:tr>
            </a:tbl>
          </a:graphicData>
        </a:graphic>
      </p:graphicFrame>
      <p:sp>
        <p:nvSpPr>
          <p:cNvPr id="4" name="Text Placeholder 3">
            <a:extLst>
              <a:ext uri="{FF2B5EF4-FFF2-40B4-BE49-F238E27FC236}">
                <a16:creationId xmlns:a16="http://schemas.microsoft.com/office/drawing/2014/main" id="{433F1A99-63A9-4738-A981-8A3E6ECAF486}"/>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302053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4D6C2-26CA-4390-80B8-57780809F277}"/>
              </a:ext>
            </a:extLst>
          </p:cNvPr>
          <p:cNvSpPr>
            <a:spLocks noGrp="1"/>
          </p:cNvSpPr>
          <p:nvPr>
            <p:ph type="title"/>
          </p:nvPr>
        </p:nvSpPr>
        <p:spPr/>
        <p:txBody>
          <a:bodyPr/>
          <a:lstStyle/>
          <a:p>
            <a:r>
              <a:rPr lang="de-DE"/>
              <a:t>Instagram Alle Posts des Zeitraums (mit Total Interactions) | lokalzeit - 14 of 21</a:t>
            </a:r>
            <a:endParaRPr lang="en-US"/>
          </a:p>
        </p:txBody>
      </p:sp>
      <p:graphicFrame>
        <p:nvGraphicFramePr>
          <p:cNvPr id="5" name="Table Placeholder 4">
            <a:extLst>
              <a:ext uri="{FF2B5EF4-FFF2-40B4-BE49-F238E27FC236}">
                <a16:creationId xmlns:a16="http://schemas.microsoft.com/office/drawing/2014/main" id="{F8ACA979-9827-4A16-AE22-6D53EF55DC50}"/>
              </a:ext>
            </a:extLst>
          </p:cNvPr>
          <p:cNvGraphicFramePr>
            <a:graphicFrameLocks noGrp="1"/>
          </p:cNvGraphicFramePr>
          <p:nvPr>
            <p:ph type="tbl" sz="quarter" idx="13"/>
            <p:extLst>
              <p:ext uri="{D42A27DB-BD31-4B8C-83A1-F6EECF244321}">
                <p14:modId xmlns:p14="http://schemas.microsoft.com/office/powerpoint/2010/main" val="266407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12431678"/>
                    </a:ext>
                  </a:extLst>
                </a:gridCol>
                <a:gridCol w="1316736">
                  <a:extLst>
                    <a:ext uri="{9D8B030D-6E8A-4147-A177-3AD203B41FA5}">
                      <a16:colId xmlns:a16="http://schemas.microsoft.com/office/drawing/2014/main" val="206162989"/>
                    </a:ext>
                  </a:extLst>
                </a:gridCol>
                <a:gridCol w="1316736">
                  <a:extLst>
                    <a:ext uri="{9D8B030D-6E8A-4147-A177-3AD203B41FA5}">
                      <a16:colId xmlns:a16="http://schemas.microsoft.com/office/drawing/2014/main" val="2026102137"/>
                    </a:ext>
                  </a:extLst>
                </a:gridCol>
                <a:gridCol w="1316736">
                  <a:extLst>
                    <a:ext uri="{9D8B030D-6E8A-4147-A177-3AD203B41FA5}">
                      <a16:colId xmlns:a16="http://schemas.microsoft.com/office/drawing/2014/main" val="220758432"/>
                    </a:ext>
                  </a:extLst>
                </a:gridCol>
                <a:gridCol w="1316736">
                  <a:extLst>
                    <a:ext uri="{9D8B030D-6E8A-4147-A177-3AD203B41FA5}">
                      <a16:colId xmlns:a16="http://schemas.microsoft.com/office/drawing/2014/main" val="190492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515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- 2025-05-21 14:07:44</a:t>
                      </a:r>
                      <a:r>
                        <a:rPr kumimoji="0" lang="de-DE" sz="1000" b="0" i="0" u="none" strike="noStrike" kern="1200" cap="none" spc="0" normalizeH="0" baseline="0" noProof="0">
                          <a:ln>
                            <a:noFill/>
                          </a:ln>
                          <a:solidFill>
                            <a:prstClr val="black"/>
                          </a:solidFill>
                          <a:effectLst/>
                          <a:uLnTx/>
                          <a:uFillTx/>
                          <a:latin typeface="Calibri"/>
                          <a:ea typeface="+mn-ea"/>
                          <a:cs typeface="+mn-cs"/>
                        </a:rPr>
                        <a:t>
 Gefiederte Therapeuten auf Visite! 🐤🐣 
Diese watschelnden Wunderwesen bringen Leben ins Pflegeheim in Eslohe. Die Idee von Pfleger Kilian Sommer: Eier ausbrüten und Freude schenken! Die kleinen Laufenten erkunden neugierig das ganze Haus - manchmal sogar die Betten der Bewohnerinnen und Bewohner (natürlich immer unter Aufsicht). Ein temporäres Glücksrezept, bevor die Enten bald in ein größeres Zuhause umziehen. 💗 
👩‍💻 Autorin: Sandra Wahle 
#Eslohe #Pflege #Laufenten #TiergestützteTherapie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25171</a:t>
                      </a:r>
                    </a:p>
                  </a:txBody>
                  <a:tcPr/>
                </a:tc>
                <a:extLst>
                  <a:ext uri="{0D108BD9-81ED-4DB2-BD59-A6C34878D82A}">
                    <a16:rowId xmlns:a16="http://schemas.microsoft.com/office/drawing/2014/main" val="1775289091"/>
                  </a:ext>
                </a:extLst>
              </a:tr>
            </a:tbl>
          </a:graphicData>
        </a:graphic>
      </p:graphicFrame>
      <p:sp>
        <p:nvSpPr>
          <p:cNvPr id="4" name="Text Placeholder 3">
            <a:extLst>
              <a:ext uri="{FF2B5EF4-FFF2-40B4-BE49-F238E27FC236}">
                <a16:creationId xmlns:a16="http://schemas.microsoft.com/office/drawing/2014/main" id="{B62A9FBD-7A6C-4196-9938-3F51F04B1384}"/>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1657626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411F-808B-470E-B1BD-70C61BE78F32}"/>
              </a:ext>
            </a:extLst>
          </p:cNvPr>
          <p:cNvSpPr>
            <a:spLocks noGrp="1"/>
          </p:cNvSpPr>
          <p:nvPr>
            <p:ph type="title"/>
          </p:nvPr>
        </p:nvSpPr>
        <p:spPr/>
        <p:txBody>
          <a:bodyPr/>
          <a:lstStyle/>
          <a:p>
            <a:r>
              <a:rPr lang="de-DE"/>
              <a:t>Instagram Alle Posts des Zeitraums (mit Total Interactions) | lokalzeit - 15 of 21</a:t>
            </a:r>
            <a:endParaRPr lang="en-US"/>
          </a:p>
        </p:txBody>
      </p:sp>
      <p:graphicFrame>
        <p:nvGraphicFramePr>
          <p:cNvPr id="5" name="Table Placeholder 4">
            <a:extLst>
              <a:ext uri="{FF2B5EF4-FFF2-40B4-BE49-F238E27FC236}">
                <a16:creationId xmlns:a16="http://schemas.microsoft.com/office/drawing/2014/main" id="{66E612FA-5F1C-4135-BF5D-56362BA53403}"/>
              </a:ext>
            </a:extLst>
          </p:cNvPr>
          <p:cNvGraphicFramePr>
            <a:graphicFrameLocks noGrp="1"/>
          </p:cNvGraphicFramePr>
          <p:nvPr>
            <p:ph type="tbl" sz="quarter" idx="13"/>
            <p:extLst>
              <p:ext uri="{D42A27DB-BD31-4B8C-83A1-F6EECF244321}">
                <p14:modId xmlns:p14="http://schemas.microsoft.com/office/powerpoint/2010/main" val="3633651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1863392"/>
                    </a:ext>
                  </a:extLst>
                </a:gridCol>
                <a:gridCol w="1316736">
                  <a:extLst>
                    <a:ext uri="{9D8B030D-6E8A-4147-A177-3AD203B41FA5}">
                      <a16:colId xmlns:a16="http://schemas.microsoft.com/office/drawing/2014/main" val="2569238941"/>
                    </a:ext>
                  </a:extLst>
                </a:gridCol>
                <a:gridCol w="1316736">
                  <a:extLst>
                    <a:ext uri="{9D8B030D-6E8A-4147-A177-3AD203B41FA5}">
                      <a16:colId xmlns:a16="http://schemas.microsoft.com/office/drawing/2014/main" val="3540758014"/>
                    </a:ext>
                  </a:extLst>
                </a:gridCol>
                <a:gridCol w="1316736">
                  <a:extLst>
                    <a:ext uri="{9D8B030D-6E8A-4147-A177-3AD203B41FA5}">
                      <a16:colId xmlns:a16="http://schemas.microsoft.com/office/drawing/2014/main" val="869686481"/>
                    </a:ext>
                  </a:extLst>
                </a:gridCol>
                <a:gridCol w="1316736">
                  <a:extLst>
                    <a:ext uri="{9D8B030D-6E8A-4147-A177-3AD203B41FA5}">
                      <a16:colId xmlns:a16="http://schemas.microsoft.com/office/drawing/2014/main" val="124951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9870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- 2025-05-22 10:51:14</a:t>
                      </a:r>
                      <a:r>
                        <a:rPr kumimoji="0" lang="en-US" sz="1000" b="0" i="0" u="none" strike="noStrike" kern="1200" cap="none" spc="0" normalizeH="0" baseline="0" noProof="0">
                          <a:ln>
                            <a:noFill/>
                          </a:ln>
                          <a:solidFill>
                            <a:prstClr val="black"/>
                          </a:solidFill>
                          <a:effectLst/>
                          <a:uLnTx/>
                          <a:uFillTx/>
                          <a:latin typeface="Calibri"/>
                          <a:ea typeface="+mn-ea"/>
                          <a:cs typeface="+mn-cs"/>
                        </a:rPr>
                        <a:t>
 Stephan ist obdachlos und kann sich einen Friseurbesuch eigentlich nicht leisten. Nach langer Zeit bekommt er heute einen neuen Haarschnitt von den Barber Angels geschenkt. 💇‍️️ 
👩‍💻 Autorin: Gianna Robert 
#Recklinghausen #BarberAngels #Friseurbesuch #Obdachlosenhilfe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24669</a:t>
                      </a:r>
                    </a:p>
                  </a:txBody>
                  <a:tcPr/>
                </a:tc>
                <a:extLst>
                  <a:ext uri="{0D108BD9-81ED-4DB2-BD59-A6C34878D82A}">
                    <a16:rowId xmlns:a16="http://schemas.microsoft.com/office/drawing/2014/main" val="35338128"/>
                  </a:ext>
                </a:extLst>
              </a:tr>
            </a:tbl>
          </a:graphicData>
        </a:graphic>
      </p:graphicFrame>
      <p:sp>
        <p:nvSpPr>
          <p:cNvPr id="4" name="Text Placeholder 3">
            <a:extLst>
              <a:ext uri="{FF2B5EF4-FFF2-40B4-BE49-F238E27FC236}">
                <a16:creationId xmlns:a16="http://schemas.microsoft.com/office/drawing/2014/main" id="{4D1C43E1-480F-4D9F-8E09-878945E8D8F5}"/>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2968952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3C24A-F632-4ACD-9A22-9E307AC11E47}"/>
              </a:ext>
            </a:extLst>
          </p:cNvPr>
          <p:cNvSpPr>
            <a:spLocks noGrp="1"/>
          </p:cNvSpPr>
          <p:nvPr>
            <p:ph type="title"/>
          </p:nvPr>
        </p:nvSpPr>
        <p:spPr/>
        <p:txBody>
          <a:bodyPr/>
          <a:lstStyle/>
          <a:p>
            <a:r>
              <a:rPr lang="de-DE"/>
              <a:t>Instagram Alle Posts des Zeitraums (mit Total Interactions) | lokalzeit - 16 of 21</a:t>
            </a:r>
            <a:endParaRPr lang="en-US"/>
          </a:p>
        </p:txBody>
      </p:sp>
      <p:graphicFrame>
        <p:nvGraphicFramePr>
          <p:cNvPr id="5" name="Table Placeholder 4">
            <a:extLst>
              <a:ext uri="{FF2B5EF4-FFF2-40B4-BE49-F238E27FC236}">
                <a16:creationId xmlns:a16="http://schemas.microsoft.com/office/drawing/2014/main" id="{6B9E347B-EA92-4C52-8FF5-C4435A394947}"/>
              </a:ext>
            </a:extLst>
          </p:cNvPr>
          <p:cNvGraphicFramePr>
            <a:graphicFrameLocks noGrp="1"/>
          </p:cNvGraphicFramePr>
          <p:nvPr>
            <p:ph type="tbl" sz="quarter" idx="13"/>
            <p:extLst>
              <p:ext uri="{D42A27DB-BD31-4B8C-83A1-F6EECF244321}">
                <p14:modId xmlns:p14="http://schemas.microsoft.com/office/powerpoint/2010/main" val="1442815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34076089"/>
                    </a:ext>
                  </a:extLst>
                </a:gridCol>
                <a:gridCol w="1316736">
                  <a:extLst>
                    <a:ext uri="{9D8B030D-6E8A-4147-A177-3AD203B41FA5}">
                      <a16:colId xmlns:a16="http://schemas.microsoft.com/office/drawing/2014/main" val="1461214727"/>
                    </a:ext>
                  </a:extLst>
                </a:gridCol>
                <a:gridCol w="1316736">
                  <a:extLst>
                    <a:ext uri="{9D8B030D-6E8A-4147-A177-3AD203B41FA5}">
                      <a16:colId xmlns:a16="http://schemas.microsoft.com/office/drawing/2014/main" val="3888704715"/>
                    </a:ext>
                  </a:extLst>
                </a:gridCol>
                <a:gridCol w="1316736">
                  <a:extLst>
                    <a:ext uri="{9D8B030D-6E8A-4147-A177-3AD203B41FA5}">
                      <a16:colId xmlns:a16="http://schemas.microsoft.com/office/drawing/2014/main" val="3148322847"/>
                    </a:ext>
                  </a:extLst>
                </a:gridCol>
                <a:gridCol w="1316736">
                  <a:extLst>
                    <a:ext uri="{9D8B030D-6E8A-4147-A177-3AD203B41FA5}">
                      <a16:colId xmlns:a16="http://schemas.microsoft.com/office/drawing/2014/main" val="1291549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4439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- 2025-05-21 16:12:29</a:t>
                      </a:r>
                      <a:r>
                        <a:rPr kumimoji="0" lang="de-DE" sz="1000" b="0" i="0" u="none" strike="noStrike" kern="1200" cap="none" spc="0" normalizeH="0" baseline="0" noProof="0">
                          <a:ln>
                            <a:noFill/>
                          </a:ln>
                          <a:solidFill>
                            <a:prstClr val="black"/>
                          </a:solidFill>
                          <a:effectLst/>
                          <a:uLnTx/>
                          <a:uFillTx/>
                          <a:latin typeface="Calibri"/>
                          <a:ea typeface="+mn-ea"/>
                          <a:cs typeface="+mn-cs"/>
                        </a:rPr>
                        <a:t>
 Diese drei Jungs haben ihr Urlaubsgeld lieber in ihren Lebenstraum investiert als in einen Flug in den Süden. ✈️
Mit ganz viel Arbeit und Liebe haben Simon, Till und André aus Wermelskirchen aus einem alten Feuerwehr-Anhänger eine mobile Imbissbude gebaut. 🔨 Statt Lösch-Ausrüstung gibt’s hier heiße Ware: Flammkuchen, frisch aus dem Ofen. Ein ganz schön zeitaufwändiges Hobby! 🙌 
👩‍💻 Autorin: Gerlinde Spratte 
#Wermelskirchen #Flammkuchen #Imbiss #Feuerwehr #DIY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23773</a:t>
                      </a:r>
                    </a:p>
                  </a:txBody>
                  <a:tcPr/>
                </a:tc>
                <a:extLst>
                  <a:ext uri="{0D108BD9-81ED-4DB2-BD59-A6C34878D82A}">
                    <a16:rowId xmlns:a16="http://schemas.microsoft.com/office/drawing/2014/main" val="765458294"/>
                  </a:ext>
                </a:extLst>
              </a:tr>
            </a:tbl>
          </a:graphicData>
        </a:graphic>
      </p:graphicFrame>
      <p:sp>
        <p:nvSpPr>
          <p:cNvPr id="4" name="Text Placeholder 3">
            <a:extLst>
              <a:ext uri="{FF2B5EF4-FFF2-40B4-BE49-F238E27FC236}">
                <a16:creationId xmlns:a16="http://schemas.microsoft.com/office/drawing/2014/main" id="{E20AFB8A-44B7-4BE8-8C20-527C71AC50D0}"/>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821490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825C8-1DC9-4A7C-B366-1CE364ACA436}"/>
              </a:ext>
            </a:extLst>
          </p:cNvPr>
          <p:cNvSpPr>
            <a:spLocks noGrp="1"/>
          </p:cNvSpPr>
          <p:nvPr>
            <p:ph type="title"/>
          </p:nvPr>
        </p:nvSpPr>
        <p:spPr/>
        <p:txBody>
          <a:bodyPr/>
          <a:lstStyle/>
          <a:p>
            <a:r>
              <a:rPr lang="de-DE"/>
              <a:t>Instagram Alle Posts des Zeitraums (mit Total Interactions) | lokalzeit - 17 of 21</a:t>
            </a:r>
            <a:endParaRPr lang="en-US"/>
          </a:p>
        </p:txBody>
      </p:sp>
      <p:graphicFrame>
        <p:nvGraphicFramePr>
          <p:cNvPr id="5" name="Table Placeholder 4">
            <a:extLst>
              <a:ext uri="{FF2B5EF4-FFF2-40B4-BE49-F238E27FC236}">
                <a16:creationId xmlns:a16="http://schemas.microsoft.com/office/drawing/2014/main" id="{C246FA77-DF7C-4916-84A0-6DF13A93EF0B}"/>
              </a:ext>
            </a:extLst>
          </p:cNvPr>
          <p:cNvGraphicFramePr>
            <a:graphicFrameLocks noGrp="1"/>
          </p:cNvGraphicFramePr>
          <p:nvPr>
            <p:ph type="tbl" sz="quarter" idx="13"/>
            <p:extLst>
              <p:ext uri="{D42A27DB-BD31-4B8C-83A1-F6EECF244321}">
                <p14:modId xmlns:p14="http://schemas.microsoft.com/office/powerpoint/2010/main" val="104070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70795789"/>
                    </a:ext>
                  </a:extLst>
                </a:gridCol>
                <a:gridCol w="1316736">
                  <a:extLst>
                    <a:ext uri="{9D8B030D-6E8A-4147-A177-3AD203B41FA5}">
                      <a16:colId xmlns:a16="http://schemas.microsoft.com/office/drawing/2014/main" val="2329258578"/>
                    </a:ext>
                  </a:extLst>
                </a:gridCol>
                <a:gridCol w="1316736">
                  <a:extLst>
                    <a:ext uri="{9D8B030D-6E8A-4147-A177-3AD203B41FA5}">
                      <a16:colId xmlns:a16="http://schemas.microsoft.com/office/drawing/2014/main" val="520870213"/>
                    </a:ext>
                  </a:extLst>
                </a:gridCol>
                <a:gridCol w="1316736">
                  <a:extLst>
                    <a:ext uri="{9D8B030D-6E8A-4147-A177-3AD203B41FA5}">
                      <a16:colId xmlns:a16="http://schemas.microsoft.com/office/drawing/2014/main" val="3851469049"/>
                    </a:ext>
                  </a:extLst>
                </a:gridCol>
                <a:gridCol w="1316736">
                  <a:extLst>
                    <a:ext uri="{9D8B030D-6E8A-4147-A177-3AD203B41FA5}">
                      <a16:colId xmlns:a16="http://schemas.microsoft.com/office/drawing/2014/main" val="1992672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4831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- 2025-05-24 11:37:45</a:t>
                      </a:r>
                      <a:r>
                        <a:rPr kumimoji="0" lang="de-DE" sz="1000" b="0" i="0" u="none" strike="noStrike" kern="1200" cap="none" spc="0" normalizeH="0" baseline="0" noProof="0">
                          <a:ln>
                            <a:noFill/>
                          </a:ln>
                          <a:solidFill>
                            <a:prstClr val="black"/>
                          </a:solidFill>
                          <a:effectLst/>
                          <a:uLnTx/>
                          <a:uFillTx/>
                          <a:latin typeface="Calibri"/>
                          <a:ea typeface="+mn-ea"/>
                          <a:cs typeface="+mn-cs"/>
                        </a:rPr>
                        <a:t>
 Bremsklötze nach Ruhrpott Art? Die findet man im Kochbuch von Melvin Flor aus Duisburg. 🤌🏻
Ob als Kind mit Mama oder später mit den Großeltern – der 29-Jährige hat schon immer gerne gekocht. 👨🏻‍🍳Doch die Familienrezepte einfach nur auf Papier festzuhalten, das war ihm dann doch zu herzlos. Ihm war klar: Ein Kochbuch muss her!❤️
👩🏼‍💻Autorin: Luisa Woch
#Ruhrpott #Familie #Kochen #Rezepte #Heimatliebe #Duisburg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23264</a:t>
                      </a:r>
                    </a:p>
                  </a:txBody>
                  <a:tcPr/>
                </a:tc>
                <a:extLst>
                  <a:ext uri="{0D108BD9-81ED-4DB2-BD59-A6C34878D82A}">
                    <a16:rowId xmlns:a16="http://schemas.microsoft.com/office/drawing/2014/main" val="510600360"/>
                  </a:ext>
                </a:extLst>
              </a:tr>
            </a:tbl>
          </a:graphicData>
        </a:graphic>
      </p:graphicFrame>
      <p:sp>
        <p:nvSpPr>
          <p:cNvPr id="4" name="Text Placeholder 3">
            <a:extLst>
              <a:ext uri="{FF2B5EF4-FFF2-40B4-BE49-F238E27FC236}">
                <a16:creationId xmlns:a16="http://schemas.microsoft.com/office/drawing/2014/main" id="{2F7D353D-6045-4E7D-B28B-5145042EA89B}"/>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2162783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C6912-CC17-4C8F-A9A9-03ABC91F877A}"/>
              </a:ext>
            </a:extLst>
          </p:cNvPr>
          <p:cNvSpPr>
            <a:spLocks noGrp="1"/>
          </p:cNvSpPr>
          <p:nvPr>
            <p:ph type="title"/>
          </p:nvPr>
        </p:nvSpPr>
        <p:spPr/>
        <p:txBody>
          <a:bodyPr/>
          <a:lstStyle/>
          <a:p>
            <a:r>
              <a:rPr lang="de-DE"/>
              <a:t>Instagram Alle Posts des Zeitraums (mit Total Interactions) | lokalzeit - 18 of 21</a:t>
            </a:r>
            <a:endParaRPr lang="en-US"/>
          </a:p>
        </p:txBody>
      </p:sp>
      <p:graphicFrame>
        <p:nvGraphicFramePr>
          <p:cNvPr id="5" name="Table Placeholder 4">
            <a:extLst>
              <a:ext uri="{FF2B5EF4-FFF2-40B4-BE49-F238E27FC236}">
                <a16:creationId xmlns:a16="http://schemas.microsoft.com/office/drawing/2014/main" id="{9194B810-B063-4867-AF1E-5702A56C6133}"/>
              </a:ext>
            </a:extLst>
          </p:cNvPr>
          <p:cNvGraphicFramePr>
            <a:graphicFrameLocks noGrp="1"/>
          </p:cNvGraphicFramePr>
          <p:nvPr>
            <p:ph type="tbl" sz="quarter" idx="13"/>
            <p:extLst>
              <p:ext uri="{D42A27DB-BD31-4B8C-83A1-F6EECF244321}">
                <p14:modId xmlns:p14="http://schemas.microsoft.com/office/powerpoint/2010/main" val="1627992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62469676"/>
                    </a:ext>
                  </a:extLst>
                </a:gridCol>
                <a:gridCol w="1316736">
                  <a:extLst>
                    <a:ext uri="{9D8B030D-6E8A-4147-A177-3AD203B41FA5}">
                      <a16:colId xmlns:a16="http://schemas.microsoft.com/office/drawing/2014/main" val="481097147"/>
                    </a:ext>
                  </a:extLst>
                </a:gridCol>
                <a:gridCol w="1316736">
                  <a:extLst>
                    <a:ext uri="{9D8B030D-6E8A-4147-A177-3AD203B41FA5}">
                      <a16:colId xmlns:a16="http://schemas.microsoft.com/office/drawing/2014/main" val="1504774073"/>
                    </a:ext>
                  </a:extLst>
                </a:gridCol>
                <a:gridCol w="1316736">
                  <a:extLst>
                    <a:ext uri="{9D8B030D-6E8A-4147-A177-3AD203B41FA5}">
                      <a16:colId xmlns:a16="http://schemas.microsoft.com/office/drawing/2014/main" val="2425829462"/>
                    </a:ext>
                  </a:extLst>
                </a:gridCol>
                <a:gridCol w="1316736">
                  <a:extLst>
                    <a:ext uri="{9D8B030D-6E8A-4147-A177-3AD203B41FA5}">
                      <a16:colId xmlns:a16="http://schemas.microsoft.com/office/drawing/2014/main" val="3732316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3063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- 2025-05-20 16:12:08</a:t>
                      </a:r>
                      <a:r>
                        <a:rPr kumimoji="0" lang="de-DE" sz="1000" b="0" i="0" u="none" strike="noStrike" kern="1200" cap="none" spc="0" normalizeH="0" baseline="0" noProof="0">
                          <a:ln>
                            <a:noFill/>
                          </a:ln>
                          <a:solidFill>
                            <a:prstClr val="black"/>
                          </a:solidFill>
                          <a:effectLst/>
                          <a:uLnTx/>
                          <a:uFillTx/>
                          <a:latin typeface="Calibri"/>
                          <a:ea typeface="+mn-ea"/>
                          <a:cs typeface="+mn-cs"/>
                        </a:rPr>
                        <a:t>
 Hier kommt die Nachbarschaft zusammen: Im „Wohnzimmer“ in Alfter kocht Alex für alle, die Lust auf gemeinsames Essen und Austausch haben. Wie viele zum Essen kommen, weiß er vorher nicht, aber alle sind willkommen. 👧🏼🧓🏻👩🏻🧑🏿‍🦱
Das Gemüse stammt teilweise von der Solidarischen Landwirtschaft Alfter, also von den Feldern nebenan. 🥬🥕
Für wie viele Menschen hast du schon mal gekocht? 
👩‍💻 Autorin: Caroline Jüngermann 
#Gemeinschaft #Nachbarschaft #Nachhaltigkeit #Solawi #WDR #ARD #Lokalzeit #Alfter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19499</a:t>
                      </a:r>
                    </a:p>
                  </a:txBody>
                  <a:tcPr/>
                </a:tc>
                <a:extLst>
                  <a:ext uri="{0D108BD9-81ED-4DB2-BD59-A6C34878D82A}">
                    <a16:rowId xmlns:a16="http://schemas.microsoft.com/office/drawing/2014/main" val="3990173556"/>
                  </a:ext>
                </a:extLst>
              </a:tr>
            </a:tbl>
          </a:graphicData>
        </a:graphic>
      </p:graphicFrame>
      <p:sp>
        <p:nvSpPr>
          <p:cNvPr id="4" name="Text Placeholder 3">
            <a:extLst>
              <a:ext uri="{FF2B5EF4-FFF2-40B4-BE49-F238E27FC236}">
                <a16:creationId xmlns:a16="http://schemas.microsoft.com/office/drawing/2014/main" id="{6C8C5603-7198-40B8-8F37-824712771599}"/>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178835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9E5D1-A29B-46D3-83CA-8C5C8D8CD153}"/>
              </a:ext>
            </a:extLst>
          </p:cNvPr>
          <p:cNvSpPr>
            <a:spLocks noGrp="1"/>
          </p:cNvSpPr>
          <p:nvPr>
            <p:ph type="title"/>
          </p:nvPr>
        </p:nvSpPr>
        <p:spPr/>
        <p:txBody>
          <a:bodyPr/>
          <a:lstStyle/>
          <a:p>
            <a:r>
              <a:rPr lang="de-DE"/>
              <a:t>Instagram Alle Posts des Zeitraums (mit Total Interactions) | lokalzeit - 19 of 21</a:t>
            </a:r>
            <a:endParaRPr lang="en-US"/>
          </a:p>
        </p:txBody>
      </p:sp>
      <p:graphicFrame>
        <p:nvGraphicFramePr>
          <p:cNvPr id="5" name="Table Placeholder 4">
            <a:extLst>
              <a:ext uri="{FF2B5EF4-FFF2-40B4-BE49-F238E27FC236}">
                <a16:creationId xmlns:a16="http://schemas.microsoft.com/office/drawing/2014/main" id="{1F9802F9-079E-43D5-ABFA-F0682D19D7C4}"/>
              </a:ext>
            </a:extLst>
          </p:cNvPr>
          <p:cNvGraphicFramePr>
            <a:graphicFrameLocks noGrp="1"/>
          </p:cNvGraphicFramePr>
          <p:nvPr>
            <p:ph type="tbl" sz="quarter" idx="13"/>
            <p:extLst>
              <p:ext uri="{D42A27DB-BD31-4B8C-83A1-F6EECF244321}">
                <p14:modId xmlns:p14="http://schemas.microsoft.com/office/powerpoint/2010/main" val="4181789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51559677"/>
                    </a:ext>
                  </a:extLst>
                </a:gridCol>
                <a:gridCol w="1316736">
                  <a:extLst>
                    <a:ext uri="{9D8B030D-6E8A-4147-A177-3AD203B41FA5}">
                      <a16:colId xmlns:a16="http://schemas.microsoft.com/office/drawing/2014/main" val="160353342"/>
                    </a:ext>
                  </a:extLst>
                </a:gridCol>
                <a:gridCol w="1316736">
                  <a:extLst>
                    <a:ext uri="{9D8B030D-6E8A-4147-A177-3AD203B41FA5}">
                      <a16:colId xmlns:a16="http://schemas.microsoft.com/office/drawing/2014/main" val="2378066533"/>
                    </a:ext>
                  </a:extLst>
                </a:gridCol>
                <a:gridCol w="1316736">
                  <a:extLst>
                    <a:ext uri="{9D8B030D-6E8A-4147-A177-3AD203B41FA5}">
                      <a16:colId xmlns:a16="http://schemas.microsoft.com/office/drawing/2014/main" val="1992102544"/>
                    </a:ext>
                  </a:extLst>
                </a:gridCol>
                <a:gridCol w="1316736">
                  <a:extLst>
                    <a:ext uri="{9D8B030D-6E8A-4147-A177-3AD203B41FA5}">
                      <a16:colId xmlns:a16="http://schemas.microsoft.com/office/drawing/2014/main" val="1562781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6675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- 2025-05-20 10:29:57</a:t>
                      </a:r>
                      <a:r>
                        <a:rPr kumimoji="0" lang="en-US" sz="1000" b="0" i="0" u="none" strike="noStrike" kern="1200" cap="none" spc="0" normalizeH="0" baseline="0" noProof="0">
                          <a:ln>
                            <a:noFill/>
                          </a:ln>
                          <a:solidFill>
                            <a:prstClr val="black"/>
                          </a:solidFill>
                          <a:effectLst/>
                          <a:uLnTx/>
                          <a:uFillTx/>
                          <a:latin typeface="Calibri"/>
                          <a:ea typeface="+mn-ea"/>
                          <a:cs typeface="+mn-cs"/>
                        </a:rPr>
                        <a:t>
 Motorradfahren ist Freiheit- für Sybille und ihren Mann das größte Hobby. Gemeinsam auf der Maschine. 🏍️ 
Vor einem Jahr ist Sybilles Mann an Prostatakrebs gestorben. Doch sie fährt weiter und sammelt beim Distinguished Gentleman’s Ride Spenden für die Forschung zu Prostatakrebs. 🧪
👩‍💻 Autorin: Paula Randerath 
#DGR2025 #Motorradfahren #Liebe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18878</a:t>
                      </a:r>
                    </a:p>
                  </a:txBody>
                  <a:tcPr/>
                </a:tc>
                <a:extLst>
                  <a:ext uri="{0D108BD9-81ED-4DB2-BD59-A6C34878D82A}">
                    <a16:rowId xmlns:a16="http://schemas.microsoft.com/office/drawing/2014/main" val="491933444"/>
                  </a:ext>
                </a:extLst>
              </a:tr>
            </a:tbl>
          </a:graphicData>
        </a:graphic>
      </p:graphicFrame>
      <p:sp>
        <p:nvSpPr>
          <p:cNvPr id="4" name="Text Placeholder 3">
            <a:extLst>
              <a:ext uri="{FF2B5EF4-FFF2-40B4-BE49-F238E27FC236}">
                <a16:creationId xmlns:a16="http://schemas.microsoft.com/office/drawing/2014/main" id="{A275902D-38AD-4BDC-9073-42E4EE8D25EA}"/>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543809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4A6ED-AA7C-4BF0-B786-B9C0DB6DB246}"/>
              </a:ext>
            </a:extLst>
          </p:cNvPr>
          <p:cNvSpPr>
            <a:spLocks noGrp="1"/>
          </p:cNvSpPr>
          <p:nvPr>
            <p:ph type="title"/>
          </p:nvPr>
        </p:nvSpPr>
        <p:spPr/>
        <p:txBody>
          <a:bodyPr/>
          <a:lstStyle/>
          <a:p>
            <a:r>
              <a:rPr lang="de-DE"/>
              <a:t>Instagram Alle Posts des Zeitraums (mit Total Interactions) | lokalzeit - 20 of 21</a:t>
            </a:r>
            <a:endParaRPr lang="en-US"/>
          </a:p>
        </p:txBody>
      </p:sp>
      <p:graphicFrame>
        <p:nvGraphicFramePr>
          <p:cNvPr id="5" name="Table Placeholder 4">
            <a:extLst>
              <a:ext uri="{FF2B5EF4-FFF2-40B4-BE49-F238E27FC236}">
                <a16:creationId xmlns:a16="http://schemas.microsoft.com/office/drawing/2014/main" id="{7CD01309-77C8-465C-B76D-47C6321DA106}"/>
              </a:ext>
            </a:extLst>
          </p:cNvPr>
          <p:cNvGraphicFramePr>
            <a:graphicFrameLocks noGrp="1"/>
          </p:cNvGraphicFramePr>
          <p:nvPr>
            <p:ph type="tbl" sz="quarter" idx="13"/>
            <p:extLst>
              <p:ext uri="{D42A27DB-BD31-4B8C-83A1-F6EECF244321}">
                <p14:modId xmlns:p14="http://schemas.microsoft.com/office/powerpoint/2010/main" val="188391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0380594"/>
                    </a:ext>
                  </a:extLst>
                </a:gridCol>
                <a:gridCol w="1316736">
                  <a:extLst>
                    <a:ext uri="{9D8B030D-6E8A-4147-A177-3AD203B41FA5}">
                      <a16:colId xmlns:a16="http://schemas.microsoft.com/office/drawing/2014/main" val="2974191962"/>
                    </a:ext>
                  </a:extLst>
                </a:gridCol>
                <a:gridCol w="1316736">
                  <a:extLst>
                    <a:ext uri="{9D8B030D-6E8A-4147-A177-3AD203B41FA5}">
                      <a16:colId xmlns:a16="http://schemas.microsoft.com/office/drawing/2014/main" val="2436485661"/>
                    </a:ext>
                  </a:extLst>
                </a:gridCol>
                <a:gridCol w="1316736">
                  <a:extLst>
                    <a:ext uri="{9D8B030D-6E8A-4147-A177-3AD203B41FA5}">
                      <a16:colId xmlns:a16="http://schemas.microsoft.com/office/drawing/2014/main" val="2943325209"/>
                    </a:ext>
                  </a:extLst>
                </a:gridCol>
                <a:gridCol w="1316736">
                  <a:extLst>
                    <a:ext uri="{9D8B030D-6E8A-4147-A177-3AD203B41FA5}">
                      <a16:colId xmlns:a16="http://schemas.microsoft.com/office/drawing/2014/main" val="363527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1435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- 2025-05-21 10:52:43</a:t>
                      </a:r>
                      <a:r>
                        <a:rPr kumimoji="0" lang="de-DE" sz="1000" b="0" i="0" u="none" strike="noStrike" kern="1200" cap="none" spc="0" normalizeH="0" baseline="0" noProof="0">
                          <a:ln>
                            <a:noFill/>
                          </a:ln>
                          <a:solidFill>
                            <a:prstClr val="black"/>
                          </a:solidFill>
                          <a:effectLst/>
                          <a:uLnTx/>
                          <a:uFillTx/>
                          <a:latin typeface="Calibri"/>
                          <a:ea typeface="+mn-ea"/>
                          <a:cs typeface="+mn-cs"/>
                        </a:rPr>
                        <a:t>
 Finger weg von vermeintlich verwaisten Hasenkindern! 🐇❌ Das hilft den Häschen nicht, sondern gefährdet sie. 😱 
Sandra Dzik-Bendik muss immer wieder Feldhasen-Babys aufpäppeln. Oft sammeln nämlich Spaziergänger die Häschen ein, weil sie denken, dass sie von der Mutter im Stich gelassen wurden. 
Sandra kümmert sich ehrenamtlich um die Häschen und auch um Kaninchen. Sie hat in ihrem Garten eine Pflegestelle für das Essener Tierheim. ❤️ 
Habt ihr schon mal ein Tierbaby aufgezogen? 
👨‍💻 Autor: Frank Zymny
#Wildtiere #Tierbabys #Hase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17567</a:t>
                      </a:r>
                    </a:p>
                  </a:txBody>
                  <a:tcPr/>
                </a:tc>
                <a:extLst>
                  <a:ext uri="{0D108BD9-81ED-4DB2-BD59-A6C34878D82A}">
                    <a16:rowId xmlns:a16="http://schemas.microsoft.com/office/drawing/2014/main" val="2629560226"/>
                  </a:ext>
                </a:extLst>
              </a:tr>
            </a:tbl>
          </a:graphicData>
        </a:graphic>
      </p:graphicFrame>
      <p:sp>
        <p:nvSpPr>
          <p:cNvPr id="4" name="Text Placeholder 3">
            <a:extLst>
              <a:ext uri="{FF2B5EF4-FFF2-40B4-BE49-F238E27FC236}">
                <a16:creationId xmlns:a16="http://schemas.microsoft.com/office/drawing/2014/main" id="{20AC09BA-284D-433E-A1FE-D56839E50DE9}"/>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876054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47E6-C61E-4341-897C-256510A73307}"/>
              </a:ext>
            </a:extLst>
          </p:cNvPr>
          <p:cNvSpPr>
            <a:spLocks noGrp="1"/>
          </p:cNvSpPr>
          <p:nvPr>
            <p:ph type="title"/>
          </p:nvPr>
        </p:nvSpPr>
        <p:spPr/>
        <p:txBody>
          <a:bodyPr/>
          <a:lstStyle/>
          <a:p>
            <a:r>
              <a:rPr lang="de-DE"/>
              <a:t>Instagram Alle Posts des Zeitraums (mit Total Interactions) | lokalzeit - 21 of 21</a:t>
            </a:r>
            <a:endParaRPr lang="en-US"/>
          </a:p>
        </p:txBody>
      </p:sp>
      <p:graphicFrame>
        <p:nvGraphicFramePr>
          <p:cNvPr id="5" name="Table Placeholder 4">
            <a:extLst>
              <a:ext uri="{FF2B5EF4-FFF2-40B4-BE49-F238E27FC236}">
                <a16:creationId xmlns:a16="http://schemas.microsoft.com/office/drawing/2014/main" id="{EBFAE25A-4000-47EE-B38E-20CCA89CB0A2}"/>
              </a:ext>
            </a:extLst>
          </p:cNvPr>
          <p:cNvGraphicFramePr>
            <a:graphicFrameLocks noGrp="1"/>
          </p:cNvGraphicFramePr>
          <p:nvPr>
            <p:ph type="tbl" sz="quarter" idx="13"/>
            <p:extLst>
              <p:ext uri="{D42A27DB-BD31-4B8C-83A1-F6EECF244321}">
                <p14:modId xmlns:p14="http://schemas.microsoft.com/office/powerpoint/2010/main" val="212258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86453854"/>
                    </a:ext>
                  </a:extLst>
                </a:gridCol>
                <a:gridCol w="1316736">
                  <a:extLst>
                    <a:ext uri="{9D8B030D-6E8A-4147-A177-3AD203B41FA5}">
                      <a16:colId xmlns:a16="http://schemas.microsoft.com/office/drawing/2014/main" val="3787060857"/>
                    </a:ext>
                  </a:extLst>
                </a:gridCol>
                <a:gridCol w="1316736">
                  <a:extLst>
                    <a:ext uri="{9D8B030D-6E8A-4147-A177-3AD203B41FA5}">
                      <a16:colId xmlns:a16="http://schemas.microsoft.com/office/drawing/2014/main" val="3401984659"/>
                    </a:ext>
                  </a:extLst>
                </a:gridCol>
                <a:gridCol w="1316736">
                  <a:extLst>
                    <a:ext uri="{9D8B030D-6E8A-4147-A177-3AD203B41FA5}">
                      <a16:colId xmlns:a16="http://schemas.microsoft.com/office/drawing/2014/main" val="1596309662"/>
                    </a:ext>
                  </a:extLst>
                </a:gridCol>
                <a:gridCol w="1316736">
                  <a:extLst>
                    <a:ext uri="{9D8B030D-6E8A-4147-A177-3AD203B41FA5}">
                      <a16:colId xmlns:a16="http://schemas.microsoft.com/office/drawing/2014/main" val="204725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5427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- 2025-05-23 18:26:42</a:t>
                      </a:r>
                      <a:r>
                        <a:rPr kumimoji="0" lang="de-DE" sz="1000" b="0" i="0" u="none" strike="noStrike" kern="1200" cap="none" spc="0" normalizeH="0" baseline="0" noProof="0">
                          <a:ln>
                            <a:noFill/>
                          </a:ln>
                          <a:solidFill>
                            <a:prstClr val="black"/>
                          </a:solidFill>
                          <a:effectLst/>
                          <a:uLnTx/>
                          <a:uFillTx/>
                          <a:latin typeface="Calibri"/>
                          <a:ea typeface="+mn-ea"/>
                          <a:cs typeface="+mn-cs"/>
                        </a:rPr>
                        <a:t>
 In Aachen steigt eine ganz besondere Party – barrierefrei und inklusiv! 
Für junge Menschen mit Behinderung fehlen oft die richtigen Angebote. Dabei möchten viele genau so gerne feiern gehen wie Gleichaltrige ohne Behinderung. Die Koordinierungs-, Kontakt- und Beratungsstelle für Menschen mit Behinderung will ihnen das jetzt in Aachen ermöglichen. Fredo hat die Party getestet – und kann das nächste Mal kaum abwarten! 
Seid ihr Team Feiern 💃🏽oder Team Couch 🛋?
#inklusion #aachen #lokalzeit #wdr #ard 
Hinweis: Slide 1 und 5 wurden nachträglich korrigiert.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12848</a:t>
                      </a:r>
                    </a:p>
                  </a:txBody>
                  <a:tcPr/>
                </a:tc>
                <a:extLst>
                  <a:ext uri="{0D108BD9-81ED-4DB2-BD59-A6C34878D82A}">
                    <a16:rowId xmlns:a16="http://schemas.microsoft.com/office/drawing/2014/main" val="2006284716"/>
                  </a:ext>
                </a:extLst>
              </a:tr>
            </a:tbl>
          </a:graphicData>
        </a:graphic>
      </p:graphicFrame>
      <p:sp>
        <p:nvSpPr>
          <p:cNvPr id="4" name="Text Placeholder 3">
            <a:extLst>
              <a:ext uri="{FF2B5EF4-FFF2-40B4-BE49-F238E27FC236}">
                <a16:creationId xmlns:a16="http://schemas.microsoft.com/office/drawing/2014/main" id="{1F66BF25-64FB-4660-A2EC-C36AF5459CC4}"/>
              </a:ext>
            </a:extLst>
          </p:cNvPr>
          <p:cNvSpPr>
            <a:spLocks noGrp="1"/>
          </p:cNvSpPr>
          <p:nvPr>
            <p:ph type="body" sz="quarter" idx="14"/>
          </p:nvPr>
        </p:nvSpPr>
        <p:spPr/>
        <p:txBody>
          <a:bodyPr/>
          <a:lstStyle/>
          <a:p>
            <a:r>
              <a:rPr lang="en-US"/>
              <a:t>19/05/2025 - 25/05/2025</a:t>
            </a:r>
          </a:p>
        </p:txBody>
      </p:sp>
    </p:spTree>
    <p:extLst>
      <p:ext uri="{BB962C8B-B14F-4D97-AF65-F5344CB8AC3E}">
        <p14:creationId xmlns:p14="http://schemas.microsoft.com/office/powerpoint/2010/main" val="19397679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2785</Words>
  <Application>Microsoft Office PowerPoint</Application>
  <PresentationFormat>On-screen Show (4:3)</PresentationFormat>
  <Paragraphs>257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Alle Posts des Zeitraums (mit Total Interactions) | lokalzeit - 1 of 21</vt:lpstr>
      <vt:lpstr>Instagram Alle Posts des Zeitraums (mit Total Interactions) | lokalzeit - 2 of 21</vt:lpstr>
      <vt:lpstr>Instagram Alle Posts des Zeitraums (mit Total Interactions) | lokalzeit - 3 of 21</vt:lpstr>
      <vt:lpstr>Instagram Alle Posts des Zeitraums (mit Total Interactions) | lokalzeit - 4 of 21</vt:lpstr>
      <vt:lpstr>Instagram Alle Posts des Zeitraums (mit Total Interactions) | lokalzeit - 5 of 21</vt:lpstr>
      <vt:lpstr>Instagram Alle Posts des Zeitraums (mit Total Interactions) | lokalzeit - 6 of 21</vt:lpstr>
      <vt:lpstr>Instagram Alle Posts des Zeitraums (mit Total Interactions) | lokalzeit - 7 of 21</vt:lpstr>
      <vt:lpstr>Instagram Alle Posts des Zeitraums (mit Total Interactions) | lokalzeit - 8 of 21</vt:lpstr>
      <vt:lpstr>Instagram Alle Posts des Zeitraums (mit Total Interactions) | lokalzeit - 9 of 21</vt:lpstr>
      <vt:lpstr>Instagram Alle Posts des Zeitraums (mit Total Interactions) | lokalzeit - 10 of 21</vt:lpstr>
      <vt:lpstr>Instagram Alle Posts des Zeitraums (mit Total Interactions) | lokalzeit - 11 of 21</vt:lpstr>
      <vt:lpstr>Instagram Alle Posts des Zeitraums (mit Total Interactions) | lokalzeit - 12 of 21</vt:lpstr>
      <vt:lpstr>Instagram Alle Posts des Zeitraums (mit Total Interactions) | lokalzeit - 13 of 21</vt:lpstr>
      <vt:lpstr>Instagram Alle Posts des Zeitraums (mit Total Interactions) | lokalzeit - 14 of 21</vt:lpstr>
      <vt:lpstr>Instagram Alle Posts des Zeitraums (mit Total Interactions) | lokalzeit - 15 of 21</vt:lpstr>
      <vt:lpstr>Instagram Alle Posts des Zeitraums (mit Total Interactions) | lokalzeit - 16 of 21</vt:lpstr>
      <vt:lpstr>Instagram Alle Posts des Zeitraums (mit Total Interactions) | lokalzeit - 17 of 21</vt:lpstr>
      <vt:lpstr>Instagram Alle Posts des Zeitraums (mit Total Interactions) | lokalzeit - 18 of 21</vt:lpstr>
      <vt:lpstr>Instagram Alle Posts des Zeitraums (mit Total Interactions) | lokalzeit - 19 of 21</vt:lpstr>
      <vt:lpstr>Instagram Alle Posts des Zeitraums (mit Total Interactions) | lokalzeit - 20 of 21</vt:lpstr>
      <vt:lpstr>Instagram Alle Posts des Zeitraums (mit Total Interactions)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21</dc:title>
  <dc:creator>Frederik Born</dc:creator>
  <cp:lastModifiedBy>Frederik Born</cp:lastModifiedBy>
  <cp:revision>1</cp:revision>
  <dcterms:created xsi:type="dcterms:W3CDTF">2025-05-27T10:05:44Z</dcterms:created>
  <dcterms:modified xsi:type="dcterms:W3CDTF">2025-05-27T10:07:03Z</dcterms:modified>
</cp:coreProperties>
</file>