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CE40E-E3F9-4451-95CE-BA40DDC41E43}"/>
              </a:ext>
            </a:extLst>
          </p:cNvPr>
          <p:cNvSpPr>
            <a:spLocks noGrp="1"/>
          </p:cNvSpPr>
          <p:nvPr>
            <p:ph type="title"/>
          </p:nvPr>
        </p:nvSpPr>
        <p:spPr/>
        <p:txBody>
          <a:bodyPr/>
          <a:lstStyle/>
          <a:p>
            <a:r>
              <a:rPr lang="en-US"/>
              <a:t>Instagram Posts Table (mit Shares) | lokalzeit - 1 of 21</a:t>
            </a:r>
          </a:p>
        </p:txBody>
      </p:sp>
      <p:graphicFrame>
        <p:nvGraphicFramePr>
          <p:cNvPr id="5" name="Table Placeholder 4">
            <a:extLst>
              <a:ext uri="{FF2B5EF4-FFF2-40B4-BE49-F238E27FC236}">
                <a16:creationId xmlns:a16="http://schemas.microsoft.com/office/drawing/2014/main" id="{FD7C2152-43DF-43CA-9F0C-A91533966E77}"/>
              </a:ext>
            </a:extLst>
          </p:cNvPr>
          <p:cNvGraphicFramePr>
            <a:graphicFrameLocks noGrp="1"/>
          </p:cNvGraphicFramePr>
          <p:nvPr>
            <p:ph type="tbl" sz="quarter" idx="13"/>
            <p:extLst>
              <p:ext uri="{D42A27DB-BD31-4B8C-83A1-F6EECF244321}">
                <p14:modId xmlns:p14="http://schemas.microsoft.com/office/powerpoint/2010/main" val="1301274816"/>
              </p:ext>
            </p:extLst>
          </p:nvPr>
        </p:nvGraphicFramePr>
        <p:xfrm>
          <a:off x="457200" y="1731963"/>
          <a:ext cx="7735824" cy="100584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0575018"/>
                    </a:ext>
                  </a:extLst>
                </a:gridCol>
                <a:gridCol w="1152144">
                  <a:extLst>
                    <a:ext uri="{9D8B030D-6E8A-4147-A177-3AD203B41FA5}">
                      <a16:colId xmlns:a16="http://schemas.microsoft.com/office/drawing/2014/main" val="1874671962"/>
                    </a:ext>
                  </a:extLst>
                </a:gridCol>
                <a:gridCol w="1481328">
                  <a:extLst>
                    <a:ext uri="{9D8B030D-6E8A-4147-A177-3AD203B41FA5}">
                      <a16:colId xmlns:a16="http://schemas.microsoft.com/office/drawing/2014/main" val="4144056643"/>
                    </a:ext>
                  </a:extLst>
                </a:gridCol>
                <a:gridCol w="493776">
                  <a:extLst>
                    <a:ext uri="{9D8B030D-6E8A-4147-A177-3AD203B41FA5}">
                      <a16:colId xmlns:a16="http://schemas.microsoft.com/office/drawing/2014/main" val="2322995619"/>
                    </a:ext>
                  </a:extLst>
                </a:gridCol>
                <a:gridCol w="493776">
                  <a:extLst>
                    <a:ext uri="{9D8B030D-6E8A-4147-A177-3AD203B41FA5}">
                      <a16:colId xmlns:a16="http://schemas.microsoft.com/office/drawing/2014/main" val="1547282403"/>
                    </a:ext>
                  </a:extLst>
                </a:gridCol>
                <a:gridCol w="493776">
                  <a:extLst>
                    <a:ext uri="{9D8B030D-6E8A-4147-A177-3AD203B41FA5}">
                      <a16:colId xmlns:a16="http://schemas.microsoft.com/office/drawing/2014/main" val="2183653077"/>
                    </a:ext>
                  </a:extLst>
                </a:gridCol>
                <a:gridCol w="493776">
                  <a:extLst>
                    <a:ext uri="{9D8B030D-6E8A-4147-A177-3AD203B41FA5}">
                      <a16:colId xmlns:a16="http://schemas.microsoft.com/office/drawing/2014/main" val="3559463395"/>
                    </a:ext>
                  </a:extLst>
                </a:gridCol>
                <a:gridCol w="493776">
                  <a:extLst>
                    <a:ext uri="{9D8B030D-6E8A-4147-A177-3AD203B41FA5}">
                      <a16:colId xmlns:a16="http://schemas.microsoft.com/office/drawing/2014/main" val="743899980"/>
                    </a:ext>
                  </a:extLst>
                </a:gridCol>
                <a:gridCol w="493776">
                  <a:extLst>
                    <a:ext uri="{9D8B030D-6E8A-4147-A177-3AD203B41FA5}">
                      <a16:colId xmlns:a16="http://schemas.microsoft.com/office/drawing/2014/main" val="2800746370"/>
                    </a:ext>
                  </a:extLst>
                </a:gridCol>
                <a:gridCol w="493776">
                  <a:extLst>
                    <a:ext uri="{9D8B030D-6E8A-4147-A177-3AD203B41FA5}">
                      <a16:colId xmlns:a16="http://schemas.microsoft.com/office/drawing/2014/main" val="2826869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90121478"/>
                  </a:ext>
                </a:extLst>
              </a:tr>
            </a:tbl>
          </a:graphicData>
        </a:graphic>
      </p:graphicFrame>
      <p:sp>
        <p:nvSpPr>
          <p:cNvPr id="4" name="Text Placeholder 3">
            <a:extLst>
              <a:ext uri="{FF2B5EF4-FFF2-40B4-BE49-F238E27FC236}">
                <a16:creationId xmlns:a16="http://schemas.microsoft.com/office/drawing/2014/main" id="{5E257573-159B-48AC-A81B-0A20E169A7DE}"/>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2255195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63775-0046-46C5-BAEC-68779EC8D00D}"/>
              </a:ext>
            </a:extLst>
          </p:cNvPr>
          <p:cNvSpPr>
            <a:spLocks noGrp="1"/>
          </p:cNvSpPr>
          <p:nvPr>
            <p:ph type="title"/>
          </p:nvPr>
        </p:nvSpPr>
        <p:spPr/>
        <p:txBody>
          <a:bodyPr/>
          <a:lstStyle/>
          <a:p>
            <a:r>
              <a:rPr lang="en-US"/>
              <a:t>Instagram Posts Table (mit Shares) | lokalzeit - 2 of 21</a:t>
            </a:r>
          </a:p>
        </p:txBody>
      </p:sp>
      <p:graphicFrame>
        <p:nvGraphicFramePr>
          <p:cNvPr id="5" name="Table Placeholder 4">
            <a:extLst>
              <a:ext uri="{FF2B5EF4-FFF2-40B4-BE49-F238E27FC236}">
                <a16:creationId xmlns:a16="http://schemas.microsoft.com/office/drawing/2014/main" id="{BE8CDC68-571C-43B6-942F-FC64F02771A7}"/>
              </a:ext>
            </a:extLst>
          </p:cNvPr>
          <p:cNvGraphicFramePr>
            <a:graphicFrameLocks noGrp="1"/>
          </p:cNvGraphicFramePr>
          <p:nvPr>
            <p:ph type="tbl" sz="quarter" idx="13"/>
            <p:extLst>
              <p:ext uri="{D42A27DB-BD31-4B8C-83A1-F6EECF244321}">
                <p14:modId xmlns:p14="http://schemas.microsoft.com/office/powerpoint/2010/main" val="356801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28765818"/>
                    </a:ext>
                  </a:extLst>
                </a:gridCol>
                <a:gridCol w="1152144">
                  <a:extLst>
                    <a:ext uri="{9D8B030D-6E8A-4147-A177-3AD203B41FA5}">
                      <a16:colId xmlns:a16="http://schemas.microsoft.com/office/drawing/2014/main" val="844319407"/>
                    </a:ext>
                  </a:extLst>
                </a:gridCol>
                <a:gridCol w="1481328">
                  <a:extLst>
                    <a:ext uri="{9D8B030D-6E8A-4147-A177-3AD203B41FA5}">
                      <a16:colId xmlns:a16="http://schemas.microsoft.com/office/drawing/2014/main" val="808987189"/>
                    </a:ext>
                  </a:extLst>
                </a:gridCol>
                <a:gridCol w="493776">
                  <a:extLst>
                    <a:ext uri="{9D8B030D-6E8A-4147-A177-3AD203B41FA5}">
                      <a16:colId xmlns:a16="http://schemas.microsoft.com/office/drawing/2014/main" val="654713359"/>
                    </a:ext>
                  </a:extLst>
                </a:gridCol>
                <a:gridCol w="493776">
                  <a:extLst>
                    <a:ext uri="{9D8B030D-6E8A-4147-A177-3AD203B41FA5}">
                      <a16:colId xmlns:a16="http://schemas.microsoft.com/office/drawing/2014/main" val="1602706758"/>
                    </a:ext>
                  </a:extLst>
                </a:gridCol>
                <a:gridCol w="493776">
                  <a:extLst>
                    <a:ext uri="{9D8B030D-6E8A-4147-A177-3AD203B41FA5}">
                      <a16:colId xmlns:a16="http://schemas.microsoft.com/office/drawing/2014/main" val="1313580570"/>
                    </a:ext>
                  </a:extLst>
                </a:gridCol>
                <a:gridCol w="493776">
                  <a:extLst>
                    <a:ext uri="{9D8B030D-6E8A-4147-A177-3AD203B41FA5}">
                      <a16:colId xmlns:a16="http://schemas.microsoft.com/office/drawing/2014/main" val="2334490882"/>
                    </a:ext>
                  </a:extLst>
                </a:gridCol>
                <a:gridCol w="493776">
                  <a:extLst>
                    <a:ext uri="{9D8B030D-6E8A-4147-A177-3AD203B41FA5}">
                      <a16:colId xmlns:a16="http://schemas.microsoft.com/office/drawing/2014/main" val="1067461813"/>
                    </a:ext>
                  </a:extLst>
                </a:gridCol>
                <a:gridCol w="493776">
                  <a:extLst>
                    <a:ext uri="{9D8B030D-6E8A-4147-A177-3AD203B41FA5}">
                      <a16:colId xmlns:a16="http://schemas.microsoft.com/office/drawing/2014/main" val="655969066"/>
                    </a:ext>
                  </a:extLst>
                </a:gridCol>
                <a:gridCol w="493776">
                  <a:extLst>
                    <a:ext uri="{9D8B030D-6E8A-4147-A177-3AD203B41FA5}">
                      <a16:colId xmlns:a16="http://schemas.microsoft.com/office/drawing/2014/main" val="43115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9848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- 2025-05-08 10:10:43</a:t>
                      </a:r>
                      <a:r>
                        <a:rPr kumimoji="0" lang="de-DE" sz="1000" b="0" i="0" u="none" strike="noStrike" kern="1200" cap="none" spc="0" normalizeH="0" baseline="0" noProof="0">
                          <a:ln>
                            <a:noFill/>
                          </a:ln>
                          <a:solidFill>
                            <a:prstClr val="black"/>
                          </a:solidFill>
                          <a:effectLst/>
                          <a:uLnTx/>
                          <a:uFillTx/>
                          <a:latin typeface="Calibri"/>
                          <a:ea typeface="+mn-ea"/>
                          <a:cs typeface="+mn-cs"/>
                        </a:rPr>
                        <a:t>
 Es braucht ein ganzes Dorf, um ein Kind großzuziehen, heißt es. Für Familie Zech gehört Katrin zu diesem Dorf. ❤️
Einmal pro Woche schenkt sie der Familie ihre Zeit. Sohn Philipp hat einen seltenen Gendefekt. Er kann nicht sprechen und ist motorisch stark eingeschränkt.
Katrin engagiert sich beim ambulanten Kinderhospizdienst Düsseldorf. Sie geht mit Philipp auf den Spielplatz und kümmert sich für einige Stunden um ihn. Für Philipps Eltern ist diese Auszeit von unschätzbarem Wert.🙏🏻
👩🏼‍💻Autorin: Madelaine Meier
#Kinderhospizdienst #Ehrenamt #Gendefekt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https://quintly-eu-image-storage.s3.amazonaws.com/60b0c1ceafa7b1885479f8b118a661a3/4ee12f6ccd32e9f2659f60ee8dbe040c.jpg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500848</a:t>
                      </a:r>
                    </a:p>
                  </a:txBody>
                  <a:tcPr/>
                </a:tc>
                <a:extLst>
                  <a:ext uri="{0D108BD9-81ED-4DB2-BD59-A6C34878D82A}">
                    <a16:rowId xmlns:a16="http://schemas.microsoft.com/office/drawing/2014/main" val="517000136"/>
                  </a:ext>
                </a:extLst>
              </a:tr>
            </a:tbl>
          </a:graphicData>
        </a:graphic>
      </p:graphicFrame>
      <p:sp>
        <p:nvSpPr>
          <p:cNvPr id="4" name="Text Placeholder 3">
            <a:extLst>
              <a:ext uri="{FF2B5EF4-FFF2-40B4-BE49-F238E27FC236}">
                <a16:creationId xmlns:a16="http://schemas.microsoft.com/office/drawing/2014/main" id="{55DD771B-759E-47BF-8174-87367870904B}"/>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320597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05D78-3B0A-488E-B4EF-4EEA66DB6F85}"/>
              </a:ext>
            </a:extLst>
          </p:cNvPr>
          <p:cNvSpPr>
            <a:spLocks noGrp="1"/>
          </p:cNvSpPr>
          <p:nvPr>
            <p:ph type="title"/>
          </p:nvPr>
        </p:nvSpPr>
        <p:spPr/>
        <p:txBody>
          <a:bodyPr/>
          <a:lstStyle/>
          <a:p>
            <a:r>
              <a:rPr lang="en-US"/>
              <a:t>Instagram Posts Table (mit Shares) | lokalzeit - 3 of 21</a:t>
            </a:r>
          </a:p>
        </p:txBody>
      </p:sp>
      <p:graphicFrame>
        <p:nvGraphicFramePr>
          <p:cNvPr id="5" name="Table Placeholder 4">
            <a:extLst>
              <a:ext uri="{FF2B5EF4-FFF2-40B4-BE49-F238E27FC236}">
                <a16:creationId xmlns:a16="http://schemas.microsoft.com/office/drawing/2014/main" id="{754D5C69-4166-4DE8-BBEE-36ECA169B324}"/>
              </a:ext>
            </a:extLst>
          </p:cNvPr>
          <p:cNvGraphicFramePr>
            <a:graphicFrameLocks noGrp="1"/>
          </p:cNvGraphicFramePr>
          <p:nvPr>
            <p:ph type="tbl" sz="quarter" idx="13"/>
            <p:extLst>
              <p:ext uri="{D42A27DB-BD31-4B8C-83A1-F6EECF244321}">
                <p14:modId xmlns:p14="http://schemas.microsoft.com/office/powerpoint/2010/main" val="4232438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77317003"/>
                    </a:ext>
                  </a:extLst>
                </a:gridCol>
                <a:gridCol w="1152144">
                  <a:extLst>
                    <a:ext uri="{9D8B030D-6E8A-4147-A177-3AD203B41FA5}">
                      <a16:colId xmlns:a16="http://schemas.microsoft.com/office/drawing/2014/main" val="338015840"/>
                    </a:ext>
                  </a:extLst>
                </a:gridCol>
                <a:gridCol w="1481328">
                  <a:extLst>
                    <a:ext uri="{9D8B030D-6E8A-4147-A177-3AD203B41FA5}">
                      <a16:colId xmlns:a16="http://schemas.microsoft.com/office/drawing/2014/main" val="3320177964"/>
                    </a:ext>
                  </a:extLst>
                </a:gridCol>
                <a:gridCol w="493776">
                  <a:extLst>
                    <a:ext uri="{9D8B030D-6E8A-4147-A177-3AD203B41FA5}">
                      <a16:colId xmlns:a16="http://schemas.microsoft.com/office/drawing/2014/main" val="1221102950"/>
                    </a:ext>
                  </a:extLst>
                </a:gridCol>
                <a:gridCol w="493776">
                  <a:extLst>
                    <a:ext uri="{9D8B030D-6E8A-4147-A177-3AD203B41FA5}">
                      <a16:colId xmlns:a16="http://schemas.microsoft.com/office/drawing/2014/main" val="1256439674"/>
                    </a:ext>
                  </a:extLst>
                </a:gridCol>
                <a:gridCol w="493776">
                  <a:extLst>
                    <a:ext uri="{9D8B030D-6E8A-4147-A177-3AD203B41FA5}">
                      <a16:colId xmlns:a16="http://schemas.microsoft.com/office/drawing/2014/main" val="3980852650"/>
                    </a:ext>
                  </a:extLst>
                </a:gridCol>
                <a:gridCol w="493776">
                  <a:extLst>
                    <a:ext uri="{9D8B030D-6E8A-4147-A177-3AD203B41FA5}">
                      <a16:colId xmlns:a16="http://schemas.microsoft.com/office/drawing/2014/main" val="249041371"/>
                    </a:ext>
                  </a:extLst>
                </a:gridCol>
                <a:gridCol w="493776">
                  <a:extLst>
                    <a:ext uri="{9D8B030D-6E8A-4147-A177-3AD203B41FA5}">
                      <a16:colId xmlns:a16="http://schemas.microsoft.com/office/drawing/2014/main" val="2913145290"/>
                    </a:ext>
                  </a:extLst>
                </a:gridCol>
                <a:gridCol w="493776">
                  <a:extLst>
                    <a:ext uri="{9D8B030D-6E8A-4147-A177-3AD203B41FA5}">
                      <a16:colId xmlns:a16="http://schemas.microsoft.com/office/drawing/2014/main" val="3226721376"/>
                    </a:ext>
                  </a:extLst>
                </a:gridCol>
                <a:gridCol w="493776">
                  <a:extLst>
                    <a:ext uri="{9D8B030D-6E8A-4147-A177-3AD203B41FA5}">
                      <a16:colId xmlns:a16="http://schemas.microsoft.com/office/drawing/2014/main" val="2591613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2876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- 2025-05-11 16:30:00</a:t>
                      </a:r>
                      <a:r>
                        <a:rPr kumimoji="0" lang="de-DE" sz="1000" b="0" i="0" u="none" strike="noStrike" kern="1200" cap="none" spc="0" normalizeH="0" baseline="0" noProof="0">
                          <a:ln>
                            <a:noFill/>
                          </a:ln>
                          <a:solidFill>
                            <a:prstClr val="black"/>
                          </a:solidFill>
                          <a:effectLst/>
                          <a:uLnTx/>
                          <a:uFillTx/>
                          <a:latin typeface="Calibri"/>
                          <a:ea typeface="+mn-ea"/>
                          <a:cs typeface="+mn-cs"/>
                        </a:rPr>
                        <a:t>
 Beim Tanzabend in der Kneipe in Solingen hat es gefunkt. Und dann ging alles ganz schnell für Regina und Rudi. Sie verlieben sich, ziehen zusammen und gehen auf Reisen. 🗺️❤️
Auch über ihre verstorbenen Ehepartner können die beiden miteinander sprechen. Mit über 90 nochmal heiraten wollen sie nicht. “Wieso? Wir haben doch alles, was wir brauchen”, sagt Regina. 
Wo habt ihr euren Partner kennengelernt? 
👩‍💻 Autorin: Inke Köster 
#Liebe #Pärchen #Rentner #Solingen #Lokalzeit #WDR#ARD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https://quintly-eu-image-storage.s3.amazonaws.com/60b0c1ceafa7b1885479f8b118a661a3/0e6f2c7c37f3034931ad8650cb660e86.jpg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332756</a:t>
                      </a:r>
                    </a:p>
                  </a:txBody>
                  <a:tcPr/>
                </a:tc>
                <a:extLst>
                  <a:ext uri="{0D108BD9-81ED-4DB2-BD59-A6C34878D82A}">
                    <a16:rowId xmlns:a16="http://schemas.microsoft.com/office/drawing/2014/main" val="520204785"/>
                  </a:ext>
                </a:extLst>
              </a:tr>
            </a:tbl>
          </a:graphicData>
        </a:graphic>
      </p:graphicFrame>
      <p:sp>
        <p:nvSpPr>
          <p:cNvPr id="4" name="Text Placeholder 3">
            <a:extLst>
              <a:ext uri="{FF2B5EF4-FFF2-40B4-BE49-F238E27FC236}">
                <a16:creationId xmlns:a16="http://schemas.microsoft.com/office/drawing/2014/main" id="{BC86A4AC-1AFC-487A-96D5-54D63F2ADBA7}"/>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847040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CA5F7-DC61-48F0-8BA9-13CF10778796}"/>
              </a:ext>
            </a:extLst>
          </p:cNvPr>
          <p:cNvSpPr>
            <a:spLocks noGrp="1"/>
          </p:cNvSpPr>
          <p:nvPr>
            <p:ph type="title"/>
          </p:nvPr>
        </p:nvSpPr>
        <p:spPr/>
        <p:txBody>
          <a:bodyPr/>
          <a:lstStyle/>
          <a:p>
            <a:r>
              <a:rPr lang="en-US"/>
              <a:t>Instagram Posts Table (mit Shares) | lokalzeit - 4 of 21</a:t>
            </a:r>
          </a:p>
        </p:txBody>
      </p:sp>
      <p:graphicFrame>
        <p:nvGraphicFramePr>
          <p:cNvPr id="5" name="Table Placeholder 4">
            <a:extLst>
              <a:ext uri="{FF2B5EF4-FFF2-40B4-BE49-F238E27FC236}">
                <a16:creationId xmlns:a16="http://schemas.microsoft.com/office/drawing/2014/main" id="{F0E1F5E6-8DF0-4B8F-AB8B-49262ABE3F48}"/>
              </a:ext>
            </a:extLst>
          </p:cNvPr>
          <p:cNvGraphicFramePr>
            <a:graphicFrameLocks noGrp="1"/>
          </p:cNvGraphicFramePr>
          <p:nvPr>
            <p:ph type="tbl" sz="quarter" idx="13"/>
            <p:extLst>
              <p:ext uri="{D42A27DB-BD31-4B8C-83A1-F6EECF244321}">
                <p14:modId xmlns:p14="http://schemas.microsoft.com/office/powerpoint/2010/main" val="3401809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07291230"/>
                    </a:ext>
                  </a:extLst>
                </a:gridCol>
                <a:gridCol w="1152144">
                  <a:extLst>
                    <a:ext uri="{9D8B030D-6E8A-4147-A177-3AD203B41FA5}">
                      <a16:colId xmlns:a16="http://schemas.microsoft.com/office/drawing/2014/main" val="1068822696"/>
                    </a:ext>
                  </a:extLst>
                </a:gridCol>
                <a:gridCol w="1481328">
                  <a:extLst>
                    <a:ext uri="{9D8B030D-6E8A-4147-A177-3AD203B41FA5}">
                      <a16:colId xmlns:a16="http://schemas.microsoft.com/office/drawing/2014/main" val="1234656478"/>
                    </a:ext>
                  </a:extLst>
                </a:gridCol>
                <a:gridCol w="493776">
                  <a:extLst>
                    <a:ext uri="{9D8B030D-6E8A-4147-A177-3AD203B41FA5}">
                      <a16:colId xmlns:a16="http://schemas.microsoft.com/office/drawing/2014/main" val="1764008130"/>
                    </a:ext>
                  </a:extLst>
                </a:gridCol>
                <a:gridCol w="493776">
                  <a:extLst>
                    <a:ext uri="{9D8B030D-6E8A-4147-A177-3AD203B41FA5}">
                      <a16:colId xmlns:a16="http://schemas.microsoft.com/office/drawing/2014/main" val="76520921"/>
                    </a:ext>
                  </a:extLst>
                </a:gridCol>
                <a:gridCol w="493776">
                  <a:extLst>
                    <a:ext uri="{9D8B030D-6E8A-4147-A177-3AD203B41FA5}">
                      <a16:colId xmlns:a16="http://schemas.microsoft.com/office/drawing/2014/main" val="2874988350"/>
                    </a:ext>
                  </a:extLst>
                </a:gridCol>
                <a:gridCol w="493776">
                  <a:extLst>
                    <a:ext uri="{9D8B030D-6E8A-4147-A177-3AD203B41FA5}">
                      <a16:colId xmlns:a16="http://schemas.microsoft.com/office/drawing/2014/main" val="3820233561"/>
                    </a:ext>
                  </a:extLst>
                </a:gridCol>
                <a:gridCol w="493776">
                  <a:extLst>
                    <a:ext uri="{9D8B030D-6E8A-4147-A177-3AD203B41FA5}">
                      <a16:colId xmlns:a16="http://schemas.microsoft.com/office/drawing/2014/main" val="2231826458"/>
                    </a:ext>
                  </a:extLst>
                </a:gridCol>
                <a:gridCol w="493776">
                  <a:extLst>
                    <a:ext uri="{9D8B030D-6E8A-4147-A177-3AD203B41FA5}">
                      <a16:colId xmlns:a16="http://schemas.microsoft.com/office/drawing/2014/main" val="2578678803"/>
                    </a:ext>
                  </a:extLst>
                </a:gridCol>
                <a:gridCol w="493776">
                  <a:extLst>
                    <a:ext uri="{9D8B030D-6E8A-4147-A177-3AD203B41FA5}">
                      <a16:colId xmlns:a16="http://schemas.microsoft.com/office/drawing/2014/main" val="294241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9961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- 2025-05-05 11:44:10</a:t>
                      </a:r>
                      <a:r>
                        <a:rPr kumimoji="0" lang="en-US" sz="1000" b="0" i="0" u="none" strike="noStrike" kern="1200" cap="none" spc="0" normalizeH="0" baseline="0" noProof="0">
                          <a:ln>
                            <a:noFill/>
                          </a:ln>
                          <a:solidFill>
                            <a:prstClr val="black"/>
                          </a:solidFill>
                          <a:effectLst/>
                          <a:uLnTx/>
                          <a:uFillTx/>
                          <a:latin typeface="Calibri"/>
                          <a:ea typeface="+mn-ea"/>
                          <a:cs typeface="+mn-cs"/>
                        </a:rPr>
                        <a:t>
 Emma und Felix schwimmen gegen den Strom – schon seit sie klein sind. 🏊‍♂️🏊‍♀️
Die 16-jährigen Zwillinge aus Münster haben beide das Down-Syndrom und in Schwimm-Wettbewerben schon richtig abgeräumt. 🏆🌊
Ihr großes Ziel: Die Special Olympics in Chile, einem Wettbewerb für geistig und mehrfach behinderte Sportlerinnen und Sportler. 🇨🇱❤️
👩🏼‍💻 Autorin: Marie Roters
#Schwimmen #SchwimmenMachtGlücklich #Inklusion #SpecialOlympics #WDR #ARD #Lokalzeit #Münster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https://quintly-eu-image-storage.s3.amazonaws.com/60b0c1ceafa7b1885479f8b118a661a3/7b2d173cc7db97bd03ac03e6d2ec9939.jpg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113695</a:t>
                      </a:r>
                    </a:p>
                  </a:txBody>
                  <a:tcPr/>
                </a:tc>
                <a:extLst>
                  <a:ext uri="{0D108BD9-81ED-4DB2-BD59-A6C34878D82A}">
                    <a16:rowId xmlns:a16="http://schemas.microsoft.com/office/drawing/2014/main" val="521663530"/>
                  </a:ext>
                </a:extLst>
              </a:tr>
            </a:tbl>
          </a:graphicData>
        </a:graphic>
      </p:graphicFrame>
      <p:sp>
        <p:nvSpPr>
          <p:cNvPr id="4" name="Text Placeholder 3">
            <a:extLst>
              <a:ext uri="{FF2B5EF4-FFF2-40B4-BE49-F238E27FC236}">
                <a16:creationId xmlns:a16="http://schemas.microsoft.com/office/drawing/2014/main" id="{96B2AE4A-8BE1-4DA2-B28A-449EFB2D7A2C}"/>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612656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5297D-2FF5-477D-9284-07FA189904A3}"/>
              </a:ext>
            </a:extLst>
          </p:cNvPr>
          <p:cNvSpPr>
            <a:spLocks noGrp="1"/>
          </p:cNvSpPr>
          <p:nvPr>
            <p:ph type="title"/>
          </p:nvPr>
        </p:nvSpPr>
        <p:spPr/>
        <p:txBody>
          <a:bodyPr/>
          <a:lstStyle/>
          <a:p>
            <a:r>
              <a:rPr lang="en-US"/>
              <a:t>Instagram Posts Table (mit Shares) | lokalzeit - 5 of 21</a:t>
            </a:r>
          </a:p>
        </p:txBody>
      </p:sp>
      <p:graphicFrame>
        <p:nvGraphicFramePr>
          <p:cNvPr id="5" name="Table Placeholder 4">
            <a:extLst>
              <a:ext uri="{FF2B5EF4-FFF2-40B4-BE49-F238E27FC236}">
                <a16:creationId xmlns:a16="http://schemas.microsoft.com/office/drawing/2014/main" id="{34BE229C-C3CF-4DE2-BAF0-B8A11D7FA02A}"/>
              </a:ext>
            </a:extLst>
          </p:cNvPr>
          <p:cNvGraphicFramePr>
            <a:graphicFrameLocks noGrp="1"/>
          </p:cNvGraphicFramePr>
          <p:nvPr>
            <p:ph type="tbl" sz="quarter" idx="13"/>
            <p:extLst>
              <p:ext uri="{D42A27DB-BD31-4B8C-83A1-F6EECF244321}">
                <p14:modId xmlns:p14="http://schemas.microsoft.com/office/powerpoint/2010/main" val="241609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4860976"/>
                    </a:ext>
                  </a:extLst>
                </a:gridCol>
                <a:gridCol w="1152144">
                  <a:extLst>
                    <a:ext uri="{9D8B030D-6E8A-4147-A177-3AD203B41FA5}">
                      <a16:colId xmlns:a16="http://schemas.microsoft.com/office/drawing/2014/main" val="2377913779"/>
                    </a:ext>
                  </a:extLst>
                </a:gridCol>
                <a:gridCol w="1481328">
                  <a:extLst>
                    <a:ext uri="{9D8B030D-6E8A-4147-A177-3AD203B41FA5}">
                      <a16:colId xmlns:a16="http://schemas.microsoft.com/office/drawing/2014/main" val="3295762915"/>
                    </a:ext>
                  </a:extLst>
                </a:gridCol>
                <a:gridCol w="493776">
                  <a:extLst>
                    <a:ext uri="{9D8B030D-6E8A-4147-A177-3AD203B41FA5}">
                      <a16:colId xmlns:a16="http://schemas.microsoft.com/office/drawing/2014/main" val="964740049"/>
                    </a:ext>
                  </a:extLst>
                </a:gridCol>
                <a:gridCol w="493776">
                  <a:extLst>
                    <a:ext uri="{9D8B030D-6E8A-4147-A177-3AD203B41FA5}">
                      <a16:colId xmlns:a16="http://schemas.microsoft.com/office/drawing/2014/main" val="1336551455"/>
                    </a:ext>
                  </a:extLst>
                </a:gridCol>
                <a:gridCol w="493776">
                  <a:extLst>
                    <a:ext uri="{9D8B030D-6E8A-4147-A177-3AD203B41FA5}">
                      <a16:colId xmlns:a16="http://schemas.microsoft.com/office/drawing/2014/main" val="656877850"/>
                    </a:ext>
                  </a:extLst>
                </a:gridCol>
                <a:gridCol w="493776">
                  <a:extLst>
                    <a:ext uri="{9D8B030D-6E8A-4147-A177-3AD203B41FA5}">
                      <a16:colId xmlns:a16="http://schemas.microsoft.com/office/drawing/2014/main" val="4258645572"/>
                    </a:ext>
                  </a:extLst>
                </a:gridCol>
                <a:gridCol w="493776">
                  <a:extLst>
                    <a:ext uri="{9D8B030D-6E8A-4147-A177-3AD203B41FA5}">
                      <a16:colId xmlns:a16="http://schemas.microsoft.com/office/drawing/2014/main" val="332774236"/>
                    </a:ext>
                  </a:extLst>
                </a:gridCol>
                <a:gridCol w="493776">
                  <a:extLst>
                    <a:ext uri="{9D8B030D-6E8A-4147-A177-3AD203B41FA5}">
                      <a16:colId xmlns:a16="http://schemas.microsoft.com/office/drawing/2014/main" val="3686680648"/>
                    </a:ext>
                  </a:extLst>
                </a:gridCol>
                <a:gridCol w="493776">
                  <a:extLst>
                    <a:ext uri="{9D8B030D-6E8A-4147-A177-3AD203B41FA5}">
                      <a16:colId xmlns:a16="http://schemas.microsoft.com/office/drawing/2014/main" val="1745145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2153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- 2025-05-08 16:05:00</a:t>
                      </a:r>
                      <a:r>
                        <a:rPr kumimoji="0" lang="de-DE" sz="1000" b="0" i="0" u="none" strike="noStrike" kern="1200" cap="none" spc="0" normalizeH="0" baseline="0" noProof="0">
                          <a:ln>
                            <a:noFill/>
                          </a:ln>
                          <a:solidFill>
                            <a:prstClr val="black"/>
                          </a:solidFill>
                          <a:effectLst/>
                          <a:uLnTx/>
                          <a:uFillTx/>
                          <a:latin typeface="Calibri"/>
                          <a:ea typeface="+mn-ea"/>
                          <a:cs typeface="+mn-cs"/>
                        </a:rPr>
                        <a:t>
 Es ist ein erfolgreiches Experiment: Lilly ist gehörlos, vor allem aber ist sie ein großes Basketball-Talent!
Inzwischen spielt sie bei den Top-Frauen des Bochumer TV Gerthe – als einzige Gehörlose. Für ihr Team ist sie ein Gewinn. So funktioniert Inklusion!
@tvgerthe_damen1 
👩🏼‍💻Autorin: Lara Schürmann
#Basketball #Bochum #Inklusion #Gehörlos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https://quintly-eu-image-storage.s3.amazonaws.com/60b0c1ceafa7b1885479f8b118a661a3/33b94ff58f3aa8134b079e610d00191c.jpg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55348</a:t>
                      </a:r>
                    </a:p>
                  </a:txBody>
                  <a:tcPr/>
                </a:tc>
                <a:extLst>
                  <a:ext uri="{0D108BD9-81ED-4DB2-BD59-A6C34878D82A}">
                    <a16:rowId xmlns:a16="http://schemas.microsoft.com/office/drawing/2014/main" val="835776900"/>
                  </a:ext>
                </a:extLst>
              </a:tr>
            </a:tbl>
          </a:graphicData>
        </a:graphic>
      </p:graphicFrame>
      <p:sp>
        <p:nvSpPr>
          <p:cNvPr id="4" name="Text Placeholder 3">
            <a:extLst>
              <a:ext uri="{FF2B5EF4-FFF2-40B4-BE49-F238E27FC236}">
                <a16:creationId xmlns:a16="http://schemas.microsoft.com/office/drawing/2014/main" id="{89C39419-9CA2-47A6-AF16-E0A006B773B5}"/>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1442668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EAD6-25D7-4F66-BD75-58B3421DD742}"/>
              </a:ext>
            </a:extLst>
          </p:cNvPr>
          <p:cNvSpPr>
            <a:spLocks noGrp="1"/>
          </p:cNvSpPr>
          <p:nvPr>
            <p:ph type="title"/>
          </p:nvPr>
        </p:nvSpPr>
        <p:spPr/>
        <p:txBody>
          <a:bodyPr/>
          <a:lstStyle/>
          <a:p>
            <a:r>
              <a:rPr lang="en-US"/>
              <a:t>Instagram Posts Table (mit Shares) | lokalzeit - 6 of 21</a:t>
            </a:r>
          </a:p>
        </p:txBody>
      </p:sp>
      <p:graphicFrame>
        <p:nvGraphicFramePr>
          <p:cNvPr id="5" name="Table Placeholder 4">
            <a:extLst>
              <a:ext uri="{FF2B5EF4-FFF2-40B4-BE49-F238E27FC236}">
                <a16:creationId xmlns:a16="http://schemas.microsoft.com/office/drawing/2014/main" id="{EDC209D2-282D-4AA1-A20A-9ACCC5ACED07}"/>
              </a:ext>
            </a:extLst>
          </p:cNvPr>
          <p:cNvGraphicFramePr>
            <a:graphicFrameLocks noGrp="1"/>
          </p:cNvGraphicFramePr>
          <p:nvPr>
            <p:ph type="tbl" sz="quarter" idx="13"/>
            <p:extLst>
              <p:ext uri="{D42A27DB-BD31-4B8C-83A1-F6EECF244321}">
                <p14:modId xmlns:p14="http://schemas.microsoft.com/office/powerpoint/2010/main" val="417228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06498479"/>
                    </a:ext>
                  </a:extLst>
                </a:gridCol>
                <a:gridCol w="1152144">
                  <a:extLst>
                    <a:ext uri="{9D8B030D-6E8A-4147-A177-3AD203B41FA5}">
                      <a16:colId xmlns:a16="http://schemas.microsoft.com/office/drawing/2014/main" val="703839938"/>
                    </a:ext>
                  </a:extLst>
                </a:gridCol>
                <a:gridCol w="1481328">
                  <a:extLst>
                    <a:ext uri="{9D8B030D-6E8A-4147-A177-3AD203B41FA5}">
                      <a16:colId xmlns:a16="http://schemas.microsoft.com/office/drawing/2014/main" val="185712863"/>
                    </a:ext>
                  </a:extLst>
                </a:gridCol>
                <a:gridCol w="493776">
                  <a:extLst>
                    <a:ext uri="{9D8B030D-6E8A-4147-A177-3AD203B41FA5}">
                      <a16:colId xmlns:a16="http://schemas.microsoft.com/office/drawing/2014/main" val="548045926"/>
                    </a:ext>
                  </a:extLst>
                </a:gridCol>
                <a:gridCol w="493776">
                  <a:extLst>
                    <a:ext uri="{9D8B030D-6E8A-4147-A177-3AD203B41FA5}">
                      <a16:colId xmlns:a16="http://schemas.microsoft.com/office/drawing/2014/main" val="3209138377"/>
                    </a:ext>
                  </a:extLst>
                </a:gridCol>
                <a:gridCol w="493776">
                  <a:extLst>
                    <a:ext uri="{9D8B030D-6E8A-4147-A177-3AD203B41FA5}">
                      <a16:colId xmlns:a16="http://schemas.microsoft.com/office/drawing/2014/main" val="424394431"/>
                    </a:ext>
                  </a:extLst>
                </a:gridCol>
                <a:gridCol w="493776">
                  <a:extLst>
                    <a:ext uri="{9D8B030D-6E8A-4147-A177-3AD203B41FA5}">
                      <a16:colId xmlns:a16="http://schemas.microsoft.com/office/drawing/2014/main" val="2311561483"/>
                    </a:ext>
                  </a:extLst>
                </a:gridCol>
                <a:gridCol w="493776">
                  <a:extLst>
                    <a:ext uri="{9D8B030D-6E8A-4147-A177-3AD203B41FA5}">
                      <a16:colId xmlns:a16="http://schemas.microsoft.com/office/drawing/2014/main" val="1502468344"/>
                    </a:ext>
                  </a:extLst>
                </a:gridCol>
                <a:gridCol w="493776">
                  <a:extLst>
                    <a:ext uri="{9D8B030D-6E8A-4147-A177-3AD203B41FA5}">
                      <a16:colId xmlns:a16="http://schemas.microsoft.com/office/drawing/2014/main" val="289503042"/>
                    </a:ext>
                  </a:extLst>
                </a:gridCol>
                <a:gridCol w="493776">
                  <a:extLst>
                    <a:ext uri="{9D8B030D-6E8A-4147-A177-3AD203B41FA5}">
                      <a16:colId xmlns:a16="http://schemas.microsoft.com/office/drawing/2014/main" val="62273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01129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- 2025-05-11 11:00:00</a:t>
                      </a:r>
                      <a:r>
                        <a:rPr kumimoji="0" lang="de-DE" sz="1000" b="0" i="0" u="none" strike="noStrike" kern="1200" cap="none" spc="0" normalizeH="0" baseline="0" noProof="0">
                          <a:ln>
                            <a:noFill/>
                          </a:ln>
                          <a:solidFill>
                            <a:prstClr val="black"/>
                          </a:solidFill>
                          <a:effectLst/>
                          <a:uLnTx/>
                          <a:uFillTx/>
                          <a:latin typeface="Calibri"/>
                          <a:ea typeface="+mn-ea"/>
                          <a:cs typeface="+mn-cs"/>
                        </a:rPr>
                        <a:t>
 Im „Rheintörchen“, einer 60er-Jahre-Kneipe im Duisburger Malteserstift St. Nikolaus, können die demenzerkrankten Bewohnerinnen und Bewohner feiern und Spaß haben wie zu ihrer besten Zeit. Dennoch ist für manche von ihnen jeder Besuch in der Kneipe wie der erste. 💭☺️ 
👨‍💻 Autor: Christian Richter 
#Demenz #Kneipe #Duisburg #Malteser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https://quintly-eu-image-storage.s3.amazonaws.com/60b0c1ceafa7b1885479f8b118a661a3/19c3aa2a5a05ce2c6f3b1591dfbe2764.jpg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47934</a:t>
                      </a:r>
                    </a:p>
                  </a:txBody>
                  <a:tcPr/>
                </a:tc>
                <a:extLst>
                  <a:ext uri="{0D108BD9-81ED-4DB2-BD59-A6C34878D82A}">
                    <a16:rowId xmlns:a16="http://schemas.microsoft.com/office/drawing/2014/main" val="2962258081"/>
                  </a:ext>
                </a:extLst>
              </a:tr>
            </a:tbl>
          </a:graphicData>
        </a:graphic>
      </p:graphicFrame>
      <p:sp>
        <p:nvSpPr>
          <p:cNvPr id="4" name="Text Placeholder 3">
            <a:extLst>
              <a:ext uri="{FF2B5EF4-FFF2-40B4-BE49-F238E27FC236}">
                <a16:creationId xmlns:a16="http://schemas.microsoft.com/office/drawing/2014/main" id="{40AA996F-BED3-42D8-A137-768F80A76F59}"/>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2725352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1A7F-2B31-4043-99A2-9318AF51B00A}"/>
              </a:ext>
            </a:extLst>
          </p:cNvPr>
          <p:cNvSpPr>
            <a:spLocks noGrp="1"/>
          </p:cNvSpPr>
          <p:nvPr>
            <p:ph type="title"/>
          </p:nvPr>
        </p:nvSpPr>
        <p:spPr/>
        <p:txBody>
          <a:bodyPr/>
          <a:lstStyle/>
          <a:p>
            <a:r>
              <a:rPr lang="en-US"/>
              <a:t>Instagram Posts Table (mit Shares) | lokalzeit - 7 of 21</a:t>
            </a:r>
          </a:p>
        </p:txBody>
      </p:sp>
      <p:graphicFrame>
        <p:nvGraphicFramePr>
          <p:cNvPr id="5" name="Table Placeholder 4">
            <a:extLst>
              <a:ext uri="{FF2B5EF4-FFF2-40B4-BE49-F238E27FC236}">
                <a16:creationId xmlns:a16="http://schemas.microsoft.com/office/drawing/2014/main" id="{9021C393-65E8-4FE5-8FB8-60F3673811B9}"/>
              </a:ext>
            </a:extLst>
          </p:cNvPr>
          <p:cNvGraphicFramePr>
            <a:graphicFrameLocks noGrp="1"/>
          </p:cNvGraphicFramePr>
          <p:nvPr>
            <p:ph type="tbl" sz="quarter" idx="13"/>
            <p:extLst>
              <p:ext uri="{D42A27DB-BD31-4B8C-83A1-F6EECF244321}">
                <p14:modId xmlns:p14="http://schemas.microsoft.com/office/powerpoint/2010/main" val="2027912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92516398"/>
                    </a:ext>
                  </a:extLst>
                </a:gridCol>
                <a:gridCol w="1152144">
                  <a:extLst>
                    <a:ext uri="{9D8B030D-6E8A-4147-A177-3AD203B41FA5}">
                      <a16:colId xmlns:a16="http://schemas.microsoft.com/office/drawing/2014/main" val="2071992475"/>
                    </a:ext>
                  </a:extLst>
                </a:gridCol>
                <a:gridCol w="1481328">
                  <a:extLst>
                    <a:ext uri="{9D8B030D-6E8A-4147-A177-3AD203B41FA5}">
                      <a16:colId xmlns:a16="http://schemas.microsoft.com/office/drawing/2014/main" val="1234477413"/>
                    </a:ext>
                  </a:extLst>
                </a:gridCol>
                <a:gridCol w="493776">
                  <a:extLst>
                    <a:ext uri="{9D8B030D-6E8A-4147-A177-3AD203B41FA5}">
                      <a16:colId xmlns:a16="http://schemas.microsoft.com/office/drawing/2014/main" val="2905359270"/>
                    </a:ext>
                  </a:extLst>
                </a:gridCol>
                <a:gridCol w="493776">
                  <a:extLst>
                    <a:ext uri="{9D8B030D-6E8A-4147-A177-3AD203B41FA5}">
                      <a16:colId xmlns:a16="http://schemas.microsoft.com/office/drawing/2014/main" val="491959252"/>
                    </a:ext>
                  </a:extLst>
                </a:gridCol>
                <a:gridCol w="493776">
                  <a:extLst>
                    <a:ext uri="{9D8B030D-6E8A-4147-A177-3AD203B41FA5}">
                      <a16:colId xmlns:a16="http://schemas.microsoft.com/office/drawing/2014/main" val="66755117"/>
                    </a:ext>
                  </a:extLst>
                </a:gridCol>
                <a:gridCol w="493776">
                  <a:extLst>
                    <a:ext uri="{9D8B030D-6E8A-4147-A177-3AD203B41FA5}">
                      <a16:colId xmlns:a16="http://schemas.microsoft.com/office/drawing/2014/main" val="637537817"/>
                    </a:ext>
                  </a:extLst>
                </a:gridCol>
                <a:gridCol w="493776">
                  <a:extLst>
                    <a:ext uri="{9D8B030D-6E8A-4147-A177-3AD203B41FA5}">
                      <a16:colId xmlns:a16="http://schemas.microsoft.com/office/drawing/2014/main" val="3190393852"/>
                    </a:ext>
                  </a:extLst>
                </a:gridCol>
                <a:gridCol w="493776">
                  <a:extLst>
                    <a:ext uri="{9D8B030D-6E8A-4147-A177-3AD203B41FA5}">
                      <a16:colId xmlns:a16="http://schemas.microsoft.com/office/drawing/2014/main" val="4173018124"/>
                    </a:ext>
                  </a:extLst>
                </a:gridCol>
                <a:gridCol w="493776">
                  <a:extLst>
                    <a:ext uri="{9D8B030D-6E8A-4147-A177-3AD203B41FA5}">
                      <a16:colId xmlns:a16="http://schemas.microsoft.com/office/drawing/2014/main" val="1398655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7632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- 2025-05-09 10:11:29</a:t>
                      </a:r>
                      <a:r>
                        <a:rPr kumimoji="0" lang="de-DE" sz="1000" b="0" i="0" u="none" strike="noStrike" kern="1200" cap="none" spc="0" normalizeH="0" baseline="0" noProof="0">
                          <a:ln>
                            <a:noFill/>
                          </a:ln>
                          <a:solidFill>
                            <a:prstClr val="black"/>
                          </a:solidFill>
                          <a:effectLst/>
                          <a:uLnTx/>
                          <a:uFillTx/>
                          <a:latin typeface="Calibri"/>
                          <a:ea typeface="+mn-ea"/>
                          <a:cs typeface="+mn-cs"/>
                        </a:rPr>
                        <a:t>
 Erst sieben Minuten war das neue Jahr alt, als sich laut Anklage ein tragischer Moment ereignete: Ein Kleinwagen erfasste Robert, der gerade dabei war, einen Böller zu zünden. Seitdem kämpft sich der 45-Jährige zurück ins Leben. 
Seine Schwester Nelle unterstützt ihn dabei, wie seine ganze Familie. Robert erinnert sich an nichts in der Unfallnacht. Auf dem linken Ohr hört er gar nichts, sein Bein macht immer noch Probleme und die rechte Hand, was sie will. 
👨‍💻 Autor: Wolfram Lumpe
#Unfall #Silvester #Wuppertal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https://quintly-eu-image-storage.s3.amazonaws.com/60b0c1ceafa7b1885479f8b118a661a3/e984e5f77e3082f746b35ebb0e9966a8.jpg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30432</a:t>
                      </a:r>
                    </a:p>
                  </a:txBody>
                  <a:tcPr/>
                </a:tc>
                <a:extLst>
                  <a:ext uri="{0D108BD9-81ED-4DB2-BD59-A6C34878D82A}">
                    <a16:rowId xmlns:a16="http://schemas.microsoft.com/office/drawing/2014/main" val="1444434370"/>
                  </a:ext>
                </a:extLst>
              </a:tr>
            </a:tbl>
          </a:graphicData>
        </a:graphic>
      </p:graphicFrame>
      <p:sp>
        <p:nvSpPr>
          <p:cNvPr id="4" name="Text Placeholder 3">
            <a:extLst>
              <a:ext uri="{FF2B5EF4-FFF2-40B4-BE49-F238E27FC236}">
                <a16:creationId xmlns:a16="http://schemas.microsoft.com/office/drawing/2014/main" id="{4503CCA9-3E15-4CCD-9D55-591E1BB0A108}"/>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740554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DC448-8F6F-4D73-ACED-765B4D9C8769}"/>
              </a:ext>
            </a:extLst>
          </p:cNvPr>
          <p:cNvSpPr>
            <a:spLocks noGrp="1"/>
          </p:cNvSpPr>
          <p:nvPr>
            <p:ph type="title"/>
          </p:nvPr>
        </p:nvSpPr>
        <p:spPr/>
        <p:txBody>
          <a:bodyPr/>
          <a:lstStyle/>
          <a:p>
            <a:r>
              <a:rPr lang="en-US"/>
              <a:t>Instagram Posts Table (mit Shares) | lokalzeit - 8 of 21</a:t>
            </a:r>
          </a:p>
        </p:txBody>
      </p:sp>
      <p:graphicFrame>
        <p:nvGraphicFramePr>
          <p:cNvPr id="5" name="Table Placeholder 4">
            <a:extLst>
              <a:ext uri="{FF2B5EF4-FFF2-40B4-BE49-F238E27FC236}">
                <a16:creationId xmlns:a16="http://schemas.microsoft.com/office/drawing/2014/main" id="{F8100722-2529-498C-A392-B83D6B2EE954}"/>
              </a:ext>
            </a:extLst>
          </p:cNvPr>
          <p:cNvGraphicFramePr>
            <a:graphicFrameLocks noGrp="1"/>
          </p:cNvGraphicFramePr>
          <p:nvPr>
            <p:ph type="tbl" sz="quarter" idx="13"/>
            <p:extLst>
              <p:ext uri="{D42A27DB-BD31-4B8C-83A1-F6EECF244321}">
                <p14:modId xmlns:p14="http://schemas.microsoft.com/office/powerpoint/2010/main" val="403591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5828109"/>
                    </a:ext>
                  </a:extLst>
                </a:gridCol>
                <a:gridCol w="1152144">
                  <a:extLst>
                    <a:ext uri="{9D8B030D-6E8A-4147-A177-3AD203B41FA5}">
                      <a16:colId xmlns:a16="http://schemas.microsoft.com/office/drawing/2014/main" val="19054945"/>
                    </a:ext>
                  </a:extLst>
                </a:gridCol>
                <a:gridCol w="1481328">
                  <a:extLst>
                    <a:ext uri="{9D8B030D-6E8A-4147-A177-3AD203B41FA5}">
                      <a16:colId xmlns:a16="http://schemas.microsoft.com/office/drawing/2014/main" val="2432626003"/>
                    </a:ext>
                  </a:extLst>
                </a:gridCol>
                <a:gridCol w="493776">
                  <a:extLst>
                    <a:ext uri="{9D8B030D-6E8A-4147-A177-3AD203B41FA5}">
                      <a16:colId xmlns:a16="http://schemas.microsoft.com/office/drawing/2014/main" val="98352297"/>
                    </a:ext>
                  </a:extLst>
                </a:gridCol>
                <a:gridCol w="493776">
                  <a:extLst>
                    <a:ext uri="{9D8B030D-6E8A-4147-A177-3AD203B41FA5}">
                      <a16:colId xmlns:a16="http://schemas.microsoft.com/office/drawing/2014/main" val="1397410711"/>
                    </a:ext>
                  </a:extLst>
                </a:gridCol>
                <a:gridCol w="493776">
                  <a:extLst>
                    <a:ext uri="{9D8B030D-6E8A-4147-A177-3AD203B41FA5}">
                      <a16:colId xmlns:a16="http://schemas.microsoft.com/office/drawing/2014/main" val="4090161859"/>
                    </a:ext>
                  </a:extLst>
                </a:gridCol>
                <a:gridCol w="493776">
                  <a:extLst>
                    <a:ext uri="{9D8B030D-6E8A-4147-A177-3AD203B41FA5}">
                      <a16:colId xmlns:a16="http://schemas.microsoft.com/office/drawing/2014/main" val="1327204583"/>
                    </a:ext>
                  </a:extLst>
                </a:gridCol>
                <a:gridCol w="493776">
                  <a:extLst>
                    <a:ext uri="{9D8B030D-6E8A-4147-A177-3AD203B41FA5}">
                      <a16:colId xmlns:a16="http://schemas.microsoft.com/office/drawing/2014/main" val="476242413"/>
                    </a:ext>
                  </a:extLst>
                </a:gridCol>
                <a:gridCol w="493776">
                  <a:extLst>
                    <a:ext uri="{9D8B030D-6E8A-4147-A177-3AD203B41FA5}">
                      <a16:colId xmlns:a16="http://schemas.microsoft.com/office/drawing/2014/main" val="4261426793"/>
                    </a:ext>
                  </a:extLst>
                </a:gridCol>
                <a:gridCol w="493776">
                  <a:extLst>
                    <a:ext uri="{9D8B030D-6E8A-4147-A177-3AD203B41FA5}">
                      <a16:colId xmlns:a16="http://schemas.microsoft.com/office/drawing/2014/main" val="173237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6946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- 2025-05-06 10:24:15</a:t>
                      </a:r>
                      <a:r>
                        <a:rPr kumimoji="0" lang="de-DE" sz="1000" b="0" i="0" u="none" strike="noStrike" kern="1200" cap="none" spc="0" normalizeH="0" baseline="0" noProof="0">
                          <a:ln>
                            <a:noFill/>
                          </a:ln>
                          <a:solidFill>
                            <a:prstClr val="black"/>
                          </a:solidFill>
                          <a:effectLst/>
                          <a:uLnTx/>
                          <a:uFillTx/>
                          <a:latin typeface="Calibri"/>
                          <a:ea typeface="+mn-ea"/>
                          <a:cs typeface="+mn-cs"/>
                        </a:rPr>
                        <a:t>
 Wenn Gisa durch „ihr“ Düsseldorf führt, zeigt sie eine Seite der Stadt, die viele nicht kennen und oft auch nicht sehen wollen.😕
Sie weiß, wo Obdachlose schlafen, essen, Drogen konsumieren - und wo es Hilfe gibt. Durch falsche Freunde geriet sie selbst in die Sucht. 😞
Aber nach acht Jahren auf der Straße hat sie wieder eine Wohnung. Und einen Job als Stadtführerin. 🙏🏻
Ihre Altstadt-Touren in Zusammenarbeit mit dem Straßenmagazin @fiftyfifty_strassenmagazin und dem Kulturzentrum @zakk_duesseldorf sind meistens schnell ausgebucht.
👩🏼‍💻Autorin: Ina Reuter
#Lokalzeit #WDR #ARD #obdachlos #wohnungslos #Straßenleben #Stadtführung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https://quintly-eu-image-storage.s3.amazonaws.com/60b0c1ceafa7b1885479f8b118a661a3/83b7a4f63518d938a9f6706a15d8abef.jpg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29282</a:t>
                      </a:r>
                    </a:p>
                  </a:txBody>
                  <a:tcPr/>
                </a:tc>
                <a:extLst>
                  <a:ext uri="{0D108BD9-81ED-4DB2-BD59-A6C34878D82A}">
                    <a16:rowId xmlns:a16="http://schemas.microsoft.com/office/drawing/2014/main" val="1895273613"/>
                  </a:ext>
                </a:extLst>
              </a:tr>
            </a:tbl>
          </a:graphicData>
        </a:graphic>
      </p:graphicFrame>
      <p:sp>
        <p:nvSpPr>
          <p:cNvPr id="4" name="Text Placeholder 3">
            <a:extLst>
              <a:ext uri="{FF2B5EF4-FFF2-40B4-BE49-F238E27FC236}">
                <a16:creationId xmlns:a16="http://schemas.microsoft.com/office/drawing/2014/main" id="{55F4B89A-58DC-49C5-ACBE-53A51832258D}"/>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1988173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3F981-B6DD-40C3-AEA2-729D4AC8E15D}"/>
              </a:ext>
            </a:extLst>
          </p:cNvPr>
          <p:cNvSpPr>
            <a:spLocks noGrp="1"/>
          </p:cNvSpPr>
          <p:nvPr>
            <p:ph type="title"/>
          </p:nvPr>
        </p:nvSpPr>
        <p:spPr/>
        <p:txBody>
          <a:bodyPr/>
          <a:lstStyle/>
          <a:p>
            <a:r>
              <a:rPr lang="en-US"/>
              <a:t>Instagram Posts Table (mit Shares) | lokalzeit - 9 of 21</a:t>
            </a:r>
          </a:p>
        </p:txBody>
      </p:sp>
      <p:graphicFrame>
        <p:nvGraphicFramePr>
          <p:cNvPr id="5" name="Table Placeholder 4">
            <a:extLst>
              <a:ext uri="{FF2B5EF4-FFF2-40B4-BE49-F238E27FC236}">
                <a16:creationId xmlns:a16="http://schemas.microsoft.com/office/drawing/2014/main" id="{67658731-D1A7-41CE-97D0-4DF5352B04AF}"/>
              </a:ext>
            </a:extLst>
          </p:cNvPr>
          <p:cNvGraphicFramePr>
            <a:graphicFrameLocks noGrp="1"/>
          </p:cNvGraphicFramePr>
          <p:nvPr>
            <p:ph type="tbl" sz="quarter" idx="13"/>
            <p:extLst>
              <p:ext uri="{D42A27DB-BD31-4B8C-83A1-F6EECF244321}">
                <p14:modId xmlns:p14="http://schemas.microsoft.com/office/powerpoint/2010/main" val="3047179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51913709"/>
                    </a:ext>
                  </a:extLst>
                </a:gridCol>
                <a:gridCol w="1152144">
                  <a:extLst>
                    <a:ext uri="{9D8B030D-6E8A-4147-A177-3AD203B41FA5}">
                      <a16:colId xmlns:a16="http://schemas.microsoft.com/office/drawing/2014/main" val="1312231124"/>
                    </a:ext>
                  </a:extLst>
                </a:gridCol>
                <a:gridCol w="1481328">
                  <a:extLst>
                    <a:ext uri="{9D8B030D-6E8A-4147-A177-3AD203B41FA5}">
                      <a16:colId xmlns:a16="http://schemas.microsoft.com/office/drawing/2014/main" val="279225373"/>
                    </a:ext>
                  </a:extLst>
                </a:gridCol>
                <a:gridCol w="493776">
                  <a:extLst>
                    <a:ext uri="{9D8B030D-6E8A-4147-A177-3AD203B41FA5}">
                      <a16:colId xmlns:a16="http://schemas.microsoft.com/office/drawing/2014/main" val="3491111148"/>
                    </a:ext>
                  </a:extLst>
                </a:gridCol>
                <a:gridCol w="493776">
                  <a:extLst>
                    <a:ext uri="{9D8B030D-6E8A-4147-A177-3AD203B41FA5}">
                      <a16:colId xmlns:a16="http://schemas.microsoft.com/office/drawing/2014/main" val="3928734312"/>
                    </a:ext>
                  </a:extLst>
                </a:gridCol>
                <a:gridCol w="493776">
                  <a:extLst>
                    <a:ext uri="{9D8B030D-6E8A-4147-A177-3AD203B41FA5}">
                      <a16:colId xmlns:a16="http://schemas.microsoft.com/office/drawing/2014/main" val="1905260579"/>
                    </a:ext>
                  </a:extLst>
                </a:gridCol>
                <a:gridCol w="493776">
                  <a:extLst>
                    <a:ext uri="{9D8B030D-6E8A-4147-A177-3AD203B41FA5}">
                      <a16:colId xmlns:a16="http://schemas.microsoft.com/office/drawing/2014/main" val="674391660"/>
                    </a:ext>
                  </a:extLst>
                </a:gridCol>
                <a:gridCol w="493776">
                  <a:extLst>
                    <a:ext uri="{9D8B030D-6E8A-4147-A177-3AD203B41FA5}">
                      <a16:colId xmlns:a16="http://schemas.microsoft.com/office/drawing/2014/main" val="4196987775"/>
                    </a:ext>
                  </a:extLst>
                </a:gridCol>
                <a:gridCol w="493776">
                  <a:extLst>
                    <a:ext uri="{9D8B030D-6E8A-4147-A177-3AD203B41FA5}">
                      <a16:colId xmlns:a16="http://schemas.microsoft.com/office/drawing/2014/main" val="3457615363"/>
                    </a:ext>
                  </a:extLst>
                </a:gridCol>
                <a:gridCol w="493776">
                  <a:extLst>
                    <a:ext uri="{9D8B030D-6E8A-4147-A177-3AD203B41FA5}">
                      <a16:colId xmlns:a16="http://schemas.microsoft.com/office/drawing/2014/main" val="189572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2781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- 2025-05-10 14:00:00</a:t>
                      </a:r>
                      <a:r>
                        <a:rPr kumimoji="0" lang="de-DE" sz="1000" b="0" i="0" u="none" strike="noStrike" kern="1200" cap="none" spc="0" normalizeH="0" baseline="0" noProof="0">
                          <a:ln>
                            <a:noFill/>
                          </a:ln>
                          <a:solidFill>
                            <a:prstClr val="black"/>
                          </a:solidFill>
                          <a:effectLst/>
                          <a:uLnTx/>
                          <a:uFillTx/>
                          <a:latin typeface="Calibri"/>
                          <a:ea typeface="+mn-ea"/>
                          <a:cs typeface="+mn-cs"/>
                        </a:rPr>
                        <a:t>
 Thorsten Habel und Hanni, oder einfach @totoundhanni, sind seit 2016 ein unzertrennliches Team. ❤️ 
Die Assistenzhündin rettet regelmäßig Thorstens Leben. Sie riecht es, wenn sich bei ihm ein anaphylaktischer Schock anbahnt und bringt ihm schnell seine Medizin. 🐕‍🦺 
Jetzt ist Hanni 10 geworden – ein Alter, in dem Diensthunde normalerweise in Rente gehen. Um Hanni etwas zurückzugeben, hat Thorsten für sie eine Hundegeburtstagparty geschmissen, toben mit Hundefreunden inklusive! 🔟 🎉 
Um Hanni soll es ab jetzt etwas ruhiger werden. Aber wie geht es weiter für die beiden? 
👩🏻‍💻Autorin: Feyza Bıçakcı 
#WDR #ARD #Lokalzeit #Assistenzhund #Lebensretter #TotoUndHanni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https://quintly-eu-image-storage.s3.amazonaws.com/60b0c1ceafa7b1885479f8b118a661a3/b7e1bef9de894b8a6bb55fa779d9a8a5.jpg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27845</a:t>
                      </a:r>
                    </a:p>
                  </a:txBody>
                  <a:tcPr/>
                </a:tc>
                <a:extLst>
                  <a:ext uri="{0D108BD9-81ED-4DB2-BD59-A6C34878D82A}">
                    <a16:rowId xmlns:a16="http://schemas.microsoft.com/office/drawing/2014/main" val="1339244642"/>
                  </a:ext>
                </a:extLst>
              </a:tr>
            </a:tbl>
          </a:graphicData>
        </a:graphic>
      </p:graphicFrame>
      <p:sp>
        <p:nvSpPr>
          <p:cNvPr id="4" name="Text Placeholder 3">
            <a:extLst>
              <a:ext uri="{FF2B5EF4-FFF2-40B4-BE49-F238E27FC236}">
                <a16:creationId xmlns:a16="http://schemas.microsoft.com/office/drawing/2014/main" id="{9EEA15F1-1FA8-4141-9B46-AD0D9E4C7AB8}"/>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248302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28B13-7347-451C-AD0B-F3F6041D0119}"/>
              </a:ext>
            </a:extLst>
          </p:cNvPr>
          <p:cNvSpPr>
            <a:spLocks noGrp="1"/>
          </p:cNvSpPr>
          <p:nvPr>
            <p:ph type="title"/>
          </p:nvPr>
        </p:nvSpPr>
        <p:spPr/>
        <p:txBody>
          <a:bodyPr/>
          <a:lstStyle/>
          <a:p>
            <a:r>
              <a:rPr lang="en-US"/>
              <a:t>Instagram Posts Table (mit Shares) | lokalzeit - 10 of 21</a:t>
            </a:r>
          </a:p>
        </p:txBody>
      </p:sp>
      <p:graphicFrame>
        <p:nvGraphicFramePr>
          <p:cNvPr id="5" name="Table Placeholder 4">
            <a:extLst>
              <a:ext uri="{FF2B5EF4-FFF2-40B4-BE49-F238E27FC236}">
                <a16:creationId xmlns:a16="http://schemas.microsoft.com/office/drawing/2014/main" id="{F8167A0D-C11E-402A-993D-4B178C4DA3A9}"/>
              </a:ext>
            </a:extLst>
          </p:cNvPr>
          <p:cNvGraphicFramePr>
            <a:graphicFrameLocks noGrp="1"/>
          </p:cNvGraphicFramePr>
          <p:nvPr>
            <p:ph type="tbl" sz="quarter" idx="13"/>
            <p:extLst>
              <p:ext uri="{D42A27DB-BD31-4B8C-83A1-F6EECF244321}">
                <p14:modId xmlns:p14="http://schemas.microsoft.com/office/powerpoint/2010/main" val="3020798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66719908"/>
                    </a:ext>
                  </a:extLst>
                </a:gridCol>
                <a:gridCol w="1152144">
                  <a:extLst>
                    <a:ext uri="{9D8B030D-6E8A-4147-A177-3AD203B41FA5}">
                      <a16:colId xmlns:a16="http://schemas.microsoft.com/office/drawing/2014/main" val="429774268"/>
                    </a:ext>
                  </a:extLst>
                </a:gridCol>
                <a:gridCol w="1481328">
                  <a:extLst>
                    <a:ext uri="{9D8B030D-6E8A-4147-A177-3AD203B41FA5}">
                      <a16:colId xmlns:a16="http://schemas.microsoft.com/office/drawing/2014/main" val="1894917732"/>
                    </a:ext>
                  </a:extLst>
                </a:gridCol>
                <a:gridCol w="493776">
                  <a:extLst>
                    <a:ext uri="{9D8B030D-6E8A-4147-A177-3AD203B41FA5}">
                      <a16:colId xmlns:a16="http://schemas.microsoft.com/office/drawing/2014/main" val="303423019"/>
                    </a:ext>
                  </a:extLst>
                </a:gridCol>
                <a:gridCol w="493776">
                  <a:extLst>
                    <a:ext uri="{9D8B030D-6E8A-4147-A177-3AD203B41FA5}">
                      <a16:colId xmlns:a16="http://schemas.microsoft.com/office/drawing/2014/main" val="257932447"/>
                    </a:ext>
                  </a:extLst>
                </a:gridCol>
                <a:gridCol w="493776">
                  <a:extLst>
                    <a:ext uri="{9D8B030D-6E8A-4147-A177-3AD203B41FA5}">
                      <a16:colId xmlns:a16="http://schemas.microsoft.com/office/drawing/2014/main" val="1783347737"/>
                    </a:ext>
                  </a:extLst>
                </a:gridCol>
                <a:gridCol w="493776">
                  <a:extLst>
                    <a:ext uri="{9D8B030D-6E8A-4147-A177-3AD203B41FA5}">
                      <a16:colId xmlns:a16="http://schemas.microsoft.com/office/drawing/2014/main" val="4017746671"/>
                    </a:ext>
                  </a:extLst>
                </a:gridCol>
                <a:gridCol w="493776">
                  <a:extLst>
                    <a:ext uri="{9D8B030D-6E8A-4147-A177-3AD203B41FA5}">
                      <a16:colId xmlns:a16="http://schemas.microsoft.com/office/drawing/2014/main" val="1056549469"/>
                    </a:ext>
                  </a:extLst>
                </a:gridCol>
                <a:gridCol w="493776">
                  <a:extLst>
                    <a:ext uri="{9D8B030D-6E8A-4147-A177-3AD203B41FA5}">
                      <a16:colId xmlns:a16="http://schemas.microsoft.com/office/drawing/2014/main" val="3445167257"/>
                    </a:ext>
                  </a:extLst>
                </a:gridCol>
                <a:gridCol w="493776">
                  <a:extLst>
                    <a:ext uri="{9D8B030D-6E8A-4147-A177-3AD203B41FA5}">
                      <a16:colId xmlns:a16="http://schemas.microsoft.com/office/drawing/2014/main" val="2957004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3622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- 2025-05-08 14:03:00</a:t>
                      </a:r>
                      <a:r>
                        <a:rPr kumimoji="0" lang="de-DE" sz="1000" b="0" i="0" u="none" strike="noStrike" kern="1200" cap="none" spc="0" normalizeH="0" baseline="0" noProof="0">
                          <a:ln>
                            <a:noFill/>
                          </a:ln>
                          <a:solidFill>
                            <a:prstClr val="black"/>
                          </a:solidFill>
                          <a:effectLst/>
                          <a:uLnTx/>
                          <a:uFillTx/>
                          <a:latin typeface="Calibri"/>
                          <a:ea typeface="+mn-ea"/>
                          <a:cs typeface="+mn-cs"/>
                        </a:rPr>
                        <a:t>
 Katharina brennt für ihren Beruf - wortwörtlich. 🔥
Sie ist Feuerwehrfrau und rettet hauptberuflich Leben. 
Dabei ist das gar nicht so selbstverständlich: Bei der Freiwilligen Feuerwehr kommt eine Frau auf mehr als 10 Männer, in Berufsfeuerwehren sogar nur eine Frau auf 50 Männer.
Mittlerweile ist Katharina Chefin der Feuerwehr in Remscheid. Wie ihr Weg dahin war, erfährst du hier👆🏻
#Remscheid #Feuerwehr #FreiwilligeFeuerwehr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https://quintly-eu-image-storage.s3.amazonaws.com/60b0c1ceafa7b1885479f8b118a661a3/550dc2f96ce56179154059c0665f2458.jpg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26327</a:t>
                      </a:r>
                    </a:p>
                  </a:txBody>
                  <a:tcPr/>
                </a:tc>
                <a:extLst>
                  <a:ext uri="{0D108BD9-81ED-4DB2-BD59-A6C34878D82A}">
                    <a16:rowId xmlns:a16="http://schemas.microsoft.com/office/drawing/2014/main" val="1424153318"/>
                  </a:ext>
                </a:extLst>
              </a:tr>
            </a:tbl>
          </a:graphicData>
        </a:graphic>
      </p:graphicFrame>
      <p:sp>
        <p:nvSpPr>
          <p:cNvPr id="4" name="Text Placeholder 3">
            <a:extLst>
              <a:ext uri="{FF2B5EF4-FFF2-40B4-BE49-F238E27FC236}">
                <a16:creationId xmlns:a16="http://schemas.microsoft.com/office/drawing/2014/main" id="{D4E397D0-86AD-4A90-8692-DFD71BE9354D}"/>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1756277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11FAB-CF09-43B4-AF80-EE6BBCA9246D}"/>
              </a:ext>
            </a:extLst>
          </p:cNvPr>
          <p:cNvSpPr>
            <a:spLocks noGrp="1"/>
          </p:cNvSpPr>
          <p:nvPr>
            <p:ph type="title"/>
          </p:nvPr>
        </p:nvSpPr>
        <p:spPr/>
        <p:txBody>
          <a:bodyPr/>
          <a:lstStyle/>
          <a:p>
            <a:r>
              <a:rPr lang="en-US"/>
              <a:t>Instagram Posts Table (mit Shares) | lokalzeit - 11 of 21</a:t>
            </a:r>
          </a:p>
        </p:txBody>
      </p:sp>
      <p:graphicFrame>
        <p:nvGraphicFramePr>
          <p:cNvPr id="5" name="Table Placeholder 4">
            <a:extLst>
              <a:ext uri="{FF2B5EF4-FFF2-40B4-BE49-F238E27FC236}">
                <a16:creationId xmlns:a16="http://schemas.microsoft.com/office/drawing/2014/main" id="{C411E672-3A53-44C3-81C1-C4B692478903}"/>
              </a:ext>
            </a:extLst>
          </p:cNvPr>
          <p:cNvGraphicFramePr>
            <a:graphicFrameLocks noGrp="1"/>
          </p:cNvGraphicFramePr>
          <p:nvPr>
            <p:ph type="tbl" sz="quarter" idx="13"/>
            <p:extLst>
              <p:ext uri="{D42A27DB-BD31-4B8C-83A1-F6EECF244321}">
                <p14:modId xmlns:p14="http://schemas.microsoft.com/office/powerpoint/2010/main" val="563673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0098278"/>
                    </a:ext>
                  </a:extLst>
                </a:gridCol>
                <a:gridCol w="1152144">
                  <a:extLst>
                    <a:ext uri="{9D8B030D-6E8A-4147-A177-3AD203B41FA5}">
                      <a16:colId xmlns:a16="http://schemas.microsoft.com/office/drawing/2014/main" val="1956202728"/>
                    </a:ext>
                  </a:extLst>
                </a:gridCol>
                <a:gridCol w="1481328">
                  <a:extLst>
                    <a:ext uri="{9D8B030D-6E8A-4147-A177-3AD203B41FA5}">
                      <a16:colId xmlns:a16="http://schemas.microsoft.com/office/drawing/2014/main" val="553387309"/>
                    </a:ext>
                  </a:extLst>
                </a:gridCol>
                <a:gridCol w="493776">
                  <a:extLst>
                    <a:ext uri="{9D8B030D-6E8A-4147-A177-3AD203B41FA5}">
                      <a16:colId xmlns:a16="http://schemas.microsoft.com/office/drawing/2014/main" val="3715932882"/>
                    </a:ext>
                  </a:extLst>
                </a:gridCol>
                <a:gridCol w="493776">
                  <a:extLst>
                    <a:ext uri="{9D8B030D-6E8A-4147-A177-3AD203B41FA5}">
                      <a16:colId xmlns:a16="http://schemas.microsoft.com/office/drawing/2014/main" val="1863253244"/>
                    </a:ext>
                  </a:extLst>
                </a:gridCol>
                <a:gridCol w="493776">
                  <a:extLst>
                    <a:ext uri="{9D8B030D-6E8A-4147-A177-3AD203B41FA5}">
                      <a16:colId xmlns:a16="http://schemas.microsoft.com/office/drawing/2014/main" val="1165972009"/>
                    </a:ext>
                  </a:extLst>
                </a:gridCol>
                <a:gridCol w="493776">
                  <a:extLst>
                    <a:ext uri="{9D8B030D-6E8A-4147-A177-3AD203B41FA5}">
                      <a16:colId xmlns:a16="http://schemas.microsoft.com/office/drawing/2014/main" val="1847017660"/>
                    </a:ext>
                  </a:extLst>
                </a:gridCol>
                <a:gridCol w="493776">
                  <a:extLst>
                    <a:ext uri="{9D8B030D-6E8A-4147-A177-3AD203B41FA5}">
                      <a16:colId xmlns:a16="http://schemas.microsoft.com/office/drawing/2014/main" val="3173404378"/>
                    </a:ext>
                  </a:extLst>
                </a:gridCol>
                <a:gridCol w="493776">
                  <a:extLst>
                    <a:ext uri="{9D8B030D-6E8A-4147-A177-3AD203B41FA5}">
                      <a16:colId xmlns:a16="http://schemas.microsoft.com/office/drawing/2014/main" val="2987542666"/>
                    </a:ext>
                  </a:extLst>
                </a:gridCol>
                <a:gridCol w="493776">
                  <a:extLst>
                    <a:ext uri="{9D8B030D-6E8A-4147-A177-3AD203B41FA5}">
                      <a16:colId xmlns:a16="http://schemas.microsoft.com/office/drawing/2014/main" val="92126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9909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- 2025-05-06 13:00:00</a:t>
                      </a:r>
                      <a:r>
                        <a:rPr kumimoji="0" lang="de-DE" sz="1000" b="0" i="0" u="none" strike="noStrike" kern="1200" cap="none" spc="0" normalizeH="0" baseline="0" noProof="0">
                          <a:ln>
                            <a:noFill/>
                          </a:ln>
                          <a:solidFill>
                            <a:prstClr val="black"/>
                          </a:solidFill>
                          <a:effectLst/>
                          <a:uLnTx/>
                          <a:uFillTx/>
                          <a:latin typeface="Calibri"/>
                          <a:ea typeface="+mn-ea"/>
                          <a:cs typeface="+mn-cs"/>
                        </a:rPr>
                        <a:t>
 30 Prozent der Opfer häuslicher Gewalt sind Männer. Trotz dieser alarmierenden Statistik gibt es in ganz Deutschland lediglich etwa 45 Schutzwohnplätze für männliche Betroffene. 😳
Robert (Name geändert) ist eines davon. Hilfe hat er beim Sozialdienst Katholischer Männer in Köln erhalten. ❤️‍🩹
Das Bundeskriminalamt schätzt, dass die Dunkelziffer sogar noch viel höher ist. Deshalb wird die Jungen- und Männerarbeit des SKM Köln wird immer wichtiger.🙏🏻
👨🏼‍💻Autor: Andreas Palik
#Lokalzeit #WD #ARD #HäuslicheGewalt #GewaltPrävention #GewaltschutzWohnungen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https://quintly-eu-image-storage.s3.amazonaws.com/60b0c1ceafa7b1885479f8b118a661a3/650f0a345b54e470959ac01848854be4.jpg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21332</a:t>
                      </a:r>
                    </a:p>
                  </a:txBody>
                  <a:tcPr/>
                </a:tc>
                <a:extLst>
                  <a:ext uri="{0D108BD9-81ED-4DB2-BD59-A6C34878D82A}">
                    <a16:rowId xmlns:a16="http://schemas.microsoft.com/office/drawing/2014/main" val="2596081528"/>
                  </a:ext>
                </a:extLst>
              </a:tr>
            </a:tbl>
          </a:graphicData>
        </a:graphic>
      </p:graphicFrame>
      <p:sp>
        <p:nvSpPr>
          <p:cNvPr id="4" name="Text Placeholder 3">
            <a:extLst>
              <a:ext uri="{FF2B5EF4-FFF2-40B4-BE49-F238E27FC236}">
                <a16:creationId xmlns:a16="http://schemas.microsoft.com/office/drawing/2014/main" id="{EADEB258-22F8-46BE-A121-2A0E1B2C249B}"/>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466249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36C36-B9F0-4831-9B3A-991766305219}"/>
              </a:ext>
            </a:extLst>
          </p:cNvPr>
          <p:cNvSpPr>
            <a:spLocks noGrp="1"/>
          </p:cNvSpPr>
          <p:nvPr>
            <p:ph type="title"/>
          </p:nvPr>
        </p:nvSpPr>
        <p:spPr/>
        <p:txBody>
          <a:bodyPr/>
          <a:lstStyle/>
          <a:p>
            <a:r>
              <a:rPr lang="en-US"/>
              <a:t>Instagram Posts Table (mit Shares) | lokalzeit - 12 of 21</a:t>
            </a:r>
          </a:p>
        </p:txBody>
      </p:sp>
      <p:graphicFrame>
        <p:nvGraphicFramePr>
          <p:cNvPr id="5" name="Table Placeholder 4">
            <a:extLst>
              <a:ext uri="{FF2B5EF4-FFF2-40B4-BE49-F238E27FC236}">
                <a16:creationId xmlns:a16="http://schemas.microsoft.com/office/drawing/2014/main" id="{2C2F4DF4-954E-4B7D-A1FD-1BE7692668B6}"/>
              </a:ext>
            </a:extLst>
          </p:cNvPr>
          <p:cNvGraphicFramePr>
            <a:graphicFrameLocks noGrp="1"/>
          </p:cNvGraphicFramePr>
          <p:nvPr>
            <p:ph type="tbl" sz="quarter" idx="13"/>
            <p:extLst>
              <p:ext uri="{D42A27DB-BD31-4B8C-83A1-F6EECF244321}">
                <p14:modId xmlns:p14="http://schemas.microsoft.com/office/powerpoint/2010/main" val="315030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99475949"/>
                    </a:ext>
                  </a:extLst>
                </a:gridCol>
                <a:gridCol w="1152144">
                  <a:extLst>
                    <a:ext uri="{9D8B030D-6E8A-4147-A177-3AD203B41FA5}">
                      <a16:colId xmlns:a16="http://schemas.microsoft.com/office/drawing/2014/main" val="3212000203"/>
                    </a:ext>
                  </a:extLst>
                </a:gridCol>
                <a:gridCol w="1481328">
                  <a:extLst>
                    <a:ext uri="{9D8B030D-6E8A-4147-A177-3AD203B41FA5}">
                      <a16:colId xmlns:a16="http://schemas.microsoft.com/office/drawing/2014/main" val="1179179645"/>
                    </a:ext>
                  </a:extLst>
                </a:gridCol>
                <a:gridCol w="493776">
                  <a:extLst>
                    <a:ext uri="{9D8B030D-6E8A-4147-A177-3AD203B41FA5}">
                      <a16:colId xmlns:a16="http://schemas.microsoft.com/office/drawing/2014/main" val="2673531271"/>
                    </a:ext>
                  </a:extLst>
                </a:gridCol>
                <a:gridCol w="493776">
                  <a:extLst>
                    <a:ext uri="{9D8B030D-6E8A-4147-A177-3AD203B41FA5}">
                      <a16:colId xmlns:a16="http://schemas.microsoft.com/office/drawing/2014/main" val="3753915704"/>
                    </a:ext>
                  </a:extLst>
                </a:gridCol>
                <a:gridCol w="493776">
                  <a:extLst>
                    <a:ext uri="{9D8B030D-6E8A-4147-A177-3AD203B41FA5}">
                      <a16:colId xmlns:a16="http://schemas.microsoft.com/office/drawing/2014/main" val="2426265232"/>
                    </a:ext>
                  </a:extLst>
                </a:gridCol>
                <a:gridCol w="493776">
                  <a:extLst>
                    <a:ext uri="{9D8B030D-6E8A-4147-A177-3AD203B41FA5}">
                      <a16:colId xmlns:a16="http://schemas.microsoft.com/office/drawing/2014/main" val="3796708705"/>
                    </a:ext>
                  </a:extLst>
                </a:gridCol>
                <a:gridCol w="493776">
                  <a:extLst>
                    <a:ext uri="{9D8B030D-6E8A-4147-A177-3AD203B41FA5}">
                      <a16:colId xmlns:a16="http://schemas.microsoft.com/office/drawing/2014/main" val="1348295244"/>
                    </a:ext>
                  </a:extLst>
                </a:gridCol>
                <a:gridCol w="493776">
                  <a:extLst>
                    <a:ext uri="{9D8B030D-6E8A-4147-A177-3AD203B41FA5}">
                      <a16:colId xmlns:a16="http://schemas.microsoft.com/office/drawing/2014/main" val="3596898934"/>
                    </a:ext>
                  </a:extLst>
                </a:gridCol>
                <a:gridCol w="493776">
                  <a:extLst>
                    <a:ext uri="{9D8B030D-6E8A-4147-A177-3AD203B41FA5}">
                      <a16:colId xmlns:a16="http://schemas.microsoft.com/office/drawing/2014/main" val="3393690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0082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- 2025-05-11 14:00:00</a:t>
                      </a:r>
                      <a:r>
                        <a:rPr kumimoji="0" lang="de-DE" sz="1000" b="0" i="0" u="none" strike="noStrike" kern="1200" cap="none" spc="0" normalizeH="0" baseline="0" noProof="0">
                          <a:ln>
                            <a:noFill/>
                          </a:ln>
                          <a:solidFill>
                            <a:prstClr val="black"/>
                          </a:solidFill>
                          <a:effectLst/>
                          <a:uLnTx/>
                          <a:uFillTx/>
                          <a:latin typeface="Calibri"/>
                          <a:ea typeface="+mn-ea"/>
                          <a:cs typeface="+mn-cs"/>
                        </a:rPr>
                        <a:t>
 Welcher Traum wurde dir zuletzt erfüllt? ✨
An seinem 14. Geburtstag wartet auf Leon eine ganz besondere – und ziemlich laute - Überraschung: 200 Biker nehmen ihn und seinen Freund mit auf eine Tour durch Roetgen und Umgebung. Leons Einschränkungen? An diesem Tag ganz egal! 🏍️
👩‍💻 Autorin: Lena Velten 
#Inklusion #Motorrad #Biker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https://quintly-eu-image-storage.s3.amazonaws.com/60b0c1ceafa7b1885479f8b118a661a3/5d645a100d6842863dc73c6a7b6f3d2c.jpg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18345</a:t>
                      </a:r>
                    </a:p>
                  </a:txBody>
                  <a:tcPr/>
                </a:tc>
                <a:extLst>
                  <a:ext uri="{0D108BD9-81ED-4DB2-BD59-A6C34878D82A}">
                    <a16:rowId xmlns:a16="http://schemas.microsoft.com/office/drawing/2014/main" val="3835139119"/>
                  </a:ext>
                </a:extLst>
              </a:tr>
            </a:tbl>
          </a:graphicData>
        </a:graphic>
      </p:graphicFrame>
      <p:sp>
        <p:nvSpPr>
          <p:cNvPr id="4" name="Text Placeholder 3">
            <a:extLst>
              <a:ext uri="{FF2B5EF4-FFF2-40B4-BE49-F238E27FC236}">
                <a16:creationId xmlns:a16="http://schemas.microsoft.com/office/drawing/2014/main" id="{78DAA2A1-EDD6-4716-A5E4-C7139B5B0147}"/>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961443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2544D-4EA7-469C-BA10-03BBD52D7D1A}"/>
              </a:ext>
            </a:extLst>
          </p:cNvPr>
          <p:cNvSpPr>
            <a:spLocks noGrp="1"/>
          </p:cNvSpPr>
          <p:nvPr>
            <p:ph type="title"/>
          </p:nvPr>
        </p:nvSpPr>
        <p:spPr/>
        <p:txBody>
          <a:bodyPr/>
          <a:lstStyle/>
          <a:p>
            <a:r>
              <a:rPr lang="en-US"/>
              <a:t>Instagram Posts Table (mit Shares) | lokalzeit - 13 of 21</a:t>
            </a:r>
          </a:p>
        </p:txBody>
      </p:sp>
      <p:graphicFrame>
        <p:nvGraphicFramePr>
          <p:cNvPr id="5" name="Table Placeholder 4">
            <a:extLst>
              <a:ext uri="{FF2B5EF4-FFF2-40B4-BE49-F238E27FC236}">
                <a16:creationId xmlns:a16="http://schemas.microsoft.com/office/drawing/2014/main" id="{E465F35B-3267-4753-AF43-C5ABE1105234}"/>
              </a:ext>
            </a:extLst>
          </p:cNvPr>
          <p:cNvGraphicFramePr>
            <a:graphicFrameLocks noGrp="1"/>
          </p:cNvGraphicFramePr>
          <p:nvPr>
            <p:ph type="tbl" sz="quarter" idx="13"/>
            <p:extLst>
              <p:ext uri="{D42A27DB-BD31-4B8C-83A1-F6EECF244321}">
                <p14:modId xmlns:p14="http://schemas.microsoft.com/office/powerpoint/2010/main" val="378978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68626187"/>
                    </a:ext>
                  </a:extLst>
                </a:gridCol>
                <a:gridCol w="1152144">
                  <a:extLst>
                    <a:ext uri="{9D8B030D-6E8A-4147-A177-3AD203B41FA5}">
                      <a16:colId xmlns:a16="http://schemas.microsoft.com/office/drawing/2014/main" val="3227831351"/>
                    </a:ext>
                  </a:extLst>
                </a:gridCol>
                <a:gridCol w="1481328">
                  <a:extLst>
                    <a:ext uri="{9D8B030D-6E8A-4147-A177-3AD203B41FA5}">
                      <a16:colId xmlns:a16="http://schemas.microsoft.com/office/drawing/2014/main" val="3044380568"/>
                    </a:ext>
                  </a:extLst>
                </a:gridCol>
                <a:gridCol w="493776">
                  <a:extLst>
                    <a:ext uri="{9D8B030D-6E8A-4147-A177-3AD203B41FA5}">
                      <a16:colId xmlns:a16="http://schemas.microsoft.com/office/drawing/2014/main" val="2411823513"/>
                    </a:ext>
                  </a:extLst>
                </a:gridCol>
                <a:gridCol w="493776">
                  <a:extLst>
                    <a:ext uri="{9D8B030D-6E8A-4147-A177-3AD203B41FA5}">
                      <a16:colId xmlns:a16="http://schemas.microsoft.com/office/drawing/2014/main" val="3869146619"/>
                    </a:ext>
                  </a:extLst>
                </a:gridCol>
                <a:gridCol w="493776">
                  <a:extLst>
                    <a:ext uri="{9D8B030D-6E8A-4147-A177-3AD203B41FA5}">
                      <a16:colId xmlns:a16="http://schemas.microsoft.com/office/drawing/2014/main" val="197103995"/>
                    </a:ext>
                  </a:extLst>
                </a:gridCol>
                <a:gridCol w="493776">
                  <a:extLst>
                    <a:ext uri="{9D8B030D-6E8A-4147-A177-3AD203B41FA5}">
                      <a16:colId xmlns:a16="http://schemas.microsoft.com/office/drawing/2014/main" val="3966797535"/>
                    </a:ext>
                  </a:extLst>
                </a:gridCol>
                <a:gridCol w="493776">
                  <a:extLst>
                    <a:ext uri="{9D8B030D-6E8A-4147-A177-3AD203B41FA5}">
                      <a16:colId xmlns:a16="http://schemas.microsoft.com/office/drawing/2014/main" val="1168942972"/>
                    </a:ext>
                  </a:extLst>
                </a:gridCol>
                <a:gridCol w="493776">
                  <a:extLst>
                    <a:ext uri="{9D8B030D-6E8A-4147-A177-3AD203B41FA5}">
                      <a16:colId xmlns:a16="http://schemas.microsoft.com/office/drawing/2014/main" val="4140920130"/>
                    </a:ext>
                  </a:extLst>
                </a:gridCol>
                <a:gridCol w="493776">
                  <a:extLst>
                    <a:ext uri="{9D8B030D-6E8A-4147-A177-3AD203B41FA5}">
                      <a16:colId xmlns:a16="http://schemas.microsoft.com/office/drawing/2014/main" val="2562414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4726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- 2025-05-07 16:43:48</a:t>
                      </a:r>
                      <a:r>
                        <a:rPr kumimoji="0" lang="de-DE" sz="1000" b="0" i="0" u="none" strike="noStrike" kern="1200" cap="none" spc="0" normalizeH="0" baseline="0" noProof="0">
                          <a:ln>
                            <a:noFill/>
                          </a:ln>
                          <a:solidFill>
                            <a:prstClr val="black"/>
                          </a:solidFill>
                          <a:effectLst/>
                          <a:uLnTx/>
                          <a:uFillTx/>
                          <a:latin typeface="Calibri"/>
                          <a:ea typeface="+mn-ea"/>
                          <a:cs typeface="+mn-cs"/>
                        </a:rPr>
                        <a:t>
 Vor 80 Jahren verschanzt sich Mia mit ihrer Familie im Keller – die US-Armee ist in Schmallenberg.
Ihr Vater beruhigt, der Krieg sei vorbei, wenn die Amerikaner kommen. Für die damals 13-Jährige und ihre Familie beginnen jedoch Schreckenstage, als ein US-Panzer auf ihr Wohnhaus zielt. Erst Tage später begreifen sie: Der Krieg ist zu Ende.
👩🏼‍💻Autorin: Katja Brinkhoff
#Lokalzeit #WDR #ARD #Gedenken #80JahreKriegsende #ZweiterWeltkrieg #Kriegsende #Sauerland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https://quintly-eu-image-storage.s3.amazonaws.com/60b0c1ceafa7b1885479f8b118a661a3/901be4712095452334928fff88d79261.jpg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18319</a:t>
                      </a:r>
                    </a:p>
                  </a:txBody>
                  <a:tcPr/>
                </a:tc>
                <a:extLst>
                  <a:ext uri="{0D108BD9-81ED-4DB2-BD59-A6C34878D82A}">
                    <a16:rowId xmlns:a16="http://schemas.microsoft.com/office/drawing/2014/main" val="3183350547"/>
                  </a:ext>
                </a:extLst>
              </a:tr>
            </a:tbl>
          </a:graphicData>
        </a:graphic>
      </p:graphicFrame>
      <p:sp>
        <p:nvSpPr>
          <p:cNvPr id="4" name="Text Placeholder 3">
            <a:extLst>
              <a:ext uri="{FF2B5EF4-FFF2-40B4-BE49-F238E27FC236}">
                <a16:creationId xmlns:a16="http://schemas.microsoft.com/office/drawing/2014/main" id="{9A7F8415-5007-4D1A-B551-80FB07E8B366}"/>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64874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997CF-DF17-486D-8D23-E0C17185955D}"/>
              </a:ext>
            </a:extLst>
          </p:cNvPr>
          <p:cNvSpPr>
            <a:spLocks noGrp="1"/>
          </p:cNvSpPr>
          <p:nvPr>
            <p:ph type="title"/>
          </p:nvPr>
        </p:nvSpPr>
        <p:spPr/>
        <p:txBody>
          <a:bodyPr/>
          <a:lstStyle/>
          <a:p>
            <a:r>
              <a:rPr lang="en-US"/>
              <a:t>Instagram Posts Table (mit Shares) | lokalzeit - 14 of 21</a:t>
            </a:r>
          </a:p>
        </p:txBody>
      </p:sp>
      <p:graphicFrame>
        <p:nvGraphicFramePr>
          <p:cNvPr id="5" name="Table Placeholder 4">
            <a:extLst>
              <a:ext uri="{FF2B5EF4-FFF2-40B4-BE49-F238E27FC236}">
                <a16:creationId xmlns:a16="http://schemas.microsoft.com/office/drawing/2014/main" id="{2A1FE8FA-0C2A-4B11-8615-2C5801668B4E}"/>
              </a:ext>
            </a:extLst>
          </p:cNvPr>
          <p:cNvGraphicFramePr>
            <a:graphicFrameLocks noGrp="1"/>
          </p:cNvGraphicFramePr>
          <p:nvPr>
            <p:ph type="tbl" sz="quarter" idx="13"/>
            <p:extLst>
              <p:ext uri="{D42A27DB-BD31-4B8C-83A1-F6EECF244321}">
                <p14:modId xmlns:p14="http://schemas.microsoft.com/office/powerpoint/2010/main" val="2737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3441775"/>
                    </a:ext>
                  </a:extLst>
                </a:gridCol>
                <a:gridCol w="1152144">
                  <a:extLst>
                    <a:ext uri="{9D8B030D-6E8A-4147-A177-3AD203B41FA5}">
                      <a16:colId xmlns:a16="http://schemas.microsoft.com/office/drawing/2014/main" val="3884698784"/>
                    </a:ext>
                  </a:extLst>
                </a:gridCol>
                <a:gridCol w="1481328">
                  <a:extLst>
                    <a:ext uri="{9D8B030D-6E8A-4147-A177-3AD203B41FA5}">
                      <a16:colId xmlns:a16="http://schemas.microsoft.com/office/drawing/2014/main" val="3380238689"/>
                    </a:ext>
                  </a:extLst>
                </a:gridCol>
                <a:gridCol w="493776">
                  <a:extLst>
                    <a:ext uri="{9D8B030D-6E8A-4147-A177-3AD203B41FA5}">
                      <a16:colId xmlns:a16="http://schemas.microsoft.com/office/drawing/2014/main" val="1352601868"/>
                    </a:ext>
                  </a:extLst>
                </a:gridCol>
                <a:gridCol w="493776">
                  <a:extLst>
                    <a:ext uri="{9D8B030D-6E8A-4147-A177-3AD203B41FA5}">
                      <a16:colId xmlns:a16="http://schemas.microsoft.com/office/drawing/2014/main" val="2685544319"/>
                    </a:ext>
                  </a:extLst>
                </a:gridCol>
                <a:gridCol w="493776">
                  <a:extLst>
                    <a:ext uri="{9D8B030D-6E8A-4147-A177-3AD203B41FA5}">
                      <a16:colId xmlns:a16="http://schemas.microsoft.com/office/drawing/2014/main" val="641773882"/>
                    </a:ext>
                  </a:extLst>
                </a:gridCol>
                <a:gridCol w="493776">
                  <a:extLst>
                    <a:ext uri="{9D8B030D-6E8A-4147-A177-3AD203B41FA5}">
                      <a16:colId xmlns:a16="http://schemas.microsoft.com/office/drawing/2014/main" val="3183793159"/>
                    </a:ext>
                  </a:extLst>
                </a:gridCol>
                <a:gridCol w="493776">
                  <a:extLst>
                    <a:ext uri="{9D8B030D-6E8A-4147-A177-3AD203B41FA5}">
                      <a16:colId xmlns:a16="http://schemas.microsoft.com/office/drawing/2014/main" val="3361559983"/>
                    </a:ext>
                  </a:extLst>
                </a:gridCol>
                <a:gridCol w="493776">
                  <a:extLst>
                    <a:ext uri="{9D8B030D-6E8A-4147-A177-3AD203B41FA5}">
                      <a16:colId xmlns:a16="http://schemas.microsoft.com/office/drawing/2014/main" val="3540204011"/>
                    </a:ext>
                  </a:extLst>
                </a:gridCol>
                <a:gridCol w="493776">
                  <a:extLst>
                    <a:ext uri="{9D8B030D-6E8A-4147-A177-3AD203B41FA5}">
                      <a16:colId xmlns:a16="http://schemas.microsoft.com/office/drawing/2014/main" val="2788114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5348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- 2025-05-09 14:14:39</a:t>
                      </a:r>
                      <a:r>
                        <a:rPr kumimoji="0" lang="de-DE" sz="1000" b="0" i="0" u="none" strike="noStrike" kern="1200" cap="none" spc="0" normalizeH="0" baseline="0" noProof="0">
                          <a:ln>
                            <a:noFill/>
                          </a:ln>
                          <a:solidFill>
                            <a:prstClr val="black"/>
                          </a:solidFill>
                          <a:effectLst/>
                          <a:uLnTx/>
                          <a:uFillTx/>
                          <a:latin typeface="Calibri"/>
                          <a:ea typeface="+mn-ea"/>
                          <a:cs typeface="+mn-cs"/>
                        </a:rPr>
                        <a:t>
 Wusstet ihr, dass ca. 1% der Weltbevölkerung stottert? Stottern beginnt meist im Kindesalter, bei vielen verschwindet es, im Erwachsenenalter ist es nicht mehr heilbar. 
Robbin stottert seitdem er klein ist. Anstatt sich zurückzuziehen hat er gelernt, selbstbewusst damit umzugehen. Dabei hilft ihm ausgerechnet ein Job, bei dem viel gesprochen wird. Als Altenpfleger fühlt er sich gebraucht und so akzeptiert, wie er ist. 💪 ✨ 
Wenn ihr auf Menschen trefft, die stottern, kann es ihnen helfen, wenn ihr ihnen Zeit und Ruhe gebt und sie nicht unterbrecht. Außerdem ist Blickkontakt halten ein schönes Zeichen von Respekt und Aufmerksamkeit! 
👩‍💻 Autorin: Sofia Leikam 
#Stottern #Altenpfleger #Traumberuf #ÜbachPalenberg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https://quintly-eu-image-storage.s3.amazonaws.com/60b0c1ceafa7b1885479f8b118a661a3/287524f58f2586ba061810eec45c3d20.jpg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17658</a:t>
                      </a:r>
                    </a:p>
                  </a:txBody>
                  <a:tcPr/>
                </a:tc>
                <a:extLst>
                  <a:ext uri="{0D108BD9-81ED-4DB2-BD59-A6C34878D82A}">
                    <a16:rowId xmlns:a16="http://schemas.microsoft.com/office/drawing/2014/main" val="1562710340"/>
                  </a:ext>
                </a:extLst>
              </a:tr>
            </a:tbl>
          </a:graphicData>
        </a:graphic>
      </p:graphicFrame>
      <p:sp>
        <p:nvSpPr>
          <p:cNvPr id="4" name="Text Placeholder 3">
            <a:extLst>
              <a:ext uri="{FF2B5EF4-FFF2-40B4-BE49-F238E27FC236}">
                <a16:creationId xmlns:a16="http://schemas.microsoft.com/office/drawing/2014/main" id="{B7A72819-0E70-46C2-823E-5C78B5CD55A7}"/>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865777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86E47-5474-46D0-B42F-07B7751263B6}"/>
              </a:ext>
            </a:extLst>
          </p:cNvPr>
          <p:cNvSpPr>
            <a:spLocks noGrp="1"/>
          </p:cNvSpPr>
          <p:nvPr>
            <p:ph type="title"/>
          </p:nvPr>
        </p:nvSpPr>
        <p:spPr/>
        <p:txBody>
          <a:bodyPr/>
          <a:lstStyle/>
          <a:p>
            <a:r>
              <a:rPr lang="en-US"/>
              <a:t>Instagram Posts Table (mit Shares) | lokalzeit - 15 of 21</a:t>
            </a:r>
          </a:p>
        </p:txBody>
      </p:sp>
      <p:graphicFrame>
        <p:nvGraphicFramePr>
          <p:cNvPr id="5" name="Table Placeholder 4">
            <a:extLst>
              <a:ext uri="{FF2B5EF4-FFF2-40B4-BE49-F238E27FC236}">
                <a16:creationId xmlns:a16="http://schemas.microsoft.com/office/drawing/2014/main" id="{9B83A722-4D3F-4E25-8821-49D2935E9807}"/>
              </a:ext>
            </a:extLst>
          </p:cNvPr>
          <p:cNvGraphicFramePr>
            <a:graphicFrameLocks noGrp="1"/>
          </p:cNvGraphicFramePr>
          <p:nvPr>
            <p:ph type="tbl" sz="quarter" idx="13"/>
            <p:extLst>
              <p:ext uri="{D42A27DB-BD31-4B8C-83A1-F6EECF244321}">
                <p14:modId xmlns:p14="http://schemas.microsoft.com/office/powerpoint/2010/main" val="318976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84661889"/>
                    </a:ext>
                  </a:extLst>
                </a:gridCol>
                <a:gridCol w="1152144">
                  <a:extLst>
                    <a:ext uri="{9D8B030D-6E8A-4147-A177-3AD203B41FA5}">
                      <a16:colId xmlns:a16="http://schemas.microsoft.com/office/drawing/2014/main" val="817668603"/>
                    </a:ext>
                  </a:extLst>
                </a:gridCol>
                <a:gridCol w="1481328">
                  <a:extLst>
                    <a:ext uri="{9D8B030D-6E8A-4147-A177-3AD203B41FA5}">
                      <a16:colId xmlns:a16="http://schemas.microsoft.com/office/drawing/2014/main" val="2621935392"/>
                    </a:ext>
                  </a:extLst>
                </a:gridCol>
                <a:gridCol w="493776">
                  <a:extLst>
                    <a:ext uri="{9D8B030D-6E8A-4147-A177-3AD203B41FA5}">
                      <a16:colId xmlns:a16="http://schemas.microsoft.com/office/drawing/2014/main" val="779874451"/>
                    </a:ext>
                  </a:extLst>
                </a:gridCol>
                <a:gridCol w="493776">
                  <a:extLst>
                    <a:ext uri="{9D8B030D-6E8A-4147-A177-3AD203B41FA5}">
                      <a16:colId xmlns:a16="http://schemas.microsoft.com/office/drawing/2014/main" val="1287077240"/>
                    </a:ext>
                  </a:extLst>
                </a:gridCol>
                <a:gridCol w="493776">
                  <a:extLst>
                    <a:ext uri="{9D8B030D-6E8A-4147-A177-3AD203B41FA5}">
                      <a16:colId xmlns:a16="http://schemas.microsoft.com/office/drawing/2014/main" val="3432834809"/>
                    </a:ext>
                  </a:extLst>
                </a:gridCol>
                <a:gridCol w="493776">
                  <a:extLst>
                    <a:ext uri="{9D8B030D-6E8A-4147-A177-3AD203B41FA5}">
                      <a16:colId xmlns:a16="http://schemas.microsoft.com/office/drawing/2014/main" val="2821357821"/>
                    </a:ext>
                  </a:extLst>
                </a:gridCol>
                <a:gridCol w="493776">
                  <a:extLst>
                    <a:ext uri="{9D8B030D-6E8A-4147-A177-3AD203B41FA5}">
                      <a16:colId xmlns:a16="http://schemas.microsoft.com/office/drawing/2014/main" val="4028792211"/>
                    </a:ext>
                  </a:extLst>
                </a:gridCol>
                <a:gridCol w="493776">
                  <a:extLst>
                    <a:ext uri="{9D8B030D-6E8A-4147-A177-3AD203B41FA5}">
                      <a16:colId xmlns:a16="http://schemas.microsoft.com/office/drawing/2014/main" val="764285744"/>
                    </a:ext>
                  </a:extLst>
                </a:gridCol>
                <a:gridCol w="493776">
                  <a:extLst>
                    <a:ext uri="{9D8B030D-6E8A-4147-A177-3AD203B41FA5}">
                      <a16:colId xmlns:a16="http://schemas.microsoft.com/office/drawing/2014/main" val="315820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2952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- 2025-05-07 12:37:33</a:t>
                      </a:r>
                      <a:r>
                        <a:rPr kumimoji="0" lang="de-DE" sz="1000" b="0" i="0" u="none" strike="noStrike" kern="1200" cap="none" spc="0" normalizeH="0" baseline="0" noProof="0">
                          <a:ln>
                            <a:noFill/>
                          </a:ln>
                          <a:solidFill>
                            <a:prstClr val="black"/>
                          </a:solidFill>
                          <a:effectLst/>
                          <a:uLnTx/>
                          <a:uFillTx/>
                          <a:latin typeface="Calibri"/>
                          <a:ea typeface="+mn-ea"/>
                          <a:cs typeface="+mn-cs"/>
                        </a:rPr>
                        <a:t>
 Sarah hatte sich auf ihr drittes Kind gefreut, aber dann wurde bei Emil während der Schwangerschaft eine schwere Behinderung festgestellt.
Er wäre nicht lebensfähig gewesen. Also treffen Sarah und ihr Mann eine schwere Entscheidung und sie bricht die Schwangerschaft nach dem dritten Monat ab.
Diese Entscheidung wäre für sie heute im Christlichen Krankenhaus in Lippstadt nicht mehr möglich. Nach einer Fusion der Katholischen und Evangelischen Kliniken ist eine Abtreibung nur noch erlaubt, wenn die Mutter in Lebensgefahr ist. Das war die Bedingung der katholischen Klinik für die Fusion.
Der Chefarzt der Gynäkologie hat gegen das neue Abtreibungsverbot geklagt. Er bekommt Unterstützung von Ärztinnen und Ärzten. Auch Sarah und andere betroffene Frauen unterstützen die Klage. Sie denkt über eine Petition nach.
#Lokalzeit #WDR #Schwangerschaft #Abtreibung #Religion #ARD #Lippstadt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https://quintly-eu-image-storage.s3.amazonaws.com/60b0c1ceafa7b1885479f8b118a661a3/11c8da259860428e182f9923a4b94719.jpg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17440</a:t>
                      </a:r>
                    </a:p>
                  </a:txBody>
                  <a:tcPr/>
                </a:tc>
                <a:extLst>
                  <a:ext uri="{0D108BD9-81ED-4DB2-BD59-A6C34878D82A}">
                    <a16:rowId xmlns:a16="http://schemas.microsoft.com/office/drawing/2014/main" val="3459524799"/>
                  </a:ext>
                </a:extLst>
              </a:tr>
            </a:tbl>
          </a:graphicData>
        </a:graphic>
      </p:graphicFrame>
      <p:sp>
        <p:nvSpPr>
          <p:cNvPr id="4" name="Text Placeholder 3">
            <a:extLst>
              <a:ext uri="{FF2B5EF4-FFF2-40B4-BE49-F238E27FC236}">
                <a16:creationId xmlns:a16="http://schemas.microsoft.com/office/drawing/2014/main" id="{F86BE743-D930-43F9-A51F-C38931039D6F}"/>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41541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4D10F-7C8A-488E-A39A-48CDC1D67ED5}"/>
              </a:ext>
            </a:extLst>
          </p:cNvPr>
          <p:cNvSpPr>
            <a:spLocks noGrp="1"/>
          </p:cNvSpPr>
          <p:nvPr>
            <p:ph type="title"/>
          </p:nvPr>
        </p:nvSpPr>
        <p:spPr/>
        <p:txBody>
          <a:bodyPr/>
          <a:lstStyle/>
          <a:p>
            <a:r>
              <a:rPr lang="en-US"/>
              <a:t>Instagram Posts Table (mit Shares) | lokalzeit - 16 of 21</a:t>
            </a:r>
          </a:p>
        </p:txBody>
      </p:sp>
      <p:graphicFrame>
        <p:nvGraphicFramePr>
          <p:cNvPr id="5" name="Table Placeholder 4">
            <a:extLst>
              <a:ext uri="{FF2B5EF4-FFF2-40B4-BE49-F238E27FC236}">
                <a16:creationId xmlns:a16="http://schemas.microsoft.com/office/drawing/2014/main" id="{4285A9CB-2243-4F7F-91D2-5E24D074DFA3}"/>
              </a:ext>
            </a:extLst>
          </p:cNvPr>
          <p:cNvGraphicFramePr>
            <a:graphicFrameLocks noGrp="1"/>
          </p:cNvGraphicFramePr>
          <p:nvPr>
            <p:ph type="tbl" sz="quarter" idx="13"/>
            <p:extLst>
              <p:ext uri="{D42A27DB-BD31-4B8C-83A1-F6EECF244321}">
                <p14:modId xmlns:p14="http://schemas.microsoft.com/office/powerpoint/2010/main" val="31342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6307989"/>
                    </a:ext>
                  </a:extLst>
                </a:gridCol>
                <a:gridCol w="1152144">
                  <a:extLst>
                    <a:ext uri="{9D8B030D-6E8A-4147-A177-3AD203B41FA5}">
                      <a16:colId xmlns:a16="http://schemas.microsoft.com/office/drawing/2014/main" val="775357062"/>
                    </a:ext>
                  </a:extLst>
                </a:gridCol>
                <a:gridCol w="1481328">
                  <a:extLst>
                    <a:ext uri="{9D8B030D-6E8A-4147-A177-3AD203B41FA5}">
                      <a16:colId xmlns:a16="http://schemas.microsoft.com/office/drawing/2014/main" val="1783030748"/>
                    </a:ext>
                  </a:extLst>
                </a:gridCol>
                <a:gridCol w="493776">
                  <a:extLst>
                    <a:ext uri="{9D8B030D-6E8A-4147-A177-3AD203B41FA5}">
                      <a16:colId xmlns:a16="http://schemas.microsoft.com/office/drawing/2014/main" val="2747015419"/>
                    </a:ext>
                  </a:extLst>
                </a:gridCol>
                <a:gridCol w="493776">
                  <a:extLst>
                    <a:ext uri="{9D8B030D-6E8A-4147-A177-3AD203B41FA5}">
                      <a16:colId xmlns:a16="http://schemas.microsoft.com/office/drawing/2014/main" val="3742160720"/>
                    </a:ext>
                  </a:extLst>
                </a:gridCol>
                <a:gridCol w="493776">
                  <a:extLst>
                    <a:ext uri="{9D8B030D-6E8A-4147-A177-3AD203B41FA5}">
                      <a16:colId xmlns:a16="http://schemas.microsoft.com/office/drawing/2014/main" val="781543776"/>
                    </a:ext>
                  </a:extLst>
                </a:gridCol>
                <a:gridCol w="493776">
                  <a:extLst>
                    <a:ext uri="{9D8B030D-6E8A-4147-A177-3AD203B41FA5}">
                      <a16:colId xmlns:a16="http://schemas.microsoft.com/office/drawing/2014/main" val="1149236726"/>
                    </a:ext>
                  </a:extLst>
                </a:gridCol>
                <a:gridCol w="493776">
                  <a:extLst>
                    <a:ext uri="{9D8B030D-6E8A-4147-A177-3AD203B41FA5}">
                      <a16:colId xmlns:a16="http://schemas.microsoft.com/office/drawing/2014/main" val="2229823829"/>
                    </a:ext>
                  </a:extLst>
                </a:gridCol>
                <a:gridCol w="493776">
                  <a:extLst>
                    <a:ext uri="{9D8B030D-6E8A-4147-A177-3AD203B41FA5}">
                      <a16:colId xmlns:a16="http://schemas.microsoft.com/office/drawing/2014/main" val="4039118744"/>
                    </a:ext>
                  </a:extLst>
                </a:gridCol>
                <a:gridCol w="493776">
                  <a:extLst>
                    <a:ext uri="{9D8B030D-6E8A-4147-A177-3AD203B41FA5}">
                      <a16:colId xmlns:a16="http://schemas.microsoft.com/office/drawing/2014/main" val="4238123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0665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- 2025-05-07 09:50:58</a:t>
                      </a:r>
                      <a:r>
                        <a:rPr kumimoji="0" lang="de-DE" sz="1000" b="0" i="0" u="none" strike="noStrike" kern="1200" cap="none" spc="0" normalizeH="0" baseline="0" noProof="0">
                          <a:ln>
                            <a:noFill/>
                          </a:ln>
                          <a:solidFill>
                            <a:prstClr val="black"/>
                          </a:solidFill>
                          <a:effectLst/>
                          <a:uLnTx/>
                          <a:uFillTx/>
                          <a:latin typeface="Calibri"/>
                          <a:ea typeface="+mn-ea"/>
                          <a:cs typeface="+mn-cs"/>
                        </a:rPr>
                        <a:t>
 Frisches Obst statt Fertigkram! 🍎✨
Daniel und Johannes aus Pulheim haben eine geniale Idee in die Tat umgesetzt: Sie sammeln frische Lebensmittel direkt bei Landwirten aus der Region und liefern sie ohne Umweg in Kitas und Schulen rund um Köln. So bekommen über 120 Einrichtungen zweimal pro Woche gesunde Snacks – direkt vom Feld in kleine Hände. 💚
Das Beste: Die Kids lieben es. Eltern sehen positive Veränderungen, und selbst die Gemüsemuffel probieren plötzlich Karotten und Gurken. 🥕😄
Gefördert wird das Ganze unter anderem vom EU-Schulobstprogramm.
Markiere eine Kita oder Schule, die das auch gebrauchen könnte!
👨🏼‍💻Autor: Christian Dassel
#ARD #WDR #Lokalzeit #GesundeKinder #Schulobst #Feldlinge #Pulheim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https://quintly-eu-image-storage.s3.amazonaws.com/60b0c1ceafa7b1885479f8b118a661a3/da90d8045a56aca46cce403e8595a31b.jpg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13325</a:t>
                      </a:r>
                    </a:p>
                  </a:txBody>
                  <a:tcPr/>
                </a:tc>
                <a:extLst>
                  <a:ext uri="{0D108BD9-81ED-4DB2-BD59-A6C34878D82A}">
                    <a16:rowId xmlns:a16="http://schemas.microsoft.com/office/drawing/2014/main" val="1821189563"/>
                  </a:ext>
                </a:extLst>
              </a:tr>
            </a:tbl>
          </a:graphicData>
        </a:graphic>
      </p:graphicFrame>
      <p:sp>
        <p:nvSpPr>
          <p:cNvPr id="4" name="Text Placeholder 3">
            <a:extLst>
              <a:ext uri="{FF2B5EF4-FFF2-40B4-BE49-F238E27FC236}">
                <a16:creationId xmlns:a16="http://schemas.microsoft.com/office/drawing/2014/main" id="{52DB26B1-7219-4853-9A79-D76837F431C6}"/>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055770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68CC2-6764-4D9E-B7A6-B31E5D3F0140}"/>
              </a:ext>
            </a:extLst>
          </p:cNvPr>
          <p:cNvSpPr>
            <a:spLocks noGrp="1"/>
          </p:cNvSpPr>
          <p:nvPr>
            <p:ph type="title"/>
          </p:nvPr>
        </p:nvSpPr>
        <p:spPr/>
        <p:txBody>
          <a:bodyPr/>
          <a:lstStyle/>
          <a:p>
            <a:r>
              <a:rPr lang="en-US"/>
              <a:t>Instagram Posts Table (mit Shares) | lokalzeit - 17 of 21</a:t>
            </a:r>
          </a:p>
        </p:txBody>
      </p:sp>
      <p:graphicFrame>
        <p:nvGraphicFramePr>
          <p:cNvPr id="5" name="Table Placeholder 4">
            <a:extLst>
              <a:ext uri="{FF2B5EF4-FFF2-40B4-BE49-F238E27FC236}">
                <a16:creationId xmlns:a16="http://schemas.microsoft.com/office/drawing/2014/main" id="{8E5DBCA6-FB96-4923-A5E0-1FDFD0BA7332}"/>
              </a:ext>
            </a:extLst>
          </p:cNvPr>
          <p:cNvGraphicFramePr>
            <a:graphicFrameLocks noGrp="1"/>
          </p:cNvGraphicFramePr>
          <p:nvPr>
            <p:ph type="tbl" sz="quarter" idx="13"/>
            <p:extLst>
              <p:ext uri="{D42A27DB-BD31-4B8C-83A1-F6EECF244321}">
                <p14:modId xmlns:p14="http://schemas.microsoft.com/office/powerpoint/2010/main" val="2885591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25135238"/>
                    </a:ext>
                  </a:extLst>
                </a:gridCol>
                <a:gridCol w="1152144">
                  <a:extLst>
                    <a:ext uri="{9D8B030D-6E8A-4147-A177-3AD203B41FA5}">
                      <a16:colId xmlns:a16="http://schemas.microsoft.com/office/drawing/2014/main" val="1653797279"/>
                    </a:ext>
                  </a:extLst>
                </a:gridCol>
                <a:gridCol w="1481328">
                  <a:extLst>
                    <a:ext uri="{9D8B030D-6E8A-4147-A177-3AD203B41FA5}">
                      <a16:colId xmlns:a16="http://schemas.microsoft.com/office/drawing/2014/main" val="2663856393"/>
                    </a:ext>
                  </a:extLst>
                </a:gridCol>
                <a:gridCol w="493776">
                  <a:extLst>
                    <a:ext uri="{9D8B030D-6E8A-4147-A177-3AD203B41FA5}">
                      <a16:colId xmlns:a16="http://schemas.microsoft.com/office/drawing/2014/main" val="2913396651"/>
                    </a:ext>
                  </a:extLst>
                </a:gridCol>
                <a:gridCol w="493776">
                  <a:extLst>
                    <a:ext uri="{9D8B030D-6E8A-4147-A177-3AD203B41FA5}">
                      <a16:colId xmlns:a16="http://schemas.microsoft.com/office/drawing/2014/main" val="2767034640"/>
                    </a:ext>
                  </a:extLst>
                </a:gridCol>
                <a:gridCol w="493776">
                  <a:extLst>
                    <a:ext uri="{9D8B030D-6E8A-4147-A177-3AD203B41FA5}">
                      <a16:colId xmlns:a16="http://schemas.microsoft.com/office/drawing/2014/main" val="2774316041"/>
                    </a:ext>
                  </a:extLst>
                </a:gridCol>
                <a:gridCol w="493776">
                  <a:extLst>
                    <a:ext uri="{9D8B030D-6E8A-4147-A177-3AD203B41FA5}">
                      <a16:colId xmlns:a16="http://schemas.microsoft.com/office/drawing/2014/main" val="414614621"/>
                    </a:ext>
                  </a:extLst>
                </a:gridCol>
                <a:gridCol w="493776">
                  <a:extLst>
                    <a:ext uri="{9D8B030D-6E8A-4147-A177-3AD203B41FA5}">
                      <a16:colId xmlns:a16="http://schemas.microsoft.com/office/drawing/2014/main" val="934082961"/>
                    </a:ext>
                  </a:extLst>
                </a:gridCol>
                <a:gridCol w="493776">
                  <a:extLst>
                    <a:ext uri="{9D8B030D-6E8A-4147-A177-3AD203B41FA5}">
                      <a16:colId xmlns:a16="http://schemas.microsoft.com/office/drawing/2014/main" val="2857055903"/>
                    </a:ext>
                  </a:extLst>
                </a:gridCol>
                <a:gridCol w="493776">
                  <a:extLst>
                    <a:ext uri="{9D8B030D-6E8A-4147-A177-3AD203B41FA5}">
                      <a16:colId xmlns:a16="http://schemas.microsoft.com/office/drawing/2014/main" val="303738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0121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- 2025-05-09 16:27:59</a:t>
                      </a:r>
                      <a:r>
                        <a:rPr kumimoji="0" lang="en-US" sz="1000" b="0" i="0" u="none" strike="noStrike" kern="1200" cap="none" spc="0" normalizeH="0" baseline="0" noProof="0">
                          <a:ln>
                            <a:noFill/>
                          </a:ln>
                          <a:solidFill>
                            <a:prstClr val="black"/>
                          </a:solidFill>
                          <a:effectLst/>
                          <a:uLnTx/>
                          <a:uFillTx/>
                          <a:latin typeface="Calibri"/>
                          <a:ea typeface="+mn-ea"/>
                          <a:cs typeface="+mn-cs"/>
                        </a:rPr>
                        <a:t>
 Hobby-Läuferin Alice Schmidt joggt nicht nur für ihre Gesundheit, sondern auch für den guten Zweck! 🏃‍♀️ Die Kita-Betreuerin aus Herzogenrath organisiert Benefiz-Läufe. Diesmal zugunsten von krebskranken Kindern in Aachen. 
👨‍💻 Autor: Arndt Lorenz 
#Laufen#Sport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https://quintly-eu-image-storage.s3.amazonaws.com/60b0c1ceafa7b1885479f8b118a661a3/bb2bd79936db465f71f2a5f40fd1bd5e.jpg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12705</a:t>
                      </a:r>
                    </a:p>
                  </a:txBody>
                  <a:tcPr/>
                </a:tc>
                <a:extLst>
                  <a:ext uri="{0D108BD9-81ED-4DB2-BD59-A6C34878D82A}">
                    <a16:rowId xmlns:a16="http://schemas.microsoft.com/office/drawing/2014/main" val="34673696"/>
                  </a:ext>
                </a:extLst>
              </a:tr>
            </a:tbl>
          </a:graphicData>
        </a:graphic>
      </p:graphicFrame>
      <p:sp>
        <p:nvSpPr>
          <p:cNvPr id="4" name="Text Placeholder 3">
            <a:extLst>
              <a:ext uri="{FF2B5EF4-FFF2-40B4-BE49-F238E27FC236}">
                <a16:creationId xmlns:a16="http://schemas.microsoft.com/office/drawing/2014/main" id="{FC3EDB79-7361-4D9A-AAB7-5CB7DEF6A100}"/>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24058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9DAC-8409-4DE3-A2D3-81E708DBD269}"/>
              </a:ext>
            </a:extLst>
          </p:cNvPr>
          <p:cNvSpPr>
            <a:spLocks noGrp="1"/>
          </p:cNvSpPr>
          <p:nvPr>
            <p:ph type="title"/>
          </p:nvPr>
        </p:nvSpPr>
        <p:spPr/>
        <p:txBody>
          <a:bodyPr/>
          <a:lstStyle/>
          <a:p>
            <a:r>
              <a:rPr lang="en-US"/>
              <a:t>Instagram Posts Table (mit Shares) | lokalzeit - 18 of 21</a:t>
            </a:r>
          </a:p>
        </p:txBody>
      </p:sp>
      <p:graphicFrame>
        <p:nvGraphicFramePr>
          <p:cNvPr id="5" name="Table Placeholder 4">
            <a:extLst>
              <a:ext uri="{FF2B5EF4-FFF2-40B4-BE49-F238E27FC236}">
                <a16:creationId xmlns:a16="http://schemas.microsoft.com/office/drawing/2014/main" id="{0A73624D-764B-4D24-942A-3D1F00E6E7D6}"/>
              </a:ext>
            </a:extLst>
          </p:cNvPr>
          <p:cNvGraphicFramePr>
            <a:graphicFrameLocks noGrp="1"/>
          </p:cNvGraphicFramePr>
          <p:nvPr>
            <p:ph type="tbl" sz="quarter" idx="13"/>
            <p:extLst>
              <p:ext uri="{D42A27DB-BD31-4B8C-83A1-F6EECF244321}">
                <p14:modId xmlns:p14="http://schemas.microsoft.com/office/powerpoint/2010/main" val="1438105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84261328"/>
                    </a:ext>
                  </a:extLst>
                </a:gridCol>
                <a:gridCol w="1152144">
                  <a:extLst>
                    <a:ext uri="{9D8B030D-6E8A-4147-A177-3AD203B41FA5}">
                      <a16:colId xmlns:a16="http://schemas.microsoft.com/office/drawing/2014/main" val="121299194"/>
                    </a:ext>
                  </a:extLst>
                </a:gridCol>
                <a:gridCol w="1481328">
                  <a:extLst>
                    <a:ext uri="{9D8B030D-6E8A-4147-A177-3AD203B41FA5}">
                      <a16:colId xmlns:a16="http://schemas.microsoft.com/office/drawing/2014/main" val="3897862511"/>
                    </a:ext>
                  </a:extLst>
                </a:gridCol>
                <a:gridCol w="493776">
                  <a:extLst>
                    <a:ext uri="{9D8B030D-6E8A-4147-A177-3AD203B41FA5}">
                      <a16:colId xmlns:a16="http://schemas.microsoft.com/office/drawing/2014/main" val="742766169"/>
                    </a:ext>
                  </a:extLst>
                </a:gridCol>
                <a:gridCol w="493776">
                  <a:extLst>
                    <a:ext uri="{9D8B030D-6E8A-4147-A177-3AD203B41FA5}">
                      <a16:colId xmlns:a16="http://schemas.microsoft.com/office/drawing/2014/main" val="2083598748"/>
                    </a:ext>
                  </a:extLst>
                </a:gridCol>
                <a:gridCol w="493776">
                  <a:extLst>
                    <a:ext uri="{9D8B030D-6E8A-4147-A177-3AD203B41FA5}">
                      <a16:colId xmlns:a16="http://schemas.microsoft.com/office/drawing/2014/main" val="3045179422"/>
                    </a:ext>
                  </a:extLst>
                </a:gridCol>
                <a:gridCol w="493776">
                  <a:extLst>
                    <a:ext uri="{9D8B030D-6E8A-4147-A177-3AD203B41FA5}">
                      <a16:colId xmlns:a16="http://schemas.microsoft.com/office/drawing/2014/main" val="178261565"/>
                    </a:ext>
                  </a:extLst>
                </a:gridCol>
                <a:gridCol w="493776">
                  <a:extLst>
                    <a:ext uri="{9D8B030D-6E8A-4147-A177-3AD203B41FA5}">
                      <a16:colId xmlns:a16="http://schemas.microsoft.com/office/drawing/2014/main" val="2240291848"/>
                    </a:ext>
                  </a:extLst>
                </a:gridCol>
                <a:gridCol w="493776">
                  <a:extLst>
                    <a:ext uri="{9D8B030D-6E8A-4147-A177-3AD203B41FA5}">
                      <a16:colId xmlns:a16="http://schemas.microsoft.com/office/drawing/2014/main" val="4150186492"/>
                    </a:ext>
                  </a:extLst>
                </a:gridCol>
                <a:gridCol w="493776">
                  <a:extLst>
                    <a:ext uri="{9D8B030D-6E8A-4147-A177-3AD203B41FA5}">
                      <a16:colId xmlns:a16="http://schemas.microsoft.com/office/drawing/2014/main" val="2176180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7987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- 2025-05-10 16:30:00</a:t>
                      </a:r>
                      <a:r>
                        <a:rPr kumimoji="0" lang="de-DE" sz="1000" b="0" i="0" u="none" strike="noStrike" kern="1200" cap="none" spc="0" normalizeH="0" baseline="0" noProof="0">
                          <a:ln>
                            <a:noFill/>
                          </a:ln>
                          <a:solidFill>
                            <a:prstClr val="black"/>
                          </a:solidFill>
                          <a:effectLst/>
                          <a:uLnTx/>
                          <a:uFillTx/>
                          <a:latin typeface="Calibri"/>
                          <a:ea typeface="+mn-ea"/>
                          <a:cs typeface="+mn-cs"/>
                        </a:rPr>
                        <a:t>
 🎴 Ein Traum für Sammelkartenspieler wird wahr! 
Lange hat Kai sich einen Ort gewünscht, an dem er öffentlich und bezahlbar seiner Leidenschaft für “Magic: The Gathering” nachgehen kann. Jetzt ist es so weit: Mit dem Verein “Card and Boardgames Cologne” hat er den ersten Magic-Verein in NRW mitgegründet! 🧙‍♂️✨ 
Mehrmals die Woche treffen sich hier Mitglieder und Gäste in der Kölner Südstadt, um gemeinsam zu spielen, Karten zu tauschen und sich auszutauschen – ganz ohne ständig neue Boosterpacks kaufen zu müssen. 
“Magic: The Gathering” gibt’s seit den 90ern – und ähnlich wie bei Pokémon oder Yu-Gi-Oh bauen sich die Spieler eigene Decks mit gesammelten Karten. Manche Karten sind echte Schätze: Sammler zahlen teils tausende Euro, ein Exemplar wurde sogar für über 2 Millionen Dollar verkauft! 🤯 
Der Verein zählt bereits über 60 Mitglieder, und es werden jede Woche mehr. Gäste zahlen nur 4 Euro pro Abend – und sind jederzeit willkommen. 
Autorin: Nadja Heckelsberg 
#MTG #MagicTheGathering #Köln #Südstadt #Vereinsleben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https://quintly-eu-image-storage.s3.amazonaws.com/60b0c1ceafa7b1885479f8b118a661a3/8376604c387b24f5b92d996e5f8e7c6f.jpg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12566</a:t>
                      </a:r>
                    </a:p>
                  </a:txBody>
                  <a:tcPr/>
                </a:tc>
                <a:extLst>
                  <a:ext uri="{0D108BD9-81ED-4DB2-BD59-A6C34878D82A}">
                    <a16:rowId xmlns:a16="http://schemas.microsoft.com/office/drawing/2014/main" val="1261792054"/>
                  </a:ext>
                </a:extLst>
              </a:tr>
            </a:tbl>
          </a:graphicData>
        </a:graphic>
      </p:graphicFrame>
      <p:sp>
        <p:nvSpPr>
          <p:cNvPr id="4" name="Text Placeholder 3">
            <a:extLst>
              <a:ext uri="{FF2B5EF4-FFF2-40B4-BE49-F238E27FC236}">
                <a16:creationId xmlns:a16="http://schemas.microsoft.com/office/drawing/2014/main" id="{5FF43B96-24E2-437E-B95E-88076DB9940A}"/>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100011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8C67F-553E-40C4-AD21-A084B21FA2A1}"/>
              </a:ext>
            </a:extLst>
          </p:cNvPr>
          <p:cNvSpPr>
            <a:spLocks noGrp="1"/>
          </p:cNvSpPr>
          <p:nvPr>
            <p:ph type="title"/>
          </p:nvPr>
        </p:nvSpPr>
        <p:spPr/>
        <p:txBody>
          <a:bodyPr/>
          <a:lstStyle/>
          <a:p>
            <a:r>
              <a:rPr lang="en-US"/>
              <a:t>Instagram Posts Table (mit Shares) | lokalzeit - 19 of 21</a:t>
            </a:r>
          </a:p>
        </p:txBody>
      </p:sp>
      <p:graphicFrame>
        <p:nvGraphicFramePr>
          <p:cNvPr id="5" name="Table Placeholder 4">
            <a:extLst>
              <a:ext uri="{FF2B5EF4-FFF2-40B4-BE49-F238E27FC236}">
                <a16:creationId xmlns:a16="http://schemas.microsoft.com/office/drawing/2014/main" id="{D63057B1-CF7E-4835-B00B-72BDC927615E}"/>
              </a:ext>
            </a:extLst>
          </p:cNvPr>
          <p:cNvGraphicFramePr>
            <a:graphicFrameLocks noGrp="1"/>
          </p:cNvGraphicFramePr>
          <p:nvPr>
            <p:ph type="tbl" sz="quarter" idx="13"/>
            <p:extLst>
              <p:ext uri="{D42A27DB-BD31-4B8C-83A1-F6EECF244321}">
                <p14:modId xmlns:p14="http://schemas.microsoft.com/office/powerpoint/2010/main" val="3900991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67371352"/>
                    </a:ext>
                  </a:extLst>
                </a:gridCol>
                <a:gridCol w="1152144">
                  <a:extLst>
                    <a:ext uri="{9D8B030D-6E8A-4147-A177-3AD203B41FA5}">
                      <a16:colId xmlns:a16="http://schemas.microsoft.com/office/drawing/2014/main" val="1235074439"/>
                    </a:ext>
                  </a:extLst>
                </a:gridCol>
                <a:gridCol w="1481328">
                  <a:extLst>
                    <a:ext uri="{9D8B030D-6E8A-4147-A177-3AD203B41FA5}">
                      <a16:colId xmlns:a16="http://schemas.microsoft.com/office/drawing/2014/main" val="891030881"/>
                    </a:ext>
                  </a:extLst>
                </a:gridCol>
                <a:gridCol w="493776">
                  <a:extLst>
                    <a:ext uri="{9D8B030D-6E8A-4147-A177-3AD203B41FA5}">
                      <a16:colId xmlns:a16="http://schemas.microsoft.com/office/drawing/2014/main" val="3014864673"/>
                    </a:ext>
                  </a:extLst>
                </a:gridCol>
                <a:gridCol w="493776">
                  <a:extLst>
                    <a:ext uri="{9D8B030D-6E8A-4147-A177-3AD203B41FA5}">
                      <a16:colId xmlns:a16="http://schemas.microsoft.com/office/drawing/2014/main" val="2518997785"/>
                    </a:ext>
                  </a:extLst>
                </a:gridCol>
                <a:gridCol w="493776">
                  <a:extLst>
                    <a:ext uri="{9D8B030D-6E8A-4147-A177-3AD203B41FA5}">
                      <a16:colId xmlns:a16="http://schemas.microsoft.com/office/drawing/2014/main" val="2950557693"/>
                    </a:ext>
                  </a:extLst>
                </a:gridCol>
                <a:gridCol w="493776">
                  <a:extLst>
                    <a:ext uri="{9D8B030D-6E8A-4147-A177-3AD203B41FA5}">
                      <a16:colId xmlns:a16="http://schemas.microsoft.com/office/drawing/2014/main" val="3195548898"/>
                    </a:ext>
                  </a:extLst>
                </a:gridCol>
                <a:gridCol w="493776">
                  <a:extLst>
                    <a:ext uri="{9D8B030D-6E8A-4147-A177-3AD203B41FA5}">
                      <a16:colId xmlns:a16="http://schemas.microsoft.com/office/drawing/2014/main" val="2854825570"/>
                    </a:ext>
                  </a:extLst>
                </a:gridCol>
                <a:gridCol w="493776">
                  <a:extLst>
                    <a:ext uri="{9D8B030D-6E8A-4147-A177-3AD203B41FA5}">
                      <a16:colId xmlns:a16="http://schemas.microsoft.com/office/drawing/2014/main" val="3112948559"/>
                    </a:ext>
                  </a:extLst>
                </a:gridCol>
                <a:gridCol w="493776">
                  <a:extLst>
                    <a:ext uri="{9D8B030D-6E8A-4147-A177-3AD203B41FA5}">
                      <a16:colId xmlns:a16="http://schemas.microsoft.com/office/drawing/2014/main" val="3507232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9974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- 2025-05-06 16:10:00</a:t>
                      </a:r>
                      <a:r>
                        <a:rPr kumimoji="0" lang="de-DE" sz="1000" b="0" i="0" u="none" strike="noStrike" kern="1200" cap="none" spc="0" normalizeH="0" baseline="0" noProof="0">
                          <a:ln>
                            <a:noFill/>
                          </a:ln>
                          <a:solidFill>
                            <a:prstClr val="black"/>
                          </a:solidFill>
                          <a:effectLst/>
                          <a:uLnTx/>
                          <a:uFillTx/>
                          <a:latin typeface="Calibri"/>
                          <a:ea typeface="+mn-ea"/>
                          <a:cs typeface="+mn-cs"/>
                        </a:rPr>
                        <a:t>
 Sebastian Driemer hatte genug von üblichen Kneipenquizzen. Da ging es nur ums Wissen, die Teams saßen stumm an ihren Tischen, jeder rätselte für sich.
Deswegen hat er sein eigenes Kneipenquiz erfunden und macht damit nun Münsters Kneipen rappelvoll.
„Ihr wollt immer alles bestimmen“ - das ist der Name von dem Quiz. Das Publikum sagt selber, was es gern für Kategorien spielen möchte: „Sonne-Mond-Sterne“, „Welt Aktuell“ oder doch lieber „Zahnstocher“?
Und dann sorgen Minispiele, Ständchen-Singen und einige Überraschungsmomente dafür, dass aus einem sonst schweigsamen Quiz-Abend eine ziemlich lebendige Sache wird.
👨🏼‍💻Autor: Florian Dolle
#Pubquiz #Kneipenquiz #Münster #Teamevent #Lokalzeit #WDR #ARD #Lieschenmüller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https://quintly-eu-image-storage.s3.amazonaws.com/60b0c1ceafa7b1885479f8b118a661a3/042815bbe8a712903e11e416e76ed8fc.jpg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11752</a:t>
                      </a:r>
                    </a:p>
                  </a:txBody>
                  <a:tcPr/>
                </a:tc>
                <a:extLst>
                  <a:ext uri="{0D108BD9-81ED-4DB2-BD59-A6C34878D82A}">
                    <a16:rowId xmlns:a16="http://schemas.microsoft.com/office/drawing/2014/main" val="2050602750"/>
                  </a:ext>
                </a:extLst>
              </a:tr>
            </a:tbl>
          </a:graphicData>
        </a:graphic>
      </p:graphicFrame>
      <p:sp>
        <p:nvSpPr>
          <p:cNvPr id="4" name="Text Placeholder 3">
            <a:extLst>
              <a:ext uri="{FF2B5EF4-FFF2-40B4-BE49-F238E27FC236}">
                <a16:creationId xmlns:a16="http://schemas.microsoft.com/office/drawing/2014/main" id="{A683CB54-2653-4128-A347-DBCB87AB572A}"/>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191627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E9A8C-E5C2-4B51-BBDF-07CF7C7A4824}"/>
              </a:ext>
            </a:extLst>
          </p:cNvPr>
          <p:cNvSpPr>
            <a:spLocks noGrp="1"/>
          </p:cNvSpPr>
          <p:nvPr>
            <p:ph type="title"/>
          </p:nvPr>
        </p:nvSpPr>
        <p:spPr/>
        <p:txBody>
          <a:bodyPr/>
          <a:lstStyle/>
          <a:p>
            <a:r>
              <a:rPr lang="en-US"/>
              <a:t>Instagram Posts Table (mit Shares) | lokalzeit - 20 of 21</a:t>
            </a:r>
          </a:p>
        </p:txBody>
      </p:sp>
      <p:graphicFrame>
        <p:nvGraphicFramePr>
          <p:cNvPr id="5" name="Table Placeholder 4">
            <a:extLst>
              <a:ext uri="{FF2B5EF4-FFF2-40B4-BE49-F238E27FC236}">
                <a16:creationId xmlns:a16="http://schemas.microsoft.com/office/drawing/2014/main" id="{5AAC163D-CA9A-45C7-B2DE-804AC2952F25}"/>
              </a:ext>
            </a:extLst>
          </p:cNvPr>
          <p:cNvGraphicFramePr>
            <a:graphicFrameLocks noGrp="1"/>
          </p:cNvGraphicFramePr>
          <p:nvPr>
            <p:ph type="tbl" sz="quarter" idx="13"/>
            <p:extLst>
              <p:ext uri="{D42A27DB-BD31-4B8C-83A1-F6EECF244321}">
                <p14:modId xmlns:p14="http://schemas.microsoft.com/office/powerpoint/2010/main" val="235942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83172197"/>
                    </a:ext>
                  </a:extLst>
                </a:gridCol>
                <a:gridCol w="1152144">
                  <a:extLst>
                    <a:ext uri="{9D8B030D-6E8A-4147-A177-3AD203B41FA5}">
                      <a16:colId xmlns:a16="http://schemas.microsoft.com/office/drawing/2014/main" val="3425045544"/>
                    </a:ext>
                  </a:extLst>
                </a:gridCol>
                <a:gridCol w="1481328">
                  <a:extLst>
                    <a:ext uri="{9D8B030D-6E8A-4147-A177-3AD203B41FA5}">
                      <a16:colId xmlns:a16="http://schemas.microsoft.com/office/drawing/2014/main" val="2576516803"/>
                    </a:ext>
                  </a:extLst>
                </a:gridCol>
                <a:gridCol w="493776">
                  <a:extLst>
                    <a:ext uri="{9D8B030D-6E8A-4147-A177-3AD203B41FA5}">
                      <a16:colId xmlns:a16="http://schemas.microsoft.com/office/drawing/2014/main" val="2048434946"/>
                    </a:ext>
                  </a:extLst>
                </a:gridCol>
                <a:gridCol w="493776">
                  <a:extLst>
                    <a:ext uri="{9D8B030D-6E8A-4147-A177-3AD203B41FA5}">
                      <a16:colId xmlns:a16="http://schemas.microsoft.com/office/drawing/2014/main" val="1619813111"/>
                    </a:ext>
                  </a:extLst>
                </a:gridCol>
                <a:gridCol w="493776">
                  <a:extLst>
                    <a:ext uri="{9D8B030D-6E8A-4147-A177-3AD203B41FA5}">
                      <a16:colId xmlns:a16="http://schemas.microsoft.com/office/drawing/2014/main" val="1832678182"/>
                    </a:ext>
                  </a:extLst>
                </a:gridCol>
                <a:gridCol w="493776">
                  <a:extLst>
                    <a:ext uri="{9D8B030D-6E8A-4147-A177-3AD203B41FA5}">
                      <a16:colId xmlns:a16="http://schemas.microsoft.com/office/drawing/2014/main" val="866496576"/>
                    </a:ext>
                  </a:extLst>
                </a:gridCol>
                <a:gridCol w="493776">
                  <a:extLst>
                    <a:ext uri="{9D8B030D-6E8A-4147-A177-3AD203B41FA5}">
                      <a16:colId xmlns:a16="http://schemas.microsoft.com/office/drawing/2014/main" val="994589899"/>
                    </a:ext>
                  </a:extLst>
                </a:gridCol>
                <a:gridCol w="493776">
                  <a:extLst>
                    <a:ext uri="{9D8B030D-6E8A-4147-A177-3AD203B41FA5}">
                      <a16:colId xmlns:a16="http://schemas.microsoft.com/office/drawing/2014/main" val="812030440"/>
                    </a:ext>
                  </a:extLst>
                </a:gridCol>
                <a:gridCol w="493776">
                  <a:extLst>
                    <a:ext uri="{9D8B030D-6E8A-4147-A177-3AD203B41FA5}">
                      <a16:colId xmlns:a16="http://schemas.microsoft.com/office/drawing/2014/main" val="120995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8659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- 2025-05-05 16:58:28</a:t>
                      </a:r>
                      <a:r>
                        <a:rPr kumimoji="0" lang="de-DE" sz="1000" b="0" i="0" u="none" strike="noStrike" kern="1200" cap="none" spc="0" normalizeH="0" baseline="0" noProof="0">
                          <a:ln>
                            <a:noFill/>
                          </a:ln>
                          <a:solidFill>
                            <a:prstClr val="black"/>
                          </a:solidFill>
                          <a:effectLst/>
                          <a:uLnTx/>
                          <a:uFillTx/>
                          <a:latin typeface="Calibri"/>
                          <a:ea typeface="+mn-ea"/>
                          <a:cs typeface="+mn-cs"/>
                        </a:rPr>
                        <a:t>
 Das Verweilverbot am Brüsseler Platz spaltet die Gemüter. Zwei Kölner mit unterschiedlichen Perspektiven haben sich ausgetauscht. 🗯️
Martin wohnt direkt nebenan. Er sagt, dass ein Zusammenleben so vieler Menschen auf engem Raum klare Regeln braucht. Nicht, um die Kultur einzuschränken, sondern um die störenden Exzesse und den Lärm zu beenden. 🍻
Lennard ist gerne am Brüsseler Platz. Für ihn ist der Ort ein Lebensgefühl, das er durch ein Verweilverbot bedroht sieht. Er sagt, es müsse Einzelfallentscheidungen gegen nächtliche Unruhestifter geben. ☝🏼
Bei unserem WDR Lokalzeit Stadtgespräch haben wir auf dem Brüsseler Platz in Köln über das Thema „Verweilverbot“ diskutiert: mit Kritikern, Befürwortern, Anwohnern – und natürlich euch. 💪🏼
💡 Das WDR Lokalzeit Stadtgespräch findet ihr in der ARD Audiothek oder auf anderen Podcast-Plattformen zum Nachhören in voller Länge!
#ARD #WDR #Lokalzeit #Verweilverbot #BrüsselerPlatz #BelgischesViertel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https://quintly-eu-image-storage.s3.amazonaws.com/60b0c1ceafa7b1885479f8b118a661a3/53d1128a7e781a6e352f4b66b2896db8.jpg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11709</a:t>
                      </a:r>
                    </a:p>
                  </a:txBody>
                  <a:tcPr/>
                </a:tc>
                <a:extLst>
                  <a:ext uri="{0D108BD9-81ED-4DB2-BD59-A6C34878D82A}">
                    <a16:rowId xmlns:a16="http://schemas.microsoft.com/office/drawing/2014/main" val="683678607"/>
                  </a:ext>
                </a:extLst>
              </a:tr>
            </a:tbl>
          </a:graphicData>
        </a:graphic>
      </p:graphicFrame>
      <p:sp>
        <p:nvSpPr>
          <p:cNvPr id="4" name="Text Placeholder 3">
            <a:extLst>
              <a:ext uri="{FF2B5EF4-FFF2-40B4-BE49-F238E27FC236}">
                <a16:creationId xmlns:a16="http://schemas.microsoft.com/office/drawing/2014/main" id="{B8B1282F-2445-424B-912F-C45BD0DAF3A8}"/>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3929823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9AE2A-4263-4964-A55E-A5C5815FFDA0}"/>
              </a:ext>
            </a:extLst>
          </p:cNvPr>
          <p:cNvSpPr>
            <a:spLocks noGrp="1"/>
          </p:cNvSpPr>
          <p:nvPr>
            <p:ph type="title"/>
          </p:nvPr>
        </p:nvSpPr>
        <p:spPr/>
        <p:txBody>
          <a:bodyPr/>
          <a:lstStyle/>
          <a:p>
            <a:r>
              <a:rPr lang="en-US"/>
              <a:t>Instagram Posts Table (mit Shares) | lokalzeit - 21 of 21</a:t>
            </a:r>
          </a:p>
        </p:txBody>
      </p:sp>
      <p:graphicFrame>
        <p:nvGraphicFramePr>
          <p:cNvPr id="5" name="Table Placeholder 4">
            <a:extLst>
              <a:ext uri="{FF2B5EF4-FFF2-40B4-BE49-F238E27FC236}">
                <a16:creationId xmlns:a16="http://schemas.microsoft.com/office/drawing/2014/main" id="{08C47F8D-08CD-4C28-A9D1-22891C366F13}"/>
              </a:ext>
            </a:extLst>
          </p:cNvPr>
          <p:cNvGraphicFramePr>
            <a:graphicFrameLocks noGrp="1"/>
          </p:cNvGraphicFramePr>
          <p:nvPr>
            <p:ph type="tbl" sz="quarter" idx="13"/>
            <p:extLst>
              <p:ext uri="{D42A27DB-BD31-4B8C-83A1-F6EECF244321}">
                <p14:modId xmlns:p14="http://schemas.microsoft.com/office/powerpoint/2010/main" val="399030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61420696"/>
                    </a:ext>
                  </a:extLst>
                </a:gridCol>
                <a:gridCol w="1152144">
                  <a:extLst>
                    <a:ext uri="{9D8B030D-6E8A-4147-A177-3AD203B41FA5}">
                      <a16:colId xmlns:a16="http://schemas.microsoft.com/office/drawing/2014/main" val="1461563825"/>
                    </a:ext>
                  </a:extLst>
                </a:gridCol>
                <a:gridCol w="1481328">
                  <a:extLst>
                    <a:ext uri="{9D8B030D-6E8A-4147-A177-3AD203B41FA5}">
                      <a16:colId xmlns:a16="http://schemas.microsoft.com/office/drawing/2014/main" val="3622220324"/>
                    </a:ext>
                  </a:extLst>
                </a:gridCol>
                <a:gridCol w="493776">
                  <a:extLst>
                    <a:ext uri="{9D8B030D-6E8A-4147-A177-3AD203B41FA5}">
                      <a16:colId xmlns:a16="http://schemas.microsoft.com/office/drawing/2014/main" val="2517881208"/>
                    </a:ext>
                  </a:extLst>
                </a:gridCol>
                <a:gridCol w="493776">
                  <a:extLst>
                    <a:ext uri="{9D8B030D-6E8A-4147-A177-3AD203B41FA5}">
                      <a16:colId xmlns:a16="http://schemas.microsoft.com/office/drawing/2014/main" val="2730109263"/>
                    </a:ext>
                  </a:extLst>
                </a:gridCol>
                <a:gridCol w="493776">
                  <a:extLst>
                    <a:ext uri="{9D8B030D-6E8A-4147-A177-3AD203B41FA5}">
                      <a16:colId xmlns:a16="http://schemas.microsoft.com/office/drawing/2014/main" val="1814372794"/>
                    </a:ext>
                  </a:extLst>
                </a:gridCol>
                <a:gridCol w="493776">
                  <a:extLst>
                    <a:ext uri="{9D8B030D-6E8A-4147-A177-3AD203B41FA5}">
                      <a16:colId xmlns:a16="http://schemas.microsoft.com/office/drawing/2014/main" val="2021128147"/>
                    </a:ext>
                  </a:extLst>
                </a:gridCol>
                <a:gridCol w="493776">
                  <a:extLst>
                    <a:ext uri="{9D8B030D-6E8A-4147-A177-3AD203B41FA5}">
                      <a16:colId xmlns:a16="http://schemas.microsoft.com/office/drawing/2014/main" val="973880605"/>
                    </a:ext>
                  </a:extLst>
                </a:gridCol>
                <a:gridCol w="493776">
                  <a:extLst>
                    <a:ext uri="{9D8B030D-6E8A-4147-A177-3AD203B41FA5}">
                      <a16:colId xmlns:a16="http://schemas.microsoft.com/office/drawing/2014/main" val="1734508125"/>
                    </a:ext>
                  </a:extLst>
                </a:gridCol>
                <a:gridCol w="493776">
                  <a:extLst>
                    <a:ext uri="{9D8B030D-6E8A-4147-A177-3AD203B41FA5}">
                      <a16:colId xmlns:a16="http://schemas.microsoft.com/office/drawing/2014/main" val="128539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9448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- 2025-05-10 11:00:00</a:t>
                      </a:r>
                      <a:r>
                        <a:rPr kumimoji="0" lang="de-DE" sz="1000" b="0" i="0" u="none" strike="noStrike" kern="1200" cap="none" spc="0" normalizeH="0" baseline="0" noProof="0">
                          <a:ln>
                            <a:noFill/>
                          </a:ln>
                          <a:solidFill>
                            <a:prstClr val="black"/>
                          </a:solidFill>
                          <a:effectLst/>
                          <a:uLnTx/>
                          <a:uFillTx/>
                          <a:latin typeface="Calibri"/>
                          <a:ea typeface="+mn-ea"/>
                          <a:cs typeface="+mn-cs"/>
                        </a:rPr>
                        <a:t>
 Aileen trägt wie ihre Mutter das BRCA1-Gen, das das Eierstock- und Brustkrebs Risiko drastisch erhöht. Als Aileen gerade mal drei Jahre alt ist, erkrankt ihre Mutter an Brustkrebs. Chemotherapien folgen, doch dreimal kommt der Brustkrebs zurück und befällt zuletzt auch die Lunge. 😓 
Noch im Krankenhaus muss Aileen ihrer Mutter eines versprechen: Aileen soll ihre Brüste amputieren lassen, um nicht dasselbe Schicksal zu erleiden. ❤️‍🩹 
Mit 26 fasst Aileen den Mut und lässt sich prophylaktisch beide Brüste amputieren. Vier Monate ist es her, dass ihre Mutter verstorben ist und vier Monate seit ihrer Brustamputation. Für Aileen ist es so, als gäbe sie ihrer Mutter etwas zurück: „Weil sie das durchmachen musste, damit ich später weiterleben kann.“ 🕊️ 
👩‍💻 Autorin: Fatima Talalini 
#Brustkrebs #Genmutation #Trauer #Brustamputation #BRCA1Gen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https://quintly-eu-image-storage.s3.amazonaws.com/60b0c1ceafa7b1885479f8b118a661a3/94f3e3ea90f1fd0df48647f0ec987929.jpg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11216</a:t>
                      </a:r>
                    </a:p>
                  </a:txBody>
                  <a:tcPr/>
                </a:tc>
                <a:extLst>
                  <a:ext uri="{0D108BD9-81ED-4DB2-BD59-A6C34878D82A}">
                    <a16:rowId xmlns:a16="http://schemas.microsoft.com/office/drawing/2014/main" val="3290228130"/>
                  </a:ext>
                </a:extLst>
              </a:tr>
            </a:tbl>
          </a:graphicData>
        </a:graphic>
      </p:graphicFrame>
      <p:sp>
        <p:nvSpPr>
          <p:cNvPr id="4" name="Text Placeholder 3">
            <a:extLst>
              <a:ext uri="{FF2B5EF4-FFF2-40B4-BE49-F238E27FC236}">
                <a16:creationId xmlns:a16="http://schemas.microsoft.com/office/drawing/2014/main" id="{32271E8F-979E-4E90-8783-19ADA4952243}"/>
              </a:ext>
            </a:extLst>
          </p:cNvPr>
          <p:cNvSpPr>
            <a:spLocks noGrp="1"/>
          </p:cNvSpPr>
          <p:nvPr>
            <p:ph type="body" sz="quarter" idx="14"/>
          </p:nvPr>
        </p:nvSpPr>
        <p:spPr/>
        <p:txBody>
          <a:bodyPr/>
          <a:lstStyle/>
          <a:p>
            <a:r>
              <a:rPr lang="en-US"/>
              <a:t>05/05/2025 - 11/05/2025</a:t>
            </a:r>
          </a:p>
        </p:txBody>
      </p:sp>
    </p:spTree>
    <p:extLst>
      <p:ext uri="{BB962C8B-B14F-4D97-AF65-F5344CB8AC3E}">
        <p14:creationId xmlns:p14="http://schemas.microsoft.com/office/powerpoint/2010/main" val="9424937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4030</Words>
  <Application>Microsoft Office PowerPoint</Application>
  <PresentationFormat>On-screen Show (4:3)</PresentationFormat>
  <Paragraphs>451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(mit Shares) | lokalzeit - 1 of 21</vt:lpstr>
      <vt:lpstr>Instagram Posts Table (mit Shares) | lokalzeit - 2 of 21</vt:lpstr>
      <vt:lpstr>Instagram Posts Table (mit Shares) | lokalzeit - 3 of 21</vt:lpstr>
      <vt:lpstr>Instagram Posts Table (mit Shares) | lokalzeit - 4 of 21</vt:lpstr>
      <vt:lpstr>Instagram Posts Table (mit Shares) | lokalzeit - 5 of 21</vt:lpstr>
      <vt:lpstr>Instagram Posts Table (mit Shares) | lokalzeit - 6 of 21</vt:lpstr>
      <vt:lpstr>Instagram Posts Table (mit Shares) | lokalzeit - 7 of 21</vt:lpstr>
      <vt:lpstr>Instagram Posts Table (mit Shares) | lokalzeit - 8 of 21</vt:lpstr>
      <vt:lpstr>Instagram Posts Table (mit Shares) | lokalzeit - 9 of 21</vt:lpstr>
      <vt:lpstr>Instagram Posts Table (mit Shares) | lokalzeit - 10 of 21</vt:lpstr>
      <vt:lpstr>Instagram Posts Table (mit Shares) | lokalzeit - 11 of 21</vt:lpstr>
      <vt:lpstr>Instagram Posts Table (mit Shares) | lokalzeit - 12 of 21</vt:lpstr>
      <vt:lpstr>Instagram Posts Table (mit Shares) | lokalzeit - 13 of 21</vt:lpstr>
      <vt:lpstr>Instagram Posts Table (mit Shares) | lokalzeit - 14 of 21</vt:lpstr>
      <vt:lpstr>Instagram Posts Table (mit Shares) | lokalzeit - 15 of 21</vt:lpstr>
      <vt:lpstr>Instagram Posts Table (mit Shares) | lokalzeit - 16 of 21</vt:lpstr>
      <vt:lpstr>Instagram Posts Table (mit Shares) | lokalzeit - 17 of 21</vt:lpstr>
      <vt:lpstr>Instagram Posts Table (mit Shares) | lokalzeit - 18 of 21</vt:lpstr>
      <vt:lpstr>Instagram Posts Table (mit Shares) | lokalzeit - 19 of 21</vt:lpstr>
      <vt:lpstr>Instagram Posts Table (mit Shares) | lokalzeit - 20 of 21</vt:lpstr>
      <vt:lpstr>Instagram Posts Table (mit Shares)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21</dc:title>
  <dc:creator>Frederik Born</dc:creator>
  <cp:lastModifiedBy>Frederik Born</cp:lastModifiedBy>
  <cp:revision>1</cp:revision>
  <dcterms:created xsi:type="dcterms:W3CDTF">2025-05-13T09:37:43Z</dcterms:created>
  <dcterms:modified xsi:type="dcterms:W3CDTF">2025-05-13T09:40:23Z</dcterms:modified>
</cp:coreProperties>
</file>