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1F0CF-AD2A-4398-B427-474B784D313C}"/>
              </a:ext>
            </a:extLst>
          </p:cNvPr>
          <p:cNvSpPr>
            <a:spLocks noGrp="1"/>
          </p:cNvSpPr>
          <p:nvPr>
            <p:ph type="title"/>
          </p:nvPr>
        </p:nvSpPr>
        <p:spPr/>
        <p:txBody>
          <a:bodyPr/>
          <a:lstStyle/>
          <a:p>
            <a:r>
              <a:rPr lang="en-US"/>
              <a:t>Instagram Posts Table (mit Shares) | lokalzeit - 1 of 22</a:t>
            </a:r>
          </a:p>
        </p:txBody>
      </p:sp>
      <p:graphicFrame>
        <p:nvGraphicFramePr>
          <p:cNvPr id="5" name="Table Placeholder 4">
            <a:extLst>
              <a:ext uri="{FF2B5EF4-FFF2-40B4-BE49-F238E27FC236}">
                <a16:creationId xmlns:a16="http://schemas.microsoft.com/office/drawing/2014/main" id="{C73CDBCE-C592-400A-9982-BBC5728C0AA2}"/>
              </a:ext>
            </a:extLst>
          </p:cNvPr>
          <p:cNvGraphicFramePr>
            <a:graphicFrameLocks noGrp="1"/>
          </p:cNvGraphicFramePr>
          <p:nvPr>
            <p:ph type="tbl" sz="quarter" idx="13"/>
            <p:extLst>
              <p:ext uri="{D42A27DB-BD31-4B8C-83A1-F6EECF244321}">
                <p14:modId xmlns:p14="http://schemas.microsoft.com/office/powerpoint/2010/main" val="1920698295"/>
              </p:ext>
            </p:extLst>
          </p:nvPr>
        </p:nvGraphicFramePr>
        <p:xfrm>
          <a:off x="457200" y="1731963"/>
          <a:ext cx="7735824" cy="100584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37327785"/>
                    </a:ext>
                  </a:extLst>
                </a:gridCol>
                <a:gridCol w="1152144">
                  <a:extLst>
                    <a:ext uri="{9D8B030D-6E8A-4147-A177-3AD203B41FA5}">
                      <a16:colId xmlns:a16="http://schemas.microsoft.com/office/drawing/2014/main" val="1300517763"/>
                    </a:ext>
                  </a:extLst>
                </a:gridCol>
                <a:gridCol w="1481328">
                  <a:extLst>
                    <a:ext uri="{9D8B030D-6E8A-4147-A177-3AD203B41FA5}">
                      <a16:colId xmlns:a16="http://schemas.microsoft.com/office/drawing/2014/main" val="1560907062"/>
                    </a:ext>
                  </a:extLst>
                </a:gridCol>
                <a:gridCol w="493776">
                  <a:extLst>
                    <a:ext uri="{9D8B030D-6E8A-4147-A177-3AD203B41FA5}">
                      <a16:colId xmlns:a16="http://schemas.microsoft.com/office/drawing/2014/main" val="2360283432"/>
                    </a:ext>
                  </a:extLst>
                </a:gridCol>
                <a:gridCol w="493776">
                  <a:extLst>
                    <a:ext uri="{9D8B030D-6E8A-4147-A177-3AD203B41FA5}">
                      <a16:colId xmlns:a16="http://schemas.microsoft.com/office/drawing/2014/main" val="2180767089"/>
                    </a:ext>
                  </a:extLst>
                </a:gridCol>
                <a:gridCol w="493776">
                  <a:extLst>
                    <a:ext uri="{9D8B030D-6E8A-4147-A177-3AD203B41FA5}">
                      <a16:colId xmlns:a16="http://schemas.microsoft.com/office/drawing/2014/main" val="3718841968"/>
                    </a:ext>
                  </a:extLst>
                </a:gridCol>
                <a:gridCol w="493776">
                  <a:extLst>
                    <a:ext uri="{9D8B030D-6E8A-4147-A177-3AD203B41FA5}">
                      <a16:colId xmlns:a16="http://schemas.microsoft.com/office/drawing/2014/main" val="563375845"/>
                    </a:ext>
                  </a:extLst>
                </a:gridCol>
                <a:gridCol w="493776">
                  <a:extLst>
                    <a:ext uri="{9D8B030D-6E8A-4147-A177-3AD203B41FA5}">
                      <a16:colId xmlns:a16="http://schemas.microsoft.com/office/drawing/2014/main" val="2410869880"/>
                    </a:ext>
                  </a:extLst>
                </a:gridCol>
                <a:gridCol w="493776">
                  <a:extLst>
                    <a:ext uri="{9D8B030D-6E8A-4147-A177-3AD203B41FA5}">
                      <a16:colId xmlns:a16="http://schemas.microsoft.com/office/drawing/2014/main" val="604714597"/>
                    </a:ext>
                  </a:extLst>
                </a:gridCol>
                <a:gridCol w="493776">
                  <a:extLst>
                    <a:ext uri="{9D8B030D-6E8A-4147-A177-3AD203B41FA5}">
                      <a16:colId xmlns:a16="http://schemas.microsoft.com/office/drawing/2014/main" val="2432864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59973532"/>
                  </a:ext>
                </a:extLst>
              </a:tr>
            </a:tbl>
          </a:graphicData>
        </a:graphic>
      </p:graphicFrame>
      <p:sp>
        <p:nvSpPr>
          <p:cNvPr id="4" name="Text Placeholder 3">
            <a:extLst>
              <a:ext uri="{FF2B5EF4-FFF2-40B4-BE49-F238E27FC236}">
                <a16:creationId xmlns:a16="http://schemas.microsoft.com/office/drawing/2014/main" id="{9F306EB0-8A11-42CC-BB41-649293E5CF2C}"/>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1934238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08E47-50D5-4EBB-BC9A-67900EF6636C}"/>
              </a:ext>
            </a:extLst>
          </p:cNvPr>
          <p:cNvSpPr>
            <a:spLocks noGrp="1"/>
          </p:cNvSpPr>
          <p:nvPr>
            <p:ph type="title"/>
          </p:nvPr>
        </p:nvSpPr>
        <p:spPr/>
        <p:txBody>
          <a:bodyPr/>
          <a:lstStyle/>
          <a:p>
            <a:r>
              <a:rPr lang="en-US"/>
              <a:t>Instagram Posts Table (mit Shares) | lokalzeit - 2 of 22</a:t>
            </a:r>
          </a:p>
        </p:txBody>
      </p:sp>
      <p:graphicFrame>
        <p:nvGraphicFramePr>
          <p:cNvPr id="5" name="Table Placeholder 4">
            <a:extLst>
              <a:ext uri="{FF2B5EF4-FFF2-40B4-BE49-F238E27FC236}">
                <a16:creationId xmlns:a16="http://schemas.microsoft.com/office/drawing/2014/main" id="{60E33AF7-8A86-4CA4-851F-1E5346454B1B}"/>
              </a:ext>
            </a:extLst>
          </p:cNvPr>
          <p:cNvGraphicFramePr>
            <a:graphicFrameLocks noGrp="1"/>
          </p:cNvGraphicFramePr>
          <p:nvPr>
            <p:ph type="tbl" sz="quarter" idx="13"/>
            <p:extLst>
              <p:ext uri="{D42A27DB-BD31-4B8C-83A1-F6EECF244321}">
                <p14:modId xmlns:p14="http://schemas.microsoft.com/office/powerpoint/2010/main" val="3269287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78698183"/>
                    </a:ext>
                  </a:extLst>
                </a:gridCol>
                <a:gridCol w="1152144">
                  <a:extLst>
                    <a:ext uri="{9D8B030D-6E8A-4147-A177-3AD203B41FA5}">
                      <a16:colId xmlns:a16="http://schemas.microsoft.com/office/drawing/2014/main" val="3557257046"/>
                    </a:ext>
                  </a:extLst>
                </a:gridCol>
                <a:gridCol w="1481328">
                  <a:extLst>
                    <a:ext uri="{9D8B030D-6E8A-4147-A177-3AD203B41FA5}">
                      <a16:colId xmlns:a16="http://schemas.microsoft.com/office/drawing/2014/main" val="1512619828"/>
                    </a:ext>
                  </a:extLst>
                </a:gridCol>
                <a:gridCol w="493776">
                  <a:extLst>
                    <a:ext uri="{9D8B030D-6E8A-4147-A177-3AD203B41FA5}">
                      <a16:colId xmlns:a16="http://schemas.microsoft.com/office/drawing/2014/main" val="348991335"/>
                    </a:ext>
                  </a:extLst>
                </a:gridCol>
                <a:gridCol w="493776">
                  <a:extLst>
                    <a:ext uri="{9D8B030D-6E8A-4147-A177-3AD203B41FA5}">
                      <a16:colId xmlns:a16="http://schemas.microsoft.com/office/drawing/2014/main" val="3261512871"/>
                    </a:ext>
                  </a:extLst>
                </a:gridCol>
                <a:gridCol w="493776">
                  <a:extLst>
                    <a:ext uri="{9D8B030D-6E8A-4147-A177-3AD203B41FA5}">
                      <a16:colId xmlns:a16="http://schemas.microsoft.com/office/drawing/2014/main" val="2637454134"/>
                    </a:ext>
                  </a:extLst>
                </a:gridCol>
                <a:gridCol w="493776">
                  <a:extLst>
                    <a:ext uri="{9D8B030D-6E8A-4147-A177-3AD203B41FA5}">
                      <a16:colId xmlns:a16="http://schemas.microsoft.com/office/drawing/2014/main" val="1124151316"/>
                    </a:ext>
                  </a:extLst>
                </a:gridCol>
                <a:gridCol w="493776">
                  <a:extLst>
                    <a:ext uri="{9D8B030D-6E8A-4147-A177-3AD203B41FA5}">
                      <a16:colId xmlns:a16="http://schemas.microsoft.com/office/drawing/2014/main" val="2099749256"/>
                    </a:ext>
                  </a:extLst>
                </a:gridCol>
                <a:gridCol w="493776">
                  <a:extLst>
                    <a:ext uri="{9D8B030D-6E8A-4147-A177-3AD203B41FA5}">
                      <a16:colId xmlns:a16="http://schemas.microsoft.com/office/drawing/2014/main" val="491568000"/>
                    </a:ext>
                  </a:extLst>
                </a:gridCol>
                <a:gridCol w="493776">
                  <a:extLst>
                    <a:ext uri="{9D8B030D-6E8A-4147-A177-3AD203B41FA5}">
                      <a16:colId xmlns:a16="http://schemas.microsoft.com/office/drawing/2014/main" val="2227152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31407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- 2025-04-29 13:17:39</a:t>
                      </a:r>
                      <a:r>
                        <a:rPr kumimoji="0" lang="de-DE" sz="1000" b="0" i="0" u="none" strike="noStrike" kern="1200" cap="none" spc="0" normalizeH="0" baseline="0" noProof="0">
                          <a:ln>
                            <a:noFill/>
                          </a:ln>
                          <a:solidFill>
                            <a:prstClr val="black"/>
                          </a:solidFill>
                          <a:effectLst/>
                          <a:uLnTx/>
                          <a:uFillTx/>
                          <a:latin typeface="Calibri"/>
                          <a:ea typeface="+mn-ea"/>
                          <a:cs typeface="+mn-cs"/>
                        </a:rPr>
                        <a:t>
 Ein grüner Daumen hilft nicht nur für das Wohlbefinden, sondern offensichtlich auch dem Geldbeutel – zumindest, wenn man Miriam Gouda aus Bonn fragt. 🌸💐 
Sie hat ihr Hobby zum Beruf gemacht und züchtet Pflanzen mit seltenen Gendefekten. Das Ziel sind unter anderem verschiedenfarbige Zonen auf den Pflanzen. 
Das Ganze ist im Grunde eine Laune der Natur - aber eine, die Miriam besonders gern beobachtet. 
#Pflanzen #Blätter #Gendefekt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https://quintly-eu-image-storage.s3.amazonaws.com/60b0c1ceafa7b1885479f8b118a661a3/1f3437d8218d728635bcab3cdf0afc9e.jpg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769318</a:t>
                      </a:r>
                    </a:p>
                  </a:txBody>
                  <a:tcPr/>
                </a:tc>
                <a:extLst>
                  <a:ext uri="{0D108BD9-81ED-4DB2-BD59-A6C34878D82A}">
                    <a16:rowId xmlns:a16="http://schemas.microsoft.com/office/drawing/2014/main" val="754962637"/>
                  </a:ext>
                </a:extLst>
              </a:tr>
            </a:tbl>
          </a:graphicData>
        </a:graphic>
      </p:graphicFrame>
      <p:sp>
        <p:nvSpPr>
          <p:cNvPr id="4" name="Text Placeholder 3">
            <a:extLst>
              <a:ext uri="{FF2B5EF4-FFF2-40B4-BE49-F238E27FC236}">
                <a16:creationId xmlns:a16="http://schemas.microsoft.com/office/drawing/2014/main" id="{8D8B2201-71D3-437E-84EA-344CDCDF6A5A}"/>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288999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9EF51-CB45-44AA-BB2E-FA2AF1A58ECA}"/>
              </a:ext>
            </a:extLst>
          </p:cNvPr>
          <p:cNvSpPr>
            <a:spLocks noGrp="1"/>
          </p:cNvSpPr>
          <p:nvPr>
            <p:ph type="title"/>
          </p:nvPr>
        </p:nvSpPr>
        <p:spPr/>
        <p:txBody>
          <a:bodyPr/>
          <a:lstStyle/>
          <a:p>
            <a:r>
              <a:rPr lang="en-US"/>
              <a:t>Instagram Posts Table (mit Shares) | lokalzeit - 3 of 22</a:t>
            </a:r>
          </a:p>
        </p:txBody>
      </p:sp>
      <p:graphicFrame>
        <p:nvGraphicFramePr>
          <p:cNvPr id="5" name="Table Placeholder 4">
            <a:extLst>
              <a:ext uri="{FF2B5EF4-FFF2-40B4-BE49-F238E27FC236}">
                <a16:creationId xmlns:a16="http://schemas.microsoft.com/office/drawing/2014/main" id="{39A38174-3DD9-4DC0-A650-934B427B791B}"/>
              </a:ext>
            </a:extLst>
          </p:cNvPr>
          <p:cNvGraphicFramePr>
            <a:graphicFrameLocks noGrp="1"/>
          </p:cNvGraphicFramePr>
          <p:nvPr>
            <p:ph type="tbl" sz="quarter" idx="13"/>
            <p:extLst>
              <p:ext uri="{D42A27DB-BD31-4B8C-83A1-F6EECF244321}">
                <p14:modId xmlns:p14="http://schemas.microsoft.com/office/powerpoint/2010/main" val="3246068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76160755"/>
                    </a:ext>
                  </a:extLst>
                </a:gridCol>
                <a:gridCol w="1152144">
                  <a:extLst>
                    <a:ext uri="{9D8B030D-6E8A-4147-A177-3AD203B41FA5}">
                      <a16:colId xmlns:a16="http://schemas.microsoft.com/office/drawing/2014/main" val="2874515534"/>
                    </a:ext>
                  </a:extLst>
                </a:gridCol>
                <a:gridCol w="1481328">
                  <a:extLst>
                    <a:ext uri="{9D8B030D-6E8A-4147-A177-3AD203B41FA5}">
                      <a16:colId xmlns:a16="http://schemas.microsoft.com/office/drawing/2014/main" val="2187832941"/>
                    </a:ext>
                  </a:extLst>
                </a:gridCol>
                <a:gridCol w="493776">
                  <a:extLst>
                    <a:ext uri="{9D8B030D-6E8A-4147-A177-3AD203B41FA5}">
                      <a16:colId xmlns:a16="http://schemas.microsoft.com/office/drawing/2014/main" val="1913877767"/>
                    </a:ext>
                  </a:extLst>
                </a:gridCol>
                <a:gridCol w="493776">
                  <a:extLst>
                    <a:ext uri="{9D8B030D-6E8A-4147-A177-3AD203B41FA5}">
                      <a16:colId xmlns:a16="http://schemas.microsoft.com/office/drawing/2014/main" val="2559222703"/>
                    </a:ext>
                  </a:extLst>
                </a:gridCol>
                <a:gridCol w="493776">
                  <a:extLst>
                    <a:ext uri="{9D8B030D-6E8A-4147-A177-3AD203B41FA5}">
                      <a16:colId xmlns:a16="http://schemas.microsoft.com/office/drawing/2014/main" val="179439038"/>
                    </a:ext>
                  </a:extLst>
                </a:gridCol>
                <a:gridCol w="493776">
                  <a:extLst>
                    <a:ext uri="{9D8B030D-6E8A-4147-A177-3AD203B41FA5}">
                      <a16:colId xmlns:a16="http://schemas.microsoft.com/office/drawing/2014/main" val="4001329988"/>
                    </a:ext>
                  </a:extLst>
                </a:gridCol>
                <a:gridCol w="493776">
                  <a:extLst>
                    <a:ext uri="{9D8B030D-6E8A-4147-A177-3AD203B41FA5}">
                      <a16:colId xmlns:a16="http://schemas.microsoft.com/office/drawing/2014/main" val="2002104919"/>
                    </a:ext>
                  </a:extLst>
                </a:gridCol>
                <a:gridCol w="493776">
                  <a:extLst>
                    <a:ext uri="{9D8B030D-6E8A-4147-A177-3AD203B41FA5}">
                      <a16:colId xmlns:a16="http://schemas.microsoft.com/office/drawing/2014/main" val="2639986600"/>
                    </a:ext>
                  </a:extLst>
                </a:gridCol>
                <a:gridCol w="493776">
                  <a:extLst>
                    <a:ext uri="{9D8B030D-6E8A-4147-A177-3AD203B41FA5}">
                      <a16:colId xmlns:a16="http://schemas.microsoft.com/office/drawing/2014/main" val="68290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2665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- 2025-04-30 16:15:00</a:t>
                      </a:r>
                      <a:r>
                        <a:rPr kumimoji="0" lang="de-DE" sz="1000" b="0" i="0" u="none" strike="noStrike" kern="1200" cap="none" spc="0" normalizeH="0" baseline="0" noProof="0">
                          <a:ln>
                            <a:noFill/>
                          </a:ln>
                          <a:solidFill>
                            <a:prstClr val="black"/>
                          </a:solidFill>
                          <a:effectLst/>
                          <a:uLnTx/>
                          <a:uFillTx/>
                          <a:latin typeface="Calibri"/>
                          <a:ea typeface="+mn-ea"/>
                          <a:cs typeface="+mn-cs"/>
                        </a:rPr>
                        <a:t>
 Zwei Menschen, ein Tandem und eine unzerbrechliche Verbindung. 🚲❤ 
Mit 84 Jahren radeln Egbert und Hildegard Thamm täglich auf ihrem Tandem durch Bonn-Lessenich – eine 30-jährige Tradition, die seit der Demenzdiagnose von Hildegard noch kostbarer geworden ist. Das besondere Ritual der beiden: Hildegards sanftes Tippen auf Egberts Rücken – „Wir sind beide noch da.“ 
Eine stille Liebeserklärung, die zeigt, wie gemeinsame Rituale Halt geben können, wenn Erinnerungen verblassen. 
#WDR #Lokalzeit #Demenz #Pflege #Alzheimer #Altenpflege #Betreuung #Senioren #Gesundheit #Tandem #Bonn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https://quintly-eu-image-storage.s3.amazonaws.com/60b0c1ceafa7b1885479f8b118a661a3/efc53b4433ea86fd461f611c3ad6dc22.jpg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367824</a:t>
                      </a:r>
                    </a:p>
                  </a:txBody>
                  <a:tcPr/>
                </a:tc>
                <a:extLst>
                  <a:ext uri="{0D108BD9-81ED-4DB2-BD59-A6C34878D82A}">
                    <a16:rowId xmlns:a16="http://schemas.microsoft.com/office/drawing/2014/main" val="3172213096"/>
                  </a:ext>
                </a:extLst>
              </a:tr>
            </a:tbl>
          </a:graphicData>
        </a:graphic>
      </p:graphicFrame>
      <p:sp>
        <p:nvSpPr>
          <p:cNvPr id="4" name="Text Placeholder 3">
            <a:extLst>
              <a:ext uri="{FF2B5EF4-FFF2-40B4-BE49-F238E27FC236}">
                <a16:creationId xmlns:a16="http://schemas.microsoft.com/office/drawing/2014/main" id="{D51E3559-CA0E-4A00-8F98-63E426C036BA}"/>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2132774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27C26-0B3B-422E-91D5-4917E7438E9D}"/>
              </a:ext>
            </a:extLst>
          </p:cNvPr>
          <p:cNvSpPr>
            <a:spLocks noGrp="1"/>
          </p:cNvSpPr>
          <p:nvPr>
            <p:ph type="title"/>
          </p:nvPr>
        </p:nvSpPr>
        <p:spPr/>
        <p:txBody>
          <a:bodyPr/>
          <a:lstStyle/>
          <a:p>
            <a:r>
              <a:rPr lang="en-US"/>
              <a:t>Instagram Posts Table (mit Shares) | lokalzeit - 4 of 22</a:t>
            </a:r>
          </a:p>
        </p:txBody>
      </p:sp>
      <p:graphicFrame>
        <p:nvGraphicFramePr>
          <p:cNvPr id="5" name="Table Placeholder 4">
            <a:extLst>
              <a:ext uri="{FF2B5EF4-FFF2-40B4-BE49-F238E27FC236}">
                <a16:creationId xmlns:a16="http://schemas.microsoft.com/office/drawing/2014/main" id="{DD4DB902-925B-4148-8C50-33D731AA905D}"/>
              </a:ext>
            </a:extLst>
          </p:cNvPr>
          <p:cNvGraphicFramePr>
            <a:graphicFrameLocks noGrp="1"/>
          </p:cNvGraphicFramePr>
          <p:nvPr>
            <p:ph type="tbl" sz="quarter" idx="13"/>
            <p:extLst>
              <p:ext uri="{D42A27DB-BD31-4B8C-83A1-F6EECF244321}">
                <p14:modId xmlns:p14="http://schemas.microsoft.com/office/powerpoint/2010/main" val="197434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74000619"/>
                    </a:ext>
                  </a:extLst>
                </a:gridCol>
                <a:gridCol w="1152144">
                  <a:extLst>
                    <a:ext uri="{9D8B030D-6E8A-4147-A177-3AD203B41FA5}">
                      <a16:colId xmlns:a16="http://schemas.microsoft.com/office/drawing/2014/main" val="2512163299"/>
                    </a:ext>
                  </a:extLst>
                </a:gridCol>
                <a:gridCol w="1481328">
                  <a:extLst>
                    <a:ext uri="{9D8B030D-6E8A-4147-A177-3AD203B41FA5}">
                      <a16:colId xmlns:a16="http://schemas.microsoft.com/office/drawing/2014/main" val="2642759815"/>
                    </a:ext>
                  </a:extLst>
                </a:gridCol>
                <a:gridCol w="493776">
                  <a:extLst>
                    <a:ext uri="{9D8B030D-6E8A-4147-A177-3AD203B41FA5}">
                      <a16:colId xmlns:a16="http://schemas.microsoft.com/office/drawing/2014/main" val="169075947"/>
                    </a:ext>
                  </a:extLst>
                </a:gridCol>
                <a:gridCol w="493776">
                  <a:extLst>
                    <a:ext uri="{9D8B030D-6E8A-4147-A177-3AD203B41FA5}">
                      <a16:colId xmlns:a16="http://schemas.microsoft.com/office/drawing/2014/main" val="1649816047"/>
                    </a:ext>
                  </a:extLst>
                </a:gridCol>
                <a:gridCol w="493776">
                  <a:extLst>
                    <a:ext uri="{9D8B030D-6E8A-4147-A177-3AD203B41FA5}">
                      <a16:colId xmlns:a16="http://schemas.microsoft.com/office/drawing/2014/main" val="1731040843"/>
                    </a:ext>
                  </a:extLst>
                </a:gridCol>
                <a:gridCol w="493776">
                  <a:extLst>
                    <a:ext uri="{9D8B030D-6E8A-4147-A177-3AD203B41FA5}">
                      <a16:colId xmlns:a16="http://schemas.microsoft.com/office/drawing/2014/main" val="2079826838"/>
                    </a:ext>
                  </a:extLst>
                </a:gridCol>
                <a:gridCol w="493776">
                  <a:extLst>
                    <a:ext uri="{9D8B030D-6E8A-4147-A177-3AD203B41FA5}">
                      <a16:colId xmlns:a16="http://schemas.microsoft.com/office/drawing/2014/main" val="3764572163"/>
                    </a:ext>
                  </a:extLst>
                </a:gridCol>
                <a:gridCol w="493776">
                  <a:extLst>
                    <a:ext uri="{9D8B030D-6E8A-4147-A177-3AD203B41FA5}">
                      <a16:colId xmlns:a16="http://schemas.microsoft.com/office/drawing/2014/main" val="59876282"/>
                    </a:ext>
                  </a:extLst>
                </a:gridCol>
                <a:gridCol w="493776">
                  <a:extLst>
                    <a:ext uri="{9D8B030D-6E8A-4147-A177-3AD203B41FA5}">
                      <a16:colId xmlns:a16="http://schemas.microsoft.com/office/drawing/2014/main" val="3085465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67076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- 2025-05-02 14:57:44</a:t>
                      </a:r>
                      <a:r>
                        <a:rPr kumimoji="0" lang="de-DE" sz="1000" b="0" i="0" u="none" strike="noStrike" kern="1200" cap="none" spc="0" normalizeH="0" baseline="0" noProof="0">
                          <a:ln>
                            <a:noFill/>
                          </a:ln>
                          <a:solidFill>
                            <a:prstClr val="black"/>
                          </a:solidFill>
                          <a:effectLst/>
                          <a:uLnTx/>
                          <a:uFillTx/>
                          <a:latin typeface="Calibri"/>
                          <a:ea typeface="+mn-ea"/>
                          <a:cs typeface="+mn-cs"/>
                        </a:rPr>
                        <a:t>
 Mit 25 Jahren Chefin?
Felicia übernimmt den Handwerksbetrieb ihrer Familie in der 4. Generation. Früher als eigentlich geplant, denn ihr Vater ist plötzlich und unerwartet verstorben. Deshalb hat sie einen Highspeed-Werdegang hingelegt: Ausbildung, Studium und Meisterschule macht sie mehr oder weniger parallel, neben der Betriebsleitung. 🛠️💪
👨🏼‍💻Autor: Martin Heuchel
#Ausbildung #Handwerk #Ausbildungsberuf #1LIVE #Lokalzeit #WDR #ARD #Wiehl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https://quintly-eu-image-storage.s3.amazonaws.com/60b0c1ceafa7b1885479f8b118a661a3/fde3de5eee099a53fdf790c1d91a8970.jpg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83268</a:t>
                      </a:r>
                    </a:p>
                  </a:txBody>
                  <a:tcPr/>
                </a:tc>
                <a:extLst>
                  <a:ext uri="{0D108BD9-81ED-4DB2-BD59-A6C34878D82A}">
                    <a16:rowId xmlns:a16="http://schemas.microsoft.com/office/drawing/2014/main" val="2505321640"/>
                  </a:ext>
                </a:extLst>
              </a:tr>
            </a:tbl>
          </a:graphicData>
        </a:graphic>
      </p:graphicFrame>
      <p:sp>
        <p:nvSpPr>
          <p:cNvPr id="4" name="Text Placeholder 3">
            <a:extLst>
              <a:ext uri="{FF2B5EF4-FFF2-40B4-BE49-F238E27FC236}">
                <a16:creationId xmlns:a16="http://schemas.microsoft.com/office/drawing/2014/main" id="{5A1001A8-D6CB-47E3-AA32-F6BFE0728DA9}"/>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3506748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52CF6-82B1-46F8-B517-CF4010D4EC79}"/>
              </a:ext>
            </a:extLst>
          </p:cNvPr>
          <p:cNvSpPr>
            <a:spLocks noGrp="1"/>
          </p:cNvSpPr>
          <p:nvPr>
            <p:ph type="title"/>
          </p:nvPr>
        </p:nvSpPr>
        <p:spPr/>
        <p:txBody>
          <a:bodyPr/>
          <a:lstStyle/>
          <a:p>
            <a:r>
              <a:rPr lang="en-US"/>
              <a:t>Instagram Posts Table (mit Shares) | lokalzeit - 5 of 22</a:t>
            </a:r>
          </a:p>
        </p:txBody>
      </p:sp>
      <p:graphicFrame>
        <p:nvGraphicFramePr>
          <p:cNvPr id="5" name="Table Placeholder 4">
            <a:extLst>
              <a:ext uri="{FF2B5EF4-FFF2-40B4-BE49-F238E27FC236}">
                <a16:creationId xmlns:a16="http://schemas.microsoft.com/office/drawing/2014/main" id="{C3495E50-5EEE-4AD8-9872-D08182C36CB3}"/>
              </a:ext>
            </a:extLst>
          </p:cNvPr>
          <p:cNvGraphicFramePr>
            <a:graphicFrameLocks noGrp="1"/>
          </p:cNvGraphicFramePr>
          <p:nvPr>
            <p:ph type="tbl" sz="quarter" idx="13"/>
            <p:extLst>
              <p:ext uri="{D42A27DB-BD31-4B8C-83A1-F6EECF244321}">
                <p14:modId xmlns:p14="http://schemas.microsoft.com/office/powerpoint/2010/main" val="3741374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742193"/>
                    </a:ext>
                  </a:extLst>
                </a:gridCol>
                <a:gridCol w="1152144">
                  <a:extLst>
                    <a:ext uri="{9D8B030D-6E8A-4147-A177-3AD203B41FA5}">
                      <a16:colId xmlns:a16="http://schemas.microsoft.com/office/drawing/2014/main" val="2885708463"/>
                    </a:ext>
                  </a:extLst>
                </a:gridCol>
                <a:gridCol w="1481328">
                  <a:extLst>
                    <a:ext uri="{9D8B030D-6E8A-4147-A177-3AD203B41FA5}">
                      <a16:colId xmlns:a16="http://schemas.microsoft.com/office/drawing/2014/main" val="2992452978"/>
                    </a:ext>
                  </a:extLst>
                </a:gridCol>
                <a:gridCol w="493776">
                  <a:extLst>
                    <a:ext uri="{9D8B030D-6E8A-4147-A177-3AD203B41FA5}">
                      <a16:colId xmlns:a16="http://schemas.microsoft.com/office/drawing/2014/main" val="773588127"/>
                    </a:ext>
                  </a:extLst>
                </a:gridCol>
                <a:gridCol w="493776">
                  <a:extLst>
                    <a:ext uri="{9D8B030D-6E8A-4147-A177-3AD203B41FA5}">
                      <a16:colId xmlns:a16="http://schemas.microsoft.com/office/drawing/2014/main" val="3038671820"/>
                    </a:ext>
                  </a:extLst>
                </a:gridCol>
                <a:gridCol w="493776">
                  <a:extLst>
                    <a:ext uri="{9D8B030D-6E8A-4147-A177-3AD203B41FA5}">
                      <a16:colId xmlns:a16="http://schemas.microsoft.com/office/drawing/2014/main" val="3779886070"/>
                    </a:ext>
                  </a:extLst>
                </a:gridCol>
                <a:gridCol w="493776">
                  <a:extLst>
                    <a:ext uri="{9D8B030D-6E8A-4147-A177-3AD203B41FA5}">
                      <a16:colId xmlns:a16="http://schemas.microsoft.com/office/drawing/2014/main" val="150144178"/>
                    </a:ext>
                  </a:extLst>
                </a:gridCol>
                <a:gridCol w="493776">
                  <a:extLst>
                    <a:ext uri="{9D8B030D-6E8A-4147-A177-3AD203B41FA5}">
                      <a16:colId xmlns:a16="http://schemas.microsoft.com/office/drawing/2014/main" val="597849570"/>
                    </a:ext>
                  </a:extLst>
                </a:gridCol>
                <a:gridCol w="493776">
                  <a:extLst>
                    <a:ext uri="{9D8B030D-6E8A-4147-A177-3AD203B41FA5}">
                      <a16:colId xmlns:a16="http://schemas.microsoft.com/office/drawing/2014/main" val="292906090"/>
                    </a:ext>
                  </a:extLst>
                </a:gridCol>
                <a:gridCol w="493776">
                  <a:extLst>
                    <a:ext uri="{9D8B030D-6E8A-4147-A177-3AD203B41FA5}">
                      <a16:colId xmlns:a16="http://schemas.microsoft.com/office/drawing/2014/main" val="3514133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17131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- 2025-05-04 11:10:16</a:t>
                      </a:r>
                      <a:r>
                        <a:rPr kumimoji="0" lang="de-DE" sz="1000" b="0" i="0" u="none" strike="noStrike" kern="1200" cap="none" spc="0" normalizeH="0" baseline="0" noProof="0">
                          <a:ln>
                            <a:noFill/>
                          </a:ln>
                          <a:solidFill>
                            <a:prstClr val="black"/>
                          </a:solidFill>
                          <a:effectLst/>
                          <a:uLnTx/>
                          <a:uFillTx/>
                          <a:latin typeface="Calibri"/>
                          <a:ea typeface="+mn-ea"/>
                          <a:cs typeface="+mn-cs"/>
                        </a:rPr>
                        <a:t>
 Seit ihrem Schulabschluss hat Milena aus Straelen einen großen Traum: eine Ausbildung zur Bürokauffrau machen.
Doch in anderthalb Jahren und nach 80 Bewerbungen hat sie immer nur Absagen kassiert. 🗃 
Dabei hat sie alle nötigen Qualifikationen. Was sie von den anderen Bewerbern und Bewerberinnen unterscheidet: Milena sitzt im Rollstuhl. Menschen mit Behinderung haben es auf dem deutschen Arbeitsmarkt oft schwer. Sie sind fast doppelt so häufig arbeitslos. 👩‍🦽 
Trotz der vielen Rückschläge lässt sich Milena nicht unterkriegen. Nach mehreren Berichten haben sich plötzlich einige Firmen bei ihr gemeldet. Mit etwas Glück kann sie im August endlich die Ausbildung anfangen. 💪 
🧑‍💻Autor: Christian Zens
#Inklusion #Rollstuhl #Arbeit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https://quintly-eu-image-storage.s3.amazonaws.com/60b0c1ceafa7b1885479f8b118a661a3/cfc3c39311f4070d3911862433eee6a9.jpg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Ukraine, 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67167</a:t>
                      </a:r>
                    </a:p>
                  </a:txBody>
                  <a:tcPr/>
                </a:tc>
                <a:extLst>
                  <a:ext uri="{0D108BD9-81ED-4DB2-BD59-A6C34878D82A}">
                    <a16:rowId xmlns:a16="http://schemas.microsoft.com/office/drawing/2014/main" val="1023637617"/>
                  </a:ext>
                </a:extLst>
              </a:tr>
            </a:tbl>
          </a:graphicData>
        </a:graphic>
      </p:graphicFrame>
      <p:sp>
        <p:nvSpPr>
          <p:cNvPr id="4" name="Text Placeholder 3">
            <a:extLst>
              <a:ext uri="{FF2B5EF4-FFF2-40B4-BE49-F238E27FC236}">
                <a16:creationId xmlns:a16="http://schemas.microsoft.com/office/drawing/2014/main" id="{D0774339-0E7E-4E64-8A38-E02455ACD872}"/>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2525721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F7D4C-8592-4D33-A050-61CBE16DD116}"/>
              </a:ext>
            </a:extLst>
          </p:cNvPr>
          <p:cNvSpPr>
            <a:spLocks noGrp="1"/>
          </p:cNvSpPr>
          <p:nvPr>
            <p:ph type="title"/>
          </p:nvPr>
        </p:nvSpPr>
        <p:spPr/>
        <p:txBody>
          <a:bodyPr/>
          <a:lstStyle/>
          <a:p>
            <a:r>
              <a:rPr lang="en-US"/>
              <a:t>Instagram Posts Table (mit Shares) | lokalzeit - 6 of 22</a:t>
            </a:r>
          </a:p>
        </p:txBody>
      </p:sp>
      <p:graphicFrame>
        <p:nvGraphicFramePr>
          <p:cNvPr id="5" name="Table Placeholder 4">
            <a:extLst>
              <a:ext uri="{FF2B5EF4-FFF2-40B4-BE49-F238E27FC236}">
                <a16:creationId xmlns:a16="http://schemas.microsoft.com/office/drawing/2014/main" id="{BAA99469-C95E-4A86-B49F-84739F407007}"/>
              </a:ext>
            </a:extLst>
          </p:cNvPr>
          <p:cNvGraphicFramePr>
            <a:graphicFrameLocks noGrp="1"/>
          </p:cNvGraphicFramePr>
          <p:nvPr>
            <p:ph type="tbl" sz="quarter" idx="13"/>
            <p:extLst>
              <p:ext uri="{D42A27DB-BD31-4B8C-83A1-F6EECF244321}">
                <p14:modId xmlns:p14="http://schemas.microsoft.com/office/powerpoint/2010/main" val="4236266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31916510"/>
                    </a:ext>
                  </a:extLst>
                </a:gridCol>
                <a:gridCol w="1152144">
                  <a:extLst>
                    <a:ext uri="{9D8B030D-6E8A-4147-A177-3AD203B41FA5}">
                      <a16:colId xmlns:a16="http://schemas.microsoft.com/office/drawing/2014/main" val="3664402697"/>
                    </a:ext>
                  </a:extLst>
                </a:gridCol>
                <a:gridCol w="1481328">
                  <a:extLst>
                    <a:ext uri="{9D8B030D-6E8A-4147-A177-3AD203B41FA5}">
                      <a16:colId xmlns:a16="http://schemas.microsoft.com/office/drawing/2014/main" val="962582242"/>
                    </a:ext>
                  </a:extLst>
                </a:gridCol>
                <a:gridCol w="493776">
                  <a:extLst>
                    <a:ext uri="{9D8B030D-6E8A-4147-A177-3AD203B41FA5}">
                      <a16:colId xmlns:a16="http://schemas.microsoft.com/office/drawing/2014/main" val="993540777"/>
                    </a:ext>
                  </a:extLst>
                </a:gridCol>
                <a:gridCol w="493776">
                  <a:extLst>
                    <a:ext uri="{9D8B030D-6E8A-4147-A177-3AD203B41FA5}">
                      <a16:colId xmlns:a16="http://schemas.microsoft.com/office/drawing/2014/main" val="2931338033"/>
                    </a:ext>
                  </a:extLst>
                </a:gridCol>
                <a:gridCol w="493776">
                  <a:extLst>
                    <a:ext uri="{9D8B030D-6E8A-4147-A177-3AD203B41FA5}">
                      <a16:colId xmlns:a16="http://schemas.microsoft.com/office/drawing/2014/main" val="1303759933"/>
                    </a:ext>
                  </a:extLst>
                </a:gridCol>
                <a:gridCol w="493776">
                  <a:extLst>
                    <a:ext uri="{9D8B030D-6E8A-4147-A177-3AD203B41FA5}">
                      <a16:colId xmlns:a16="http://schemas.microsoft.com/office/drawing/2014/main" val="4105805"/>
                    </a:ext>
                  </a:extLst>
                </a:gridCol>
                <a:gridCol w="493776">
                  <a:extLst>
                    <a:ext uri="{9D8B030D-6E8A-4147-A177-3AD203B41FA5}">
                      <a16:colId xmlns:a16="http://schemas.microsoft.com/office/drawing/2014/main" val="2707264950"/>
                    </a:ext>
                  </a:extLst>
                </a:gridCol>
                <a:gridCol w="493776">
                  <a:extLst>
                    <a:ext uri="{9D8B030D-6E8A-4147-A177-3AD203B41FA5}">
                      <a16:colId xmlns:a16="http://schemas.microsoft.com/office/drawing/2014/main" val="3130454120"/>
                    </a:ext>
                  </a:extLst>
                </a:gridCol>
                <a:gridCol w="493776">
                  <a:extLst>
                    <a:ext uri="{9D8B030D-6E8A-4147-A177-3AD203B41FA5}">
                      <a16:colId xmlns:a16="http://schemas.microsoft.com/office/drawing/2014/main" val="2862283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6839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- 2025-05-02 12:35:47</a:t>
                      </a:r>
                      <a:r>
                        <a:rPr kumimoji="0" lang="de-DE" sz="1000" b="0" i="0" u="none" strike="noStrike" kern="1200" cap="none" spc="0" normalizeH="0" baseline="0" noProof="0">
                          <a:ln>
                            <a:noFill/>
                          </a:ln>
                          <a:solidFill>
                            <a:prstClr val="black"/>
                          </a:solidFill>
                          <a:effectLst/>
                          <a:uLnTx/>
                          <a:uFillTx/>
                          <a:latin typeface="Calibri"/>
                          <a:ea typeface="+mn-ea"/>
                          <a:cs typeface="+mn-cs"/>
                        </a:rPr>
                        <a:t>
 Mit welchem Hobby könntest du in der Rente neu starten? 🤔
Bei Udo Schnütgen war es Tischtennis. Mittlerweile ist er 81 Jahre alt und hat es sogar zur WM geschafft. 🏓🏅
Seine liebste Trainingspartnerin: Seine Frau.
In seinem Verein spielt Udo sogar gegen einen 90-Jährigen.😱 Aber auch gegen Jüngere muss er ran. Das hält fit!💪
👨🏼‍💻Autor: Joschka Heinemann
#Tischtennis #SportImAlter #Rente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https://quintly-eu-image-storage.s3.amazonaws.com/60b0c1ceafa7b1885479f8b118a661a3/3efb9747222ebd6520a61534bca63bcb.jpg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36987</a:t>
                      </a:r>
                    </a:p>
                  </a:txBody>
                  <a:tcPr/>
                </a:tc>
                <a:extLst>
                  <a:ext uri="{0D108BD9-81ED-4DB2-BD59-A6C34878D82A}">
                    <a16:rowId xmlns:a16="http://schemas.microsoft.com/office/drawing/2014/main" val="2532968817"/>
                  </a:ext>
                </a:extLst>
              </a:tr>
            </a:tbl>
          </a:graphicData>
        </a:graphic>
      </p:graphicFrame>
      <p:sp>
        <p:nvSpPr>
          <p:cNvPr id="4" name="Text Placeholder 3">
            <a:extLst>
              <a:ext uri="{FF2B5EF4-FFF2-40B4-BE49-F238E27FC236}">
                <a16:creationId xmlns:a16="http://schemas.microsoft.com/office/drawing/2014/main" id="{68F70228-FDF1-4CB8-AB6D-B3D0EFD10435}"/>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2315523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CA5F7-DAF3-4BA9-82EE-D09E730BDA40}"/>
              </a:ext>
            </a:extLst>
          </p:cNvPr>
          <p:cNvSpPr>
            <a:spLocks noGrp="1"/>
          </p:cNvSpPr>
          <p:nvPr>
            <p:ph type="title"/>
          </p:nvPr>
        </p:nvSpPr>
        <p:spPr/>
        <p:txBody>
          <a:bodyPr/>
          <a:lstStyle/>
          <a:p>
            <a:r>
              <a:rPr lang="en-US"/>
              <a:t>Instagram Posts Table (mit Shares) | lokalzeit - 7 of 22</a:t>
            </a:r>
          </a:p>
        </p:txBody>
      </p:sp>
      <p:graphicFrame>
        <p:nvGraphicFramePr>
          <p:cNvPr id="5" name="Table Placeholder 4">
            <a:extLst>
              <a:ext uri="{FF2B5EF4-FFF2-40B4-BE49-F238E27FC236}">
                <a16:creationId xmlns:a16="http://schemas.microsoft.com/office/drawing/2014/main" id="{B839E888-810F-481D-B7E8-C355FA15E570}"/>
              </a:ext>
            </a:extLst>
          </p:cNvPr>
          <p:cNvGraphicFramePr>
            <a:graphicFrameLocks noGrp="1"/>
          </p:cNvGraphicFramePr>
          <p:nvPr>
            <p:ph type="tbl" sz="quarter" idx="13"/>
            <p:extLst>
              <p:ext uri="{D42A27DB-BD31-4B8C-83A1-F6EECF244321}">
                <p14:modId xmlns:p14="http://schemas.microsoft.com/office/powerpoint/2010/main" val="2879510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88041301"/>
                    </a:ext>
                  </a:extLst>
                </a:gridCol>
                <a:gridCol w="1152144">
                  <a:extLst>
                    <a:ext uri="{9D8B030D-6E8A-4147-A177-3AD203B41FA5}">
                      <a16:colId xmlns:a16="http://schemas.microsoft.com/office/drawing/2014/main" val="2248540871"/>
                    </a:ext>
                  </a:extLst>
                </a:gridCol>
                <a:gridCol w="1481328">
                  <a:extLst>
                    <a:ext uri="{9D8B030D-6E8A-4147-A177-3AD203B41FA5}">
                      <a16:colId xmlns:a16="http://schemas.microsoft.com/office/drawing/2014/main" val="1196752842"/>
                    </a:ext>
                  </a:extLst>
                </a:gridCol>
                <a:gridCol w="493776">
                  <a:extLst>
                    <a:ext uri="{9D8B030D-6E8A-4147-A177-3AD203B41FA5}">
                      <a16:colId xmlns:a16="http://schemas.microsoft.com/office/drawing/2014/main" val="2941667226"/>
                    </a:ext>
                  </a:extLst>
                </a:gridCol>
                <a:gridCol w="493776">
                  <a:extLst>
                    <a:ext uri="{9D8B030D-6E8A-4147-A177-3AD203B41FA5}">
                      <a16:colId xmlns:a16="http://schemas.microsoft.com/office/drawing/2014/main" val="4143953395"/>
                    </a:ext>
                  </a:extLst>
                </a:gridCol>
                <a:gridCol w="493776">
                  <a:extLst>
                    <a:ext uri="{9D8B030D-6E8A-4147-A177-3AD203B41FA5}">
                      <a16:colId xmlns:a16="http://schemas.microsoft.com/office/drawing/2014/main" val="566757651"/>
                    </a:ext>
                  </a:extLst>
                </a:gridCol>
                <a:gridCol w="493776">
                  <a:extLst>
                    <a:ext uri="{9D8B030D-6E8A-4147-A177-3AD203B41FA5}">
                      <a16:colId xmlns:a16="http://schemas.microsoft.com/office/drawing/2014/main" val="3601255289"/>
                    </a:ext>
                  </a:extLst>
                </a:gridCol>
                <a:gridCol w="493776">
                  <a:extLst>
                    <a:ext uri="{9D8B030D-6E8A-4147-A177-3AD203B41FA5}">
                      <a16:colId xmlns:a16="http://schemas.microsoft.com/office/drawing/2014/main" val="1984310009"/>
                    </a:ext>
                  </a:extLst>
                </a:gridCol>
                <a:gridCol w="493776">
                  <a:extLst>
                    <a:ext uri="{9D8B030D-6E8A-4147-A177-3AD203B41FA5}">
                      <a16:colId xmlns:a16="http://schemas.microsoft.com/office/drawing/2014/main" val="2007038704"/>
                    </a:ext>
                  </a:extLst>
                </a:gridCol>
                <a:gridCol w="493776">
                  <a:extLst>
                    <a:ext uri="{9D8B030D-6E8A-4147-A177-3AD203B41FA5}">
                      <a16:colId xmlns:a16="http://schemas.microsoft.com/office/drawing/2014/main" val="499061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91537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- 2025-04-28 09:58:35</a:t>
                      </a:r>
                      <a:r>
                        <a:rPr kumimoji="0" lang="de-DE" sz="1000" b="0" i="0" u="none" strike="noStrike" kern="1200" cap="none" spc="0" normalizeH="0" baseline="0" noProof="0">
                          <a:ln>
                            <a:noFill/>
                          </a:ln>
                          <a:solidFill>
                            <a:prstClr val="black"/>
                          </a:solidFill>
                          <a:effectLst/>
                          <a:uLnTx/>
                          <a:uFillTx/>
                          <a:latin typeface="Calibri"/>
                          <a:ea typeface="+mn-ea"/>
                          <a:cs typeface="+mn-cs"/>
                        </a:rPr>
                        <a:t>
 Wie lange hast du zuletzt beim Arzt im Wartezimmer gesessen? 🩺
Jona und Lukas wollen die Zeit so kurz wie möglich halten. Die beiden Gütersloher haben die @queuego_app entwickelt. Damit erfahren Patientinnen und Patienten in Echtzeit, wie lange es noch dauert, bis sie dran sind – und ob es sich lohnt, in der Zwischenzeit noch einkaufen oder spazieren zu gehen. 👩‍⚕️🤝
Mit dieser Idee haben die beiden 18-Jährigen die „Westfalen-Challenge“ gewonnen – einen Ideenwettbewerb der Initiative @startup_teens 🏆 Das Preisgeld wollen sie nutzen, um ihre Idee in die Praxis umzusetzen.
👩🏼‍💻Autorin: Jana Haver
#Lokalzeit #WDR #ARD #Startup #Guetersloh #Arztbesuch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https://quintly-eu-image-storage.s3.amazonaws.com/60b0c1ceafa7b1885479f8b118a661a3/c2aa08a13850293b4e564444699eece0.jpg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34302</a:t>
                      </a:r>
                    </a:p>
                  </a:txBody>
                  <a:tcPr/>
                </a:tc>
                <a:extLst>
                  <a:ext uri="{0D108BD9-81ED-4DB2-BD59-A6C34878D82A}">
                    <a16:rowId xmlns:a16="http://schemas.microsoft.com/office/drawing/2014/main" val="2087346421"/>
                  </a:ext>
                </a:extLst>
              </a:tr>
            </a:tbl>
          </a:graphicData>
        </a:graphic>
      </p:graphicFrame>
      <p:sp>
        <p:nvSpPr>
          <p:cNvPr id="4" name="Text Placeholder 3">
            <a:extLst>
              <a:ext uri="{FF2B5EF4-FFF2-40B4-BE49-F238E27FC236}">
                <a16:creationId xmlns:a16="http://schemas.microsoft.com/office/drawing/2014/main" id="{9888CD1D-5B58-478C-AE23-C76E06CAC2D4}"/>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889560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CDC32-C1EC-4654-BE30-011BAA0104AB}"/>
              </a:ext>
            </a:extLst>
          </p:cNvPr>
          <p:cNvSpPr>
            <a:spLocks noGrp="1"/>
          </p:cNvSpPr>
          <p:nvPr>
            <p:ph type="title"/>
          </p:nvPr>
        </p:nvSpPr>
        <p:spPr/>
        <p:txBody>
          <a:bodyPr/>
          <a:lstStyle/>
          <a:p>
            <a:r>
              <a:rPr lang="en-US"/>
              <a:t>Instagram Posts Table (mit Shares) | lokalzeit - 8 of 22</a:t>
            </a:r>
          </a:p>
        </p:txBody>
      </p:sp>
      <p:graphicFrame>
        <p:nvGraphicFramePr>
          <p:cNvPr id="5" name="Table Placeholder 4">
            <a:extLst>
              <a:ext uri="{FF2B5EF4-FFF2-40B4-BE49-F238E27FC236}">
                <a16:creationId xmlns:a16="http://schemas.microsoft.com/office/drawing/2014/main" id="{9F54E3D0-ECC2-42FA-BA85-3A44046058A7}"/>
              </a:ext>
            </a:extLst>
          </p:cNvPr>
          <p:cNvGraphicFramePr>
            <a:graphicFrameLocks noGrp="1"/>
          </p:cNvGraphicFramePr>
          <p:nvPr>
            <p:ph type="tbl" sz="quarter" idx="13"/>
            <p:extLst>
              <p:ext uri="{D42A27DB-BD31-4B8C-83A1-F6EECF244321}">
                <p14:modId xmlns:p14="http://schemas.microsoft.com/office/powerpoint/2010/main" val="1448413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2725835"/>
                    </a:ext>
                  </a:extLst>
                </a:gridCol>
                <a:gridCol w="1152144">
                  <a:extLst>
                    <a:ext uri="{9D8B030D-6E8A-4147-A177-3AD203B41FA5}">
                      <a16:colId xmlns:a16="http://schemas.microsoft.com/office/drawing/2014/main" val="2897124765"/>
                    </a:ext>
                  </a:extLst>
                </a:gridCol>
                <a:gridCol w="1481328">
                  <a:extLst>
                    <a:ext uri="{9D8B030D-6E8A-4147-A177-3AD203B41FA5}">
                      <a16:colId xmlns:a16="http://schemas.microsoft.com/office/drawing/2014/main" val="3360738987"/>
                    </a:ext>
                  </a:extLst>
                </a:gridCol>
                <a:gridCol w="493776">
                  <a:extLst>
                    <a:ext uri="{9D8B030D-6E8A-4147-A177-3AD203B41FA5}">
                      <a16:colId xmlns:a16="http://schemas.microsoft.com/office/drawing/2014/main" val="3278668773"/>
                    </a:ext>
                  </a:extLst>
                </a:gridCol>
                <a:gridCol w="493776">
                  <a:extLst>
                    <a:ext uri="{9D8B030D-6E8A-4147-A177-3AD203B41FA5}">
                      <a16:colId xmlns:a16="http://schemas.microsoft.com/office/drawing/2014/main" val="623352847"/>
                    </a:ext>
                  </a:extLst>
                </a:gridCol>
                <a:gridCol w="493776">
                  <a:extLst>
                    <a:ext uri="{9D8B030D-6E8A-4147-A177-3AD203B41FA5}">
                      <a16:colId xmlns:a16="http://schemas.microsoft.com/office/drawing/2014/main" val="570624042"/>
                    </a:ext>
                  </a:extLst>
                </a:gridCol>
                <a:gridCol w="493776">
                  <a:extLst>
                    <a:ext uri="{9D8B030D-6E8A-4147-A177-3AD203B41FA5}">
                      <a16:colId xmlns:a16="http://schemas.microsoft.com/office/drawing/2014/main" val="2321959412"/>
                    </a:ext>
                  </a:extLst>
                </a:gridCol>
                <a:gridCol w="493776">
                  <a:extLst>
                    <a:ext uri="{9D8B030D-6E8A-4147-A177-3AD203B41FA5}">
                      <a16:colId xmlns:a16="http://schemas.microsoft.com/office/drawing/2014/main" val="3407880671"/>
                    </a:ext>
                  </a:extLst>
                </a:gridCol>
                <a:gridCol w="493776">
                  <a:extLst>
                    <a:ext uri="{9D8B030D-6E8A-4147-A177-3AD203B41FA5}">
                      <a16:colId xmlns:a16="http://schemas.microsoft.com/office/drawing/2014/main" val="293456580"/>
                    </a:ext>
                  </a:extLst>
                </a:gridCol>
                <a:gridCol w="493776">
                  <a:extLst>
                    <a:ext uri="{9D8B030D-6E8A-4147-A177-3AD203B41FA5}">
                      <a16:colId xmlns:a16="http://schemas.microsoft.com/office/drawing/2014/main" val="340296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3092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- 2025-05-02 10:19:35</a:t>
                      </a:r>
                      <a:r>
                        <a:rPr kumimoji="0" lang="de-DE" sz="1000" b="0" i="0" u="none" strike="noStrike" kern="1200" cap="none" spc="0" normalizeH="0" baseline="0" noProof="0">
                          <a:ln>
                            <a:noFill/>
                          </a:ln>
                          <a:solidFill>
                            <a:prstClr val="black"/>
                          </a:solidFill>
                          <a:effectLst/>
                          <a:uLnTx/>
                          <a:uFillTx/>
                          <a:latin typeface="Calibri"/>
                          <a:ea typeface="+mn-ea"/>
                          <a:cs typeface="+mn-cs"/>
                        </a:rPr>
                        <a:t>
 Sieht aus wie eine Haltestelle – ist aber eine Kindertoilette, eine sogenannte “Oilette”. 🙊🚽
Und Sina Schreiber vom Kinderschutzbund hat sie nach Höxter geholt. Da steht sie jetzt auf einem Spielplatz, damit kein Kind mehr ins Gebüsch oder früher vom Spielen nach Hause muss. 🚻🛝
👩🏼‍💻Autorin: Rahel Schuchardt
#Lokalzeit #WDR #ARD #Kindertoilette #Kinderschutzbund #Spielplatz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https://quintly-eu-image-storage.s3.amazonaws.com/60b0c1ceafa7b1885479f8b118a661a3/44cc94bf65ce2561147699b3c9e1ae37.jpg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31046</a:t>
                      </a:r>
                    </a:p>
                  </a:txBody>
                  <a:tcPr/>
                </a:tc>
                <a:extLst>
                  <a:ext uri="{0D108BD9-81ED-4DB2-BD59-A6C34878D82A}">
                    <a16:rowId xmlns:a16="http://schemas.microsoft.com/office/drawing/2014/main" val="1281811700"/>
                  </a:ext>
                </a:extLst>
              </a:tr>
            </a:tbl>
          </a:graphicData>
        </a:graphic>
      </p:graphicFrame>
      <p:sp>
        <p:nvSpPr>
          <p:cNvPr id="4" name="Text Placeholder 3">
            <a:extLst>
              <a:ext uri="{FF2B5EF4-FFF2-40B4-BE49-F238E27FC236}">
                <a16:creationId xmlns:a16="http://schemas.microsoft.com/office/drawing/2014/main" id="{7DAF7A3F-730D-4971-AD2D-2C8D68F35C36}"/>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2439363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A5B1A-C875-4166-8779-0206D4D8913F}"/>
              </a:ext>
            </a:extLst>
          </p:cNvPr>
          <p:cNvSpPr>
            <a:spLocks noGrp="1"/>
          </p:cNvSpPr>
          <p:nvPr>
            <p:ph type="title"/>
          </p:nvPr>
        </p:nvSpPr>
        <p:spPr/>
        <p:txBody>
          <a:bodyPr/>
          <a:lstStyle/>
          <a:p>
            <a:r>
              <a:rPr lang="en-US"/>
              <a:t>Instagram Posts Table (mit Shares) | lokalzeit - 9 of 22</a:t>
            </a:r>
          </a:p>
        </p:txBody>
      </p:sp>
      <p:graphicFrame>
        <p:nvGraphicFramePr>
          <p:cNvPr id="5" name="Table Placeholder 4">
            <a:extLst>
              <a:ext uri="{FF2B5EF4-FFF2-40B4-BE49-F238E27FC236}">
                <a16:creationId xmlns:a16="http://schemas.microsoft.com/office/drawing/2014/main" id="{EC4270A3-8F03-4002-9B3A-3B6B1F5C92A9}"/>
              </a:ext>
            </a:extLst>
          </p:cNvPr>
          <p:cNvGraphicFramePr>
            <a:graphicFrameLocks noGrp="1"/>
          </p:cNvGraphicFramePr>
          <p:nvPr>
            <p:ph type="tbl" sz="quarter" idx="13"/>
            <p:extLst>
              <p:ext uri="{D42A27DB-BD31-4B8C-83A1-F6EECF244321}">
                <p14:modId xmlns:p14="http://schemas.microsoft.com/office/powerpoint/2010/main" val="3027805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24369985"/>
                    </a:ext>
                  </a:extLst>
                </a:gridCol>
                <a:gridCol w="1152144">
                  <a:extLst>
                    <a:ext uri="{9D8B030D-6E8A-4147-A177-3AD203B41FA5}">
                      <a16:colId xmlns:a16="http://schemas.microsoft.com/office/drawing/2014/main" val="2440484991"/>
                    </a:ext>
                  </a:extLst>
                </a:gridCol>
                <a:gridCol w="1481328">
                  <a:extLst>
                    <a:ext uri="{9D8B030D-6E8A-4147-A177-3AD203B41FA5}">
                      <a16:colId xmlns:a16="http://schemas.microsoft.com/office/drawing/2014/main" val="2572866122"/>
                    </a:ext>
                  </a:extLst>
                </a:gridCol>
                <a:gridCol w="493776">
                  <a:extLst>
                    <a:ext uri="{9D8B030D-6E8A-4147-A177-3AD203B41FA5}">
                      <a16:colId xmlns:a16="http://schemas.microsoft.com/office/drawing/2014/main" val="2266149687"/>
                    </a:ext>
                  </a:extLst>
                </a:gridCol>
                <a:gridCol w="493776">
                  <a:extLst>
                    <a:ext uri="{9D8B030D-6E8A-4147-A177-3AD203B41FA5}">
                      <a16:colId xmlns:a16="http://schemas.microsoft.com/office/drawing/2014/main" val="3334706350"/>
                    </a:ext>
                  </a:extLst>
                </a:gridCol>
                <a:gridCol w="493776">
                  <a:extLst>
                    <a:ext uri="{9D8B030D-6E8A-4147-A177-3AD203B41FA5}">
                      <a16:colId xmlns:a16="http://schemas.microsoft.com/office/drawing/2014/main" val="895373867"/>
                    </a:ext>
                  </a:extLst>
                </a:gridCol>
                <a:gridCol w="493776">
                  <a:extLst>
                    <a:ext uri="{9D8B030D-6E8A-4147-A177-3AD203B41FA5}">
                      <a16:colId xmlns:a16="http://schemas.microsoft.com/office/drawing/2014/main" val="235837881"/>
                    </a:ext>
                  </a:extLst>
                </a:gridCol>
                <a:gridCol w="493776">
                  <a:extLst>
                    <a:ext uri="{9D8B030D-6E8A-4147-A177-3AD203B41FA5}">
                      <a16:colId xmlns:a16="http://schemas.microsoft.com/office/drawing/2014/main" val="3145624463"/>
                    </a:ext>
                  </a:extLst>
                </a:gridCol>
                <a:gridCol w="493776">
                  <a:extLst>
                    <a:ext uri="{9D8B030D-6E8A-4147-A177-3AD203B41FA5}">
                      <a16:colId xmlns:a16="http://schemas.microsoft.com/office/drawing/2014/main" val="1672149402"/>
                    </a:ext>
                  </a:extLst>
                </a:gridCol>
                <a:gridCol w="493776">
                  <a:extLst>
                    <a:ext uri="{9D8B030D-6E8A-4147-A177-3AD203B41FA5}">
                      <a16:colId xmlns:a16="http://schemas.microsoft.com/office/drawing/2014/main" val="3113092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34462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- 2025-05-01 16:20:00</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mal eine Louis Vuitton-Torte gesehen? Oder eine Aldi-Torte? Dieser syrische Bäcker backt die ungewöhnlichsten Torten und seine Kunden lieben sie. 🍰🍬 
Egal, welches Thema, egal, welche Form, egal, welche Größe - Faraj Adam backt sogar 2m hohe Torten und hat damit in Deutschland nicht nur eine zweite Heimat gefunden, sondern ist in ganz NRW bekannt für seine Backwerke. 🧁 
Welche Torte isst du am liebsten? 
#Bäcker #Torten #Kunst #BackenMachtGlücklich #Lokalzeit #WDR #ARD #Essen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https://quintly-eu-image-storage.s3.amazonaws.com/60b0c1ceafa7b1885479f8b118a661a3/a5b9d2207fc0c9f890542838938c6822.jpg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19086</a:t>
                      </a:r>
                    </a:p>
                  </a:txBody>
                  <a:tcPr/>
                </a:tc>
                <a:extLst>
                  <a:ext uri="{0D108BD9-81ED-4DB2-BD59-A6C34878D82A}">
                    <a16:rowId xmlns:a16="http://schemas.microsoft.com/office/drawing/2014/main" val="1941439403"/>
                  </a:ext>
                </a:extLst>
              </a:tr>
            </a:tbl>
          </a:graphicData>
        </a:graphic>
      </p:graphicFrame>
      <p:sp>
        <p:nvSpPr>
          <p:cNvPr id="4" name="Text Placeholder 3">
            <a:extLst>
              <a:ext uri="{FF2B5EF4-FFF2-40B4-BE49-F238E27FC236}">
                <a16:creationId xmlns:a16="http://schemas.microsoft.com/office/drawing/2014/main" id="{B3C43A6A-D32A-4486-B3D4-FDBAF5C2F171}"/>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2353991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E4009-359D-4CC6-BF9B-5CF57BF5C4E6}"/>
              </a:ext>
            </a:extLst>
          </p:cNvPr>
          <p:cNvSpPr>
            <a:spLocks noGrp="1"/>
          </p:cNvSpPr>
          <p:nvPr>
            <p:ph type="title"/>
          </p:nvPr>
        </p:nvSpPr>
        <p:spPr/>
        <p:txBody>
          <a:bodyPr/>
          <a:lstStyle/>
          <a:p>
            <a:r>
              <a:rPr lang="en-US"/>
              <a:t>Instagram Posts Table (mit Shares) | lokalzeit - 10 of 22</a:t>
            </a:r>
          </a:p>
        </p:txBody>
      </p:sp>
      <p:graphicFrame>
        <p:nvGraphicFramePr>
          <p:cNvPr id="5" name="Table Placeholder 4">
            <a:extLst>
              <a:ext uri="{FF2B5EF4-FFF2-40B4-BE49-F238E27FC236}">
                <a16:creationId xmlns:a16="http://schemas.microsoft.com/office/drawing/2014/main" id="{EA732B09-B60A-49CA-B3D9-E9B26759AE70}"/>
              </a:ext>
            </a:extLst>
          </p:cNvPr>
          <p:cNvGraphicFramePr>
            <a:graphicFrameLocks noGrp="1"/>
          </p:cNvGraphicFramePr>
          <p:nvPr>
            <p:ph type="tbl" sz="quarter" idx="13"/>
            <p:extLst>
              <p:ext uri="{D42A27DB-BD31-4B8C-83A1-F6EECF244321}">
                <p14:modId xmlns:p14="http://schemas.microsoft.com/office/powerpoint/2010/main" val="2054230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35830391"/>
                    </a:ext>
                  </a:extLst>
                </a:gridCol>
                <a:gridCol w="1152144">
                  <a:extLst>
                    <a:ext uri="{9D8B030D-6E8A-4147-A177-3AD203B41FA5}">
                      <a16:colId xmlns:a16="http://schemas.microsoft.com/office/drawing/2014/main" val="2582810135"/>
                    </a:ext>
                  </a:extLst>
                </a:gridCol>
                <a:gridCol w="1481328">
                  <a:extLst>
                    <a:ext uri="{9D8B030D-6E8A-4147-A177-3AD203B41FA5}">
                      <a16:colId xmlns:a16="http://schemas.microsoft.com/office/drawing/2014/main" val="2764196686"/>
                    </a:ext>
                  </a:extLst>
                </a:gridCol>
                <a:gridCol w="493776">
                  <a:extLst>
                    <a:ext uri="{9D8B030D-6E8A-4147-A177-3AD203B41FA5}">
                      <a16:colId xmlns:a16="http://schemas.microsoft.com/office/drawing/2014/main" val="2701828516"/>
                    </a:ext>
                  </a:extLst>
                </a:gridCol>
                <a:gridCol w="493776">
                  <a:extLst>
                    <a:ext uri="{9D8B030D-6E8A-4147-A177-3AD203B41FA5}">
                      <a16:colId xmlns:a16="http://schemas.microsoft.com/office/drawing/2014/main" val="2730426453"/>
                    </a:ext>
                  </a:extLst>
                </a:gridCol>
                <a:gridCol w="493776">
                  <a:extLst>
                    <a:ext uri="{9D8B030D-6E8A-4147-A177-3AD203B41FA5}">
                      <a16:colId xmlns:a16="http://schemas.microsoft.com/office/drawing/2014/main" val="483051420"/>
                    </a:ext>
                  </a:extLst>
                </a:gridCol>
                <a:gridCol w="493776">
                  <a:extLst>
                    <a:ext uri="{9D8B030D-6E8A-4147-A177-3AD203B41FA5}">
                      <a16:colId xmlns:a16="http://schemas.microsoft.com/office/drawing/2014/main" val="2455959132"/>
                    </a:ext>
                  </a:extLst>
                </a:gridCol>
                <a:gridCol w="493776">
                  <a:extLst>
                    <a:ext uri="{9D8B030D-6E8A-4147-A177-3AD203B41FA5}">
                      <a16:colId xmlns:a16="http://schemas.microsoft.com/office/drawing/2014/main" val="1508970040"/>
                    </a:ext>
                  </a:extLst>
                </a:gridCol>
                <a:gridCol w="493776">
                  <a:extLst>
                    <a:ext uri="{9D8B030D-6E8A-4147-A177-3AD203B41FA5}">
                      <a16:colId xmlns:a16="http://schemas.microsoft.com/office/drawing/2014/main" val="3092784102"/>
                    </a:ext>
                  </a:extLst>
                </a:gridCol>
                <a:gridCol w="493776">
                  <a:extLst>
                    <a:ext uri="{9D8B030D-6E8A-4147-A177-3AD203B41FA5}">
                      <a16:colId xmlns:a16="http://schemas.microsoft.com/office/drawing/2014/main" val="102860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7184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- 2025-05-01 10:55:00</a:t>
                      </a:r>
                      <a:r>
                        <a:rPr kumimoji="0" lang="de-DE" sz="1000" b="0" i="0" u="none" strike="noStrike" kern="1200" cap="none" spc="0" normalizeH="0" baseline="0" noProof="0">
                          <a:ln>
                            <a:noFill/>
                          </a:ln>
                          <a:solidFill>
                            <a:prstClr val="black"/>
                          </a:solidFill>
                          <a:effectLst/>
                          <a:uLnTx/>
                          <a:uFillTx/>
                          <a:latin typeface="Calibri"/>
                          <a:ea typeface="+mn-ea"/>
                          <a:cs typeface="+mn-cs"/>
                        </a:rPr>
                        <a:t>
 Weil es immer weniger Tierärzte gibt, fährt Judith rund 600 Kilometer pro Woche, um Landwirten und ihren Tieren in Schmallenberg und Umgebung zu helfen. 🐄🐖
Alles, weil sie Wiederkäuer liebt und weiß, dass sie gebraucht wird. 🫶🏼
#Lokalzeit #WDR #ARD #Landwirtschaft #Bauern #Kühe #Westfalen #Schmallenberg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https://quintly-eu-image-storage.s3.amazonaws.com/60b0c1ceafa7b1885479f8b118a661a3/e182c86c33a2ce971122792adf66007c.jpg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17557</a:t>
                      </a:r>
                    </a:p>
                  </a:txBody>
                  <a:tcPr/>
                </a:tc>
                <a:extLst>
                  <a:ext uri="{0D108BD9-81ED-4DB2-BD59-A6C34878D82A}">
                    <a16:rowId xmlns:a16="http://schemas.microsoft.com/office/drawing/2014/main" val="4240630594"/>
                  </a:ext>
                </a:extLst>
              </a:tr>
            </a:tbl>
          </a:graphicData>
        </a:graphic>
      </p:graphicFrame>
      <p:sp>
        <p:nvSpPr>
          <p:cNvPr id="4" name="Text Placeholder 3">
            <a:extLst>
              <a:ext uri="{FF2B5EF4-FFF2-40B4-BE49-F238E27FC236}">
                <a16:creationId xmlns:a16="http://schemas.microsoft.com/office/drawing/2014/main" id="{540E815A-E353-4AC6-B59D-C9D73401E6DF}"/>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1210235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ECB3-2638-4FE0-AF42-8092D5B6E734}"/>
              </a:ext>
            </a:extLst>
          </p:cNvPr>
          <p:cNvSpPr>
            <a:spLocks noGrp="1"/>
          </p:cNvSpPr>
          <p:nvPr>
            <p:ph type="title"/>
          </p:nvPr>
        </p:nvSpPr>
        <p:spPr/>
        <p:txBody>
          <a:bodyPr/>
          <a:lstStyle/>
          <a:p>
            <a:r>
              <a:rPr lang="en-US"/>
              <a:t>Instagram Posts Table (mit Shares) | lokalzeit - 11 of 22</a:t>
            </a:r>
          </a:p>
        </p:txBody>
      </p:sp>
      <p:graphicFrame>
        <p:nvGraphicFramePr>
          <p:cNvPr id="5" name="Table Placeholder 4">
            <a:extLst>
              <a:ext uri="{FF2B5EF4-FFF2-40B4-BE49-F238E27FC236}">
                <a16:creationId xmlns:a16="http://schemas.microsoft.com/office/drawing/2014/main" id="{0AD5697E-D6B9-45FA-B3A2-5CA5C1A7B9BF}"/>
              </a:ext>
            </a:extLst>
          </p:cNvPr>
          <p:cNvGraphicFramePr>
            <a:graphicFrameLocks noGrp="1"/>
          </p:cNvGraphicFramePr>
          <p:nvPr>
            <p:ph type="tbl" sz="quarter" idx="13"/>
            <p:extLst>
              <p:ext uri="{D42A27DB-BD31-4B8C-83A1-F6EECF244321}">
                <p14:modId xmlns:p14="http://schemas.microsoft.com/office/powerpoint/2010/main" val="2219005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8065265"/>
                    </a:ext>
                  </a:extLst>
                </a:gridCol>
                <a:gridCol w="1152144">
                  <a:extLst>
                    <a:ext uri="{9D8B030D-6E8A-4147-A177-3AD203B41FA5}">
                      <a16:colId xmlns:a16="http://schemas.microsoft.com/office/drawing/2014/main" val="1613742593"/>
                    </a:ext>
                  </a:extLst>
                </a:gridCol>
                <a:gridCol w="1481328">
                  <a:extLst>
                    <a:ext uri="{9D8B030D-6E8A-4147-A177-3AD203B41FA5}">
                      <a16:colId xmlns:a16="http://schemas.microsoft.com/office/drawing/2014/main" val="1598020394"/>
                    </a:ext>
                  </a:extLst>
                </a:gridCol>
                <a:gridCol w="493776">
                  <a:extLst>
                    <a:ext uri="{9D8B030D-6E8A-4147-A177-3AD203B41FA5}">
                      <a16:colId xmlns:a16="http://schemas.microsoft.com/office/drawing/2014/main" val="583616064"/>
                    </a:ext>
                  </a:extLst>
                </a:gridCol>
                <a:gridCol w="493776">
                  <a:extLst>
                    <a:ext uri="{9D8B030D-6E8A-4147-A177-3AD203B41FA5}">
                      <a16:colId xmlns:a16="http://schemas.microsoft.com/office/drawing/2014/main" val="2880045746"/>
                    </a:ext>
                  </a:extLst>
                </a:gridCol>
                <a:gridCol w="493776">
                  <a:extLst>
                    <a:ext uri="{9D8B030D-6E8A-4147-A177-3AD203B41FA5}">
                      <a16:colId xmlns:a16="http://schemas.microsoft.com/office/drawing/2014/main" val="3598477021"/>
                    </a:ext>
                  </a:extLst>
                </a:gridCol>
                <a:gridCol w="493776">
                  <a:extLst>
                    <a:ext uri="{9D8B030D-6E8A-4147-A177-3AD203B41FA5}">
                      <a16:colId xmlns:a16="http://schemas.microsoft.com/office/drawing/2014/main" val="3267506497"/>
                    </a:ext>
                  </a:extLst>
                </a:gridCol>
                <a:gridCol w="493776">
                  <a:extLst>
                    <a:ext uri="{9D8B030D-6E8A-4147-A177-3AD203B41FA5}">
                      <a16:colId xmlns:a16="http://schemas.microsoft.com/office/drawing/2014/main" val="1832790722"/>
                    </a:ext>
                  </a:extLst>
                </a:gridCol>
                <a:gridCol w="493776">
                  <a:extLst>
                    <a:ext uri="{9D8B030D-6E8A-4147-A177-3AD203B41FA5}">
                      <a16:colId xmlns:a16="http://schemas.microsoft.com/office/drawing/2014/main" val="1193915507"/>
                    </a:ext>
                  </a:extLst>
                </a:gridCol>
                <a:gridCol w="493776">
                  <a:extLst>
                    <a:ext uri="{9D8B030D-6E8A-4147-A177-3AD203B41FA5}">
                      <a16:colId xmlns:a16="http://schemas.microsoft.com/office/drawing/2014/main" val="1774122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122765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- 2025-04-29 10:21:36</a:t>
                      </a:r>
                      <a:r>
                        <a:rPr kumimoji="0" lang="de-DE" sz="1000" b="0" i="0" u="none" strike="noStrike" kern="1200" cap="none" spc="0" normalizeH="0" baseline="0" noProof="0">
                          <a:ln>
                            <a:noFill/>
                          </a:ln>
                          <a:solidFill>
                            <a:prstClr val="black"/>
                          </a:solidFill>
                          <a:effectLst/>
                          <a:uLnTx/>
                          <a:uFillTx/>
                          <a:latin typeface="Calibri"/>
                          <a:ea typeface="+mn-ea"/>
                          <a:cs typeface="+mn-cs"/>
                        </a:rPr>
                        <a:t>
 Was willst du in dem Alter noch leisten können? 💪 
Kurt Hanz steht mit seinen 83 Jahren nicht nur am Mittelkreis rum. Auch sein Hausarzt sagt: Er ist noch topfit! So kann er so gut wie jedes Wochenende im Kreis Moers die Spiele pfeifen. ⚽️ 
Besonders schön sind für ihn die Momente, wenn er Altherren pfeift, die er schon aus ihrer Jugend-Fußballzeit kennt. Sein Weg ging aber noch weiter. 🏃‍♂️ 
Denn in den mehr als 3.400 Spielen hat er selbst bis zur Bezirksliga gepfiffen und war Schiedsrichter-Assistent in der damaligen 4. Liga. Sein Highlight: Bei den Spielen der Reservemannschaften von Profivereinen den Schiedsrichter-Assistent zu machen. 🥰 
👨‍💻Autor: Jonas Burgwinkel 
#Fußball #Schiedsrichter #Kreisliga #Moers #Ehrenamt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https://quintly-eu-image-storage.s3.amazonaws.com/60b0c1ceafa7b1885479f8b118a661a3/b8041ee30dd0bb9150416b2c326ecc84.jpg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16226</a:t>
                      </a:r>
                    </a:p>
                  </a:txBody>
                  <a:tcPr/>
                </a:tc>
                <a:extLst>
                  <a:ext uri="{0D108BD9-81ED-4DB2-BD59-A6C34878D82A}">
                    <a16:rowId xmlns:a16="http://schemas.microsoft.com/office/drawing/2014/main" val="1972246677"/>
                  </a:ext>
                </a:extLst>
              </a:tr>
            </a:tbl>
          </a:graphicData>
        </a:graphic>
      </p:graphicFrame>
      <p:sp>
        <p:nvSpPr>
          <p:cNvPr id="4" name="Text Placeholder 3">
            <a:extLst>
              <a:ext uri="{FF2B5EF4-FFF2-40B4-BE49-F238E27FC236}">
                <a16:creationId xmlns:a16="http://schemas.microsoft.com/office/drawing/2014/main" id="{CD430C7C-4B96-475C-9B07-46BF8190FB16}"/>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622501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0269C-CCE1-4341-8D3C-B46090A37C5E}"/>
              </a:ext>
            </a:extLst>
          </p:cNvPr>
          <p:cNvSpPr>
            <a:spLocks noGrp="1"/>
          </p:cNvSpPr>
          <p:nvPr>
            <p:ph type="title"/>
          </p:nvPr>
        </p:nvSpPr>
        <p:spPr/>
        <p:txBody>
          <a:bodyPr/>
          <a:lstStyle/>
          <a:p>
            <a:r>
              <a:rPr lang="en-US"/>
              <a:t>Instagram Posts Table (mit Shares) | lokalzeit - 12 of 22</a:t>
            </a:r>
          </a:p>
        </p:txBody>
      </p:sp>
      <p:graphicFrame>
        <p:nvGraphicFramePr>
          <p:cNvPr id="5" name="Table Placeholder 4">
            <a:extLst>
              <a:ext uri="{FF2B5EF4-FFF2-40B4-BE49-F238E27FC236}">
                <a16:creationId xmlns:a16="http://schemas.microsoft.com/office/drawing/2014/main" id="{8C213701-66AA-4F5F-9FBC-168B5A1AD39C}"/>
              </a:ext>
            </a:extLst>
          </p:cNvPr>
          <p:cNvGraphicFramePr>
            <a:graphicFrameLocks noGrp="1"/>
          </p:cNvGraphicFramePr>
          <p:nvPr>
            <p:ph type="tbl" sz="quarter" idx="13"/>
            <p:extLst>
              <p:ext uri="{D42A27DB-BD31-4B8C-83A1-F6EECF244321}">
                <p14:modId xmlns:p14="http://schemas.microsoft.com/office/powerpoint/2010/main" val="3952981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23751922"/>
                    </a:ext>
                  </a:extLst>
                </a:gridCol>
                <a:gridCol w="1152144">
                  <a:extLst>
                    <a:ext uri="{9D8B030D-6E8A-4147-A177-3AD203B41FA5}">
                      <a16:colId xmlns:a16="http://schemas.microsoft.com/office/drawing/2014/main" val="2982652249"/>
                    </a:ext>
                  </a:extLst>
                </a:gridCol>
                <a:gridCol w="1481328">
                  <a:extLst>
                    <a:ext uri="{9D8B030D-6E8A-4147-A177-3AD203B41FA5}">
                      <a16:colId xmlns:a16="http://schemas.microsoft.com/office/drawing/2014/main" val="300132304"/>
                    </a:ext>
                  </a:extLst>
                </a:gridCol>
                <a:gridCol w="493776">
                  <a:extLst>
                    <a:ext uri="{9D8B030D-6E8A-4147-A177-3AD203B41FA5}">
                      <a16:colId xmlns:a16="http://schemas.microsoft.com/office/drawing/2014/main" val="95113355"/>
                    </a:ext>
                  </a:extLst>
                </a:gridCol>
                <a:gridCol w="493776">
                  <a:extLst>
                    <a:ext uri="{9D8B030D-6E8A-4147-A177-3AD203B41FA5}">
                      <a16:colId xmlns:a16="http://schemas.microsoft.com/office/drawing/2014/main" val="1836994684"/>
                    </a:ext>
                  </a:extLst>
                </a:gridCol>
                <a:gridCol w="493776">
                  <a:extLst>
                    <a:ext uri="{9D8B030D-6E8A-4147-A177-3AD203B41FA5}">
                      <a16:colId xmlns:a16="http://schemas.microsoft.com/office/drawing/2014/main" val="557359192"/>
                    </a:ext>
                  </a:extLst>
                </a:gridCol>
                <a:gridCol w="493776">
                  <a:extLst>
                    <a:ext uri="{9D8B030D-6E8A-4147-A177-3AD203B41FA5}">
                      <a16:colId xmlns:a16="http://schemas.microsoft.com/office/drawing/2014/main" val="1359353316"/>
                    </a:ext>
                  </a:extLst>
                </a:gridCol>
                <a:gridCol w="493776">
                  <a:extLst>
                    <a:ext uri="{9D8B030D-6E8A-4147-A177-3AD203B41FA5}">
                      <a16:colId xmlns:a16="http://schemas.microsoft.com/office/drawing/2014/main" val="2430878480"/>
                    </a:ext>
                  </a:extLst>
                </a:gridCol>
                <a:gridCol w="493776">
                  <a:extLst>
                    <a:ext uri="{9D8B030D-6E8A-4147-A177-3AD203B41FA5}">
                      <a16:colId xmlns:a16="http://schemas.microsoft.com/office/drawing/2014/main" val="3278607030"/>
                    </a:ext>
                  </a:extLst>
                </a:gridCol>
                <a:gridCol w="493776">
                  <a:extLst>
                    <a:ext uri="{9D8B030D-6E8A-4147-A177-3AD203B41FA5}">
                      <a16:colId xmlns:a16="http://schemas.microsoft.com/office/drawing/2014/main" val="147020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6553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- 2025-05-04 14:12:42</a:t>
                      </a:r>
                      <a:r>
                        <a:rPr kumimoji="0" lang="de-DE" sz="1000" b="0" i="0" u="none" strike="noStrike" kern="1200" cap="none" spc="0" normalizeH="0" baseline="0" noProof="0">
                          <a:ln>
                            <a:noFill/>
                          </a:ln>
                          <a:solidFill>
                            <a:prstClr val="black"/>
                          </a:solidFill>
                          <a:effectLst/>
                          <a:uLnTx/>
                          <a:uFillTx/>
                          <a:latin typeface="Calibri"/>
                          <a:ea typeface="+mn-ea"/>
                          <a:cs typeface="+mn-cs"/>
                        </a:rPr>
                        <a:t>
 Sie war auf der Suche nach Liebe und verlor 70.000 Euro. 😢💔 Mit ihrer Geschichte will Gundel Herrmann andere Menschen warnen. 
Sie lernt Eric auf einer Dating-Plattform kennen, einen angeblich spanischen Geschäftsmann, der die große Liebe sucht. Was er offenbar wirklich gesucht hat: Jemand einsames wie Gundel, die er um möglichst viel Geld betrügen kann. 
Gundel soll ihm dabei helfen, seine Firma zu retten: Jetzt zahlt sie einen Kredit über 70.000 Euro ab. Das Geld wird sie laut Polizei wohl nie wieder sehen. Und Eric ebenfalls, denn er hat wahrscheinlich nie existiert. 
Immerhin: Mittlerweile hat Gundel jemand Neues, Reales kennengelernt. ❤️‍🩹
👩‍💻Autorin: Laura Kasprowiak
#LoveScamming #Liebe #WDR #Lokalzeit #ARD #Duisburg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https://quintly-eu-image-storage.s3.amazonaws.com/60b0c1ceafa7b1885479f8b118a661a3/2d214104a2ffe83f299e8ddd787453fc.jpg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15526</a:t>
                      </a:r>
                    </a:p>
                  </a:txBody>
                  <a:tcPr/>
                </a:tc>
                <a:extLst>
                  <a:ext uri="{0D108BD9-81ED-4DB2-BD59-A6C34878D82A}">
                    <a16:rowId xmlns:a16="http://schemas.microsoft.com/office/drawing/2014/main" val="419484980"/>
                  </a:ext>
                </a:extLst>
              </a:tr>
            </a:tbl>
          </a:graphicData>
        </a:graphic>
      </p:graphicFrame>
      <p:sp>
        <p:nvSpPr>
          <p:cNvPr id="4" name="Text Placeholder 3">
            <a:extLst>
              <a:ext uri="{FF2B5EF4-FFF2-40B4-BE49-F238E27FC236}">
                <a16:creationId xmlns:a16="http://schemas.microsoft.com/office/drawing/2014/main" id="{6CAAB5EE-F874-44C8-A818-0040405ED7F3}"/>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3752541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28943-FD42-45A2-8764-DA7EDAE309B6}"/>
              </a:ext>
            </a:extLst>
          </p:cNvPr>
          <p:cNvSpPr>
            <a:spLocks noGrp="1"/>
          </p:cNvSpPr>
          <p:nvPr>
            <p:ph type="title"/>
          </p:nvPr>
        </p:nvSpPr>
        <p:spPr/>
        <p:txBody>
          <a:bodyPr/>
          <a:lstStyle/>
          <a:p>
            <a:r>
              <a:rPr lang="en-US"/>
              <a:t>Instagram Posts Table (mit Shares) | lokalzeit - 13 of 22</a:t>
            </a:r>
          </a:p>
        </p:txBody>
      </p:sp>
      <p:graphicFrame>
        <p:nvGraphicFramePr>
          <p:cNvPr id="5" name="Table Placeholder 4">
            <a:extLst>
              <a:ext uri="{FF2B5EF4-FFF2-40B4-BE49-F238E27FC236}">
                <a16:creationId xmlns:a16="http://schemas.microsoft.com/office/drawing/2014/main" id="{761A0C73-23C7-48B6-BF87-86D1E01D2F36}"/>
              </a:ext>
            </a:extLst>
          </p:cNvPr>
          <p:cNvGraphicFramePr>
            <a:graphicFrameLocks noGrp="1"/>
          </p:cNvGraphicFramePr>
          <p:nvPr>
            <p:ph type="tbl" sz="quarter" idx="13"/>
            <p:extLst>
              <p:ext uri="{D42A27DB-BD31-4B8C-83A1-F6EECF244321}">
                <p14:modId xmlns:p14="http://schemas.microsoft.com/office/powerpoint/2010/main" val="4070330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5920848"/>
                    </a:ext>
                  </a:extLst>
                </a:gridCol>
                <a:gridCol w="1152144">
                  <a:extLst>
                    <a:ext uri="{9D8B030D-6E8A-4147-A177-3AD203B41FA5}">
                      <a16:colId xmlns:a16="http://schemas.microsoft.com/office/drawing/2014/main" val="3820907307"/>
                    </a:ext>
                  </a:extLst>
                </a:gridCol>
                <a:gridCol w="1481328">
                  <a:extLst>
                    <a:ext uri="{9D8B030D-6E8A-4147-A177-3AD203B41FA5}">
                      <a16:colId xmlns:a16="http://schemas.microsoft.com/office/drawing/2014/main" val="1546366440"/>
                    </a:ext>
                  </a:extLst>
                </a:gridCol>
                <a:gridCol w="493776">
                  <a:extLst>
                    <a:ext uri="{9D8B030D-6E8A-4147-A177-3AD203B41FA5}">
                      <a16:colId xmlns:a16="http://schemas.microsoft.com/office/drawing/2014/main" val="517348817"/>
                    </a:ext>
                  </a:extLst>
                </a:gridCol>
                <a:gridCol w="493776">
                  <a:extLst>
                    <a:ext uri="{9D8B030D-6E8A-4147-A177-3AD203B41FA5}">
                      <a16:colId xmlns:a16="http://schemas.microsoft.com/office/drawing/2014/main" val="3417255723"/>
                    </a:ext>
                  </a:extLst>
                </a:gridCol>
                <a:gridCol w="493776">
                  <a:extLst>
                    <a:ext uri="{9D8B030D-6E8A-4147-A177-3AD203B41FA5}">
                      <a16:colId xmlns:a16="http://schemas.microsoft.com/office/drawing/2014/main" val="2192041045"/>
                    </a:ext>
                  </a:extLst>
                </a:gridCol>
                <a:gridCol w="493776">
                  <a:extLst>
                    <a:ext uri="{9D8B030D-6E8A-4147-A177-3AD203B41FA5}">
                      <a16:colId xmlns:a16="http://schemas.microsoft.com/office/drawing/2014/main" val="2678902321"/>
                    </a:ext>
                  </a:extLst>
                </a:gridCol>
                <a:gridCol w="493776">
                  <a:extLst>
                    <a:ext uri="{9D8B030D-6E8A-4147-A177-3AD203B41FA5}">
                      <a16:colId xmlns:a16="http://schemas.microsoft.com/office/drawing/2014/main" val="1440887581"/>
                    </a:ext>
                  </a:extLst>
                </a:gridCol>
                <a:gridCol w="493776">
                  <a:extLst>
                    <a:ext uri="{9D8B030D-6E8A-4147-A177-3AD203B41FA5}">
                      <a16:colId xmlns:a16="http://schemas.microsoft.com/office/drawing/2014/main" val="2850940027"/>
                    </a:ext>
                  </a:extLst>
                </a:gridCol>
                <a:gridCol w="493776">
                  <a:extLst>
                    <a:ext uri="{9D8B030D-6E8A-4147-A177-3AD203B41FA5}">
                      <a16:colId xmlns:a16="http://schemas.microsoft.com/office/drawing/2014/main" val="1060071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6679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- 2025-04-28 13:40:00</a:t>
                      </a:r>
                      <a:r>
                        <a:rPr kumimoji="0" lang="de-DE" sz="1000" b="0" i="0" u="none" strike="noStrike" kern="1200" cap="none" spc="0" normalizeH="0" baseline="0" noProof="0">
                          <a:ln>
                            <a:noFill/>
                          </a:ln>
                          <a:solidFill>
                            <a:prstClr val="black"/>
                          </a:solidFill>
                          <a:effectLst/>
                          <a:uLnTx/>
                          <a:uFillTx/>
                          <a:latin typeface="Calibri"/>
                          <a:ea typeface="+mn-ea"/>
                          <a:cs typeface="+mn-cs"/>
                        </a:rPr>
                        <a:t>
 TW: In diesem Reel geht es um sexuellen Missbrauch, Sucht und Prostitution.
Susan lebt ein bewegtes Leben zwischen Sucht und Prostitution. Doch im Café Come In in Dortmund findet sie nicht nur Unterstützung, sondern auch einen sicheren Rückzugsort. 🤝❤️
Hier spricht sie über ihre Erfahrungen und gibt anderen Mut. Außerdem hilft sie auch in der Kleiderkammer.
@kober_dortmund 
👩🏼‍💻Autorin: Paula Weber
#Sozialearbeit #Frauenrechte #Sicherheit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https://quintly-eu-image-storage.s3.amazonaws.com/60b0c1ceafa7b1885479f8b118a661a3/43b1252a6efb6769eb8f93566109cb9a.jpg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14946</a:t>
                      </a:r>
                    </a:p>
                  </a:txBody>
                  <a:tcPr/>
                </a:tc>
                <a:extLst>
                  <a:ext uri="{0D108BD9-81ED-4DB2-BD59-A6C34878D82A}">
                    <a16:rowId xmlns:a16="http://schemas.microsoft.com/office/drawing/2014/main" val="2534328204"/>
                  </a:ext>
                </a:extLst>
              </a:tr>
            </a:tbl>
          </a:graphicData>
        </a:graphic>
      </p:graphicFrame>
      <p:sp>
        <p:nvSpPr>
          <p:cNvPr id="4" name="Text Placeholder 3">
            <a:extLst>
              <a:ext uri="{FF2B5EF4-FFF2-40B4-BE49-F238E27FC236}">
                <a16:creationId xmlns:a16="http://schemas.microsoft.com/office/drawing/2014/main" id="{F0759C0D-7919-4997-A7D6-40115615EAC5}"/>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1885179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6C0FD-4889-4DFE-8F60-CB1452BDAA89}"/>
              </a:ext>
            </a:extLst>
          </p:cNvPr>
          <p:cNvSpPr>
            <a:spLocks noGrp="1"/>
          </p:cNvSpPr>
          <p:nvPr>
            <p:ph type="title"/>
          </p:nvPr>
        </p:nvSpPr>
        <p:spPr/>
        <p:txBody>
          <a:bodyPr/>
          <a:lstStyle/>
          <a:p>
            <a:r>
              <a:rPr lang="en-US"/>
              <a:t>Instagram Posts Table (mit Shares) | lokalzeit - 14 of 22</a:t>
            </a:r>
          </a:p>
        </p:txBody>
      </p:sp>
      <p:graphicFrame>
        <p:nvGraphicFramePr>
          <p:cNvPr id="5" name="Table Placeholder 4">
            <a:extLst>
              <a:ext uri="{FF2B5EF4-FFF2-40B4-BE49-F238E27FC236}">
                <a16:creationId xmlns:a16="http://schemas.microsoft.com/office/drawing/2014/main" id="{3D99744C-DDAE-4E2E-B8F4-821D1CC2D245}"/>
              </a:ext>
            </a:extLst>
          </p:cNvPr>
          <p:cNvGraphicFramePr>
            <a:graphicFrameLocks noGrp="1"/>
          </p:cNvGraphicFramePr>
          <p:nvPr>
            <p:ph type="tbl" sz="quarter" idx="13"/>
            <p:extLst>
              <p:ext uri="{D42A27DB-BD31-4B8C-83A1-F6EECF244321}">
                <p14:modId xmlns:p14="http://schemas.microsoft.com/office/powerpoint/2010/main" val="3618126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39704727"/>
                    </a:ext>
                  </a:extLst>
                </a:gridCol>
                <a:gridCol w="1152144">
                  <a:extLst>
                    <a:ext uri="{9D8B030D-6E8A-4147-A177-3AD203B41FA5}">
                      <a16:colId xmlns:a16="http://schemas.microsoft.com/office/drawing/2014/main" val="1439629826"/>
                    </a:ext>
                  </a:extLst>
                </a:gridCol>
                <a:gridCol w="1481328">
                  <a:extLst>
                    <a:ext uri="{9D8B030D-6E8A-4147-A177-3AD203B41FA5}">
                      <a16:colId xmlns:a16="http://schemas.microsoft.com/office/drawing/2014/main" val="3128014534"/>
                    </a:ext>
                  </a:extLst>
                </a:gridCol>
                <a:gridCol w="493776">
                  <a:extLst>
                    <a:ext uri="{9D8B030D-6E8A-4147-A177-3AD203B41FA5}">
                      <a16:colId xmlns:a16="http://schemas.microsoft.com/office/drawing/2014/main" val="3120619537"/>
                    </a:ext>
                  </a:extLst>
                </a:gridCol>
                <a:gridCol w="493776">
                  <a:extLst>
                    <a:ext uri="{9D8B030D-6E8A-4147-A177-3AD203B41FA5}">
                      <a16:colId xmlns:a16="http://schemas.microsoft.com/office/drawing/2014/main" val="18643910"/>
                    </a:ext>
                  </a:extLst>
                </a:gridCol>
                <a:gridCol w="493776">
                  <a:extLst>
                    <a:ext uri="{9D8B030D-6E8A-4147-A177-3AD203B41FA5}">
                      <a16:colId xmlns:a16="http://schemas.microsoft.com/office/drawing/2014/main" val="2625575301"/>
                    </a:ext>
                  </a:extLst>
                </a:gridCol>
                <a:gridCol w="493776">
                  <a:extLst>
                    <a:ext uri="{9D8B030D-6E8A-4147-A177-3AD203B41FA5}">
                      <a16:colId xmlns:a16="http://schemas.microsoft.com/office/drawing/2014/main" val="586274715"/>
                    </a:ext>
                  </a:extLst>
                </a:gridCol>
                <a:gridCol w="493776">
                  <a:extLst>
                    <a:ext uri="{9D8B030D-6E8A-4147-A177-3AD203B41FA5}">
                      <a16:colId xmlns:a16="http://schemas.microsoft.com/office/drawing/2014/main" val="814286411"/>
                    </a:ext>
                  </a:extLst>
                </a:gridCol>
                <a:gridCol w="493776">
                  <a:extLst>
                    <a:ext uri="{9D8B030D-6E8A-4147-A177-3AD203B41FA5}">
                      <a16:colId xmlns:a16="http://schemas.microsoft.com/office/drawing/2014/main" val="704342171"/>
                    </a:ext>
                  </a:extLst>
                </a:gridCol>
                <a:gridCol w="493776">
                  <a:extLst>
                    <a:ext uri="{9D8B030D-6E8A-4147-A177-3AD203B41FA5}">
                      <a16:colId xmlns:a16="http://schemas.microsoft.com/office/drawing/2014/main" val="3571512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42980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- 2025-05-04 16:57:21</a:t>
                      </a:r>
                      <a:r>
                        <a:rPr kumimoji="0" lang="de-DE" sz="1000" b="0" i="0" u="none" strike="noStrike" kern="1200" cap="none" spc="0" normalizeH="0" baseline="0" noProof="0">
                          <a:ln>
                            <a:noFill/>
                          </a:ln>
                          <a:solidFill>
                            <a:prstClr val="black"/>
                          </a:solidFill>
                          <a:effectLst/>
                          <a:uLnTx/>
                          <a:uFillTx/>
                          <a:latin typeface="Calibri"/>
                          <a:ea typeface="+mn-ea"/>
                          <a:cs typeface="+mn-cs"/>
                        </a:rPr>
                        <a:t>
 Julia aus Saerbeck bietet Backkurse an.
Eigentlich ist das nichts besonderes. Aber Julia hat nur eine funktionierende Hand. 🍰🍞
Sie ist seit einer OP halbseitig gelähmt, weil ein Nerv getrennt werden musste. In der Reha hat sie das Backen für sich entdeckt und gibt seitdem Backkurse - für Frauen mit und ohne Handicap. ❤️
🧑‍💻Autor: Dennis Burk
#WDR #ARD #Lokalzeit #Münsterland #Saerbeck #Backen #Hobby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https://quintly-eu-image-storage.s3.amazonaws.com/60b0c1ceafa7b1885479f8b118a661a3/01f4932f78d5607ba9ca92b636ff0c13.jpg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13828</a:t>
                      </a:r>
                    </a:p>
                  </a:txBody>
                  <a:tcPr/>
                </a:tc>
                <a:extLst>
                  <a:ext uri="{0D108BD9-81ED-4DB2-BD59-A6C34878D82A}">
                    <a16:rowId xmlns:a16="http://schemas.microsoft.com/office/drawing/2014/main" val="1080752252"/>
                  </a:ext>
                </a:extLst>
              </a:tr>
            </a:tbl>
          </a:graphicData>
        </a:graphic>
      </p:graphicFrame>
      <p:sp>
        <p:nvSpPr>
          <p:cNvPr id="4" name="Text Placeholder 3">
            <a:extLst>
              <a:ext uri="{FF2B5EF4-FFF2-40B4-BE49-F238E27FC236}">
                <a16:creationId xmlns:a16="http://schemas.microsoft.com/office/drawing/2014/main" id="{30A72869-8551-40F2-906E-02A027946733}"/>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190074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CED98-8D9B-43A3-8F15-F67FF56FA172}"/>
              </a:ext>
            </a:extLst>
          </p:cNvPr>
          <p:cNvSpPr>
            <a:spLocks noGrp="1"/>
          </p:cNvSpPr>
          <p:nvPr>
            <p:ph type="title"/>
          </p:nvPr>
        </p:nvSpPr>
        <p:spPr/>
        <p:txBody>
          <a:bodyPr/>
          <a:lstStyle/>
          <a:p>
            <a:r>
              <a:rPr lang="en-US"/>
              <a:t>Instagram Posts Table (mit Shares) | lokalzeit - 15 of 22</a:t>
            </a:r>
          </a:p>
        </p:txBody>
      </p:sp>
      <p:graphicFrame>
        <p:nvGraphicFramePr>
          <p:cNvPr id="5" name="Table Placeholder 4">
            <a:extLst>
              <a:ext uri="{FF2B5EF4-FFF2-40B4-BE49-F238E27FC236}">
                <a16:creationId xmlns:a16="http://schemas.microsoft.com/office/drawing/2014/main" id="{2D0E0291-791E-47D5-86D0-33A119AD59D2}"/>
              </a:ext>
            </a:extLst>
          </p:cNvPr>
          <p:cNvGraphicFramePr>
            <a:graphicFrameLocks noGrp="1"/>
          </p:cNvGraphicFramePr>
          <p:nvPr>
            <p:ph type="tbl" sz="quarter" idx="13"/>
            <p:extLst>
              <p:ext uri="{D42A27DB-BD31-4B8C-83A1-F6EECF244321}">
                <p14:modId xmlns:p14="http://schemas.microsoft.com/office/powerpoint/2010/main" val="3951853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05976766"/>
                    </a:ext>
                  </a:extLst>
                </a:gridCol>
                <a:gridCol w="1152144">
                  <a:extLst>
                    <a:ext uri="{9D8B030D-6E8A-4147-A177-3AD203B41FA5}">
                      <a16:colId xmlns:a16="http://schemas.microsoft.com/office/drawing/2014/main" val="679234566"/>
                    </a:ext>
                  </a:extLst>
                </a:gridCol>
                <a:gridCol w="1481328">
                  <a:extLst>
                    <a:ext uri="{9D8B030D-6E8A-4147-A177-3AD203B41FA5}">
                      <a16:colId xmlns:a16="http://schemas.microsoft.com/office/drawing/2014/main" val="1959789816"/>
                    </a:ext>
                  </a:extLst>
                </a:gridCol>
                <a:gridCol w="493776">
                  <a:extLst>
                    <a:ext uri="{9D8B030D-6E8A-4147-A177-3AD203B41FA5}">
                      <a16:colId xmlns:a16="http://schemas.microsoft.com/office/drawing/2014/main" val="434640658"/>
                    </a:ext>
                  </a:extLst>
                </a:gridCol>
                <a:gridCol w="493776">
                  <a:extLst>
                    <a:ext uri="{9D8B030D-6E8A-4147-A177-3AD203B41FA5}">
                      <a16:colId xmlns:a16="http://schemas.microsoft.com/office/drawing/2014/main" val="3200395640"/>
                    </a:ext>
                  </a:extLst>
                </a:gridCol>
                <a:gridCol w="493776">
                  <a:extLst>
                    <a:ext uri="{9D8B030D-6E8A-4147-A177-3AD203B41FA5}">
                      <a16:colId xmlns:a16="http://schemas.microsoft.com/office/drawing/2014/main" val="516097186"/>
                    </a:ext>
                  </a:extLst>
                </a:gridCol>
                <a:gridCol w="493776">
                  <a:extLst>
                    <a:ext uri="{9D8B030D-6E8A-4147-A177-3AD203B41FA5}">
                      <a16:colId xmlns:a16="http://schemas.microsoft.com/office/drawing/2014/main" val="1656734823"/>
                    </a:ext>
                  </a:extLst>
                </a:gridCol>
                <a:gridCol w="493776">
                  <a:extLst>
                    <a:ext uri="{9D8B030D-6E8A-4147-A177-3AD203B41FA5}">
                      <a16:colId xmlns:a16="http://schemas.microsoft.com/office/drawing/2014/main" val="3652619718"/>
                    </a:ext>
                  </a:extLst>
                </a:gridCol>
                <a:gridCol w="493776">
                  <a:extLst>
                    <a:ext uri="{9D8B030D-6E8A-4147-A177-3AD203B41FA5}">
                      <a16:colId xmlns:a16="http://schemas.microsoft.com/office/drawing/2014/main" val="2601058551"/>
                    </a:ext>
                  </a:extLst>
                </a:gridCol>
                <a:gridCol w="493776">
                  <a:extLst>
                    <a:ext uri="{9D8B030D-6E8A-4147-A177-3AD203B41FA5}">
                      <a16:colId xmlns:a16="http://schemas.microsoft.com/office/drawing/2014/main" val="1362343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44108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- 2025-05-03 17:45:00</a:t>
                      </a:r>
                      <a:r>
                        <a:rPr kumimoji="0" lang="de-DE" sz="1000" b="0" i="0" u="none" strike="noStrike" kern="1200" cap="none" spc="0" normalizeH="0" baseline="0" noProof="0">
                          <a:ln>
                            <a:noFill/>
                          </a:ln>
                          <a:solidFill>
                            <a:prstClr val="black"/>
                          </a:solidFill>
                          <a:effectLst/>
                          <a:uLnTx/>
                          <a:uFillTx/>
                          <a:latin typeface="Calibri"/>
                          <a:ea typeface="+mn-ea"/>
                          <a:cs typeface="+mn-cs"/>
                        </a:rPr>
                        <a:t>
 Ein Dorf lebt nicht von Häusern – sondern von Menschen wie diesen. 💪⤵️
In Geseke-Störmede gibt es eine Truppe, die anpackt, wo andere nur meckern: den Hackeclub.
Mittwochs treffen sich die Männer in Willis alter Scheune.
Mit Werkzeug, Kaffee und jeder Menge Humor machen sie ihr Dorf ein Stück schöner. 🤩
Zäune, Bänke, Mauern, Rasen? Wird erledigt. ✅
Warum? „Weil’s sonst niemand macht.“ 👍
#Dorfleben #Heimatliebe #Ehrenamt #Lokalzeit #ARD #WDR #Hackeclub #Störmede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https://quintly-eu-image-storage.s3.amazonaws.com/60b0c1ceafa7b1885479f8b118a661a3/289303c254e8285c9a7bd3f5a90509e3.jpg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13776</a:t>
                      </a:r>
                    </a:p>
                  </a:txBody>
                  <a:tcPr/>
                </a:tc>
                <a:extLst>
                  <a:ext uri="{0D108BD9-81ED-4DB2-BD59-A6C34878D82A}">
                    <a16:rowId xmlns:a16="http://schemas.microsoft.com/office/drawing/2014/main" val="2686224437"/>
                  </a:ext>
                </a:extLst>
              </a:tr>
            </a:tbl>
          </a:graphicData>
        </a:graphic>
      </p:graphicFrame>
      <p:sp>
        <p:nvSpPr>
          <p:cNvPr id="4" name="Text Placeholder 3">
            <a:extLst>
              <a:ext uri="{FF2B5EF4-FFF2-40B4-BE49-F238E27FC236}">
                <a16:creationId xmlns:a16="http://schemas.microsoft.com/office/drawing/2014/main" id="{6227B41D-9518-4214-9679-41F6D38770C5}"/>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2790592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441C1-3BB1-42F3-A7DB-88B6CD7A1F8F}"/>
              </a:ext>
            </a:extLst>
          </p:cNvPr>
          <p:cNvSpPr>
            <a:spLocks noGrp="1"/>
          </p:cNvSpPr>
          <p:nvPr>
            <p:ph type="title"/>
          </p:nvPr>
        </p:nvSpPr>
        <p:spPr/>
        <p:txBody>
          <a:bodyPr/>
          <a:lstStyle/>
          <a:p>
            <a:r>
              <a:rPr lang="en-US"/>
              <a:t>Instagram Posts Table (mit Shares) | lokalzeit - 16 of 22</a:t>
            </a:r>
          </a:p>
        </p:txBody>
      </p:sp>
      <p:graphicFrame>
        <p:nvGraphicFramePr>
          <p:cNvPr id="5" name="Table Placeholder 4">
            <a:extLst>
              <a:ext uri="{FF2B5EF4-FFF2-40B4-BE49-F238E27FC236}">
                <a16:creationId xmlns:a16="http://schemas.microsoft.com/office/drawing/2014/main" id="{476E1D91-6008-474B-8CBB-207E54C2AFE1}"/>
              </a:ext>
            </a:extLst>
          </p:cNvPr>
          <p:cNvGraphicFramePr>
            <a:graphicFrameLocks noGrp="1"/>
          </p:cNvGraphicFramePr>
          <p:nvPr>
            <p:ph type="tbl" sz="quarter" idx="13"/>
            <p:extLst>
              <p:ext uri="{D42A27DB-BD31-4B8C-83A1-F6EECF244321}">
                <p14:modId xmlns:p14="http://schemas.microsoft.com/office/powerpoint/2010/main" val="357564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30085808"/>
                    </a:ext>
                  </a:extLst>
                </a:gridCol>
                <a:gridCol w="1152144">
                  <a:extLst>
                    <a:ext uri="{9D8B030D-6E8A-4147-A177-3AD203B41FA5}">
                      <a16:colId xmlns:a16="http://schemas.microsoft.com/office/drawing/2014/main" val="1570363094"/>
                    </a:ext>
                  </a:extLst>
                </a:gridCol>
                <a:gridCol w="1481328">
                  <a:extLst>
                    <a:ext uri="{9D8B030D-6E8A-4147-A177-3AD203B41FA5}">
                      <a16:colId xmlns:a16="http://schemas.microsoft.com/office/drawing/2014/main" val="4203312983"/>
                    </a:ext>
                  </a:extLst>
                </a:gridCol>
                <a:gridCol w="493776">
                  <a:extLst>
                    <a:ext uri="{9D8B030D-6E8A-4147-A177-3AD203B41FA5}">
                      <a16:colId xmlns:a16="http://schemas.microsoft.com/office/drawing/2014/main" val="2723430558"/>
                    </a:ext>
                  </a:extLst>
                </a:gridCol>
                <a:gridCol w="493776">
                  <a:extLst>
                    <a:ext uri="{9D8B030D-6E8A-4147-A177-3AD203B41FA5}">
                      <a16:colId xmlns:a16="http://schemas.microsoft.com/office/drawing/2014/main" val="1970287815"/>
                    </a:ext>
                  </a:extLst>
                </a:gridCol>
                <a:gridCol w="493776">
                  <a:extLst>
                    <a:ext uri="{9D8B030D-6E8A-4147-A177-3AD203B41FA5}">
                      <a16:colId xmlns:a16="http://schemas.microsoft.com/office/drawing/2014/main" val="4087566305"/>
                    </a:ext>
                  </a:extLst>
                </a:gridCol>
                <a:gridCol w="493776">
                  <a:extLst>
                    <a:ext uri="{9D8B030D-6E8A-4147-A177-3AD203B41FA5}">
                      <a16:colId xmlns:a16="http://schemas.microsoft.com/office/drawing/2014/main" val="334665199"/>
                    </a:ext>
                  </a:extLst>
                </a:gridCol>
                <a:gridCol w="493776">
                  <a:extLst>
                    <a:ext uri="{9D8B030D-6E8A-4147-A177-3AD203B41FA5}">
                      <a16:colId xmlns:a16="http://schemas.microsoft.com/office/drawing/2014/main" val="2707636358"/>
                    </a:ext>
                  </a:extLst>
                </a:gridCol>
                <a:gridCol w="493776">
                  <a:extLst>
                    <a:ext uri="{9D8B030D-6E8A-4147-A177-3AD203B41FA5}">
                      <a16:colId xmlns:a16="http://schemas.microsoft.com/office/drawing/2014/main" val="3324288007"/>
                    </a:ext>
                  </a:extLst>
                </a:gridCol>
                <a:gridCol w="493776">
                  <a:extLst>
                    <a:ext uri="{9D8B030D-6E8A-4147-A177-3AD203B41FA5}">
                      <a16:colId xmlns:a16="http://schemas.microsoft.com/office/drawing/2014/main" val="3139061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4424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- 2025-04-30 13:15:00</a:t>
                      </a:r>
                      <a:r>
                        <a:rPr kumimoji="0" lang="de-DE" sz="1000" b="0" i="0" u="none" strike="noStrike" kern="1200" cap="none" spc="0" normalizeH="0" baseline="0" noProof="0">
                          <a:ln>
                            <a:noFill/>
                          </a:ln>
                          <a:solidFill>
                            <a:prstClr val="black"/>
                          </a:solidFill>
                          <a:effectLst/>
                          <a:uLnTx/>
                          <a:uFillTx/>
                          <a:latin typeface="Calibri"/>
                          <a:ea typeface="+mn-ea"/>
                          <a:cs typeface="+mn-cs"/>
                        </a:rPr>
                        <a:t>
 Jawahir Cumar ist eine Kämpferin, die sich unermüdlich gegen weibliche Genitalverstümmelung (FGM) einsetzt. 💪
Als Kind selbst betroffen, hat sie den Verein „Stop Mutilation“ @stopmutilation.e.v. in Düsseldorf gegründet, ein einzigartiges Projekt in NRW. Ihr Ziel: Frauen helfen, die unter den körperlichen und psychischen Folgen dieser brutalen Praxis leiden, und Mädchen vor der Beschneidung retten. Denn auch Mädchen, die hier leben und mit in die Herkunftsländer genommen werden, sind gefährdet. 
„Stop Mutilation“ bietet betroffenen Frauen nicht nur Unterstützung und medizinische Hilfe, sondern auch einen Raum für Gemeinschaft und Heilung. ❤️‍🩹
FGM ist eine Menschenrechtsverletzung, die in vielen Ländern aus kulturellen Gründen praktiziert wird. In Deutschland leben schätzungsweise 100.000 betroffene Frauen. Jawahir Cumar und ihr Team kämpfen dafür, das Bewusstsein für diese Praxis zu schärfen und betroffenen Frauen eine Stimme zu geben. 💪✨ 
Autorin: Manuela Klüppel 
#StopFGM #Frauenrechte #StopMutilation #Menschenrechte #Lokalzeit #WDR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https://quintly-eu-image-storage.s3.amazonaws.com/60b0c1ceafa7b1885479f8b118a661a3/396d2b52badf212f30816a0b5aaaca40.jpg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12084</a:t>
                      </a:r>
                    </a:p>
                  </a:txBody>
                  <a:tcPr/>
                </a:tc>
                <a:extLst>
                  <a:ext uri="{0D108BD9-81ED-4DB2-BD59-A6C34878D82A}">
                    <a16:rowId xmlns:a16="http://schemas.microsoft.com/office/drawing/2014/main" val="64124371"/>
                  </a:ext>
                </a:extLst>
              </a:tr>
            </a:tbl>
          </a:graphicData>
        </a:graphic>
      </p:graphicFrame>
      <p:sp>
        <p:nvSpPr>
          <p:cNvPr id="4" name="Text Placeholder 3">
            <a:extLst>
              <a:ext uri="{FF2B5EF4-FFF2-40B4-BE49-F238E27FC236}">
                <a16:creationId xmlns:a16="http://schemas.microsoft.com/office/drawing/2014/main" id="{4EF13E29-9488-4BA0-94B4-5D393FDCD2AF}"/>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2791582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D4F7-2593-4104-BC42-C572E9E19F15}"/>
              </a:ext>
            </a:extLst>
          </p:cNvPr>
          <p:cNvSpPr>
            <a:spLocks noGrp="1"/>
          </p:cNvSpPr>
          <p:nvPr>
            <p:ph type="title"/>
          </p:nvPr>
        </p:nvSpPr>
        <p:spPr/>
        <p:txBody>
          <a:bodyPr/>
          <a:lstStyle/>
          <a:p>
            <a:r>
              <a:rPr lang="en-US"/>
              <a:t>Instagram Posts Table (mit Shares) | lokalzeit - 17 of 22</a:t>
            </a:r>
          </a:p>
        </p:txBody>
      </p:sp>
      <p:graphicFrame>
        <p:nvGraphicFramePr>
          <p:cNvPr id="5" name="Table Placeholder 4">
            <a:extLst>
              <a:ext uri="{FF2B5EF4-FFF2-40B4-BE49-F238E27FC236}">
                <a16:creationId xmlns:a16="http://schemas.microsoft.com/office/drawing/2014/main" id="{527F2EAC-18D3-4150-932D-73A250ADCE21}"/>
              </a:ext>
            </a:extLst>
          </p:cNvPr>
          <p:cNvGraphicFramePr>
            <a:graphicFrameLocks noGrp="1"/>
          </p:cNvGraphicFramePr>
          <p:nvPr>
            <p:ph type="tbl" sz="quarter" idx="13"/>
            <p:extLst>
              <p:ext uri="{D42A27DB-BD31-4B8C-83A1-F6EECF244321}">
                <p14:modId xmlns:p14="http://schemas.microsoft.com/office/powerpoint/2010/main" val="2403653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96749191"/>
                    </a:ext>
                  </a:extLst>
                </a:gridCol>
                <a:gridCol w="1152144">
                  <a:extLst>
                    <a:ext uri="{9D8B030D-6E8A-4147-A177-3AD203B41FA5}">
                      <a16:colId xmlns:a16="http://schemas.microsoft.com/office/drawing/2014/main" val="3436630836"/>
                    </a:ext>
                  </a:extLst>
                </a:gridCol>
                <a:gridCol w="1481328">
                  <a:extLst>
                    <a:ext uri="{9D8B030D-6E8A-4147-A177-3AD203B41FA5}">
                      <a16:colId xmlns:a16="http://schemas.microsoft.com/office/drawing/2014/main" val="1658242240"/>
                    </a:ext>
                  </a:extLst>
                </a:gridCol>
                <a:gridCol w="493776">
                  <a:extLst>
                    <a:ext uri="{9D8B030D-6E8A-4147-A177-3AD203B41FA5}">
                      <a16:colId xmlns:a16="http://schemas.microsoft.com/office/drawing/2014/main" val="883352329"/>
                    </a:ext>
                  </a:extLst>
                </a:gridCol>
                <a:gridCol w="493776">
                  <a:extLst>
                    <a:ext uri="{9D8B030D-6E8A-4147-A177-3AD203B41FA5}">
                      <a16:colId xmlns:a16="http://schemas.microsoft.com/office/drawing/2014/main" val="2747276918"/>
                    </a:ext>
                  </a:extLst>
                </a:gridCol>
                <a:gridCol w="493776">
                  <a:extLst>
                    <a:ext uri="{9D8B030D-6E8A-4147-A177-3AD203B41FA5}">
                      <a16:colId xmlns:a16="http://schemas.microsoft.com/office/drawing/2014/main" val="1613237738"/>
                    </a:ext>
                  </a:extLst>
                </a:gridCol>
                <a:gridCol w="493776">
                  <a:extLst>
                    <a:ext uri="{9D8B030D-6E8A-4147-A177-3AD203B41FA5}">
                      <a16:colId xmlns:a16="http://schemas.microsoft.com/office/drawing/2014/main" val="1560628654"/>
                    </a:ext>
                  </a:extLst>
                </a:gridCol>
                <a:gridCol w="493776">
                  <a:extLst>
                    <a:ext uri="{9D8B030D-6E8A-4147-A177-3AD203B41FA5}">
                      <a16:colId xmlns:a16="http://schemas.microsoft.com/office/drawing/2014/main" val="3441118510"/>
                    </a:ext>
                  </a:extLst>
                </a:gridCol>
                <a:gridCol w="493776">
                  <a:extLst>
                    <a:ext uri="{9D8B030D-6E8A-4147-A177-3AD203B41FA5}">
                      <a16:colId xmlns:a16="http://schemas.microsoft.com/office/drawing/2014/main" val="2113170618"/>
                    </a:ext>
                  </a:extLst>
                </a:gridCol>
                <a:gridCol w="493776">
                  <a:extLst>
                    <a:ext uri="{9D8B030D-6E8A-4147-A177-3AD203B41FA5}">
                      <a16:colId xmlns:a16="http://schemas.microsoft.com/office/drawing/2014/main" val="1232756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5765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- 2025-05-01 14:05:00</a:t>
                      </a:r>
                      <a:r>
                        <a:rPr kumimoji="0" lang="de-DE" sz="1000" b="0" i="0" u="none" strike="noStrike" kern="1200" cap="none" spc="0" normalizeH="0" baseline="0" noProof="0">
                          <a:ln>
                            <a:noFill/>
                          </a:ln>
                          <a:solidFill>
                            <a:prstClr val="black"/>
                          </a:solidFill>
                          <a:effectLst/>
                          <a:uLnTx/>
                          <a:uFillTx/>
                          <a:latin typeface="Calibri"/>
                          <a:ea typeface="+mn-ea"/>
                          <a:cs typeface="+mn-cs"/>
                        </a:rPr>
                        <a:t>
 Nach über 30 Jahren wird aus einer alten Studien-Bekanntschaft eine enge Freundschaft. 💕
Als es Marlies richtig schlecht geht, ist Bettina für sie da. Ganz plötzlich und völlig unverhofft steht sie da und erinnert Marlies an vergangene Zeiten. 💭
Inzwischen gehen die beiden seit mehr als 24 Jahren gemeinsam durch dick und dünn. 👭🫶🏼
#Freundschaft #Velbert #Zufälle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https://quintly-eu-image-storage.s3.amazonaws.com/60b0c1ceafa7b1885479f8b118a661a3/bca49bd9def73985ef4ef99dfd808922.jpg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11975</a:t>
                      </a:r>
                    </a:p>
                  </a:txBody>
                  <a:tcPr/>
                </a:tc>
                <a:extLst>
                  <a:ext uri="{0D108BD9-81ED-4DB2-BD59-A6C34878D82A}">
                    <a16:rowId xmlns:a16="http://schemas.microsoft.com/office/drawing/2014/main" val="1509007497"/>
                  </a:ext>
                </a:extLst>
              </a:tr>
            </a:tbl>
          </a:graphicData>
        </a:graphic>
      </p:graphicFrame>
      <p:sp>
        <p:nvSpPr>
          <p:cNvPr id="4" name="Text Placeholder 3">
            <a:extLst>
              <a:ext uri="{FF2B5EF4-FFF2-40B4-BE49-F238E27FC236}">
                <a16:creationId xmlns:a16="http://schemas.microsoft.com/office/drawing/2014/main" id="{DAD1AF00-C75E-47E8-87CD-990B5257B473}"/>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288463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8C6D9-332F-42AA-88D1-E7F4B05D36BC}"/>
              </a:ext>
            </a:extLst>
          </p:cNvPr>
          <p:cNvSpPr>
            <a:spLocks noGrp="1"/>
          </p:cNvSpPr>
          <p:nvPr>
            <p:ph type="title"/>
          </p:nvPr>
        </p:nvSpPr>
        <p:spPr/>
        <p:txBody>
          <a:bodyPr/>
          <a:lstStyle/>
          <a:p>
            <a:r>
              <a:rPr lang="en-US"/>
              <a:t>Instagram Posts Table (mit Shares) | lokalzeit - 18 of 22</a:t>
            </a:r>
          </a:p>
        </p:txBody>
      </p:sp>
      <p:graphicFrame>
        <p:nvGraphicFramePr>
          <p:cNvPr id="5" name="Table Placeholder 4">
            <a:extLst>
              <a:ext uri="{FF2B5EF4-FFF2-40B4-BE49-F238E27FC236}">
                <a16:creationId xmlns:a16="http://schemas.microsoft.com/office/drawing/2014/main" id="{1E0FC8D1-6F80-4BBA-A7EB-0A26FB123B1C}"/>
              </a:ext>
            </a:extLst>
          </p:cNvPr>
          <p:cNvGraphicFramePr>
            <a:graphicFrameLocks noGrp="1"/>
          </p:cNvGraphicFramePr>
          <p:nvPr>
            <p:ph type="tbl" sz="quarter" idx="13"/>
            <p:extLst>
              <p:ext uri="{D42A27DB-BD31-4B8C-83A1-F6EECF244321}">
                <p14:modId xmlns:p14="http://schemas.microsoft.com/office/powerpoint/2010/main" val="2140507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88520628"/>
                    </a:ext>
                  </a:extLst>
                </a:gridCol>
                <a:gridCol w="1152144">
                  <a:extLst>
                    <a:ext uri="{9D8B030D-6E8A-4147-A177-3AD203B41FA5}">
                      <a16:colId xmlns:a16="http://schemas.microsoft.com/office/drawing/2014/main" val="3983296065"/>
                    </a:ext>
                  </a:extLst>
                </a:gridCol>
                <a:gridCol w="1481328">
                  <a:extLst>
                    <a:ext uri="{9D8B030D-6E8A-4147-A177-3AD203B41FA5}">
                      <a16:colId xmlns:a16="http://schemas.microsoft.com/office/drawing/2014/main" val="349490507"/>
                    </a:ext>
                  </a:extLst>
                </a:gridCol>
                <a:gridCol w="493776">
                  <a:extLst>
                    <a:ext uri="{9D8B030D-6E8A-4147-A177-3AD203B41FA5}">
                      <a16:colId xmlns:a16="http://schemas.microsoft.com/office/drawing/2014/main" val="1140871329"/>
                    </a:ext>
                  </a:extLst>
                </a:gridCol>
                <a:gridCol w="493776">
                  <a:extLst>
                    <a:ext uri="{9D8B030D-6E8A-4147-A177-3AD203B41FA5}">
                      <a16:colId xmlns:a16="http://schemas.microsoft.com/office/drawing/2014/main" val="1614099838"/>
                    </a:ext>
                  </a:extLst>
                </a:gridCol>
                <a:gridCol w="493776">
                  <a:extLst>
                    <a:ext uri="{9D8B030D-6E8A-4147-A177-3AD203B41FA5}">
                      <a16:colId xmlns:a16="http://schemas.microsoft.com/office/drawing/2014/main" val="2693283386"/>
                    </a:ext>
                  </a:extLst>
                </a:gridCol>
                <a:gridCol w="493776">
                  <a:extLst>
                    <a:ext uri="{9D8B030D-6E8A-4147-A177-3AD203B41FA5}">
                      <a16:colId xmlns:a16="http://schemas.microsoft.com/office/drawing/2014/main" val="4245060816"/>
                    </a:ext>
                  </a:extLst>
                </a:gridCol>
                <a:gridCol w="493776">
                  <a:extLst>
                    <a:ext uri="{9D8B030D-6E8A-4147-A177-3AD203B41FA5}">
                      <a16:colId xmlns:a16="http://schemas.microsoft.com/office/drawing/2014/main" val="1217150408"/>
                    </a:ext>
                  </a:extLst>
                </a:gridCol>
                <a:gridCol w="493776">
                  <a:extLst>
                    <a:ext uri="{9D8B030D-6E8A-4147-A177-3AD203B41FA5}">
                      <a16:colId xmlns:a16="http://schemas.microsoft.com/office/drawing/2014/main" val="1191835366"/>
                    </a:ext>
                  </a:extLst>
                </a:gridCol>
                <a:gridCol w="493776">
                  <a:extLst>
                    <a:ext uri="{9D8B030D-6E8A-4147-A177-3AD203B41FA5}">
                      <a16:colId xmlns:a16="http://schemas.microsoft.com/office/drawing/2014/main" val="1823034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58086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- 2025-04-30 10:17:20</a:t>
                      </a:r>
                      <a:r>
                        <a:rPr kumimoji="0" lang="de-DE" sz="1000" b="0" i="0" u="none" strike="noStrike" kern="1200" cap="none" spc="0" normalizeH="0" baseline="0" noProof="0">
                          <a:ln>
                            <a:noFill/>
                          </a:ln>
                          <a:solidFill>
                            <a:prstClr val="black"/>
                          </a:solidFill>
                          <a:effectLst/>
                          <a:uLnTx/>
                          <a:uFillTx/>
                          <a:latin typeface="Calibri"/>
                          <a:ea typeface="+mn-ea"/>
                          <a:cs typeface="+mn-cs"/>
                        </a:rPr>
                        <a:t>
 Die Lokalzeit verbindet. 💪
Frank hat in der Lokalzeit OWL einen Bericht über ukrainische Geflüchtete gesehen und sich bei uns gemeldet. Er möchte Kolja ein besonderes Geschenk machen und lädt ihn ein zu seinem allerersten Flug. ✈️
Kolja kam als Jugendlicher mit Behinderung aus der Ukraine nach Bielefeld und hat sich sehr über das Geschenk gefreut.  
Aber ein paar Wochen musste Kolja sich gedulden, denn es musste auch noch viel organisiert werden. 
Als es dann so weit war, haben sich Kolja und Frank direkt gut verstanden. So gut, dass sie sich auch in Zukunft treffen wollen und zum Beispiel gemeinsam Cabrio fahren wollen. ❤️👨‍✈️👨‍🦽
#Helfen #OWL #Zusammenhalt #Gemeinsam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https://quintly-eu-image-storage.s3.amazonaws.com/60b0c1ceafa7b1885479f8b118a661a3/b5c42a4bb928173dc9f9fcc35a0df9b2.jpg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Ukraine, 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11910</a:t>
                      </a:r>
                    </a:p>
                  </a:txBody>
                  <a:tcPr/>
                </a:tc>
                <a:extLst>
                  <a:ext uri="{0D108BD9-81ED-4DB2-BD59-A6C34878D82A}">
                    <a16:rowId xmlns:a16="http://schemas.microsoft.com/office/drawing/2014/main" val="942247227"/>
                  </a:ext>
                </a:extLst>
              </a:tr>
            </a:tbl>
          </a:graphicData>
        </a:graphic>
      </p:graphicFrame>
      <p:sp>
        <p:nvSpPr>
          <p:cNvPr id="4" name="Text Placeholder 3">
            <a:extLst>
              <a:ext uri="{FF2B5EF4-FFF2-40B4-BE49-F238E27FC236}">
                <a16:creationId xmlns:a16="http://schemas.microsoft.com/office/drawing/2014/main" id="{620A4C83-DA5D-4830-B1DE-F03913D518E1}"/>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1155566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BA138-7393-40AD-B315-4ADC17BE442B}"/>
              </a:ext>
            </a:extLst>
          </p:cNvPr>
          <p:cNvSpPr>
            <a:spLocks noGrp="1"/>
          </p:cNvSpPr>
          <p:nvPr>
            <p:ph type="title"/>
          </p:nvPr>
        </p:nvSpPr>
        <p:spPr/>
        <p:txBody>
          <a:bodyPr/>
          <a:lstStyle/>
          <a:p>
            <a:r>
              <a:rPr lang="en-US"/>
              <a:t>Instagram Posts Table (mit Shares) | lokalzeit - 19 of 22</a:t>
            </a:r>
          </a:p>
        </p:txBody>
      </p:sp>
      <p:graphicFrame>
        <p:nvGraphicFramePr>
          <p:cNvPr id="5" name="Table Placeholder 4">
            <a:extLst>
              <a:ext uri="{FF2B5EF4-FFF2-40B4-BE49-F238E27FC236}">
                <a16:creationId xmlns:a16="http://schemas.microsoft.com/office/drawing/2014/main" id="{62DB21A6-9D63-4993-BFC5-99423F7AC169}"/>
              </a:ext>
            </a:extLst>
          </p:cNvPr>
          <p:cNvGraphicFramePr>
            <a:graphicFrameLocks noGrp="1"/>
          </p:cNvGraphicFramePr>
          <p:nvPr>
            <p:ph type="tbl" sz="quarter" idx="13"/>
            <p:extLst>
              <p:ext uri="{D42A27DB-BD31-4B8C-83A1-F6EECF244321}">
                <p14:modId xmlns:p14="http://schemas.microsoft.com/office/powerpoint/2010/main" val="3073972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84860317"/>
                    </a:ext>
                  </a:extLst>
                </a:gridCol>
                <a:gridCol w="1152144">
                  <a:extLst>
                    <a:ext uri="{9D8B030D-6E8A-4147-A177-3AD203B41FA5}">
                      <a16:colId xmlns:a16="http://schemas.microsoft.com/office/drawing/2014/main" val="601037007"/>
                    </a:ext>
                  </a:extLst>
                </a:gridCol>
                <a:gridCol w="1481328">
                  <a:extLst>
                    <a:ext uri="{9D8B030D-6E8A-4147-A177-3AD203B41FA5}">
                      <a16:colId xmlns:a16="http://schemas.microsoft.com/office/drawing/2014/main" val="2571841801"/>
                    </a:ext>
                  </a:extLst>
                </a:gridCol>
                <a:gridCol w="493776">
                  <a:extLst>
                    <a:ext uri="{9D8B030D-6E8A-4147-A177-3AD203B41FA5}">
                      <a16:colId xmlns:a16="http://schemas.microsoft.com/office/drawing/2014/main" val="1978497361"/>
                    </a:ext>
                  </a:extLst>
                </a:gridCol>
                <a:gridCol w="493776">
                  <a:extLst>
                    <a:ext uri="{9D8B030D-6E8A-4147-A177-3AD203B41FA5}">
                      <a16:colId xmlns:a16="http://schemas.microsoft.com/office/drawing/2014/main" val="4004960032"/>
                    </a:ext>
                  </a:extLst>
                </a:gridCol>
                <a:gridCol w="493776">
                  <a:extLst>
                    <a:ext uri="{9D8B030D-6E8A-4147-A177-3AD203B41FA5}">
                      <a16:colId xmlns:a16="http://schemas.microsoft.com/office/drawing/2014/main" val="2488585442"/>
                    </a:ext>
                  </a:extLst>
                </a:gridCol>
                <a:gridCol w="493776">
                  <a:extLst>
                    <a:ext uri="{9D8B030D-6E8A-4147-A177-3AD203B41FA5}">
                      <a16:colId xmlns:a16="http://schemas.microsoft.com/office/drawing/2014/main" val="1747488283"/>
                    </a:ext>
                  </a:extLst>
                </a:gridCol>
                <a:gridCol w="493776">
                  <a:extLst>
                    <a:ext uri="{9D8B030D-6E8A-4147-A177-3AD203B41FA5}">
                      <a16:colId xmlns:a16="http://schemas.microsoft.com/office/drawing/2014/main" val="1694784165"/>
                    </a:ext>
                  </a:extLst>
                </a:gridCol>
                <a:gridCol w="493776">
                  <a:extLst>
                    <a:ext uri="{9D8B030D-6E8A-4147-A177-3AD203B41FA5}">
                      <a16:colId xmlns:a16="http://schemas.microsoft.com/office/drawing/2014/main" val="3233823669"/>
                    </a:ext>
                  </a:extLst>
                </a:gridCol>
                <a:gridCol w="493776">
                  <a:extLst>
                    <a:ext uri="{9D8B030D-6E8A-4147-A177-3AD203B41FA5}">
                      <a16:colId xmlns:a16="http://schemas.microsoft.com/office/drawing/2014/main" val="1663478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3728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- 2025-04-28 16:20:00</a:t>
                      </a:r>
                      <a:r>
                        <a:rPr kumimoji="0" lang="de-DE" sz="1000" b="0" i="0" u="none" strike="noStrike" kern="1200" cap="none" spc="0" normalizeH="0" baseline="0" noProof="0">
                          <a:ln>
                            <a:noFill/>
                          </a:ln>
                          <a:solidFill>
                            <a:prstClr val="black"/>
                          </a:solidFill>
                          <a:effectLst/>
                          <a:uLnTx/>
                          <a:uFillTx/>
                          <a:latin typeface="Calibri"/>
                          <a:ea typeface="+mn-ea"/>
                          <a:cs typeface="+mn-cs"/>
                        </a:rPr>
                        <a:t>
 Petra ist Katzenkraulerin 🐈❤️
In ihrem besonderen Ehrenamt im Tierheim Köln-Zollstock schenkt Petra Biedenkapp verunsicherten Samtpfoten Ruhe und Nähe. Sie liest vor und krault - eine scheinbar einfache Geste mit großer Wirkung. 🥰
Nachdem sie selbst 18 Jahre eine Katze hatte und bei ihrem Umzug nach Köln keinen Platz mehr für ein eigenes Tier fand, verteilt sie nun ihre Zuneigung dort, wo sie am meisten gebraucht wird.😻
Und der Erfolg gibt ihr recht: Die entspannteren Katzen finden schneller ein neues Zuhause! 💕
Möchtest du auch Katzenkrauler werden?
👨🏼‍💻Autor: Martin Henning
#WDR #ARD #Lokalzeit #Katze #Tierheim #Ehrenamt #Köln #Tierliebe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https://quintly-eu-image-storage.s3.amazonaws.com/60b0c1ceafa7b1885479f8b118a661a3/9b0a232046f158ace8043d80f2adf12c.jpg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11841</a:t>
                      </a:r>
                    </a:p>
                  </a:txBody>
                  <a:tcPr/>
                </a:tc>
                <a:extLst>
                  <a:ext uri="{0D108BD9-81ED-4DB2-BD59-A6C34878D82A}">
                    <a16:rowId xmlns:a16="http://schemas.microsoft.com/office/drawing/2014/main" val="496529066"/>
                  </a:ext>
                </a:extLst>
              </a:tr>
            </a:tbl>
          </a:graphicData>
        </a:graphic>
      </p:graphicFrame>
      <p:sp>
        <p:nvSpPr>
          <p:cNvPr id="4" name="Text Placeholder 3">
            <a:extLst>
              <a:ext uri="{FF2B5EF4-FFF2-40B4-BE49-F238E27FC236}">
                <a16:creationId xmlns:a16="http://schemas.microsoft.com/office/drawing/2014/main" id="{B3195B09-81EC-4193-9BBF-0AA592C74B9F}"/>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809529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B9FF2-2757-44DF-BEA2-1B07660CE0BC}"/>
              </a:ext>
            </a:extLst>
          </p:cNvPr>
          <p:cNvSpPr>
            <a:spLocks noGrp="1"/>
          </p:cNvSpPr>
          <p:nvPr>
            <p:ph type="title"/>
          </p:nvPr>
        </p:nvSpPr>
        <p:spPr/>
        <p:txBody>
          <a:bodyPr/>
          <a:lstStyle/>
          <a:p>
            <a:r>
              <a:rPr lang="en-US"/>
              <a:t>Instagram Posts Table (mit Shares) | lokalzeit - 20 of 22</a:t>
            </a:r>
          </a:p>
        </p:txBody>
      </p:sp>
      <p:graphicFrame>
        <p:nvGraphicFramePr>
          <p:cNvPr id="5" name="Table Placeholder 4">
            <a:extLst>
              <a:ext uri="{FF2B5EF4-FFF2-40B4-BE49-F238E27FC236}">
                <a16:creationId xmlns:a16="http://schemas.microsoft.com/office/drawing/2014/main" id="{26B33D8C-386C-42C7-8EA9-867787758065}"/>
              </a:ext>
            </a:extLst>
          </p:cNvPr>
          <p:cNvGraphicFramePr>
            <a:graphicFrameLocks noGrp="1"/>
          </p:cNvGraphicFramePr>
          <p:nvPr>
            <p:ph type="tbl" sz="quarter" idx="13"/>
            <p:extLst>
              <p:ext uri="{D42A27DB-BD31-4B8C-83A1-F6EECF244321}">
                <p14:modId xmlns:p14="http://schemas.microsoft.com/office/powerpoint/2010/main" val="1887861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6714704"/>
                    </a:ext>
                  </a:extLst>
                </a:gridCol>
                <a:gridCol w="1152144">
                  <a:extLst>
                    <a:ext uri="{9D8B030D-6E8A-4147-A177-3AD203B41FA5}">
                      <a16:colId xmlns:a16="http://schemas.microsoft.com/office/drawing/2014/main" val="1741743477"/>
                    </a:ext>
                  </a:extLst>
                </a:gridCol>
                <a:gridCol w="1481328">
                  <a:extLst>
                    <a:ext uri="{9D8B030D-6E8A-4147-A177-3AD203B41FA5}">
                      <a16:colId xmlns:a16="http://schemas.microsoft.com/office/drawing/2014/main" val="2303641278"/>
                    </a:ext>
                  </a:extLst>
                </a:gridCol>
                <a:gridCol w="493776">
                  <a:extLst>
                    <a:ext uri="{9D8B030D-6E8A-4147-A177-3AD203B41FA5}">
                      <a16:colId xmlns:a16="http://schemas.microsoft.com/office/drawing/2014/main" val="1404768584"/>
                    </a:ext>
                  </a:extLst>
                </a:gridCol>
                <a:gridCol w="493776">
                  <a:extLst>
                    <a:ext uri="{9D8B030D-6E8A-4147-A177-3AD203B41FA5}">
                      <a16:colId xmlns:a16="http://schemas.microsoft.com/office/drawing/2014/main" val="2799395074"/>
                    </a:ext>
                  </a:extLst>
                </a:gridCol>
                <a:gridCol w="493776">
                  <a:extLst>
                    <a:ext uri="{9D8B030D-6E8A-4147-A177-3AD203B41FA5}">
                      <a16:colId xmlns:a16="http://schemas.microsoft.com/office/drawing/2014/main" val="609067714"/>
                    </a:ext>
                  </a:extLst>
                </a:gridCol>
                <a:gridCol w="493776">
                  <a:extLst>
                    <a:ext uri="{9D8B030D-6E8A-4147-A177-3AD203B41FA5}">
                      <a16:colId xmlns:a16="http://schemas.microsoft.com/office/drawing/2014/main" val="1161009740"/>
                    </a:ext>
                  </a:extLst>
                </a:gridCol>
                <a:gridCol w="493776">
                  <a:extLst>
                    <a:ext uri="{9D8B030D-6E8A-4147-A177-3AD203B41FA5}">
                      <a16:colId xmlns:a16="http://schemas.microsoft.com/office/drawing/2014/main" val="3717565828"/>
                    </a:ext>
                  </a:extLst>
                </a:gridCol>
                <a:gridCol w="493776">
                  <a:extLst>
                    <a:ext uri="{9D8B030D-6E8A-4147-A177-3AD203B41FA5}">
                      <a16:colId xmlns:a16="http://schemas.microsoft.com/office/drawing/2014/main" val="1901040504"/>
                    </a:ext>
                  </a:extLst>
                </a:gridCol>
                <a:gridCol w="493776">
                  <a:extLst>
                    <a:ext uri="{9D8B030D-6E8A-4147-A177-3AD203B41FA5}">
                      <a16:colId xmlns:a16="http://schemas.microsoft.com/office/drawing/2014/main" val="1166961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1349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- 2025-05-03 14:50:00</a:t>
                      </a:r>
                      <a:r>
                        <a:rPr kumimoji="0" lang="de-DE" sz="1000" b="0" i="0" u="none" strike="noStrike" kern="1200" cap="none" spc="0" normalizeH="0" baseline="0" noProof="0">
                          <a:ln>
                            <a:noFill/>
                          </a:ln>
                          <a:solidFill>
                            <a:prstClr val="black"/>
                          </a:solidFill>
                          <a:effectLst/>
                          <a:uLnTx/>
                          <a:uFillTx/>
                          <a:latin typeface="Calibri"/>
                          <a:ea typeface="+mn-ea"/>
                          <a:cs typeface="+mn-cs"/>
                        </a:rPr>
                        <a:t>
 Was würdest du alles tun, um deinem Hobby nachzugehen? ⚽️ 🚴
@frank_faehrt_auswaerts hat wegen eines dummen Spruchs tausende Kilometer auf dem Fahrrad zurückgelegt – zu jedem Spiel seines Lieblingsfussballvereins. Es waren 6.000 Kilometer insgesamt. 😳
Kälte, Regen, Schnee? Egal. Wenn man für etwas brennt, nimmt man einiges auf sich.
Nächstes Jahr will er’s ruhiger angehen. Sagt er zumindest. 😛
#Leidenschaft #FahrradLiebe #FußballLiebe #BayerLeverkusen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https://quintly-eu-image-storage.s3.amazonaws.com/60b0c1ceafa7b1885479f8b118a661a3/8b437aec58fbefca3d56ef5b745253fc.jpg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11389</a:t>
                      </a:r>
                    </a:p>
                  </a:txBody>
                  <a:tcPr/>
                </a:tc>
                <a:extLst>
                  <a:ext uri="{0D108BD9-81ED-4DB2-BD59-A6C34878D82A}">
                    <a16:rowId xmlns:a16="http://schemas.microsoft.com/office/drawing/2014/main" val="3321207797"/>
                  </a:ext>
                </a:extLst>
              </a:tr>
            </a:tbl>
          </a:graphicData>
        </a:graphic>
      </p:graphicFrame>
      <p:sp>
        <p:nvSpPr>
          <p:cNvPr id="4" name="Text Placeholder 3">
            <a:extLst>
              <a:ext uri="{FF2B5EF4-FFF2-40B4-BE49-F238E27FC236}">
                <a16:creationId xmlns:a16="http://schemas.microsoft.com/office/drawing/2014/main" id="{9B64AB9C-DE44-4A43-867F-C4CEBDB9CBA6}"/>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1107687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992A7-9AD0-43AB-AC88-2E1494DBEA47}"/>
              </a:ext>
            </a:extLst>
          </p:cNvPr>
          <p:cNvSpPr>
            <a:spLocks noGrp="1"/>
          </p:cNvSpPr>
          <p:nvPr>
            <p:ph type="title"/>
          </p:nvPr>
        </p:nvSpPr>
        <p:spPr/>
        <p:txBody>
          <a:bodyPr/>
          <a:lstStyle/>
          <a:p>
            <a:r>
              <a:rPr lang="en-US"/>
              <a:t>Instagram Posts Table (mit Shares) | lokalzeit - 21 of 22</a:t>
            </a:r>
          </a:p>
        </p:txBody>
      </p:sp>
      <p:graphicFrame>
        <p:nvGraphicFramePr>
          <p:cNvPr id="5" name="Table Placeholder 4">
            <a:extLst>
              <a:ext uri="{FF2B5EF4-FFF2-40B4-BE49-F238E27FC236}">
                <a16:creationId xmlns:a16="http://schemas.microsoft.com/office/drawing/2014/main" id="{49BA8C84-8BEF-45D0-95D5-D73A9FA5B028}"/>
              </a:ext>
            </a:extLst>
          </p:cNvPr>
          <p:cNvGraphicFramePr>
            <a:graphicFrameLocks noGrp="1"/>
          </p:cNvGraphicFramePr>
          <p:nvPr>
            <p:ph type="tbl" sz="quarter" idx="13"/>
            <p:extLst>
              <p:ext uri="{D42A27DB-BD31-4B8C-83A1-F6EECF244321}">
                <p14:modId xmlns:p14="http://schemas.microsoft.com/office/powerpoint/2010/main" val="4229257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98657739"/>
                    </a:ext>
                  </a:extLst>
                </a:gridCol>
                <a:gridCol w="1152144">
                  <a:extLst>
                    <a:ext uri="{9D8B030D-6E8A-4147-A177-3AD203B41FA5}">
                      <a16:colId xmlns:a16="http://schemas.microsoft.com/office/drawing/2014/main" val="1056776769"/>
                    </a:ext>
                  </a:extLst>
                </a:gridCol>
                <a:gridCol w="1481328">
                  <a:extLst>
                    <a:ext uri="{9D8B030D-6E8A-4147-A177-3AD203B41FA5}">
                      <a16:colId xmlns:a16="http://schemas.microsoft.com/office/drawing/2014/main" val="195169539"/>
                    </a:ext>
                  </a:extLst>
                </a:gridCol>
                <a:gridCol w="493776">
                  <a:extLst>
                    <a:ext uri="{9D8B030D-6E8A-4147-A177-3AD203B41FA5}">
                      <a16:colId xmlns:a16="http://schemas.microsoft.com/office/drawing/2014/main" val="11113881"/>
                    </a:ext>
                  </a:extLst>
                </a:gridCol>
                <a:gridCol w="493776">
                  <a:extLst>
                    <a:ext uri="{9D8B030D-6E8A-4147-A177-3AD203B41FA5}">
                      <a16:colId xmlns:a16="http://schemas.microsoft.com/office/drawing/2014/main" val="3877329481"/>
                    </a:ext>
                  </a:extLst>
                </a:gridCol>
                <a:gridCol w="493776">
                  <a:extLst>
                    <a:ext uri="{9D8B030D-6E8A-4147-A177-3AD203B41FA5}">
                      <a16:colId xmlns:a16="http://schemas.microsoft.com/office/drawing/2014/main" val="175257741"/>
                    </a:ext>
                  </a:extLst>
                </a:gridCol>
                <a:gridCol w="493776">
                  <a:extLst>
                    <a:ext uri="{9D8B030D-6E8A-4147-A177-3AD203B41FA5}">
                      <a16:colId xmlns:a16="http://schemas.microsoft.com/office/drawing/2014/main" val="2764395725"/>
                    </a:ext>
                  </a:extLst>
                </a:gridCol>
                <a:gridCol w="493776">
                  <a:extLst>
                    <a:ext uri="{9D8B030D-6E8A-4147-A177-3AD203B41FA5}">
                      <a16:colId xmlns:a16="http://schemas.microsoft.com/office/drawing/2014/main" val="1210366718"/>
                    </a:ext>
                  </a:extLst>
                </a:gridCol>
                <a:gridCol w="493776">
                  <a:extLst>
                    <a:ext uri="{9D8B030D-6E8A-4147-A177-3AD203B41FA5}">
                      <a16:colId xmlns:a16="http://schemas.microsoft.com/office/drawing/2014/main" val="1365652574"/>
                    </a:ext>
                  </a:extLst>
                </a:gridCol>
                <a:gridCol w="493776">
                  <a:extLst>
                    <a:ext uri="{9D8B030D-6E8A-4147-A177-3AD203B41FA5}">
                      <a16:colId xmlns:a16="http://schemas.microsoft.com/office/drawing/2014/main" val="3401157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92002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- 2025-04-29 16:20:00</a:t>
                      </a:r>
                      <a:r>
                        <a:rPr kumimoji="0" lang="de-DE" sz="1000" b="0" i="0" u="none" strike="noStrike" kern="1200" cap="none" spc="0" normalizeH="0" baseline="0" noProof="0">
                          <a:ln>
                            <a:noFill/>
                          </a:ln>
                          <a:solidFill>
                            <a:prstClr val="black"/>
                          </a:solidFill>
                          <a:effectLst/>
                          <a:uLnTx/>
                          <a:uFillTx/>
                          <a:latin typeface="Calibri"/>
                          <a:ea typeface="+mn-ea"/>
                          <a:cs typeface="+mn-cs"/>
                        </a:rPr>
                        <a:t>
 Diese Judokas aus Meschede zeigen, dass jeder Mensch Kampfsport lernen und dabei Spaß haben kann! 🥋 
Beim BSV Meschede bedeutet ID-Judo mehr als Sport: Es steht für Inklusion, Diversität und die Chance, über sich hinauszuwachsen. Ein Angebot, das in der Region seinesgleichen sucht 🥋✨ 
👨‍💻Autor: Julian Beuter 
#Judo #Kampfsport #Inklusion #WDR #Lokalzeit #ARD #Meschede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https://quintly-eu-image-storage.s3.amazonaws.com/60b0c1ceafa7b1885479f8b118a661a3/6b62aae16df1611a5f2c74e9e921aed4.jpg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9396</a:t>
                      </a:r>
                    </a:p>
                  </a:txBody>
                  <a:tcPr/>
                </a:tc>
                <a:extLst>
                  <a:ext uri="{0D108BD9-81ED-4DB2-BD59-A6C34878D82A}">
                    <a16:rowId xmlns:a16="http://schemas.microsoft.com/office/drawing/2014/main" val="4159094245"/>
                  </a:ext>
                </a:extLst>
              </a:tr>
            </a:tbl>
          </a:graphicData>
        </a:graphic>
      </p:graphicFrame>
      <p:sp>
        <p:nvSpPr>
          <p:cNvPr id="4" name="Text Placeholder 3">
            <a:extLst>
              <a:ext uri="{FF2B5EF4-FFF2-40B4-BE49-F238E27FC236}">
                <a16:creationId xmlns:a16="http://schemas.microsoft.com/office/drawing/2014/main" id="{B3562274-2A44-4039-A547-612A0528CCC6}"/>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2277615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52AEB-EDC5-4BEF-8EDF-EA89C7F15322}"/>
              </a:ext>
            </a:extLst>
          </p:cNvPr>
          <p:cNvSpPr>
            <a:spLocks noGrp="1"/>
          </p:cNvSpPr>
          <p:nvPr>
            <p:ph type="title"/>
          </p:nvPr>
        </p:nvSpPr>
        <p:spPr/>
        <p:txBody>
          <a:bodyPr/>
          <a:lstStyle/>
          <a:p>
            <a:r>
              <a:rPr lang="en-US"/>
              <a:t>Instagram Posts Table (mit Shares) | lokalzeit - 22 of 22</a:t>
            </a:r>
          </a:p>
        </p:txBody>
      </p:sp>
      <p:graphicFrame>
        <p:nvGraphicFramePr>
          <p:cNvPr id="5" name="Table Placeholder 4">
            <a:extLst>
              <a:ext uri="{FF2B5EF4-FFF2-40B4-BE49-F238E27FC236}">
                <a16:creationId xmlns:a16="http://schemas.microsoft.com/office/drawing/2014/main" id="{5255100D-F564-4128-BF35-CF3E22A3E7A9}"/>
              </a:ext>
            </a:extLst>
          </p:cNvPr>
          <p:cNvGraphicFramePr>
            <a:graphicFrameLocks noGrp="1"/>
          </p:cNvGraphicFramePr>
          <p:nvPr>
            <p:ph type="tbl" sz="quarter" idx="13"/>
            <p:extLst>
              <p:ext uri="{D42A27DB-BD31-4B8C-83A1-F6EECF244321}">
                <p14:modId xmlns:p14="http://schemas.microsoft.com/office/powerpoint/2010/main" val="3792654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9771608"/>
                    </a:ext>
                  </a:extLst>
                </a:gridCol>
                <a:gridCol w="1152144">
                  <a:extLst>
                    <a:ext uri="{9D8B030D-6E8A-4147-A177-3AD203B41FA5}">
                      <a16:colId xmlns:a16="http://schemas.microsoft.com/office/drawing/2014/main" val="978615031"/>
                    </a:ext>
                  </a:extLst>
                </a:gridCol>
                <a:gridCol w="1481328">
                  <a:extLst>
                    <a:ext uri="{9D8B030D-6E8A-4147-A177-3AD203B41FA5}">
                      <a16:colId xmlns:a16="http://schemas.microsoft.com/office/drawing/2014/main" val="2321148278"/>
                    </a:ext>
                  </a:extLst>
                </a:gridCol>
                <a:gridCol w="493776">
                  <a:extLst>
                    <a:ext uri="{9D8B030D-6E8A-4147-A177-3AD203B41FA5}">
                      <a16:colId xmlns:a16="http://schemas.microsoft.com/office/drawing/2014/main" val="2779577384"/>
                    </a:ext>
                  </a:extLst>
                </a:gridCol>
                <a:gridCol w="493776">
                  <a:extLst>
                    <a:ext uri="{9D8B030D-6E8A-4147-A177-3AD203B41FA5}">
                      <a16:colId xmlns:a16="http://schemas.microsoft.com/office/drawing/2014/main" val="3358564215"/>
                    </a:ext>
                  </a:extLst>
                </a:gridCol>
                <a:gridCol w="493776">
                  <a:extLst>
                    <a:ext uri="{9D8B030D-6E8A-4147-A177-3AD203B41FA5}">
                      <a16:colId xmlns:a16="http://schemas.microsoft.com/office/drawing/2014/main" val="3082951017"/>
                    </a:ext>
                  </a:extLst>
                </a:gridCol>
                <a:gridCol w="493776">
                  <a:extLst>
                    <a:ext uri="{9D8B030D-6E8A-4147-A177-3AD203B41FA5}">
                      <a16:colId xmlns:a16="http://schemas.microsoft.com/office/drawing/2014/main" val="2141212978"/>
                    </a:ext>
                  </a:extLst>
                </a:gridCol>
                <a:gridCol w="493776">
                  <a:extLst>
                    <a:ext uri="{9D8B030D-6E8A-4147-A177-3AD203B41FA5}">
                      <a16:colId xmlns:a16="http://schemas.microsoft.com/office/drawing/2014/main" val="527979650"/>
                    </a:ext>
                  </a:extLst>
                </a:gridCol>
                <a:gridCol w="493776">
                  <a:extLst>
                    <a:ext uri="{9D8B030D-6E8A-4147-A177-3AD203B41FA5}">
                      <a16:colId xmlns:a16="http://schemas.microsoft.com/office/drawing/2014/main" val="2833048946"/>
                    </a:ext>
                  </a:extLst>
                </a:gridCol>
                <a:gridCol w="493776">
                  <a:extLst>
                    <a:ext uri="{9D8B030D-6E8A-4147-A177-3AD203B41FA5}">
                      <a16:colId xmlns:a16="http://schemas.microsoft.com/office/drawing/2014/main" val="609986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6894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- 2025-05-03 11:45:00</a:t>
                      </a:r>
                      <a:r>
                        <a:rPr kumimoji="0" lang="de-DE" sz="1000" b="0" i="0" u="none" strike="noStrike" kern="1200" cap="none" spc="0" normalizeH="0" baseline="0" noProof="0">
                          <a:ln>
                            <a:noFill/>
                          </a:ln>
                          <a:solidFill>
                            <a:prstClr val="black"/>
                          </a:solidFill>
                          <a:effectLst/>
                          <a:uLnTx/>
                          <a:uFillTx/>
                          <a:latin typeface="Calibri"/>
                          <a:ea typeface="+mn-ea"/>
                          <a:cs typeface="+mn-cs"/>
                        </a:rPr>
                        <a:t>
 Hunger? Bauchweh? Müde? 👶🍼 Babys weinen oft, weil sie sich noch nicht anders ausdrücken können. Aber was, wenn sie es doch könnten? 
Schon ab 6 Monaten können Babys lernen, sich mit Gebärden mitzuteilen – ganz ohne Worte.
Heilerziehungspflegerin Vanessa Haake zeigt in Euskirchen, wie das geht – mit der offiziellen deutschen Gebärdensprache.
Autorin: Monika Steinhaus
#Gebärdensprache #baby #WDR #ARD #Lokalzeit #Euskirchen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https://quintly-eu-image-storage.s3.amazonaws.com/60b0c1ceafa7b1885479f8b118a661a3/124aca7dbb2bfddc0c93509fef4ad90f.jpg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9393</a:t>
                      </a:r>
                    </a:p>
                  </a:txBody>
                  <a:tcPr/>
                </a:tc>
                <a:extLst>
                  <a:ext uri="{0D108BD9-81ED-4DB2-BD59-A6C34878D82A}">
                    <a16:rowId xmlns:a16="http://schemas.microsoft.com/office/drawing/2014/main" val="4034450615"/>
                  </a:ext>
                </a:extLst>
              </a:tr>
            </a:tbl>
          </a:graphicData>
        </a:graphic>
      </p:graphicFrame>
      <p:sp>
        <p:nvSpPr>
          <p:cNvPr id="4" name="Text Placeholder 3">
            <a:extLst>
              <a:ext uri="{FF2B5EF4-FFF2-40B4-BE49-F238E27FC236}">
                <a16:creationId xmlns:a16="http://schemas.microsoft.com/office/drawing/2014/main" id="{BF049D8A-FB50-4BD9-B5D3-75D41C15A642}"/>
              </a:ext>
            </a:extLst>
          </p:cNvPr>
          <p:cNvSpPr>
            <a:spLocks noGrp="1"/>
          </p:cNvSpPr>
          <p:nvPr>
            <p:ph type="body" sz="quarter" idx="14"/>
          </p:nvPr>
        </p:nvSpPr>
        <p:spPr/>
        <p:txBody>
          <a:bodyPr/>
          <a:lstStyle/>
          <a:p>
            <a:r>
              <a:rPr lang="en-US"/>
              <a:t>28/04/2025 - 04/05/2025</a:t>
            </a:r>
          </a:p>
        </p:txBody>
      </p:sp>
    </p:spTree>
    <p:extLst>
      <p:ext uri="{BB962C8B-B14F-4D97-AF65-F5344CB8AC3E}">
        <p14:creationId xmlns:p14="http://schemas.microsoft.com/office/powerpoint/2010/main" val="19295994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4070</Words>
  <Application>Microsoft Office PowerPoint</Application>
  <PresentationFormat>On-screen Show (4:3)</PresentationFormat>
  <Paragraphs>474</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Instagram Posts Table (mit Shares) | lokalzeit - 1 of 22</vt:lpstr>
      <vt:lpstr>Instagram Posts Table (mit Shares) | lokalzeit - 2 of 22</vt:lpstr>
      <vt:lpstr>Instagram Posts Table (mit Shares) | lokalzeit - 3 of 22</vt:lpstr>
      <vt:lpstr>Instagram Posts Table (mit Shares) | lokalzeit - 4 of 22</vt:lpstr>
      <vt:lpstr>Instagram Posts Table (mit Shares) | lokalzeit - 5 of 22</vt:lpstr>
      <vt:lpstr>Instagram Posts Table (mit Shares) | lokalzeit - 6 of 22</vt:lpstr>
      <vt:lpstr>Instagram Posts Table (mit Shares) | lokalzeit - 7 of 22</vt:lpstr>
      <vt:lpstr>Instagram Posts Table (mit Shares) | lokalzeit - 8 of 22</vt:lpstr>
      <vt:lpstr>Instagram Posts Table (mit Shares) | lokalzeit - 9 of 22</vt:lpstr>
      <vt:lpstr>Instagram Posts Table (mit Shares) | lokalzeit - 10 of 22</vt:lpstr>
      <vt:lpstr>Instagram Posts Table (mit Shares) | lokalzeit - 11 of 22</vt:lpstr>
      <vt:lpstr>Instagram Posts Table (mit Shares) | lokalzeit - 12 of 22</vt:lpstr>
      <vt:lpstr>Instagram Posts Table (mit Shares) | lokalzeit - 13 of 22</vt:lpstr>
      <vt:lpstr>Instagram Posts Table (mit Shares) | lokalzeit - 14 of 22</vt:lpstr>
      <vt:lpstr>Instagram Posts Table (mit Shares) | lokalzeit - 15 of 22</vt:lpstr>
      <vt:lpstr>Instagram Posts Table (mit Shares) | lokalzeit - 16 of 22</vt:lpstr>
      <vt:lpstr>Instagram Posts Table (mit Shares) | lokalzeit - 17 of 22</vt:lpstr>
      <vt:lpstr>Instagram Posts Table (mit Shares) | lokalzeit - 18 of 22</vt:lpstr>
      <vt:lpstr>Instagram Posts Table (mit Shares) | lokalzeit - 19 of 22</vt:lpstr>
      <vt:lpstr>Instagram Posts Table (mit Shares) | lokalzeit - 20 of 22</vt:lpstr>
      <vt:lpstr>Instagram Posts Table (mit Shares) | lokalzeit - 21 of 22</vt:lpstr>
      <vt:lpstr>Instagram Posts Table (mit Shares) | lokalzeit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22</dc:title>
  <dc:creator>Frederik Born</dc:creator>
  <cp:lastModifiedBy>Frederik Born</cp:lastModifiedBy>
  <cp:revision>1</cp:revision>
  <dcterms:created xsi:type="dcterms:W3CDTF">2025-05-05T11:30:38Z</dcterms:created>
  <dcterms:modified xsi:type="dcterms:W3CDTF">2025-05-05T11:33:35Z</dcterms:modified>
</cp:coreProperties>
</file>