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F9CB3-B84E-49B6-BC01-A65749639283}"/>
              </a:ext>
            </a:extLst>
          </p:cNvPr>
          <p:cNvSpPr>
            <a:spLocks noGrp="1"/>
          </p:cNvSpPr>
          <p:nvPr>
            <p:ph type="title"/>
          </p:nvPr>
        </p:nvSpPr>
        <p:spPr/>
        <p:txBody>
          <a:bodyPr/>
          <a:lstStyle/>
          <a:p>
            <a:r>
              <a:rPr lang="de-DE"/>
              <a:t>Instagram Alle Posts des Zeitraums (mit Total Interactions) | lokalzeit - 1 of 19</a:t>
            </a:r>
            <a:endParaRPr lang="en-US"/>
          </a:p>
        </p:txBody>
      </p:sp>
      <p:graphicFrame>
        <p:nvGraphicFramePr>
          <p:cNvPr id="5" name="Table Placeholder 4">
            <a:extLst>
              <a:ext uri="{FF2B5EF4-FFF2-40B4-BE49-F238E27FC236}">
                <a16:creationId xmlns:a16="http://schemas.microsoft.com/office/drawing/2014/main" id="{8DD03388-B4E1-414D-A59E-6703F1C61EF1}"/>
              </a:ext>
            </a:extLst>
          </p:cNvPr>
          <p:cNvGraphicFramePr>
            <a:graphicFrameLocks noGrp="1"/>
          </p:cNvGraphicFramePr>
          <p:nvPr>
            <p:ph type="tbl" sz="quarter" idx="13"/>
            <p:extLst>
              <p:ext uri="{D42A27DB-BD31-4B8C-83A1-F6EECF244321}">
                <p14:modId xmlns:p14="http://schemas.microsoft.com/office/powerpoint/2010/main" val="158182324"/>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9348472"/>
                    </a:ext>
                  </a:extLst>
                </a:gridCol>
                <a:gridCol w="1316736">
                  <a:extLst>
                    <a:ext uri="{9D8B030D-6E8A-4147-A177-3AD203B41FA5}">
                      <a16:colId xmlns:a16="http://schemas.microsoft.com/office/drawing/2014/main" val="1076299970"/>
                    </a:ext>
                  </a:extLst>
                </a:gridCol>
                <a:gridCol w="1316736">
                  <a:extLst>
                    <a:ext uri="{9D8B030D-6E8A-4147-A177-3AD203B41FA5}">
                      <a16:colId xmlns:a16="http://schemas.microsoft.com/office/drawing/2014/main" val="1292894138"/>
                    </a:ext>
                  </a:extLst>
                </a:gridCol>
                <a:gridCol w="1316736">
                  <a:extLst>
                    <a:ext uri="{9D8B030D-6E8A-4147-A177-3AD203B41FA5}">
                      <a16:colId xmlns:a16="http://schemas.microsoft.com/office/drawing/2014/main" val="180420618"/>
                    </a:ext>
                  </a:extLst>
                </a:gridCol>
                <a:gridCol w="1316736">
                  <a:extLst>
                    <a:ext uri="{9D8B030D-6E8A-4147-A177-3AD203B41FA5}">
                      <a16:colId xmlns:a16="http://schemas.microsoft.com/office/drawing/2014/main" val="1145972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0116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- 2025-04-25 11:54:46</a:t>
                      </a:r>
                      <a:r>
                        <a:rPr kumimoji="0" lang="de-DE" sz="1000" b="0" i="0" u="none" strike="noStrike" kern="1200" cap="none" spc="0" normalizeH="0" baseline="0" noProof="0">
                          <a:ln>
                            <a:noFill/>
                          </a:ln>
                          <a:solidFill>
                            <a:prstClr val="black"/>
                          </a:solidFill>
                          <a:effectLst/>
                          <a:uLnTx/>
                          <a:uFillTx/>
                          <a:latin typeface="Calibri"/>
                          <a:ea typeface="+mn-ea"/>
                          <a:cs typeface="+mn-cs"/>
                        </a:rPr>
                        <a:t>
 In Neuss ist Manuel ein Star, weil er verzweifelten Autofahrern auf dem Wendersplatz beim Einparken hilft – gegen ein Trinkgeld, weil er als Obdachloser nicht betteln will.
Jetzt hat sich sein Leben komplett geändert. Er hat einen Job und eine Wohnung – und bringt im Lukaskrankenhaus Patienten zu ihren Untersuchungen.
👨🏻‍💻Autor: Jan-Lukas Winter
#Pflege #Obdachlosigkeit #Jobsuche #Neuss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305705</a:t>
                      </a:r>
                    </a:p>
                  </a:txBody>
                  <a:tcPr/>
                </a:tc>
                <a:extLst>
                  <a:ext uri="{0D108BD9-81ED-4DB2-BD59-A6C34878D82A}">
                    <a16:rowId xmlns:a16="http://schemas.microsoft.com/office/drawing/2014/main" val="45941726"/>
                  </a:ext>
                </a:extLst>
              </a:tr>
            </a:tbl>
          </a:graphicData>
        </a:graphic>
      </p:graphicFrame>
      <p:sp>
        <p:nvSpPr>
          <p:cNvPr id="4" name="Text Placeholder 3">
            <a:extLst>
              <a:ext uri="{FF2B5EF4-FFF2-40B4-BE49-F238E27FC236}">
                <a16:creationId xmlns:a16="http://schemas.microsoft.com/office/drawing/2014/main" id="{0CFA99AC-049E-478C-B68F-5579983CAD3E}"/>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534961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A479-DBC2-4DED-B854-F26166809A2F}"/>
              </a:ext>
            </a:extLst>
          </p:cNvPr>
          <p:cNvSpPr>
            <a:spLocks noGrp="1"/>
          </p:cNvSpPr>
          <p:nvPr>
            <p:ph type="title"/>
          </p:nvPr>
        </p:nvSpPr>
        <p:spPr/>
        <p:txBody>
          <a:bodyPr/>
          <a:lstStyle/>
          <a:p>
            <a:r>
              <a:rPr lang="de-DE"/>
              <a:t>Instagram Alle Posts des Zeitraums (mit Total Interactions) | lokalzeit - 2 of 19</a:t>
            </a:r>
            <a:endParaRPr lang="en-US"/>
          </a:p>
        </p:txBody>
      </p:sp>
      <p:graphicFrame>
        <p:nvGraphicFramePr>
          <p:cNvPr id="5" name="Table Placeholder 4">
            <a:extLst>
              <a:ext uri="{FF2B5EF4-FFF2-40B4-BE49-F238E27FC236}">
                <a16:creationId xmlns:a16="http://schemas.microsoft.com/office/drawing/2014/main" id="{37BDEBD5-576B-4228-8F19-17055AE5A3CA}"/>
              </a:ext>
            </a:extLst>
          </p:cNvPr>
          <p:cNvGraphicFramePr>
            <a:graphicFrameLocks noGrp="1"/>
          </p:cNvGraphicFramePr>
          <p:nvPr>
            <p:ph type="tbl" sz="quarter" idx="13"/>
            <p:extLst>
              <p:ext uri="{D42A27DB-BD31-4B8C-83A1-F6EECF244321}">
                <p14:modId xmlns:p14="http://schemas.microsoft.com/office/powerpoint/2010/main" val="2424352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75806659"/>
                    </a:ext>
                  </a:extLst>
                </a:gridCol>
                <a:gridCol w="1316736">
                  <a:extLst>
                    <a:ext uri="{9D8B030D-6E8A-4147-A177-3AD203B41FA5}">
                      <a16:colId xmlns:a16="http://schemas.microsoft.com/office/drawing/2014/main" val="791675021"/>
                    </a:ext>
                  </a:extLst>
                </a:gridCol>
                <a:gridCol w="1316736">
                  <a:extLst>
                    <a:ext uri="{9D8B030D-6E8A-4147-A177-3AD203B41FA5}">
                      <a16:colId xmlns:a16="http://schemas.microsoft.com/office/drawing/2014/main" val="2513688862"/>
                    </a:ext>
                  </a:extLst>
                </a:gridCol>
                <a:gridCol w="1316736">
                  <a:extLst>
                    <a:ext uri="{9D8B030D-6E8A-4147-A177-3AD203B41FA5}">
                      <a16:colId xmlns:a16="http://schemas.microsoft.com/office/drawing/2014/main" val="2353621724"/>
                    </a:ext>
                  </a:extLst>
                </a:gridCol>
                <a:gridCol w="1316736">
                  <a:extLst>
                    <a:ext uri="{9D8B030D-6E8A-4147-A177-3AD203B41FA5}">
                      <a16:colId xmlns:a16="http://schemas.microsoft.com/office/drawing/2014/main" val="2750375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7075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- 2025-04-21 11:50:42</a:t>
                      </a:r>
                      <a:r>
                        <a:rPr kumimoji="0" lang="de-DE" sz="1000" b="0" i="0" u="none" strike="noStrike" kern="1200" cap="none" spc="0" normalizeH="0" baseline="0" noProof="0">
                          <a:ln>
                            <a:noFill/>
                          </a:ln>
                          <a:solidFill>
                            <a:prstClr val="black"/>
                          </a:solidFill>
                          <a:effectLst/>
                          <a:uLnTx/>
                          <a:uFillTx/>
                          <a:latin typeface="Calibri"/>
                          <a:ea typeface="+mn-ea"/>
                          <a:cs typeface="+mn-cs"/>
                        </a:rPr>
                        <a:t>
 „Man ist immer so einsam beim Frühstück, wenn der Partner gestorben ist“, sagt die 92-jährige Luzie. 😢
Seit 15 Jahren ist sie deshalb bei der Telefonkette in Dormagen dabei. ☎📞📱
Jeden Morgen rufen sich Luzie, Klaus, Ingrid und Monika nacheinander an, halten einen kurzen Plausch und haben gleichzeitig die Sicherheit, dass es sofort auffällt, wenn sie einmal nicht drangehen, weil etwas passiert ist.
Zusätzlich gibt es einmal im Monat ein Treffen im Dorfcafé.
👩‍💻Autorin: Catrin Risch
#Telefonkette #Einsamkeit #Sicherheit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268455</a:t>
                      </a:r>
                    </a:p>
                  </a:txBody>
                  <a:tcPr/>
                </a:tc>
                <a:extLst>
                  <a:ext uri="{0D108BD9-81ED-4DB2-BD59-A6C34878D82A}">
                    <a16:rowId xmlns:a16="http://schemas.microsoft.com/office/drawing/2014/main" val="3169806383"/>
                  </a:ext>
                </a:extLst>
              </a:tr>
            </a:tbl>
          </a:graphicData>
        </a:graphic>
      </p:graphicFrame>
      <p:sp>
        <p:nvSpPr>
          <p:cNvPr id="4" name="Text Placeholder 3">
            <a:extLst>
              <a:ext uri="{FF2B5EF4-FFF2-40B4-BE49-F238E27FC236}">
                <a16:creationId xmlns:a16="http://schemas.microsoft.com/office/drawing/2014/main" id="{9F4B4794-6E94-4110-96C8-C2F7DEBD8970}"/>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3682096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0E373-8333-4196-BAF9-3B9D61C041EA}"/>
              </a:ext>
            </a:extLst>
          </p:cNvPr>
          <p:cNvSpPr>
            <a:spLocks noGrp="1"/>
          </p:cNvSpPr>
          <p:nvPr>
            <p:ph type="title"/>
          </p:nvPr>
        </p:nvSpPr>
        <p:spPr/>
        <p:txBody>
          <a:bodyPr/>
          <a:lstStyle/>
          <a:p>
            <a:r>
              <a:rPr lang="de-DE"/>
              <a:t>Instagram Alle Posts des Zeitraums (mit Total Interactions) | lokalzeit - 3 of 19</a:t>
            </a:r>
            <a:endParaRPr lang="en-US"/>
          </a:p>
        </p:txBody>
      </p:sp>
      <p:graphicFrame>
        <p:nvGraphicFramePr>
          <p:cNvPr id="5" name="Table Placeholder 4">
            <a:extLst>
              <a:ext uri="{FF2B5EF4-FFF2-40B4-BE49-F238E27FC236}">
                <a16:creationId xmlns:a16="http://schemas.microsoft.com/office/drawing/2014/main" id="{F2CED8B5-540C-4170-AB2F-BC7E0AAA3C98}"/>
              </a:ext>
            </a:extLst>
          </p:cNvPr>
          <p:cNvGraphicFramePr>
            <a:graphicFrameLocks noGrp="1"/>
          </p:cNvGraphicFramePr>
          <p:nvPr>
            <p:ph type="tbl" sz="quarter" idx="13"/>
            <p:extLst>
              <p:ext uri="{D42A27DB-BD31-4B8C-83A1-F6EECF244321}">
                <p14:modId xmlns:p14="http://schemas.microsoft.com/office/powerpoint/2010/main" val="226703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34318450"/>
                    </a:ext>
                  </a:extLst>
                </a:gridCol>
                <a:gridCol w="1316736">
                  <a:extLst>
                    <a:ext uri="{9D8B030D-6E8A-4147-A177-3AD203B41FA5}">
                      <a16:colId xmlns:a16="http://schemas.microsoft.com/office/drawing/2014/main" val="4032982922"/>
                    </a:ext>
                  </a:extLst>
                </a:gridCol>
                <a:gridCol w="1316736">
                  <a:extLst>
                    <a:ext uri="{9D8B030D-6E8A-4147-A177-3AD203B41FA5}">
                      <a16:colId xmlns:a16="http://schemas.microsoft.com/office/drawing/2014/main" val="2007393607"/>
                    </a:ext>
                  </a:extLst>
                </a:gridCol>
                <a:gridCol w="1316736">
                  <a:extLst>
                    <a:ext uri="{9D8B030D-6E8A-4147-A177-3AD203B41FA5}">
                      <a16:colId xmlns:a16="http://schemas.microsoft.com/office/drawing/2014/main" val="2635570241"/>
                    </a:ext>
                  </a:extLst>
                </a:gridCol>
                <a:gridCol w="1316736">
                  <a:extLst>
                    <a:ext uri="{9D8B030D-6E8A-4147-A177-3AD203B41FA5}">
                      <a16:colId xmlns:a16="http://schemas.microsoft.com/office/drawing/2014/main" val="1787309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72588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- 2025-04-21 14:27:42</a:t>
                      </a:r>
                      <a:r>
                        <a:rPr kumimoji="0" lang="de-DE" sz="1000" b="0" i="0" u="none" strike="noStrike" kern="1200" cap="none" spc="0" normalizeH="0" baseline="0" noProof="0">
                          <a:ln>
                            <a:noFill/>
                          </a:ln>
                          <a:solidFill>
                            <a:prstClr val="black"/>
                          </a:solidFill>
                          <a:effectLst/>
                          <a:uLnTx/>
                          <a:uFillTx/>
                          <a:latin typeface="Calibri"/>
                          <a:ea typeface="+mn-ea"/>
                          <a:cs typeface="+mn-cs"/>
                        </a:rPr>
                        <a:t>
 Die sechsjährige Frida kommt zusammen mit ihren Eltern regelmäßig zum Rollstuhl-Skate-Treffen nach Dortmund. Dort kann sie spielerisch den Umgang mit ihrem Rollstuhl lernen – und dabei auch noch eine Menge Spaß haben. 😊
Das Besondere am Dortmunder Treffen: Viele Kinder sind, genau wie Frida, noch keine zehn Jahre alt. Die Erfahrungen, die sie hier in einer geschützten Umgebung sammeln können, helfen ihnen selbstständiger im Alltag zu werden. 👩‍🦽
🧑‍💻Autor: Simon Ewerbeck 
#Lokalzeit #WDR #ARD #Barrierefreiheit #Rollstuhl #Skating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159096</a:t>
                      </a:r>
                    </a:p>
                  </a:txBody>
                  <a:tcPr/>
                </a:tc>
                <a:extLst>
                  <a:ext uri="{0D108BD9-81ED-4DB2-BD59-A6C34878D82A}">
                    <a16:rowId xmlns:a16="http://schemas.microsoft.com/office/drawing/2014/main" val="4031655063"/>
                  </a:ext>
                </a:extLst>
              </a:tr>
            </a:tbl>
          </a:graphicData>
        </a:graphic>
      </p:graphicFrame>
      <p:sp>
        <p:nvSpPr>
          <p:cNvPr id="4" name="Text Placeholder 3">
            <a:extLst>
              <a:ext uri="{FF2B5EF4-FFF2-40B4-BE49-F238E27FC236}">
                <a16:creationId xmlns:a16="http://schemas.microsoft.com/office/drawing/2014/main" id="{B09489C6-B001-4835-8B00-BF08F6D7E33C}"/>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2498476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2C090-E4FA-444D-8C29-0E94AAFDEC51}"/>
              </a:ext>
            </a:extLst>
          </p:cNvPr>
          <p:cNvSpPr>
            <a:spLocks noGrp="1"/>
          </p:cNvSpPr>
          <p:nvPr>
            <p:ph type="title"/>
          </p:nvPr>
        </p:nvSpPr>
        <p:spPr/>
        <p:txBody>
          <a:bodyPr/>
          <a:lstStyle/>
          <a:p>
            <a:r>
              <a:rPr lang="de-DE"/>
              <a:t>Instagram Alle Posts des Zeitraums (mit Total Interactions) | lokalzeit - 4 of 19</a:t>
            </a:r>
            <a:endParaRPr lang="en-US"/>
          </a:p>
        </p:txBody>
      </p:sp>
      <p:graphicFrame>
        <p:nvGraphicFramePr>
          <p:cNvPr id="5" name="Table Placeholder 4">
            <a:extLst>
              <a:ext uri="{FF2B5EF4-FFF2-40B4-BE49-F238E27FC236}">
                <a16:creationId xmlns:a16="http://schemas.microsoft.com/office/drawing/2014/main" id="{18721997-756A-4252-869F-44D9F9AACD53}"/>
              </a:ext>
            </a:extLst>
          </p:cNvPr>
          <p:cNvGraphicFramePr>
            <a:graphicFrameLocks noGrp="1"/>
          </p:cNvGraphicFramePr>
          <p:nvPr>
            <p:ph type="tbl" sz="quarter" idx="13"/>
            <p:extLst>
              <p:ext uri="{D42A27DB-BD31-4B8C-83A1-F6EECF244321}">
                <p14:modId xmlns:p14="http://schemas.microsoft.com/office/powerpoint/2010/main" val="138576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22460578"/>
                    </a:ext>
                  </a:extLst>
                </a:gridCol>
                <a:gridCol w="1316736">
                  <a:extLst>
                    <a:ext uri="{9D8B030D-6E8A-4147-A177-3AD203B41FA5}">
                      <a16:colId xmlns:a16="http://schemas.microsoft.com/office/drawing/2014/main" val="2971655575"/>
                    </a:ext>
                  </a:extLst>
                </a:gridCol>
                <a:gridCol w="1316736">
                  <a:extLst>
                    <a:ext uri="{9D8B030D-6E8A-4147-A177-3AD203B41FA5}">
                      <a16:colId xmlns:a16="http://schemas.microsoft.com/office/drawing/2014/main" val="2000539913"/>
                    </a:ext>
                  </a:extLst>
                </a:gridCol>
                <a:gridCol w="1316736">
                  <a:extLst>
                    <a:ext uri="{9D8B030D-6E8A-4147-A177-3AD203B41FA5}">
                      <a16:colId xmlns:a16="http://schemas.microsoft.com/office/drawing/2014/main" val="3334262317"/>
                    </a:ext>
                  </a:extLst>
                </a:gridCol>
                <a:gridCol w="1316736">
                  <a:extLst>
                    <a:ext uri="{9D8B030D-6E8A-4147-A177-3AD203B41FA5}">
                      <a16:colId xmlns:a16="http://schemas.microsoft.com/office/drawing/2014/main" val="3226187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0693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- 2025-04-25 09:48:32</a:t>
                      </a:r>
                      <a:r>
                        <a:rPr kumimoji="0" lang="de-DE" sz="1000" b="0" i="0" u="none" strike="noStrike" kern="1200" cap="none" spc="0" normalizeH="0" baseline="0" noProof="0">
                          <a:ln>
                            <a:noFill/>
                          </a:ln>
                          <a:solidFill>
                            <a:prstClr val="black"/>
                          </a:solidFill>
                          <a:effectLst/>
                          <a:uLnTx/>
                          <a:uFillTx/>
                          <a:latin typeface="Calibri"/>
                          <a:ea typeface="+mn-ea"/>
                          <a:cs typeface="+mn-cs"/>
                        </a:rPr>
                        <a:t>
 Decken, Spielzeug, Kleidungsstücke:
Teile von Tausenden, die Rosemarie Schuster in Köln-Bonner-Kliniken bringt. 🧶🧸
Alles selbstgemacht und ehrenamtlich. Um den Angehörigen von Sternenkindern und Frühchen Hoffnung zu schenken. 🙏🏻
👩🏼‍💻Autorin: Britta Schwanenberg
#WDR #ARD #Lokalzeit #Frühchen #Sternenkind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138593</a:t>
                      </a:r>
                    </a:p>
                  </a:txBody>
                  <a:tcPr/>
                </a:tc>
                <a:extLst>
                  <a:ext uri="{0D108BD9-81ED-4DB2-BD59-A6C34878D82A}">
                    <a16:rowId xmlns:a16="http://schemas.microsoft.com/office/drawing/2014/main" val="2144705491"/>
                  </a:ext>
                </a:extLst>
              </a:tr>
            </a:tbl>
          </a:graphicData>
        </a:graphic>
      </p:graphicFrame>
      <p:sp>
        <p:nvSpPr>
          <p:cNvPr id="4" name="Text Placeholder 3">
            <a:extLst>
              <a:ext uri="{FF2B5EF4-FFF2-40B4-BE49-F238E27FC236}">
                <a16:creationId xmlns:a16="http://schemas.microsoft.com/office/drawing/2014/main" id="{CA9FE01B-1ABA-4569-9233-5502BDD74C4C}"/>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3116938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E3235-FFB0-4C81-AF14-41E6FBDE327A}"/>
              </a:ext>
            </a:extLst>
          </p:cNvPr>
          <p:cNvSpPr>
            <a:spLocks noGrp="1"/>
          </p:cNvSpPr>
          <p:nvPr>
            <p:ph type="title"/>
          </p:nvPr>
        </p:nvSpPr>
        <p:spPr/>
        <p:txBody>
          <a:bodyPr/>
          <a:lstStyle/>
          <a:p>
            <a:r>
              <a:rPr lang="de-DE"/>
              <a:t>Instagram Alle Posts des Zeitraums (mit Total Interactions) | lokalzeit - 5 of 19</a:t>
            </a:r>
            <a:endParaRPr lang="en-US"/>
          </a:p>
        </p:txBody>
      </p:sp>
      <p:graphicFrame>
        <p:nvGraphicFramePr>
          <p:cNvPr id="5" name="Table Placeholder 4">
            <a:extLst>
              <a:ext uri="{FF2B5EF4-FFF2-40B4-BE49-F238E27FC236}">
                <a16:creationId xmlns:a16="http://schemas.microsoft.com/office/drawing/2014/main" id="{57EDDD0E-DF17-422A-A08D-E9FB21EEAF6B}"/>
              </a:ext>
            </a:extLst>
          </p:cNvPr>
          <p:cNvGraphicFramePr>
            <a:graphicFrameLocks noGrp="1"/>
          </p:cNvGraphicFramePr>
          <p:nvPr>
            <p:ph type="tbl" sz="quarter" idx="13"/>
            <p:extLst>
              <p:ext uri="{D42A27DB-BD31-4B8C-83A1-F6EECF244321}">
                <p14:modId xmlns:p14="http://schemas.microsoft.com/office/powerpoint/2010/main" val="303889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50683987"/>
                    </a:ext>
                  </a:extLst>
                </a:gridCol>
                <a:gridCol w="1316736">
                  <a:extLst>
                    <a:ext uri="{9D8B030D-6E8A-4147-A177-3AD203B41FA5}">
                      <a16:colId xmlns:a16="http://schemas.microsoft.com/office/drawing/2014/main" val="474854197"/>
                    </a:ext>
                  </a:extLst>
                </a:gridCol>
                <a:gridCol w="1316736">
                  <a:extLst>
                    <a:ext uri="{9D8B030D-6E8A-4147-A177-3AD203B41FA5}">
                      <a16:colId xmlns:a16="http://schemas.microsoft.com/office/drawing/2014/main" val="1068518593"/>
                    </a:ext>
                  </a:extLst>
                </a:gridCol>
                <a:gridCol w="1316736">
                  <a:extLst>
                    <a:ext uri="{9D8B030D-6E8A-4147-A177-3AD203B41FA5}">
                      <a16:colId xmlns:a16="http://schemas.microsoft.com/office/drawing/2014/main" val="2268068443"/>
                    </a:ext>
                  </a:extLst>
                </a:gridCol>
                <a:gridCol w="1316736">
                  <a:extLst>
                    <a:ext uri="{9D8B030D-6E8A-4147-A177-3AD203B41FA5}">
                      <a16:colId xmlns:a16="http://schemas.microsoft.com/office/drawing/2014/main" val="136245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4869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- 2025-04-26 11:58:02</a:t>
                      </a:r>
                      <a:r>
                        <a:rPr kumimoji="0" lang="de-DE" sz="1000" b="0" i="0" u="none" strike="noStrike" kern="1200" cap="none" spc="0" normalizeH="0" baseline="0" noProof="0">
                          <a:ln>
                            <a:noFill/>
                          </a:ln>
                          <a:solidFill>
                            <a:prstClr val="black"/>
                          </a:solidFill>
                          <a:effectLst/>
                          <a:uLnTx/>
                          <a:uFillTx/>
                          <a:latin typeface="Calibri"/>
                          <a:ea typeface="+mn-ea"/>
                          <a:cs typeface="+mn-cs"/>
                        </a:rPr>
                        <a:t>
 Gisa hat es geschafft: Nach acht Jahren auf der Straße hat sie wieder eine Wohnung und einen Job. 🙌
Und der ermöglicht ihr sogar, anderen Menschen zu helfen. 
Gisa kann als Stadtführerin Düsseldorf von einer ganz besonderen Seite zeigen und so Verständnis für Menschen ohne feste Wohnung schaffen. Eine Kooperation des fiftyfifty_strassenmagazin und des Kulturzentrums zakk_duesseldorf macht es möglich. 🧭💪 
👩‍💻Autorin: Ina Reuter
#Lokalzeit #WDR #obdachlos #wohnungslos #strassenleben #stadtführung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125436</a:t>
                      </a:r>
                    </a:p>
                  </a:txBody>
                  <a:tcPr/>
                </a:tc>
                <a:extLst>
                  <a:ext uri="{0D108BD9-81ED-4DB2-BD59-A6C34878D82A}">
                    <a16:rowId xmlns:a16="http://schemas.microsoft.com/office/drawing/2014/main" val="160077854"/>
                  </a:ext>
                </a:extLst>
              </a:tr>
            </a:tbl>
          </a:graphicData>
        </a:graphic>
      </p:graphicFrame>
      <p:sp>
        <p:nvSpPr>
          <p:cNvPr id="4" name="Text Placeholder 3">
            <a:extLst>
              <a:ext uri="{FF2B5EF4-FFF2-40B4-BE49-F238E27FC236}">
                <a16:creationId xmlns:a16="http://schemas.microsoft.com/office/drawing/2014/main" id="{2B65460B-D8C6-4964-8D34-8C7552229C9C}"/>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1685552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D299C-6C7F-4B40-B408-2A1374E55EE4}"/>
              </a:ext>
            </a:extLst>
          </p:cNvPr>
          <p:cNvSpPr>
            <a:spLocks noGrp="1"/>
          </p:cNvSpPr>
          <p:nvPr>
            <p:ph type="title"/>
          </p:nvPr>
        </p:nvSpPr>
        <p:spPr/>
        <p:txBody>
          <a:bodyPr/>
          <a:lstStyle/>
          <a:p>
            <a:r>
              <a:rPr lang="de-DE"/>
              <a:t>Instagram Alle Posts des Zeitraums (mit Total Interactions) | lokalzeit - 6 of 19</a:t>
            </a:r>
            <a:endParaRPr lang="en-US"/>
          </a:p>
        </p:txBody>
      </p:sp>
      <p:graphicFrame>
        <p:nvGraphicFramePr>
          <p:cNvPr id="5" name="Table Placeholder 4">
            <a:extLst>
              <a:ext uri="{FF2B5EF4-FFF2-40B4-BE49-F238E27FC236}">
                <a16:creationId xmlns:a16="http://schemas.microsoft.com/office/drawing/2014/main" id="{884BC74B-E782-45A7-BF52-8A46C0E951E3}"/>
              </a:ext>
            </a:extLst>
          </p:cNvPr>
          <p:cNvGraphicFramePr>
            <a:graphicFrameLocks noGrp="1"/>
          </p:cNvGraphicFramePr>
          <p:nvPr>
            <p:ph type="tbl" sz="quarter" idx="13"/>
            <p:extLst>
              <p:ext uri="{D42A27DB-BD31-4B8C-83A1-F6EECF244321}">
                <p14:modId xmlns:p14="http://schemas.microsoft.com/office/powerpoint/2010/main" val="14198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87817315"/>
                    </a:ext>
                  </a:extLst>
                </a:gridCol>
                <a:gridCol w="1316736">
                  <a:extLst>
                    <a:ext uri="{9D8B030D-6E8A-4147-A177-3AD203B41FA5}">
                      <a16:colId xmlns:a16="http://schemas.microsoft.com/office/drawing/2014/main" val="19983043"/>
                    </a:ext>
                  </a:extLst>
                </a:gridCol>
                <a:gridCol w="1316736">
                  <a:extLst>
                    <a:ext uri="{9D8B030D-6E8A-4147-A177-3AD203B41FA5}">
                      <a16:colId xmlns:a16="http://schemas.microsoft.com/office/drawing/2014/main" val="1246429074"/>
                    </a:ext>
                  </a:extLst>
                </a:gridCol>
                <a:gridCol w="1316736">
                  <a:extLst>
                    <a:ext uri="{9D8B030D-6E8A-4147-A177-3AD203B41FA5}">
                      <a16:colId xmlns:a16="http://schemas.microsoft.com/office/drawing/2014/main" val="3368232740"/>
                    </a:ext>
                  </a:extLst>
                </a:gridCol>
                <a:gridCol w="1316736">
                  <a:extLst>
                    <a:ext uri="{9D8B030D-6E8A-4147-A177-3AD203B41FA5}">
                      <a16:colId xmlns:a16="http://schemas.microsoft.com/office/drawing/2014/main" val="3270766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7590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- 2025-04-27 16:33:47</a:t>
                      </a:r>
                      <a:r>
                        <a:rPr kumimoji="0" lang="de-DE" sz="1000" b="0" i="0" u="none" strike="noStrike" kern="1200" cap="none" spc="0" normalizeH="0" baseline="0" noProof="0">
                          <a:ln>
                            <a:noFill/>
                          </a:ln>
                          <a:solidFill>
                            <a:prstClr val="black"/>
                          </a:solidFill>
                          <a:effectLst/>
                          <a:uLnTx/>
                          <a:uFillTx/>
                          <a:latin typeface="Calibri"/>
                          <a:ea typeface="+mn-ea"/>
                          <a:cs typeface="+mn-cs"/>
                        </a:rPr>
                        <a:t>
 Elke und Wolfgang gestalten ihre eigene Urne! 🤨
Sie besuchen dafür einen DIY-Kurs in Arnsberg. Dort entstehen Urnen in allen Farben und Formen. Die Urnen zeigen oft, was im Leben wichtig war. 🥰
👩‍💻Autorin: Corina Wegler 
#Beerdigung #Bestattung #Urne #Tod #Lokalzeit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100711</a:t>
                      </a:r>
                    </a:p>
                  </a:txBody>
                  <a:tcPr/>
                </a:tc>
                <a:extLst>
                  <a:ext uri="{0D108BD9-81ED-4DB2-BD59-A6C34878D82A}">
                    <a16:rowId xmlns:a16="http://schemas.microsoft.com/office/drawing/2014/main" val="3095790914"/>
                  </a:ext>
                </a:extLst>
              </a:tr>
            </a:tbl>
          </a:graphicData>
        </a:graphic>
      </p:graphicFrame>
      <p:sp>
        <p:nvSpPr>
          <p:cNvPr id="4" name="Text Placeholder 3">
            <a:extLst>
              <a:ext uri="{FF2B5EF4-FFF2-40B4-BE49-F238E27FC236}">
                <a16:creationId xmlns:a16="http://schemas.microsoft.com/office/drawing/2014/main" id="{5214B9AA-BB5F-4251-BF97-1A1A32F9A9B7}"/>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4091727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DEFBB-4061-4A47-9DBC-85CDBAC2675D}"/>
              </a:ext>
            </a:extLst>
          </p:cNvPr>
          <p:cNvSpPr>
            <a:spLocks noGrp="1"/>
          </p:cNvSpPr>
          <p:nvPr>
            <p:ph type="title"/>
          </p:nvPr>
        </p:nvSpPr>
        <p:spPr/>
        <p:txBody>
          <a:bodyPr/>
          <a:lstStyle/>
          <a:p>
            <a:r>
              <a:rPr lang="de-DE"/>
              <a:t>Instagram Alle Posts des Zeitraums (mit Total Interactions) | lokalzeit - 7 of 19</a:t>
            </a:r>
            <a:endParaRPr lang="en-US"/>
          </a:p>
        </p:txBody>
      </p:sp>
      <p:graphicFrame>
        <p:nvGraphicFramePr>
          <p:cNvPr id="5" name="Table Placeholder 4">
            <a:extLst>
              <a:ext uri="{FF2B5EF4-FFF2-40B4-BE49-F238E27FC236}">
                <a16:creationId xmlns:a16="http://schemas.microsoft.com/office/drawing/2014/main" id="{561C9361-B13A-4C63-B191-491EFCB53AA2}"/>
              </a:ext>
            </a:extLst>
          </p:cNvPr>
          <p:cNvGraphicFramePr>
            <a:graphicFrameLocks noGrp="1"/>
          </p:cNvGraphicFramePr>
          <p:nvPr>
            <p:ph type="tbl" sz="quarter" idx="13"/>
            <p:extLst>
              <p:ext uri="{D42A27DB-BD31-4B8C-83A1-F6EECF244321}">
                <p14:modId xmlns:p14="http://schemas.microsoft.com/office/powerpoint/2010/main" val="177370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10959329"/>
                    </a:ext>
                  </a:extLst>
                </a:gridCol>
                <a:gridCol w="1316736">
                  <a:extLst>
                    <a:ext uri="{9D8B030D-6E8A-4147-A177-3AD203B41FA5}">
                      <a16:colId xmlns:a16="http://schemas.microsoft.com/office/drawing/2014/main" val="2910746099"/>
                    </a:ext>
                  </a:extLst>
                </a:gridCol>
                <a:gridCol w="1316736">
                  <a:extLst>
                    <a:ext uri="{9D8B030D-6E8A-4147-A177-3AD203B41FA5}">
                      <a16:colId xmlns:a16="http://schemas.microsoft.com/office/drawing/2014/main" val="282002338"/>
                    </a:ext>
                  </a:extLst>
                </a:gridCol>
                <a:gridCol w="1316736">
                  <a:extLst>
                    <a:ext uri="{9D8B030D-6E8A-4147-A177-3AD203B41FA5}">
                      <a16:colId xmlns:a16="http://schemas.microsoft.com/office/drawing/2014/main" val="2415069960"/>
                    </a:ext>
                  </a:extLst>
                </a:gridCol>
                <a:gridCol w="1316736">
                  <a:extLst>
                    <a:ext uri="{9D8B030D-6E8A-4147-A177-3AD203B41FA5}">
                      <a16:colId xmlns:a16="http://schemas.microsoft.com/office/drawing/2014/main" val="2489167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2781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- 2025-04-23 09:37:17</a:t>
                      </a:r>
                      <a:r>
                        <a:rPr kumimoji="0" lang="en-US" sz="1000" b="0" i="0" u="none" strike="noStrike" kern="1200" cap="none" spc="0" normalizeH="0" baseline="0" noProof="0">
                          <a:ln>
                            <a:noFill/>
                          </a:ln>
                          <a:solidFill>
                            <a:prstClr val="black"/>
                          </a:solidFill>
                          <a:effectLst/>
                          <a:uLnTx/>
                          <a:uFillTx/>
                          <a:latin typeface="Calibri"/>
                          <a:ea typeface="+mn-ea"/>
                          <a:cs typeface="+mn-cs"/>
                        </a:rPr>
                        <a:t>
 Na, hats Euch auch erwischt? 😏
Beim #Blitzermarathon wollte Marius eigentlich nur kurz seine Oma zum Einkaufen fahren. Dann wurde er von der Polizei erwischt: über 100€ und ein Punkt in Flensburg 😱
Omma übernimmt die Strafe, aber nicht ohne Gegenleistung 💪
👨🏻‍💻Autor: Lutz Polanz
#Blitzer #Auto #Bußgeld #Mettmann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63936</a:t>
                      </a:r>
                    </a:p>
                  </a:txBody>
                  <a:tcPr/>
                </a:tc>
                <a:extLst>
                  <a:ext uri="{0D108BD9-81ED-4DB2-BD59-A6C34878D82A}">
                    <a16:rowId xmlns:a16="http://schemas.microsoft.com/office/drawing/2014/main" val="2834989386"/>
                  </a:ext>
                </a:extLst>
              </a:tr>
            </a:tbl>
          </a:graphicData>
        </a:graphic>
      </p:graphicFrame>
      <p:sp>
        <p:nvSpPr>
          <p:cNvPr id="4" name="Text Placeholder 3">
            <a:extLst>
              <a:ext uri="{FF2B5EF4-FFF2-40B4-BE49-F238E27FC236}">
                <a16:creationId xmlns:a16="http://schemas.microsoft.com/office/drawing/2014/main" id="{EF0A7905-E2ED-4147-9CCD-A325361007FB}"/>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105946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40D32-C31C-4D06-B03A-9EB3C7B5DCDE}"/>
              </a:ext>
            </a:extLst>
          </p:cNvPr>
          <p:cNvSpPr>
            <a:spLocks noGrp="1"/>
          </p:cNvSpPr>
          <p:nvPr>
            <p:ph type="title"/>
          </p:nvPr>
        </p:nvSpPr>
        <p:spPr/>
        <p:txBody>
          <a:bodyPr/>
          <a:lstStyle/>
          <a:p>
            <a:r>
              <a:rPr lang="de-DE"/>
              <a:t>Instagram Alle Posts des Zeitraums (mit Total Interactions) | lokalzeit - 8 of 19</a:t>
            </a:r>
            <a:endParaRPr lang="en-US"/>
          </a:p>
        </p:txBody>
      </p:sp>
      <p:graphicFrame>
        <p:nvGraphicFramePr>
          <p:cNvPr id="5" name="Table Placeholder 4">
            <a:extLst>
              <a:ext uri="{FF2B5EF4-FFF2-40B4-BE49-F238E27FC236}">
                <a16:creationId xmlns:a16="http://schemas.microsoft.com/office/drawing/2014/main" id="{18336BA0-2309-462D-AABD-DB4DD301AAC5}"/>
              </a:ext>
            </a:extLst>
          </p:cNvPr>
          <p:cNvGraphicFramePr>
            <a:graphicFrameLocks noGrp="1"/>
          </p:cNvGraphicFramePr>
          <p:nvPr>
            <p:ph type="tbl" sz="quarter" idx="13"/>
            <p:extLst>
              <p:ext uri="{D42A27DB-BD31-4B8C-83A1-F6EECF244321}">
                <p14:modId xmlns:p14="http://schemas.microsoft.com/office/powerpoint/2010/main" val="443578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48699486"/>
                    </a:ext>
                  </a:extLst>
                </a:gridCol>
                <a:gridCol w="1316736">
                  <a:extLst>
                    <a:ext uri="{9D8B030D-6E8A-4147-A177-3AD203B41FA5}">
                      <a16:colId xmlns:a16="http://schemas.microsoft.com/office/drawing/2014/main" val="2252520732"/>
                    </a:ext>
                  </a:extLst>
                </a:gridCol>
                <a:gridCol w="1316736">
                  <a:extLst>
                    <a:ext uri="{9D8B030D-6E8A-4147-A177-3AD203B41FA5}">
                      <a16:colId xmlns:a16="http://schemas.microsoft.com/office/drawing/2014/main" val="2290631265"/>
                    </a:ext>
                  </a:extLst>
                </a:gridCol>
                <a:gridCol w="1316736">
                  <a:extLst>
                    <a:ext uri="{9D8B030D-6E8A-4147-A177-3AD203B41FA5}">
                      <a16:colId xmlns:a16="http://schemas.microsoft.com/office/drawing/2014/main" val="766532015"/>
                    </a:ext>
                  </a:extLst>
                </a:gridCol>
                <a:gridCol w="1316736">
                  <a:extLst>
                    <a:ext uri="{9D8B030D-6E8A-4147-A177-3AD203B41FA5}">
                      <a16:colId xmlns:a16="http://schemas.microsoft.com/office/drawing/2014/main" val="3128622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5289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- 2025-04-21 16:56:16</a:t>
                      </a:r>
                      <a:r>
                        <a:rPr kumimoji="0" lang="de-DE" sz="1000" b="0" i="0" u="none" strike="noStrike" kern="1200" cap="none" spc="0" normalizeH="0" baseline="0" noProof="0">
                          <a:ln>
                            <a:noFill/>
                          </a:ln>
                          <a:solidFill>
                            <a:prstClr val="black"/>
                          </a:solidFill>
                          <a:effectLst/>
                          <a:uLnTx/>
                          <a:uFillTx/>
                          <a:latin typeface="Calibri"/>
                          <a:ea typeface="+mn-ea"/>
                          <a:cs typeface="+mn-cs"/>
                        </a:rPr>
                        <a:t>
 Der kleine Henry hätte es fast nicht geschafft... 😪
Bei seiner Geburt mit seinen Drillingsgeschwistern kam er rückwärts und war nur handgroß. Selten und schwierig für seine Mutter. Aber alle haben es gut überstanden. 🤗
Dank Hobbyschäfer Klaus-Louis Hanne. Er zieht Henry zusätzlich mit der Flasche und extra vielen Kuscheleinheiten auf. Es ist auch das einzige Bergschaf mit Namen in der Herde. ❤️
Mit welchem Tier hast du so eine süße Beziehung? 🐑
👩‍💻Autorin: Gaby van den Boom
#Schaf #Landwirt #Schäfer #Remscheid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61481</a:t>
                      </a:r>
                    </a:p>
                  </a:txBody>
                  <a:tcPr/>
                </a:tc>
                <a:extLst>
                  <a:ext uri="{0D108BD9-81ED-4DB2-BD59-A6C34878D82A}">
                    <a16:rowId xmlns:a16="http://schemas.microsoft.com/office/drawing/2014/main" val="1676109360"/>
                  </a:ext>
                </a:extLst>
              </a:tr>
            </a:tbl>
          </a:graphicData>
        </a:graphic>
      </p:graphicFrame>
      <p:sp>
        <p:nvSpPr>
          <p:cNvPr id="4" name="Text Placeholder 3">
            <a:extLst>
              <a:ext uri="{FF2B5EF4-FFF2-40B4-BE49-F238E27FC236}">
                <a16:creationId xmlns:a16="http://schemas.microsoft.com/office/drawing/2014/main" id="{2F803DF2-4957-461B-A7CB-3B625B480AD7}"/>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3719189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80970-C488-4A3E-B408-8BAFE7DF3DD1}"/>
              </a:ext>
            </a:extLst>
          </p:cNvPr>
          <p:cNvSpPr>
            <a:spLocks noGrp="1"/>
          </p:cNvSpPr>
          <p:nvPr>
            <p:ph type="title"/>
          </p:nvPr>
        </p:nvSpPr>
        <p:spPr/>
        <p:txBody>
          <a:bodyPr/>
          <a:lstStyle/>
          <a:p>
            <a:r>
              <a:rPr lang="de-DE"/>
              <a:t>Instagram Alle Posts des Zeitraums (mit Total Interactions) | lokalzeit - 9 of 19</a:t>
            </a:r>
            <a:endParaRPr lang="en-US"/>
          </a:p>
        </p:txBody>
      </p:sp>
      <p:graphicFrame>
        <p:nvGraphicFramePr>
          <p:cNvPr id="5" name="Table Placeholder 4">
            <a:extLst>
              <a:ext uri="{FF2B5EF4-FFF2-40B4-BE49-F238E27FC236}">
                <a16:creationId xmlns:a16="http://schemas.microsoft.com/office/drawing/2014/main" id="{951F8DF4-A225-4605-ACB2-C5584B930699}"/>
              </a:ext>
            </a:extLst>
          </p:cNvPr>
          <p:cNvGraphicFramePr>
            <a:graphicFrameLocks noGrp="1"/>
          </p:cNvGraphicFramePr>
          <p:nvPr>
            <p:ph type="tbl" sz="quarter" idx="13"/>
            <p:extLst>
              <p:ext uri="{D42A27DB-BD31-4B8C-83A1-F6EECF244321}">
                <p14:modId xmlns:p14="http://schemas.microsoft.com/office/powerpoint/2010/main" val="115102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62487229"/>
                    </a:ext>
                  </a:extLst>
                </a:gridCol>
                <a:gridCol w="1316736">
                  <a:extLst>
                    <a:ext uri="{9D8B030D-6E8A-4147-A177-3AD203B41FA5}">
                      <a16:colId xmlns:a16="http://schemas.microsoft.com/office/drawing/2014/main" val="2624316682"/>
                    </a:ext>
                  </a:extLst>
                </a:gridCol>
                <a:gridCol w="1316736">
                  <a:extLst>
                    <a:ext uri="{9D8B030D-6E8A-4147-A177-3AD203B41FA5}">
                      <a16:colId xmlns:a16="http://schemas.microsoft.com/office/drawing/2014/main" val="3765020897"/>
                    </a:ext>
                  </a:extLst>
                </a:gridCol>
                <a:gridCol w="1316736">
                  <a:extLst>
                    <a:ext uri="{9D8B030D-6E8A-4147-A177-3AD203B41FA5}">
                      <a16:colId xmlns:a16="http://schemas.microsoft.com/office/drawing/2014/main" val="522044306"/>
                    </a:ext>
                  </a:extLst>
                </a:gridCol>
                <a:gridCol w="1316736">
                  <a:extLst>
                    <a:ext uri="{9D8B030D-6E8A-4147-A177-3AD203B41FA5}">
                      <a16:colId xmlns:a16="http://schemas.microsoft.com/office/drawing/2014/main" val="581083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4291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- 2025-04-23 13:01:55</a:t>
                      </a:r>
                      <a:r>
                        <a:rPr kumimoji="0" lang="de-DE" sz="1000" b="0" i="0" u="none" strike="noStrike" kern="1200" cap="none" spc="0" normalizeH="0" baseline="0" noProof="0">
                          <a:ln>
                            <a:noFill/>
                          </a:ln>
                          <a:solidFill>
                            <a:prstClr val="black"/>
                          </a:solidFill>
                          <a:effectLst/>
                          <a:uLnTx/>
                          <a:uFillTx/>
                          <a:latin typeface="Calibri"/>
                          <a:ea typeface="+mn-ea"/>
                          <a:cs typeface="+mn-cs"/>
                        </a:rPr>
                        <a:t>
 Eine Liebe, die niemals anhält. 🚲❤️
Mit 84 Jahren treten Egbert und Hildegard noch jeden Tag gemeinsam in die Pedale ihres Tandems. Früher haben sie die Welt bereist, jetzt werden die Fahrten durch Bonn-Lessenich kleiner. Ihre 30-jährige Fahrradleidenschaft ist besonders seit Hildegards Demenz-Diagnose vor vier Jahren zu einem wichtigen Anker geworden.
Das besondere Ritual der beiden: Wenn Hildegard auf Egberts Rücken tippt. Dann wissen die beiden "Wir sind noch hier, zusammen." ❤️
👨🏻‍💻Autor: Patrick Stijfhals 
#WDR #Lokalzeit #demenz #pflege #alzheimer #senioren #gesundheit #Tandem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57288</a:t>
                      </a:r>
                    </a:p>
                  </a:txBody>
                  <a:tcPr/>
                </a:tc>
                <a:extLst>
                  <a:ext uri="{0D108BD9-81ED-4DB2-BD59-A6C34878D82A}">
                    <a16:rowId xmlns:a16="http://schemas.microsoft.com/office/drawing/2014/main" val="2309746171"/>
                  </a:ext>
                </a:extLst>
              </a:tr>
            </a:tbl>
          </a:graphicData>
        </a:graphic>
      </p:graphicFrame>
      <p:sp>
        <p:nvSpPr>
          <p:cNvPr id="4" name="Text Placeholder 3">
            <a:extLst>
              <a:ext uri="{FF2B5EF4-FFF2-40B4-BE49-F238E27FC236}">
                <a16:creationId xmlns:a16="http://schemas.microsoft.com/office/drawing/2014/main" id="{B49E368B-5C89-4AE8-A65D-D1600CBF0A92}"/>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2766709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7EDE-637F-4C9B-83C4-B3BB8AEC06DF}"/>
              </a:ext>
            </a:extLst>
          </p:cNvPr>
          <p:cNvSpPr>
            <a:spLocks noGrp="1"/>
          </p:cNvSpPr>
          <p:nvPr>
            <p:ph type="title"/>
          </p:nvPr>
        </p:nvSpPr>
        <p:spPr/>
        <p:txBody>
          <a:bodyPr/>
          <a:lstStyle/>
          <a:p>
            <a:r>
              <a:rPr lang="de-DE"/>
              <a:t>Instagram Alle Posts des Zeitraums (mit Total Interactions) | lokalzeit - 10 of 19</a:t>
            </a:r>
            <a:endParaRPr lang="en-US"/>
          </a:p>
        </p:txBody>
      </p:sp>
      <p:graphicFrame>
        <p:nvGraphicFramePr>
          <p:cNvPr id="5" name="Table Placeholder 4">
            <a:extLst>
              <a:ext uri="{FF2B5EF4-FFF2-40B4-BE49-F238E27FC236}">
                <a16:creationId xmlns:a16="http://schemas.microsoft.com/office/drawing/2014/main" id="{2930E8C2-F6D4-4D8F-BE26-1508C8EB9DF4}"/>
              </a:ext>
            </a:extLst>
          </p:cNvPr>
          <p:cNvGraphicFramePr>
            <a:graphicFrameLocks noGrp="1"/>
          </p:cNvGraphicFramePr>
          <p:nvPr>
            <p:ph type="tbl" sz="quarter" idx="13"/>
            <p:extLst>
              <p:ext uri="{D42A27DB-BD31-4B8C-83A1-F6EECF244321}">
                <p14:modId xmlns:p14="http://schemas.microsoft.com/office/powerpoint/2010/main" val="315411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60317490"/>
                    </a:ext>
                  </a:extLst>
                </a:gridCol>
                <a:gridCol w="1316736">
                  <a:extLst>
                    <a:ext uri="{9D8B030D-6E8A-4147-A177-3AD203B41FA5}">
                      <a16:colId xmlns:a16="http://schemas.microsoft.com/office/drawing/2014/main" val="719590804"/>
                    </a:ext>
                  </a:extLst>
                </a:gridCol>
                <a:gridCol w="1316736">
                  <a:extLst>
                    <a:ext uri="{9D8B030D-6E8A-4147-A177-3AD203B41FA5}">
                      <a16:colId xmlns:a16="http://schemas.microsoft.com/office/drawing/2014/main" val="3313516340"/>
                    </a:ext>
                  </a:extLst>
                </a:gridCol>
                <a:gridCol w="1316736">
                  <a:extLst>
                    <a:ext uri="{9D8B030D-6E8A-4147-A177-3AD203B41FA5}">
                      <a16:colId xmlns:a16="http://schemas.microsoft.com/office/drawing/2014/main" val="3053606133"/>
                    </a:ext>
                  </a:extLst>
                </a:gridCol>
                <a:gridCol w="1316736">
                  <a:extLst>
                    <a:ext uri="{9D8B030D-6E8A-4147-A177-3AD203B41FA5}">
                      <a16:colId xmlns:a16="http://schemas.microsoft.com/office/drawing/2014/main" val="365551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100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- 2025-04-22 14:35:00</a:t>
                      </a:r>
                      <a:r>
                        <a:rPr kumimoji="0" lang="de-DE" sz="1000" b="0" i="0" u="none" strike="noStrike" kern="1200" cap="none" spc="0" normalizeH="0" baseline="0" noProof="0">
                          <a:ln>
                            <a:noFill/>
                          </a:ln>
                          <a:solidFill>
                            <a:prstClr val="black"/>
                          </a:solidFill>
                          <a:effectLst/>
                          <a:uLnTx/>
                          <a:uFillTx/>
                          <a:latin typeface="Calibri"/>
                          <a:ea typeface="+mn-ea"/>
                          <a:cs typeface="+mn-cs"/>
                        </a:rPr>
                        <a:t>
 Jasmine ist eine von vielen: Fast jeder 5. Erwachsene in Deutschland lebt mit Adipositas. Der Weg zu professioneller Hilfe ist oft der schwerste Schritt.
In Siegen gibt es dafür „Die Pummelchen“ - eine Selbsthilfegruppe, die weiß, worum es geht. Von Betroffenen für Betroffene, mit Workshops, Beratung und gegenseitiger Unterstützung. 
👩🏼‍💻Autorin: Janine Simon 
#Lokalzeit #WDR #ARD #Adipositas #Selbsthilfe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49812</a:t>
                      </a:r>
                    </a:p>
                  </a:txBody>
                  <a:tcPr/>
                </a:tc>
                <a:extLst>
                  <a:ext uri="{0D108BD9-81ED-4DB2-BD59-A6C34878D82A}">
                    <a16:rowId xmlns:a16="http://schemas.microsoft.com/office/drawing/2014/main" val="4290090756"/>
                  </a:ext>
                </a:extLst>
              </a:tr>
            </a:tbl>
          </a:graphicData>
        </a:graphic>
      </p:graphicFrame>
      <p:sp>
        <p:nvSpPr>
          <p:cNvPr id="4" name="Text Placeholder 3">
            <a:extLst>
              <a:ext uri="{FF2B5EF4-FFF2-40B4-BE49-F238E27FC236}">
                <a16:creationId xmlns:a16="http://schemas.microsoft.com/office/drawing/2014/main" id="{E19C209D-76C2-4819-976F-220A2A60568F}"/>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2842393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4FF0-6174-4514-AF12-F8A4317609EF}"/>
              </a:ext>
            </a:extLst>
          </p:cNvPr>
          <p:cNvSpPr>
            <a:spLocks noGrp="1"/>
          </p:cNvSpPr>
          <p:nvPr>
            <p:ph type="title"/>
          </p:nvPr>
        </p:nvSpPr>
        <p:spPr/>
        <p:txBody>
          <a:bodyPr/>
          <a:lstStyle/>
          <a:p>
            <a:r>
              <a:rPr lang="de-DE"/>
              <a:t>Instagram Alle Posts des Zeitraums (mit Total Interactions) | lokalzeit - 11 of 19</a:t>
            </a:r>
            <a:endParaRPr lang="en-US"/>
          </a:p>
        </p:txBody>
      </p:sp>
      <p:graphicFrame>
        <p:nvGraphicFramePr>
          <p:cNvPr id="5" name="Table Placeholder 4">
            <a:extLst>
              <a:ext uri="{FF2B5EF4-FFF2-40B4-BE49-F238E27FC236}">
                <a16:creationId xmlns:a16="http://schemas.microsoft.com/office/drawing/2014/main" id="{A475DFD0-2D7C-469D-8C96-EC8BE9FF59B4}"/>
              </a:ext>
            </a:extLst>
          </p:cNvPr>
          <p:cNvGraphicFramePr>
            <a:graphicFrameLocks noGrp="1"/>
          </p:cNvGraphicFramePr>
          <p:nvPr>
            <p:ph type="tbl" sz="quarter" idx="13"/>
            <p:extLst>
              <p:ext uri="{D42A27DB-BD31-4B8C-83A1-F6EECF244321}">
                <p14:modId xmlns:p14="http://schemas.microsoft.com/office/powerpoint/2010/main" val="2630798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12352203"/>
                    </a:ext>
                  </a:extLst>
                </a:gridCol>
                <a:gridCol w="1316736">
                  <a:extLst>
                    <a:ext uri="{9D8B030D-6E8A-4147-A177-3AD203B41FA5}">
                      <a16:colId xmlns:a16="http://schemas.microsoft.com/office/drawing/2014/main" val="43192459"/>
                    </a:ext>
                  </a:extLst>
                </a:gridCol>
                <a:gridCol w="1316736">
                  <a:extLst>
                    <a:ext uri="{9D8B030D-6E8A-4147-A177-3AD203B41FA5}">
                      <a16:colId xmlns:a16="http://schemas.microsoft.com/office/drawing/2014/main" val="3785301021"/>
                    </a:ext>
                  </a:extLst>
                </a:gridCol>
                <a:gridCol w="1316736">
                  <a:extLst>
                    <a:ext uri="{9D8B030D-6E8A-4147-A177-3AD203B41FA5}">
                      <a16:colId xmlns:a16="http://schemas.microsoft.com/office/drawing/2014/main" val="634771194"/>
                    </a:ext>
                  </a:extLst>
                </a:gridCol>
                <a:gridCol w="1316736">
                  <a:extLst>
                    <a:ext uri="{9D8B030D-6E8A-4147-A177-3AD203B41FA5}">
                      <a16:colId xmlns:a16="http://schemas.microsoft.com/office/drawing/2014/main" val="3609312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0332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- 2025-04-27 11:05:12</a:t>
                      </a:r>
                      <a:r>
                        <a:rPr kumimoji="0" lang="de-DE" sz="1000" b="0" i="0" u="none" strike="noStrike" kern="1200" cap="none" spc="0" normalizeH="0" baseline="0" noProof="0">
                          <a:ln>
                            <a:noFill/>
                          </a:ln>
                          <a:solidFill>
                            <a:prstClr val="black"/>
                          </a:solidFill>
                          <a:effectLst/>
                          <a:uLnTx/>
                          <a:uFillTx/>
                          <a:latin typeface="Calibri"/>
                          <a:ea typeface="+mn-ea"/>
                          <a:cs typeface="+mn-cs"/>
                        </a:rPr>
                        <a:t>
 Für Max und Julia ist das cafe_nord in Essen etwas Besonderes: Hier haben sie sich kennengelernt und verbringen seitdem viele Wochenenden dort.❤️
Als das Gebäude zum Verkauf steht, kommen sie ins Grübeln: Was ist, wenn der Käufer kein Szene-Café mehr haben will?🤯
Kommt nicht in Frage für die jungen Immobilienunternehmer und Metal-Fans!💪
Und weil eine Wohnung freisteht, kommen sie auf eine spannende Idee. 
Autorin: Agata Pilarska
#WDR #Lokalzeit #Ruhrgebiet #EssenRockCity #CafeNord #Metal rockcity_apartments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48521</a:t>
                      </a:r>
                    </a:p>
                  </a:txBody>
                  <a:tcPr/>
                </a:tc>
                <a:extLst>
                  <a:ext uri="{0D108BD9-81ED-4DB2-BD59-A6C34878D82A}">
                    <a16:rowId xmlns:a16="http://schemas.microsoft.com/office/drawing/2014/main" val="2720280524"/>
                  </a:ext>
                </a:extLst>
              </a:tr>
            </a:tbl>
          </a:graphicData>
        </a:graphic>
      </p:graphicFrame>
      <p:sp>
        <p:nvSpPr>
          <p:cNvPr id="4" name="Text Placeholder 3">
            <a:extLst>
              <a:ext uri="{FF2B5EF4-FFF2-40B4-BE49-F238E27FC236}">
                <a16:creationId xmlns:a16="http://schemas.microsoft.com/office/drawing/2014/main" id="{F5FDCB71-A6A8-49AD-89C5-5563A6E99577}"/>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2027105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EDB83-E279-47CC-A933-4F861E3C4973}"/>
              </a:ext>
            </a:extLst>
          </p:cNvPr>
          <p:cNvSpPr>
            <a:spLocks noGrp="1"/>
          </p:cNvSpPr>
          <p:nvPr>
            <p:ph type="title"/>
          </p:nvPr>
        </p:nvSpPr>
        <p:spPr/>
        <p:txBody>
          <a:bodyPr/>
          <a:lstStyle/>
          <a:p>
            <a:r>
              <a:rPr lang="de-DE"/>
              <a:t>Instagram Alle Posts des Zeitraums (mit Total Interactions) | lokalzeit - 12 of 19</a:t>
            </a:r>
            <a:endParaRPr lang="en-US"/>
          </a:p>
        </p:txBody>
      </p:sp>
      <p:graphicFrame>
        <p:nvGraphicFramePr>
          <p:cNvPr id="5" name="Table Placeholder 4">
            <a:extLst>
              <a:ext uri="{FF2B5EF4-FFF2-40B4-BE49-F238E27FC236}">
                <a16:creationId xmlns:a16="http://schemas.microsoft.com/office/drawing/2014/main" id="{04ED3F3D-17EF-47E8-A63B-A67E9013EBC3}"/>
              </a:ext>
            </a:extLst>
          </p:cNvPr>
          <p:cNvGraphicFramePr>
            <a:graphicFrameLocks noGrp="1"/>
          </p:cNvGraphicFramePr>
          <p:nvPr>
            <p:ph type="tbl" sz="quarter" idx="13"/>
            <p:extLst>
              <p:ext uri="{D42A27DB-BD31-4B8C-83A1-F6EECF244321}">
                <p14:modId xmlns:p14="http://schemas.microsoft.com/office/powerpoint/2010/main" val="2243541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23852616"/>
                    </a:ext>
                  </a:extLst>
                </a:gridCol>
                <a:gridCol w="1316736">
                  <a:extLst>
                    <a:ext uri="{9D8B030D-6E8A-4147-A177-3AD203B41FA5}">
                      <a16:colId xmlns:a16="http://schemas.microsoft.com/office/drawing/2014/main" val="2162975235"/>
                    </a:ext>
                  </a:extLst>
                </a:gridCol>
                <a:gridCol w="1316736">
                  <a:extLst>
                    <a:ext uri="{9D8B030D-6E8A-4147-A177-3AD203B41FA5}">
                      <a16:colId xmlns:a16="http://schemas.microsoft.com/office/drawing/2014/main" val="3059854887"/>
                    </a:ext>
                  </a:extLst>
                </a:gridCol>
                <a:gridCol w="1316736">
                  <a:extLst>
                    <a:ext uri="{9D8B030D-6E8A-4147-A177-3AD203B41FA5}">
                      <a16:colId xmlns:a16="http://schemas.microsoft.com/office/drawing/2014/main" val="1733758614"/>
                    </a:ext>
                  </a:extLst>
                </a:gridCol>
                <a:gridCol w="1316736">
                  <a:extLst>
                    <a:ext uri="{9D8B030D-6E8A-4147-A177-3AD203B41FA5}">
                      <a16:colId xmlns:a16="http://schemas.microsoft.com/office/drawing/2014/main" val="1053761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5888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- 2025-04-24 13:23:46</a:t>
                      </a:r>
                      <a:r>
                        <a:rPr kumimoji="0" lang="de-DE" sz="1000" b="0" i="0" u="none" strike="noStrike" kern="1200" cap="none" spc="0" normalizeH="0" baseline="0" noProof="0">
                          <a:ln>
                            <a:noFill/>
                          </a:ln>
                          <a:solidFill>
                            <a:prstClr val="black"/>
                          </a:solidFill>
                          <a:effectLst/>
                          <a:uLnTx/>
                          <a:uFillTx/>
                          <a:latin typeface="Calibri"/>
                          <a:ea typeface="+mn-ea"/>
                          <a:cs typeface="+mn-cs"/>
                        </a:rPr>
                        <a:t>
 Im „Rheintörchen“, einer 60er-Jahre-Kneipe im Duisburger Malteserstift St. Nikolaus, können die demenzerkrankten Bewohnerinnen und Bewohner feiern und Spaß haben wie zu ihrer besten Zeit. Dennoch ist für manche von ihnen jeder Besuch in der Kneipe wie der erste. 💭☺️ 
👨‍💻Autor: Christian Richter 
#Demenz #Kneipe #Duisburg #Malteser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32809</a:t>
                      </a:r>
                    </a:p>
                  </a:txBody>
                  <a:tcPr/>
                </a:tc>
                <a:extLst>
                  <a:ext uri="{0D108BD9-81ED-4DB2-BD59-A6C34878D82A}">
                    <a16:rowId xmlns:a16="http://schemas.microsoft.com/office/drawing/2014/main" val="3331051063"/>
                  </a:ext>
                </a:extLst>
              </a:tr>
            </a:tbl>
          </a:graphicData>
        </a:graphic>
      </p:graphicFrame>
      <p:sp>
        <p:nvSpPr>
          <p:cNvPr id="4" name="Text Placeholder 3">
            <a:extLst>
              <a:ext uri="{FF2B5EF4-FFF2-40B4-BE49-F238E27FC236}">
                <a16:creationId xmlns:a16="http://schemas.microsoft.com/office/drawing/2014/main" id="{7C7DCF8A-2464-403C-AACB-6FCCEF4B7D23}"/>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1727828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1244-C5CD-43BA-98E4-A4075702E506}"/>
              </a:ext>
            </a:extLst>
          </p:cNvPr>
          <p:cNvSpPr>
            <a:spLocks noGrp="1"/>
          </p:cNvSpPr>
          <p:nvPr>
            <p:ph type="title"/>
          </p:nvPr>
        </p:nvSpPr>
        <p:spPr/>
        <p:txBody>
          <a:bodyPr/>
          <a:lstStyle/>
          <a:p>
            <a:r>
              <a:rPr lang="de-DE"/>
              <a:t>Instagram Alle Posts des Zeitraums (mit Total Interactions) | lokalzeit - 13 of 19</a:t>
            </a:r>
            <a:endParaRPr lang="en-US"/>
          </a:p>
        </p:txBody>
      </p:sp>
      <p:graphicFrame>
        <p:nvGraphicFramePr>
          <p:cNvPr id="5" name="Table Placeholder 4">
            <a:extLst>
              <a:ext uri="{FF2B5EF4-FFF2-40B4-BE49-F238E27FC236}">
                <a16:creationId xmlns:a16="http://schemas.microsoft.com/office/drawing/2014/main" id="{2CB6D2FB-3472-4928-89B5-5746EE1E601C}"/>
              </a:ext>
            </a:extLst>
          </p:cNvPr>
          <p:cNvGraphicFramePr>
            <a:graphicFrameLocks noGrp="1"/>
          </p:cNvGraphicFramePr>
          <p:nvPr>
            <p:ph type="tbl" sz="quarter" idx="13"/>
            <p:extLst>
              <p:ext uri="{D42A27DB-BD31-4B8C-83A1-F6EECF244321}">
                <p14:modId xmlns:p14="http://schemas.microsoft.com/office/powerpoint/2010/main" val="288355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77578841"/>
                    </a:ext>
                  </a:extLst>
                </a:gridCol>
                <a:gridCol w="1316736">
                  <a:extLst>
                    <a:ext uri="{9D8B030D-6E8A-4147-A177-3AD203B41FA5}">
                      <a16:colId xmlns:a16="http://schemas.microsoft.com/office/drawing/2014/main" val="3961487490"/>
                    </a:ext>
                  </a:extLst>
                </a:gridCol>
                <a:gridCol w="1316736">
                  <a:extLst>
                    <a:ext uri="{9D8B030D-6E8A-4147-A177-3AD203B41FA5}">
                      <a16:colId xmlns:a16="http://schemas.microsoft.com/office/drawing/2014/main" val="3671311341"/>
                    </a:ext>
                  </a:extLst>
                </a:gridCol>
                <a:gridCol w="1316736">
                  <a:extLst>
                    <a:ext uri="{9D8B030D-6E8A-4147-A177-3AD203B41FA5}">
                      <a16:colId xmlns:a16="http://schemas.microsoft.com/office/drawing/2014/main" val="2056075224"/>
                    </a:ext>
                  </a:extLst>
                </a:gridCol>
                <a:gridCol w="1316736">
                  <a:extLst>
                    <a:ext uri="{9D8B030D-6E8A-4147-A177-3AD203B41FA5}">
                      <a16:colId xmlns:a16="http://schemas.microsoft.com/office/drawing/2014/main" val="1943257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2919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- 2025-04-25 14:47:56</a:t>
                      </a:r>
                      <a:r>
                        <a:rPr kumimoji="0" lang="de-DE" sz="1000" b="0" i="0" u="none" strike="noStrike" kern="1200" cap="none" spc="0" normalizeH="0" baseline="0" noProof="0">
                          <a:ln>
                            <a:noFill/>
                          </a:ln>
                          <a:solidFill>
                            <a:prstClr val="black"/>
                          </a:solidFill>
                          <a:effectLst/>
                          <a:uLnTx/>
                          <a:uFillTx/>
                          <a:latin typeface="Calibri"/>
                          <a:ea typeface="+mn-ea"/>
                          <a:cs typeface="+mn-cs"/>
                        </a:rPr>
                        <a:t>
 Aachen steigt eine ganz besondere Party – barrierefrei und inklusiv! 🕺🏻🦽
Für junge Menschen mit Behinderung fehlen oft die richtigen Angebote. Dabei möchten viele genau so gerne feiern gehen wie Gleichaltrige ohne Behinderung.
Die Koordinierungs-, Kontakt- und Beratungsstelle für Menschen mit Behinderung will ihnen das jetzt in Aachen ermöglichen. Fredo hat die Party getestet – und kann das nächste Mal kaum abwarten! 🎶
Seid ihr Team Feiern 💃🏻oder Team Couch 🛋️ ?
👩🏼‍💻Autorin: Sophia Naim
#WDR #ARD #Lokalzeit #Inklusion #Party #Feiern #InklusiveParty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25863</a:t>
                      </a:r>
                    </a:p>
                  </a:txBody>
                  <a:tcPr/>
                </a:tc>
                <a:extLst>
                  <a:ext uri="{0D108BD9-81ED-4DB2-BD59-A6C34878D82A}">
                    <a16:rowId xmlns:a16="http://schemas.microsoft.com/office/drawing/2014/main" val="1664040517"/>
                  </a:ext>
                </a:extLst>
              </a:tr>
            </a:tbl>
          </a:graphicData>
        </a:graphic>
      </p:graphicFrame>
      <p:sp>
        <p:nvSpPr>
          <p:cNvPr id="4" name="Text Placeholder 3">
            <a:extLst>
              <a:ext uri="{FF2B5EF4-FFF2-40B4-BE49-F238E27FC236}">
                <a16:creationId xmlns:a16="http://schemas.microsoft.com/office/drawing/2014/main" id="{023FCEFF-0B70-4C62-B910-CD4979B9E66B}"/>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3566082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E3731-93DD-48EE-A784-71D6491BF945}"/>
              </a:ext>
            </a:extLst>
          </p:cNvPr>
          <p:cNvSpPr>
            <a:spLocks noGrp="1"/>
          </p:cNvSpPr>
          <p:nvPr>
            <p:ph type="title"/>
          </p:nvPr>
        </p:nvSpPr>
        <p:spPr/>
        <p:txBody>
          <a:bodyPr/>
          <a:lstStyle/>
          <a:p>
            <a:r>
              <a:rPr lang="de-DE"/>
              <a:t>Instagram Alle Posts des Zeitraums (mit Total Interactions) | lokalzeit - 14 of 19</a:t>
            </a:r>
            <a:endParaRPr lang="en-US"/>
          </a:p>
        </p:txBody>
      </p:sp>
      <p:graphicFrame>
        <p:nvGraphicFramePr>
          <p:cNvPr id="5" name="Table Placeholder 4">
            <a:extLst>
              <a:ext uri="{FF2B5EF4-FFF2-40B4-BE49-F238E27FC236}">
                <a16:creationId xmlns:a16="http://schemas.microsoft.com/office/drawing/2014/main" id="{5638E4C5-1234-47EB-AFAC-3C860FE2ED79}"/>
              </a:ext>
            </a:extLst>
          </p:cNvPr>
          <p:cNvGraphicFramePr>
            <a:graphicFrameLocks noGrp="1"/>
          </p:cNvGraphicFramePr>
          <p:nvPr>
            <p:ph type="tbl" sz="quarter" idx="13"/>
            <p:extLst>
              <p:ext uri="{D42A27DB-BD31-4B8C-83A1-F6EECF244321}">
                <p14:modId xmlns:p14="http://schemas.microsoft.com/office/powerpoint/2010/main" val="3652102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64833698"/>
                    </a:ext>
                  </a:extLst>
                </a:gridCol>
                <a:gridCol w="1316736">
                  <a:extLst>
                    <a:ext uri="{9D8B030D-6E8A-4147-A177-3AD203B41FA5}">
                      <a16:colId xmlns:a16="http://schemas.microsoft.com/office/drawing/2014/main" val="1065842764"/>
                    </a:ext>
                  </a:extLst>
                </a:gridCol>
                <a:gridCol w="1316736">
                  <a:extLst>
                    <a:ext uri="{9D8B030D-6E8A-4147-A177-3AD203B41FA5}">
                      <a16:colId xmlns:a16="http://schemas.microsoft.com/office/drawing/2014/main" val="569755738"/>
                    </a:ext>
                  </a:extLst>
                </a:gridCol>
                <a:gridCol w="1316736">
                  <a:extLst>
                    <a:ext uri="{9D8B030D-6E8A-4147-A177-3AD203B41FA5}">
                      <a16:colId xmlns:a16="http://schemas.microsoft.com/office/drawing/2014/main" val="2431461373"/>
                    </a:ext>
                  </a:extLst>
                </a:gridCol>
                <a:gridCol w="1316736">
                  <a:extLst>
                    <a:ext uri="{9D8B030D-6E8A-4147-A177-3AD203B41FA5}">
                      <a16:colId xmlns:a16="http://schemas.microsoft.com/office/drawing/2014/main" val="314757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0568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- 2025-04-23 16:02:55</a:t>
                      </a:r>
                      <a:r>
                        <a:rPr kumimoji="0" lang="de-DE" sz="1000" b="0" i="0" u="none" strike="noStrike" kern="1200" cap="none" spc="0" normalizeH="0" baseline="0" noProof="0">
                          <a:ln>
                            <a:noFill/>
                          </a:ln>
                          <a:solidFill>
                            <a:prstClr val="black"/>
                          </a:solidFill>
                          <a:effectLst/>
                          <a:uLnTx/>
                          <a:uFillTx/>
                          <a:latin typeface="Calibri"/>
                          <a:ea typeface="+mn-ea"/>
                          <a:cs typeface="+mn-cs"/>
                        </a:rPr>
                        <a:t>
 Endlich im Ruhestand? Von wegen! Antonio kann es nicht lassen und macht mit 73 Jahren ein neues Restaurant auf. 👨🏻‍🍳
Zu sehr hat er das Kochen vermisst – und seine Gäste. Dabei hatte er in den letzten Jahren schon so einige großartige Sachen in der Küche erreicht. Welche, erfährst du im Reel. 🍕
👨🏼‍💻Autor: Heiko Dolle
#Lüdenscheid #Rente #Gastronomie #Lokalzeit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20746</a:t>
                      </a:r>
                    </a:p>
                  </a:txBody>
                  <a:tcPr/>
                </a:tc>
                <a:extLst>
                  <a:ext uri="{0D108BD9-81ED-4DB2-BD59-A6C34878D82A}">
                    <a16:rowId xmlns:a16="http://schemas.microsoft.com/office/drawing/2014/main" val="2814049499"/>
                  </a:ext>
                </a:extLst>
              </a:tr>
            </a:tbl>
          </a:graphicData>
        </a:graphic>
      </p:graphicFrame>
      <p:sp>
        <p:nvSpPr>
          <p:cNvPr id="4" name="Text Placeholder 3">
            <a:extLst>
              <a:ext uri="{FF2B5EF4-FFF2-40B4-BE49-F238E27FC236}">
                <a16:creationId xmlns:a16="http://schemas.microsoft.com/office/drawing/2014/main" id="{E1ED6FC0-429C-4898-818E-4CC05B23EE7A}"/>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2145303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D7244-B2D5-43FE-A845-14D06E06BF44}"/>
              </a:ext>
            </a:extLst>
          </p:cNvPr>
          <p:cNvSpPr>
            <a:spLocks noGrp="1"/>
          </p:cNvSpPr>
          <p:nvPr>
            <p:ph type="title"/>
          </p:nvPr>
        </p:nvSpPr>
        <p:spPr/>
        <p:txBody>
          <a:bodyPr/>
          <a:lstStyle/>
          <a:p>
            <a:r>
              <a:rPr lang="de-DE"/>
              <a:t>Instagram Alle Posts des Zeitraums (mit Total Interactions) | lokalzeit - 15 of 19</a:t>
            </a:r>
            <a:endParaRPr lang="en-US"/>
          </a:p>
        </p:txBody>
      </p:sp>
      <p:graphicFrame>
        <p:nvGraphicFramePr>
          <p:cNvPr id="5" name="Table Placeholder 4">
            <a:extLst>
              <a:ext uri="{FF2B5EF4-FFF2-40B4-BE49-F238E27FC236}">
                <a16:creationId xmlns:a16="http://schemas.microsoft.com/office/drawing/2014/main" id="{B13797CA-6AAE-4A06-B4C9-482FA0CC2834}"/>
              </a:ext>
            </a:extLst>
          </p:cNvPr>
          <p:cNvGraphicFramePr>
            <a:graphicFrameLocks noGrp="1"/>
          </p:cNvGraphicFramePr>
          <p:nvPr>
            <p:ph type="tbl" sz="quarter" idx="13"/>
            <p:extLst>
              <p:ext uri="{D42A27DB-BD31-4B8C-83A1-F6EECF244321}">
                <p14:modId xmlns:p14="http://schemas.microsoft.com/office/powerpoint/2010/main" val="310471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87519658"/>
                    </a:ext>
                  </a:extLst>
                </a:gridCol>
                <a:gridCol w="1316736">
                  <a:extLst>
                    <a:ext uri="{9D8B030D-6E8A-4147-A177-3AD203B41FA5}">
                      <a16:colId xmlns:a16="http://schemas.microsoft.com/office/drawing/2014/main" val="2704219480"/>
                    </a:ext>
                  </a:extLst>
                </a:gridCol>
                <a:gridCol w="1316736">
                  <a:extLst>
                    <a:ext uri="{9D8B030D-6E8A-4147-A177-3AD203B41FA5}">
                      <a16:colId xmlns:a16="http://schemas.microsoft.com/office/drawing/2014/main" val="1779807055"/>
                    </a:ext>
                  </a:extLst>
                </a:gridCol>
                <a:gridCol w="1316736">
                  <a:extLst>
                    <a:ext uri="{9D8B030D-6E8A-4147-A177-3AD203B41FA5}">
                      <a16:colId xmlns:a16="http://schemas.microsoft.com/office/drawing/2014/main" val="2317867232"/>
                    </a:ext>
                  </a:extLst>
                </a:gridCol>
                <a:gridCol w="1316736">
                  <a:extLst>
                    <a:ext uri="{9D8B030D-6E8A-4147-A177-3AD203B41FA5}">
                      <a16:colId xmlns:a16="http://schemas.microsoft.com/office/drawing/2014/main" val="21326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5687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- 2025-04-22 13:35:54</a:t>
                      </a:r>
                      <a:r>
                        <a:rPr kumimoji="0" lang="de-DE" sz="1000" b="0" i="0" u="none" strike="noStrike" kern="1200" cap="none" spc="0" normalizeH="0" baseline="0" noProof="0">
                          <a:ln>
                            <a:noFill/>
                          </a:ln>
                          <a:solidFill>
                            <a:prstClr val="black"/>
                          </a:solidFill>
                          <a:effectLst/>
                          <a:uLnTx/>
                          <a:uFillTx/>
                          <a:latin typeface="Calibri"/>
                          <a:ea typeface="+mn-ea"/>
                          <a:cs typeface="+mn-cs"/>
                        </a:rPr>
                        <a:t>
 Zwei Tumore an der Halswirbelsäule, die Diagnose Querschnittslähmung - all das konnte Tobias nicht aufhalten. 💪 
Vor neun Jahren wird er an den Tumoren operiert, kann danach gar nicht mehr laufen. Das wollte der 47-jährige ehemalige Triathlet nicht akzeptieren. Jahrelang steht er als Zuschauer beim Osterlauf in Paderborn am Rand, während er daheim an jedem Schritt arbeitet. 
Am Ostersamstag ist es dann soweit: Tobias startet beim Osterlauf auf der 5-Kilometer-Distanz – und schafft sie in persönlicher Bestzeit. 🏃‍♂️ 
Er möchte anderen Mut machen, immer weiter an sich zu arbeiten und die Hoffnung nicht aufzugeben. Kleine Schritte sind dabei wichtig. Nicht alles muss wieder so werden, wie vor der Diagnose. Auch Tobias Ziele sind kleiner geworden. 
👩‍💻Autorin: Lisa Block 
#PaderbornerOsterlauf #Osterlauf #Laufen #WDR #ARD #Lokalzeit #Paderborn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17428</a:t>
                      </a:r>
                    </a:p>
                  </a:txBody>
                  <a:tcPr/>
                </a:tc>
                <a:extLst>
                  <a:ext uri="{0D108BD9-81ED-4DB2-BD59-A6C34878D82A}">
                    <a16:rowId xmlns:a16="http://schemas.microsoft.com/office/drawing/2014/main" val="707048606"/>
                  </a:ext>
                </a:extLst>
              </a:tr>
            </a:tbl>
          </a:graphicData>
        </a:graphic>
      </p:graphicFrame>
      <p:sp>
        <p:nvSpPr>
          <p:cNvPr id="4" name="Text Placeholder 3">
            <a:extLst>
              <a:ext uri="{FF2B5EF4-FFF2-40B4-BE49-F238E27FC236}">
                <a16:creationId xmlns:a16="http://schemas.microsoft.com/office/drawing/2014/main" id="{461430AA-DC14-43A0-B7D5-C3D0CB25E525}"/>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1446547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6B65E-DAAA-4991-BBAD-04844251BD2F}"/>
              </a:ext>
            </a:extLst>
          </p:cNvPr>
          <p:cNvSpPr>
            <a:spLocks noGrp="1"/>
          </p:cNvSpPr>
          <p:nvPr>
            <p:ph type="title"/>
          </p:nvPr>
        </p:nvSpPr>
        <p:spPr/>
        <p:txBody>
          <a:bodyPr/>
          <a:lstStyle/>
          <a:p>
            <a:r>
              <a:rPr lang="de-DE"/>
              <a:t>Instagram Alle Posts des Zeitraums (mit Total Interactions) | lokalzeit - 16 of 19</a:t>
            </a:r>
            <a:endParaRPr lang="en-US"/>
          </a:p>
        </p:txBody>
      </p:sp>
      <p:graphicFrame>
        <p:nvGraphicFramePr>
          <p:cNvPr id="5" name="Table Placeholder 4">
            <a:extLst>
              <a:ext uri="{FF2B5EF4-FFF2-40B4-BE49-F238E27FC236}">
                <a16:creationId xmlns:a16="http://schemas.microsoft.com/office/drawing/2014/main" id="{258A6271-0862-4D3B-A793-0F027F7AFD0E}"/>
              </a:ext>
            </a:extLst>
          </p:cNvPr>
          <p:cNvGraphicFramePr>
            <a:graphicFrameLocks noGrp="1"/>
          </p:cNvGraphicFramePr>
          <p:nvPr>
            <p:ph type="tbl" sz="quarter" idx="13"/>
            <p:extLst>
              <p:ext uri="{D42A27DB-BD31-4B8C-83A1-F6EECF244321}">
                <p14:modId xmlns:p14="http://schemas.microsoft.com/office/powerpoint/2010/main" val="3870372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52894582"/>
                    </a:ext>
                  </a:extLst>
                </a:gridCol>
                <a:gridCol w="1316736">
                  <a:extLst>
                    <a:ext uri="{9D8B030D-6E8A-4147-A177-3AD203B41FA5}">
                      <a16:colId xmlns:a16="http://schemas.microsoft.com/office/drawing/2014/main" val="1481433459"/>
                    </a:ext>
                  </a:extLst>
                </a:gridCol>
                <a:gridCol w="1316736">
                  <a:extLst>
                    <a:ext uri="{9D8B030D-6E8A-4147-A177-3AD203B41FA5}">
                      <a16:colId xmlns:a16="http://schemas.microsoft.com/office/drawing/2014/main" val="4282169174"/>
                    </a:ext>
                  </a:extLst>
                </a:gridCol>
                <a:gridCol w="1316736">
                  <a:extLst>
                    <a:ext uri="{9D8B030D-6E8A-4147-A177-3AD203B41FA5}">
                      <a16:colId xmlns:a16="http://schemas.microsoft.com/office/drawing/2014/main" val="4084457354"/>
                    </a:ext>
                  </a:extLst>
                </a:gridCol>
                <a:gridCol w="1316736">
                  <a:extLst>
                    <a:ext uri="{9D8B030D-6E8A-4147-A177-3AD203B41FA5}">
                      <a16:colId xmlns:a16="http://schemas.microsoft.com/office/drawing/2014/main" val="2954811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2356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- 2025-04-24 10:10:00</a:t>
                      </a:r>
                      <a:r>
                        <a:rPr kumimoji="0" lang="de-DE" sz="1000" b="0" i="0" u="none" strike="noStrike" kern="1200" cap="none" spc="0" normalizeH="0" baseline="0" noProof="0">
                          <a:ln>
                            <a:noFill/>
                          </a:ln>
                          <a:solidFill>
                            <a:prstClr val="black"/>
                          </a:solidFill>
                          <a:effectLst/>
                          <a:uLnTx/>
                          <a:uFillTx/>
                          <a:latin typeface="Calibri"/>
                          <a:ea typeface="+mn-ea"/>
                          <a:cs typeface="+mn-cs"/>
                        </a:rPr>
                        <a:t>
 Als blinde Person ins Museum gehen? 🎨 
Im Wilhelm Morgner Haus ist das jetzt möglich. Dort hat das Museum gemeinsam mit einer Gruppe des Berufskolleges für Blinde und Sehbehinderte in Soest ein Tastmodell entwickelt. Irina und ihre Mitschüler waren über ein Jahr mit in den Prozess eingebunden und sind jetzt super happy mit dem Ergebnis. 👏🏼😃
👩‍💻Autorin: Friederike Streib 
#Inklusion #Museum #Blind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14447</a:t>
                      </a:r>
                    </a:p>
                  </a:txBody>
                  <a:tcPr/>
                </a:tc>
                <a:extLst>
                  <a:ext uri="{0D108BD9-81ED-4DB2-BD59-A6C34878D82A}">
                    <a16:rowId xmlns:a16="http://schemas.microsoft.com/office/drawing/2014/main" val="3512874957"/>
                  </a:ext>
                </a:extLst>
              </a:tr>
            </a:tbl>
          </a:graphicData>
        </a:graphic>
      </p:graphicFrame>
      <p:sp>
        <p:nvSpPr>
          <p:cNvPr id="4" name="Text Placeholder 3">
            <a:extLst>
              <a:ext uri="{FF2B5EF4-FFF2-40B4-BE49-F238E27FC236}">
                <a16:creationId xmlns:a16="http://schemas.microsoft.com/office/drawing/2014/main" id="{F32F3346-9089-40D3-A072-C65042B35FD0}"/>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2015130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8472E-5171-4803-A833-41ABC66C9B6D}"/>
              </a:ext>
            </a:extLst>
          </p:cNvPr>
          <p:cNvSpPr>
            <a:spLocks noGrp="1"/>
          </p:cNvSpPr>
          <p:nvPr>
            <p:ph type="title"/>
          </p:nvPr>
        </p:nvSpPr>
        <p:spPr/>
        <p:txBody>
          <a:bodyPr/>
          <a:lstStyle/>
          <a:p>
            <a:r>
              <a:rPr lang="de-DE"/>
              <a:t>Instagram Alle Posts des Zeitraums (mit Total Interactions) | lokalzeit - 17 of 19</a:t>
            </a:r>
            <a:endParaRPr lang="en-US"/>
          </a:p>
        </p:txBody>
      </p:sp>
      <p:graphicFrame>
        <p:nvGraphicFramePr>
          <p:cNvPr id="5" name="Table Placeholder 4">
            <a:extLst>
              <a:ext uri="{FF2B5EF4-FFF2-40B4-BE49-F238E27FC236}">
                <a16:creationId xmlns:a16="http://schemas.microsoft.com/office/drawing/2014/main" id="{7C3A250F-9C7D-4114-AA9A-26350C6122B6}"/>
              </a:ext>
            </a:extLst>
          </p:cNvPr>
          <p:cNvGraphicFramePr>
            <a:graphicFrameLocks noGrp="1"/>
          </p:cNvGraphicFramePr>
          <p:nvPr>
            <p:ph type="tbl" sz="quarter" idx="13"/>
            <p:extLst>
              <p:ext uri="{D42A27DB-BD31-4B8C-83A1-F6EECF244321}">
                <p14:modId xmlns:p14="http://schemas.microsoft.com/office/powerpoint/2010/main" val="50734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50677754"/>
                    </a:ext>
                  </a:extLst>
                </a:gridCol>
                <a:gridCol w="1316736">
                  <a:extLst>
                    <a:ext uri="{9D8B030D-6E8A-4147-A177-3AD203B41FA5}">
                      <a16:colId xmlns:a16="http://schemas.microsoft.com/office/drawing/2014/main" val="3629455705"/>
                    </a:ext>
                  </a:extLst>
                </a:gridCol>
                <a:gridCol w="1316736">
                  <a:extLst>
                    <a:ext uri="{9D8B030D-6E8A-4147-A177-3AD203B41FA5}">
                      <a16:colId xmlns:a16="http://schemas.microsoft.com/office/drawing/2014/main" val="604800302"/>
                    </a:ext>
                  </a:extLst>
                </a:gridCol>
                <a:gridCol w="1316736">
                  <a:extLst>
                    <a:ext uri="{9D8B030D-6E8A-4147-A177-3AD203B41FA5}">
                      <a16:colId xmlns:a16="http://schemas.microsoft.com/office/drawing/2014/main" val="2307354627"/>
                    </a:ext>
                  </a:extLst>
                </a:gridCol>
                <a:gridCol w="1316736">
                  <a:extLst>
                    <a:ext uri="{9D8B030D-6E8A-4147-A177-3AD203B41FA5}">
                      <a16:colId xmlns:a16="http://schemas.microsoft.com/office/drawing/2014/main" val="2659557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0272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- 2025-04-22 11:00:00</a:t>
                      </a:r>
                      <a:r>
                        <a:rPr kumimoji="0" lang="de-DE" sz="1000" b="0" i="0" u="none" strike="noStrike" kern="1200" cap="none" spc="0" normalizeH="0" baseline="0" noProof="0">
                          <a:ln>
                            <a:noFill/>
                          </a:ln>
                          <a:solidFill>
                            <a:prstClr val="black"/>
                          </a:solidFill>
                          <a:effectLst/>
                          <a:uLnTx/>
                          <a:uFillTx/>
                          <a:latin typeface="Calibri"/>
                          <a:ea typeface="+mn-ea"/>
                          <a:cs typeface="+mn-cs"/>
                        </a:rPr>
                        <a:t>
 Johannes Miermann hat auf seinem Hof in Bottrop eine Biogasanlage - und die soll bald mindestens 500 Haushalte mit Fernwärme versorgen.💪
3,5 Millionen Euro hat der Landwirt in sein selbstgebautes Fernwärmenetz investiert.💸
Die Bauarbeiten kommen gut voran. Doch Johannes könnte mit seinem Projekt auch scheitern, denn er muss genug Abnehmer finden, damit sich diese riesige Investition lohnt.
In Bocholt sind drei Landwirte schon einen Schritt weiter: Sie machen bereits einen ersten Probelauf für ihr eigenes Fernwärmenetz. Josef Wolbring, Sohn Jan-Bernd und Matthias Niemann betreiben mit ihren Familien zwei Höfe und zwei Biogasanlagen. Dort werden Strom und Wärme erzeugt. Die Landwirte vermarkten ihre Wärme und ihren Strom aber nicht selbst - sie haben stattdessen einen Zehnjahresvertrag mit dem städtischen Energieversorger abgeschlossen. So haben sie mehr Planungssicherheit.
Für mehr Klimathemen aus deinem Alltag, News und Hintergründen, folgt gerne klima.neutral – dem offiziellen Klima-Instakanal der ARD.
#Landwirtschaft #ErneuerbareEnergie #FutureFarming #Lokalzeit #Klimaneutral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14064</a:t>
                      </a:r>
                    </a:p>
                  </a:txBody>
                  <a:tcPr/>
                </a:tc>
                <a:extLst>
                  <a:ext uri="{0D108BD9-81ED-4DB2-BD59-A6C34878D82A}">
                    <a16:rowId xmlns:a16="http://schemas.microsoft.com/office/drawing/2014/main" val="4233077029"/>
                  </a:ext>
                </a:extLst>
              </a:tr>
            </a:tbl>
          </a:graphicData>
        </a:graphic>
      </p:graphicFrame>
      <p:sp>
        <p:nvSpPr>
          <p:cNvPr id="4" name="Text Placeholder 3">
            <a:extLst>
              <a:ext uri="{FF2B5EF4-FFF2-40B4-BE49-F238E27FC236}">
                <a16:creationId xmlns:a16="http://schemas.microsoft.com/office/drawing/2014/main" id="{3C61D95E-880F-43BF-98DA-FB36F82C8135}"/>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3271005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0298D-63C4-42C6-B305-CA30D68B8B63}"/>
              </a:ext>
            </a:extLst>
          </p:cNvPr>
          <p:cNvSpPr>
            <a:spLocks noGrp="1"/>
          </p:cNvSpPr>
          <p:nvPr>
            <p:ph type="title"/>
          </p:nvPr>
        </p:nvSpPr>
        <p:spPr/>
        <p:txBody>
          <a:bodyPr/>
          <a:lstStyle/>
          <a:p>
            <a:r>
              <a:rPr lang="de-DE"/>
              <a:t>Instagram Alle Posts des Zeitraums (mit Total Interactions) | lokalzeit - 18 of 19</a:t>
            </a:r>
            <a:endParaRPr lang="en-US"/>
          </a:p>
        </p:txBody>
      </p:sp>
      <p:graphicFrame>
        <p:nvGraphicFramePr>
          <p:cNvPr id="5" name="Table Placeholder 4">
            <a:extLst>
              <a:ext uri="{FF2B5EF4-FFF2-40B4-BE49-F238E27FC236}">
                <a16:creationId xmlns:a16="http://schemas.microsoft.com/office/drawing/2014/main" id="{108A4E33-87AA-4137-A4B4-AB9760B24406}"/>
              </a:ext>
            </a:extLst>
          </p:cNvPr>
          <p:cNvGraphicFramePr>
            <a:graphicFrameLocks noGrp="1"/>
          </p:cNvGraphicFramePr>
          <p:nvPr>
            <p:ph type="tbl" sz="quarter" idx="13"/>
            <p:extLst>
              <p:ext uri="{D42A27DB-BD31-4B8C-83A1-F6EECF244321}">
                <p14:modId xmlns:p14="http://schemas.microsoft.com/office/powerpoint/2010/main" val="106060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68096798"/>
                    </a:ext>
                  </a:extLst>
                </a:gridCol>
                <a:gridCol w="1316736">
                  <a:extLst>
                    <a:ext uri="{9D8B030D-6E8A-4147-A177-3AD203B41FA5}">
                      <a16:colId xmlns:a16="http://schemas.microsoft.com/office/drawing/2014/main" val="542889786"/>
                    </a:ext>
                  </a:extLst>
                </a:gridCol>
                <a:gridCol w="1316736">
                  <a:extLst>
                    <a:ext uri="{9D8B030D-6E8A-4147-A177-3AD203B41FA5}">
                      <a16:colId xmlns:a16="http://schemas.microsoft.com/office/drawing/2014/main" val="3621012172"/>
                    </a:ext>
                  </a:extLst>
                </a:gridCol>
                <a:gridCol w="1316736">
                  <a:extLst>
                    <a:ext uri="{9D8B030D-6E8A-4147-A177-3AD203B41FA5}">
                      <a16:colId xmlns:a16="http://schemas.microsoft.com/office/drawing/2014/main" val="2649231361"/>
                    </a:ext>
                  </a:extLst>
                </a:gridCol>
                <a:gridCol w="1316736">
                  <a:extLst>
                    <a:ext uri="{9D8B030D-6E8A-4147-A177-3AD203B41FA5}">
                      <a16:colId xmlns:a16="http://schemas.microsoft.com/office/drawing/2014/main" val="3476297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5443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- 2025-04-24 16:25:17</a:t>
                      </a:r>
                      <a:r>
                        <a:rPr kumimoji="0" lang="en-US" sz="1000" b="0" i="0" u="none" strike="noStrike" kern="1200" cap="none" spc="0" normalizeH="0" baseline="0" noProof="0">
                          <a:ln>
                            <a:noFill/>
                          </a:ln>
                          <a:solidFill>
                            <a:prstClr val="black"/>
                          </a:solidFill>
                          <a:effectLst/>
                          <a:uLnTx/>
                          <a:uFillTx/>
                          <a:latin typeface="Calibri"/>
                          <a:ea typeface="+mn-ea"/>
                          <a:cs typeface="+mn-cs"/>
                        </a:rPr>
                        <a:t>
 Klamotten aus Gummi tragen?🤔  
„Das geht!“, sagt Fabian Seibert. Der Aachener Designer stellt Mode aus Latex her. Die Jacken, Hosen und Röcke sehen stylisch aus👗👖. 
Aber wie alltagstauglich ist diese ungewöhnliche Latex-Kleidung? Denn sie besteht komplett aus Naturgummi und ist nicht atmungsaktiv… 
👨‍💻Autor: Arndt Lorenz 
#Latex #Fashion #Naturkautschuk #Catwoman #Batman #WDR #ARD #Lokalzeit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11496</a:t>
                      </a:r>
                    </a:p>
                  </a:txBody>
                  <a:tcPr/>
                </a:tc>
                <a:extLst>
                  <a:ext uri="{0D108BD9-81ED-4DB2-BD59-A6C34878D82A}">
                    <a16:rowId xmlns:a16="http://schemas.microsoft.com/office/drawing/2014/main" val="2065349047"/>
                  </a:ext>
                </a:extLst>
              </a:tr>
            </a:tbl>
          </a:graphicData>
        </a:graphic>
      </p:graphicFrame>
      <p:sp>
        <p:nvSpPr>
          <p:cNvPr id="4" name="Text Placeholder 3">
            <a:extLst>
              <a:ext uri="{FF2B5EF4-FFF2-40B4-BE49-F238E27FC236}">
                <a16:creationId xmlns:a16="http://schemas.microsoft.com/office/drawing/2014/main" id="{C2872B29-7440-4800-A8CE-9FEDB7112210}"/>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2360652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33370-AB16-4AA4-96FD-EF1672EC12F5}"/>
              </a:ext>
            </a:extLst>
          </p:cNvPr>
          <p:cNvSpPr>
            <a:spLocks noGrp="1"/>
          </p:cNvSpPr>
          <p:nvPr>
            <p:ph type="title"/>
          </p:nvPr>
        </p:nvSpPr>
        <p:spPr/>
        <p:txBody>
          <a:bodyPr/>
          <a:lstStyle/>
          <a:p>
            <a:r>
              <a:rPr lang="de-DE"/>
              <a:t>Instagram Alle Posts des Zeitraums (mit Total Interactions) | lokalzeit - 19 of 19</a:t>
            </a:r>
            <a:endParaRPr lang="en-US"/>
          </a:p>
        </p:txBody>
      </p:sp>
      <p:graphicFrame>
        <p:nvGraphicFramePr>
          <p:cNvPr id="5" name="Table Placeholder 4">
            <a:extLst>
              <a:ext uri="{FF2B5EF4-FFF2-40B4-BE49-F238E27FC236}">
                <a16:creationId xmlns:a16="http://schemas.microsoft.com/office/drawing/2014/main" id="{4EB2037A-4F2F-4792-B7F8-16F863905FF2}"/>
              </a:ext>
            </a:extLst>
          </p:cNvPr>
          <p:cNvGraphicFramePr>
            <a:graphicFrameLocks noGrp="1"/>
          </p:cNvGraphicFramePr>
          <p:nvPr>
            <p:ph type="tbl" sz="quarter" idx="13"/>
            <p:extLst>
              <p:ext uri="{D42A27DB-BD31-4B8C-83A1-F6EECF244321}">
                <p14:modId xmlns:p14="http://schemas.microsoft.com/office/powerpoint/2010/main" val="427893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56658251"/>
                    </a:ext>
                  </a:extLst>
                </a:gridCol>
                <a:gridCol w="1316736">
                  <a:extLst>
                    <a:ext uri="{9D8B030D-6E8A-4147-A177-3AD203B41FA5}">
                      <a16:colId xmlns:a16="http://schemas.microsoft.com/office/drawing/2014/main" val="425157600"/>
                    </a:ext>
                  </a:extLst>
                </a:gridCol>
                <a:gridCol w="1316736">
                  <a:extLst>
                    <a:ext uri="{9D8B030D-6E8A-4147-A177-3AD203B41FA5}">
                      <a16:colId xmlns:a16="http://schemas.microsoft.com/office/drawing/2014/main" val="1137644073"/>
                    </a:ext>
                  </a:extLst>
                </a:gridCol>
                <a:gridCol w="1316736">
                  <a:extLst>
                    <a:ext uri="{9D8B030D-6E8A-4147-A177-3AD203B41FA5}">
                      <a16:colId xmlns:a16="http://schemas.microsoft.com/office/drawing/2014/main" val="743152048"/>
                    </a:ext>
                  </a:extLst>
                </a:gridCol>
                <a:gridCol w="1316736">
                  <a:extLst>
                    <a:ext uri="{9D8B030D-6E8A-4147-A177-3AD203B41FA5}">
                      <a16:colId xmlns:a16="http://schemas.microsoft.com/office/drawing/2014/main" val="230686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3071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- 2025-04-26 16:41:30</a:t>
                      </a:r>
                      <a:r>
                        <a:rPr kumimoji="0" lang="de-DE" sz="1000" b="0" i="0" u="none" strike="noStrike" kern="1200" cap="none" spc="0" normalizeH="0" baseline="0" noProof="0">
                          <a:ln>
                            <a:noFill/>
                          </a:ln>
                          <a:solidFill>
                            <a:prstClr val="black"/>
                          </a:solidFill>
                          <a:effectLst/>
                          <a:uLnTx/>
                          <a:uFillTx/>
                          <a:latin typeface="Calibri"/>
                          <a:ea typeface="+mn-ea"/>
                          <a:cs typeface="+mn-cs"/>
                        </a:rPr>
                        <a:t>
 Sportschießen - der ideale Sport fürs Alter? 🎯
Bei der Schützengilde Wehringhausen in Hagen beweisen Gunhild Gruber und Heinz Trapp, dass Präzisionssport keine Altersgrenzen kennt! 
Gunhild ist 80 und seit über 50 Jahren mit Leidenschaft dabei und trainiert zweimal wöchentlich. Ihr 84-jähriger Vereinskollege Heinz hat sogar kürzlich einen Kreisrekord geknackt. Doch mehr als Medaillen zählt für viele die Gemeinschaft: "Je älter man wird, desto mehr braucht man andere Menschen. Einsam ist hier niemand." 
Was für einen Sport wollt ihr noch im hohen Alter ausüben? 
👩‍💻 Autorin: Kristin Trüb 
#WDR #Lokalzeit #Sportschiessen #Schützen #Gemeinschaft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10847</a:t>
                      </a:r>
                    </a:p>
                  </a:txBody>
                  <a:tcPr/>
                </a:tc>
                <a:extLst>
                  <a:ext uri="{0D108BD9-81ED-4DB2-BD59-A6C34878D82A}">
                    <a16:rowId xmlns:a16="http://schemas.microsoft.com/office/drawing/2014/main" val="1451408698"/>
                  </a:ext>
                </a:extLst>
              </a:tr>
            </a:tbl>
          </a:graphicData>
        </a:graphic>
      </p:graphicFrame>
      <p:sp>
        <p:nvSpPr>
          <p:cNvPr id="4" name="Text Placeholder 3">
            <a:extLst>
              <a:ext uri="{FF2B5EF4-FFF2-40B4-BE49-F238E27FC236}">
                <a16:creationId xmlns:a16="http://schemas.microsoft.com/office/drawing/2014/main" id="{2ECC79E2-CB79-4DA8-B77A-D04EE47D819C}"/>
              </a:ext>
            </a:extLst>
          </p:cNvPr>
          <p:cNvSpPr>
            <a:spLocks noGrp="1"/>
          </p:cNvSpPr>
          <p:nvPr>
            <p:ph type="body" sz="quarter" idx="14"/>
          </p:nvPr>
        </p:nvSpPr>
        <p:spPr/>
        <p:txBody>
          <a:bodyPr/>
          <a:lstStyle/>
          <a:p>
            <a:r>
              <a:rPr lang="en-US"/>
              <a:t>21/04/2025 - 27/04/2025</a:t>
            </a:r>
          </a:p>
        </p:txBody>
      </p:sp>
    </p:spTree>
    <p:extLst>
      <p:ext uri="{BB962C8B-B14F-4D97-AF65-F5344CB8AC3E}">
        <p14:creationId xmlns:p14="http://schemas.microsoft.com/office/powerpoint/2010/main" val="31550760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2604</Words>
  <Application>Microsoft Office PowerPoint</Application>
  <PresentationFormat>On-screen Show (4:3)</PresentationFormat>
  <Paragraphs>228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Alle Posts des Zeitraums (mit Total Interactions) | lokalzeit - 1 of 19</vt:lpstr>
      <vt:lpstr>Instagram Alle Posts des Zeitraums (mit Total Interactions) | lokalzeit - 2 of 19</vt:lpstr>
      <vt:lpstr>Instagram Alle Posts des Zeitraums (mit Total Interactions) | lokalzeit - 3 of 19</vt:lpstr>
      <vt:lpstr>Instagram Alle Posts des Zeitraums (mit Total Interactions) | lokalzeit - 4 of 19</vt:lpstr>
      <vt:lpstr>Instagram Alle Posts des Zeitraums (mit Total Interactions) | lokalzeit - 5 of 19</vt:lpstr>
      <vt:lpstr>Instagram Alle Posts des Zeitraums (mit Total Interactions) | lokalzeit - 6 of 19</vt:lpstr>
      <vt:lpstr>Instagram Alle Posts des Zeitraums (mit Total Interactions) | lokalzeit - 7 of 19</vt:lpstr>
      <vt:lpstr>Instagram Alle Posts des Zeitraums (mit Total Interactions) | lokalzeit - 8 of 19</vt:lpstr>
      <vt:lpstr>Instagram Alle Posts des Zeitraums (mit Total Interactions) | lokalzeit - 9 of 19</vt:lpstr>
      <vt:lpstr>Instagram Alle Posts des Zeitraums (mit Total Interactions) | lokalzeit - 10 of 19</vt:lpstr>
      <vt:lpstr>Instagram Alle Posts des Zeitraums (mit Total Interactions) | lokalzeit - 11 of 19</vt:lpstr>
      <vt:lpstr>Instagram Alle Posts des Zeitraums (mit Total Interactions) | lokalzeit - 12 of 19</vt:lpstr>
      <vt:lpstr>Instagram Alle Posts des Zeitraums (mit Total Interactions) | lokalzeit - 13 of 19</vt:lpstr>
      <vt:lpstr>Instagram Alle Posts des Zeitraums (mit Total Interactions) | lokalzeit - 14 of 19</vt:lpstr>
      <vt:lpstr>Instagram Alle Posts des Zeitraums (mit Total Interactions) | lokalzeit - 15 of 19</vt:lpstr>
      <vt:lpstr>Instagram Alle Posts des Zeitraums (mit Total Interactions) | lokalzeit - 16 of 19</vt:lpstr>
      <vt:lpstr>Instagram Alle Posts des Zeitraums (mit Total Interactions) | lokalzeit - 17 of 19</vt:lpstr>
      <vt:lpstr>Instagram Alle Posts des Zeitraums (mit Total Interactions) | lokalzeit - 18 of 19</vt:lpstr>
      <vt:lpstr>Instagram Alle Posts des Zeitraums (mit Total Interactions) | lokalzeit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19</dc:title>
  <dc:creator>Frederik Born</dc:creator>
  <cp:lastModifiedBy>Frederik Born</cp:lastModifiedBy>
  <cp:revision>1</cp:revision>
  <dcterms:created xsi:type="dcterms:W3CDTF">2025-04-30T09:49:45Z</dcterms:created>
  <dcterms:modified xsi:type="dcterms:W3CDTF">2025-04-30T09:50:38Z</dcterms:modified>
</cp:coreProperties>
</file>