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EFB3-A71F-42FE-9655-983FCFA92B7E}"/>
              </a:ext>
            </a:extLst>
          </p:cNvPr>
          <p:cNvSpPr>
            <a:spLocks noGrp="1"/>
          </p:cNvSpPr>
          <p:nvPr>
            <p:ph type="title"/>
          </p:nvPr>
        </p:nvSpPr>
        <p:spPr/>
        <p:txBody>
          <a:bodyPr/>
          <a:lstStyle/>
          <a:p>
            <a:r>
              <a:rPr lang="de-DE"/>
              <a:t>Instagram Alle Posts des Zeitraums (mit Total Interactions) | lokalzeit - 1 of 20</a:t>
            </a:r>
            <a:endParaRPr lang="en-US"/>
          </a:p>
        </p:txBody>
      </p:sp>
      <p:graphicFrame>
        <p:nvGraphicFramePr>
          <p:cNvPr id="5" name="Table Placeholder 4">
            <a:extLst>
              <a:ext uri="{FF2B5EF4-FFF2-40B4-BE49-F238E27FC236}">
                <a16:creationId xmlns:a16="http://schemas.microsoft.com/office/drawing/2014/main" id="{EE7558FD-0970-4BD1-9BCC-31FE100B687F}"/>
              </a:ext>
            </a:extLst>
          </p:cNvPr>
          <p:cNvGraphicFramePr>
            <a:graphicFrameLocks noGrp="1"/>
          </p:cNvGraphicFramePr>
          <p:nvPr>
            <p:ph type="tbl" sz="quarter" idx="13"/>
            <p:extLst>
              <p:ext uri="{D42A27DB-BD31-4B8C-83A1-F6EECF244321}">
                <p14:modId xmlns:p14="http://schemas.microsoft.com/office/powerpoint/2010/main" val="3240485295"/>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38727286"/>
                    </a:ext>
                  </a:extLst>
                </a:gridCol>
                <a:gridCol w="1316736">
                  <a:extLst>
                    <a:ext uri="{9D8B030D-6E8A-4147-A177-3AD203B41FA5}">
                      <a16:colId xmlns:a16="http://schemas.microsoft.com/office/drawing/2014/main" val="2758059778"/>
                    </a:ext>
                  </a:extLst>
                </a:gridCol>
                <a:gridCol w="1316736">
                  <a:extLst>
                    <a:ext uri="{9D8B030D-6E8A-4147-A177-3AD203B41FA5}">
                      <a16:colId xmlns:a16="http://schemas.microsoft.com/office/drawing/2014/main" val="241874675"/>
                    </a:ext>
                  </a:extLst>
                </a:gridCol>
                <a:gridCol w="1316736">
                  <a:extLst>
                    <a:ext uri="{9D8B030D-6E8A-4147-A177-3AD203B41FA5}">
                      <a16:colId xmlns:a16="http://schemas.microsoft.com/office/drawing/2014/main" val="3445662068"/>
                    </a:ext>
                  </a:extLst>
                </a:gridCol>
                <a:gridCol w="1316736">
                  <a:extLst>
                    <a:ext uri="{9D8B030D-6E8A-4147-A177-3AD203B41FA5}">
                      <a16:colId xmlns:a16="http://schemas.microsoft.com/office/drawing/2014/main" val="3838989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2109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- 2025-04-17 16:42:52</a:t>
                      </a:r>
                      <a:r>
                        <a:rPr kumimoji="0" lang="de-DE" sz="1000" b="0" i="0" u="none" strike="noStrike" kern="1200" cap="none" spc="0" normalizeH="0" baseline="0" noProof="0">
                          <a:ln>
                            <a:noFill/>
                          </a:ln>
                          <a:solidFill>
                            <a:prstClr val="black"/>
                          </a:solidFill>
                          <a:effectLst/>
                          <a:uLnTx/>
                          <a:uFillTx/>
                          <a:latin typeface="Calibri"/>
                          <a:ea typeface="+mn-ea"/>
                          <a:cs typeface="+mn-cs"/>
                        </a:rPr>
                        <a:t>
 Viele Menschen mit Multipler Sklerose haben Schwierigkeiten beim Gehen und Stehen. Eine Studie der Sporthochschule Köln zeigt jetzt: Sanfte Bewegung auf dem Pferderücken kann MS-Patientinnen und -Patienten helfen, sich wieder sicherer zu bewegen. Damit wächst die Hoffnung, dass Hippotherapie in den Heilmittelkatalog der Krankenkassen aufgenommen wird. 🙏🐴
👨🏼‍💻Autor: Uwe Fohrmann
#Lokalzeit #WDR #ARD #MS #MultipleSklerose #Hippotherapie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310754</a:t>
                      </a:r>
                    </a:p>
                  </a:txBody>
                  <a:tcPr/>
                </a:tc>
                <a:extLst>
                  <a:ext uri="{0D108BD9-81ED-4DB2-BD59-A6C34878D82A}">
                    <a16:rowId xmlns:a16="http://schemas.microsoft.com/office/drawing/2014/main" val="970470939"/>
                  </a:ext>
                </a:extLst>
              </a:tr>
            </a:tbl>
          </a:graphicData>
        </a:graphic>
      </p:graphicFrame>
      <p:sp>
        <p:nvSpPr>
          <p:cNvPr id="4" name="Text Placeholder 3">
            <a:extLst>
              <a:ext uri="{FF2B5EF4-FFF2-40B4-BE49-F238E27FC236}">
                <a16:creationId xmlns:a16="http://schemas.microsoft.com/office/drawing/2014/main" id="{E09BB300-D80B-4983-ABAF-757E5C832DFA}"/>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3305009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0FB56-5626-4F70-8054-2B12D30CE8C8}"/>
              </a:ext>
            </a:extLst>
          </p:cNvPr>
          <p:cNvSpPr>
            <a:spLocks noGrp="1"/>
          </p:cNvSpPr>
          <p:nvPr>
            <p:ph type="title"/>
          </p:nvPr>
        </p:nvSpPr>
        <p:spPr/>
        <p:txBody>
          <a:bodyPr/>
          <a:lstStyle/>
          <a:p>
            <a:r>
              <a:rPr lang="de-DE"/>
              <a:t>Instagram Alle Posts des Zeitraums (mit Total Interactions) | lokalzeit - 2 of 20</a:t>
            </a:r>
            <a:endParaRPr lang="en-US"/>
          </a:p>
        </p:txBody>
      </p:sp>
      <p:graphicFrame>
        <p:nvGraphicFramePr>
          <p:cNvPr id="5" name="Table Placeholder 4">
            <a:extLst>
              <a:ext uri="{FF2B5EF4-FFF2-40B4-BE49-F238E27FC236}">
                <a16:creationId xmlns:a16="http://schemas.microsoft.com/office/drawing/2014/main" id="{C6BFC095-95A8-438D-A12D-EA1FB32B0109}"/>
              </a:ext>
            </a:extLst>
          </p:cNvPr>
          <p:cNvGraphicFramePr>
            <a:graphicFrameLocks noGrp="1"/>
          </p:cNvGraphicFramePr>
          <p:nvPr>
            <p:ph type="tbl" sz="quarter" idx="13"/>
            <p:extLst>
              <p:ext uri="{D42A27DB-BD31-4B8C-83A1-F6EECF244321}">
                <p14:modId xmlns:p14="http://schemas.microsoft.com/office/powerpoint/2010/main" val="421534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8826804"/>
                    </a:ext>
                  </a:extLst>
                </a:gridCol>
                <a:gridCol w="1316736">
                  <a:extLst>
                    <a:ext uri="{9D8B030D-6E8A-4147-A177-3AD203B41FA5}">
                      <a16:colId xmlns:a16="http://schemas.microsoft.com/office/drawing/2014/main" val="2559381176"/>
                    </a:ext>
                  </a:extLst>
                </a:gridCol>
                <a:gridCol w="1316736">
                  <a:extLst>
                    <a:ext uri="{9D8B030D-6E8A-4147-A177-3AD203B41FA5}">
                      <a16:colId xmlns:a16="http://schemas.microsoft.com/office/drawing/2014/main" val="2697334233"/>
                    </a:ext>
                  </a:extLst>
                </a:gridCol>
                <a:gridCol w="1316736">
                  <a:extLst>
                    <a:ext uri="{9D8B030D-6E8A-4147-A177-3AD203B41FA5}">
                      <a16:colId xmlns:a16="http://schemas.microsoft.com/office/drawing/2014/main" val="1396181314"/>
                    </a:ext>
                  </a:extLst>
                </a:gridCol>
                <a:gridCol w="1316736">
                  <a:extLst>
                    <a:ext uri="{9D8B030D-6E8A-4147-A177-3AD203B41FA5}">
                      <a16:colId xmlns:a16="http://schemas.microsoft.com/office/drawing/2014/main" val="2571470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9433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- 2025-04-18 16:46:54</a:t>
                      </a:r>
                      <a:r>
                        <a:rPr kumimoji="0" lang="de-DE" sz="1000" b="0" i="0" u="none" strike="noStrike" kern="1200" cap="none" spc="0" normalizeH="0" baseline="0" noProof="0">
                          <a:ln>
                            <a:noFill/>
                          </a:ln>
                          <a:solidFill>
                            <a:prstClr val="black"/>
                          </a:solidFill>
                          <a:effectLst/>
                          <a:uLnTx/>
                          <a:uFillTx/>
                          <a:latin typeface="Calibri"/>
                          <a:ea typeface="+mn-ea"/>
                          <a:cs typeface="+mn-cs"/>
                        </a:rPr>
                        <a:t>
 243 Gegentore, nur ein Tor geschossen und noch kein einziger Sieg.
Die B-Juniorinnen der JSG Salchendorf-Kaan-Marienborn-Weißtal-Johannland gehören zu den vielleicht schlechtesten Fußballteams in ganz Deutschland. 🙈
Trotzdem stehen die Mädels jedes Mal top motiviert auf dem Platz. Denn beim Fußball geht es für sie nicht nur ums Gewinnen, sondern auch um Zusammenhalt und darum nicht aufzugeben. ⚽️
Was sagt ihr zu dem Teamgeist der Mädels? ❤️
👩‍💻 Autorin: Alina Höngen
#Fussball #MädchenFussball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170940</a:t>
                      </a:r>
                    </a:p>
                  </a:txBody>
                  <a:tcPr/>
                </a:tc>
                <a:extLst>
                  <a:ext uri="{0D108BD9-81ED-4DB2-BD59-A6C34878D82A}">
                    <a16:rowId xmlns:a16="http://schemas.microsoft.com/office/drawing/2014/main" val="4140443855"/>
                  </a:ext>
                </a:extLst>
              </a:tr>
            </a:tbl>
          </a:graphicData>
        </a:graphic>
      </p:graphicFrame>
      <p:sp>
        <p:nvSpPr>
          <p:cNvPr id="4" name="Text Placeholder 3">
            <a:extLst>
              <a:ext uri="{FF2B5EF4-FFF2-40B4-BE49-F238E27FC236}">
                <a16:creationId xmlns:a16="http://schemas.microsoft.com/office/drawing/2014/main" id="{3C9682C1-841A-4478-BFEC-2C4811F723A9}"/>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1464300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B368F-30D2-4338-9AB5-B673669C18B3}"/>
              </a:ext>
            </a:extLst>
          </p:cNvPr>
          <p:cNvSpPr>
            <a:spLocks noGrp="1"/>
          </p:cNvSpPr>
          <p:nvPr>
            <p:ph type="title"/>
          </p:nvPr>
        </p:nvSpPr>
        <p:spPr/>
        <p:txBody>
          <a:bodyPr/>
          <a:lstStyle/>
          <a:p>
            <a:r>
              <a:rPr lang="de-DE"/>
              <a:t>Instagram Alle Posts des Zeitraums (mit Total Interactions) | lokalzeit - 3 of 20</a:t>
            </a:r>
            <a:endParaRPr lang="en-US"/>
          </a:p>
        </p:txBody>
      </p:sp>
      <p:graphicFrame>
        <p:nvGraphicFramePr>
          <p:cNvPr id="5" name="Table Placeholder 4">
            <a:extLst>
              <a:ext uri="{FF2B5EF4-FFF2-40B4-BE49-F238E27FC236}">
                <a16:creationId xmlns:a16="http://schemas.microsoft.com/office/drawing/2014/main" id="{F3D69E9F-924F-44D0-B84C-3F5A29BE65A0}"/>
              </a:ext>
            </a:extLst>
          </p:cNvPr>
          <p:cNvGraphicFramePr>
            <a:graphicFrameLocks noGrp="1"/>
          </p:cNvGraphicFramePr>
          <p:nvPr>
            <p:ph type="tbl" sz="quarter" idx="13"/>
            <p:extLst>
              <p:ext uri="{D42A27DB-BD31-4B8C-83A1-F6EECF244321}">
                <p14:modId xmlns:p14="http://schemas.microsoft.com/office/powerpoint/2010/main" val="4066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60563155"/>
                    </a:ext>
                  </a:extLst>
                </a:gridCol>
                <a:gridCol w="1316736">
                  <a:extLst>
                    <a:ext uri="{9D8B030D-6E8A-4147-A177-3AD203B41FA5}">
                      <a16:colId xmlns:a16="http://schemas.microsoft.com/office/drawing/2014/main" val="3482971684"/>
                    </a:ext>
                  </a:extLst>
                </a:gridCol>
                <a:gridCol w="1316736">
                  <a:extLst>
                    <a:ext uri="{9D8B030D-6E8A-4147-A177-3AD203B41FA5}">
                      <a16:colId xmlns:a16="http://schemas.microsoft.com/office/drawing/2014/main" val="2237809256"/>
                    </a:ext>
                  </a:extLst>
                </a:gridCol>
                <a:gridCol w="1316736">
                  <a:extLst>
                    <a:ext uri="{9D8B030D-6E8A-4147-A177-3AD203B41FA5}">
                      <a16:colId xmlns:a16="http://schemas.microsoft.com/office/drawing/2014/main" val="3795392536"/>
                    </a:ext>
                  </a:extLst>
                </a:gridCol>
                <a:gridCol w="1316736">
                  <a:extLst>
                    <a:ext uri="{9D8B030D-6E8A-4147-A177-3AD203B41FA5}">
                      <a16:colId xmlns:a16="http://schemas.microsoft.com/office/drawing/2014/main" val="503386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736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- 2025-04-19 11:46:31</a:t>
                      </a:r>
                      <a:r>
                        <a:rPr kumimoji="0" lang="de-DE" sz="1000" b="0" i="0" u="none" strike="noStrike" kern="1200" cap="none" spc="0" normalizeH="0" baseline="0" noProof="0">
                          <a:ln>
                            <a:noFill/>
                          </a:ln>
                          <a:solidFill>
                            <a:prstClr val="black"/>
                          </a:solidFill>
                          <a:effectLst/>
                          <a:uLnTx/>
                          <a:uFillTx/>
                          <a:latin typeface="Calibri"/>
                          <a:ea typeface="+mn-ea"/>
                          <a:cs typeface="+mn-cs"/>
                        </a:rPr>
                        <a:t>
 Welcher tierische Begleiter hilft dir in schweren Zeiten? ❤️‍🩹
Laura hat sogar drei: Die Berner Sennenhunde Dieter, Cathi und Hermann. Als Therapiehunde sind sie seit sechs Jahren an ihrer Seite. Denn die 22-Jährige hat Chorea Huntington. 🐶
Durch die erbliche unheilbare Krankheit leidet sie unter Gedächtnisproblemen und unkontrollierten Bewegungen. Ihre Spastiken und Kontrakturen kann sie lösen, wenn sie die Hunde streichelt. Sie lässt sie so nah an sich ran, wie keinen Menschen. 🥰
👩‍💻Autorin: Alina Freimann
#Therapie #Hunde #ChoreaHuntington #Dülmen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81377</a:t>
                      </a:r>
                    </a:p>
                  </a:txBody>
                  <a:tcPr/>
                </a:tc>
                <a:extLst>
                  <a:ext uri="{0D108BD9-81ED-4DB2-BD59-A6C34878D82A}">
                    <a16:rowId xmlns:a16="http://schemas.microsoft.com/office/drawing/2014/main" val="13529347"/>
                  </a:ext>
                </a:extLst>
              </a:tr>
            </a:tbl>
          </a:graphicData>
        </a:graphic>
      </p:graphicFrame>
      <p:sp>
        <p:nvSpPr>
          <p:cNvPr id="4" name="Text Placeholder 3">
            <a:extLst>
              <a:ext uri="{FF2B5EF4-FFF2-40B4-BE49-F238E27FC236}">
                <a16:creationId xmlns:a16="http://schemas.microsoft.com/office/drawing/2014/main" id="{A1F44DA9-8F28-43B9-8465-04A6878B672C}"/>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2353981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F84E8-A2DE-4BFD-A98C-0F6B1C4F7B2F}"/>
              </a:ext>
            </a:extLst>
          </p:cNvPr>
          <p:cNvSpPr>
            <a:spLocks noGrp="1"/>
          </p:cNvSpPr>
          <p:nvPr>
            <p:ph type="title"/>
          </p:nvPr>
        </p:nvSpPr>
        <p:spPr/>
        <p:txBody>
          <a:bodyPr/>
          <a:lstStyle/>
          <a:p>
            <a:r>
              <a:rPr lang="de-DE"/>
              <a:t>Instagram Alle Posts des Zeitraums (mit Total Interactions) | lokalzeit - 4 of 20</a:t>
            </a:r>
            <a:endParaRPr lang="en-US"/>
          </a:p>
        </p:txBody>
      </p:sp>
      <p:graphicFrame>
        <p:nvGraphicFramePr>
          <p:cNvPr id="5" name="Table Placeholder 4">
            <a:extLst>
              <a:ext uri="{FF2B5EF4-FFF2-40B4-BE49-F238E27FC236}">
                <a16:creationId xmlns:a16="http://schemas.microsoft.com/office/drawing/2014/main" id="{04E8E5D9-3805-4F25-A328-F6DD6FE6F082}"/>
              </a:ext>
            </a:extLst>
          </p:cNvPr>
          <p:cNvGraphicFramePr>
            <a:graphicFrameLocks noGrp="1"/>
          </p:cNvGraphicFramePr>
          <p:nvPr>
            <p:ph type="tbl" sz="quarter" idx="13"/>
            <p:extLst>
              <p:ext uri="{D42A27DB-BD31-4B8C-83A1-F6EECF244321}">
                <p14:modId xmlns:p14="http://schemas.microsoft.com/office/powerpoint/2010/main" val="212747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11435079"/>
                    </a:ext>
                  </a:extLst>
                </a:gridCol>
                <a:gridCol w="1316736">
                  <a:extLst>
                    <a:ext uri="{9D8B030D-6E8A-4147-A177-3AD203B41FA5}">
                      <a16:colId xmlns:a16="http://schemas.microsoft.com/office/drawing/2014/main" val="1041149148"/>
                    </a:ext>
                  </a:extLst>
                </a:gridCol>
                <a:gridCol w="1316736">
                  <a:extLst>
                    <a:ext uri="{9D8B030D-6E8A-4147-A177-3AD203B41FA5}">
                      <a16:colId xmlns:a16="http://schemas.microsoft.com/office/drawing/2014/main" val="2243859090"/>
                    </a:ext>
                  </a:extLst>
                </a:gridCol>
                <a:gridCol w="1316736">
                  <a:extLst>
                    <a:ext uri="{9D8B030D-6E8A-4147-A177-3AD203B41FA5}">
                      <a16:colId xmlns:a16="http://schemas.microsoft.com/office/drawing/2014/main" val="1771495346"/>
                    </a:ext>
                  </a:extLst>
                </a:gridCol>
                <a:gridCol w="1316736">
                  <a:extLst>
                    <a:ext uri="{9D8B030D-6E8A-4147-A177-3AD203B41FA5}">
                      <a16:colId xmlns:a16="http://schemas.microsoft.com/office/drawing/2014/main" val="668928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5282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- 2025-04-14 10:10:00</a:t>
                      </a:r>
                      <a:r>
                        <a:rPr kumimoji="0" lang="de-DE" sz="1000" b="0" i="0" u="none" strike="noStrike" kern="1200" cap="none" spc="0" normalizeH="0" baseline="0" noProof="0">
                          <a:ln>
                            <a:noFill/>
                          </a:ln>
                          <a:solidFill>
                            <a:prstClr val="black"/>
                          </a:solidFill>
                          <a:effectLst/>
                          <a:uLnTx/>
                          <a:uFillTx/>
                          <a:latin typeface="Calibri"/>
                          <a:ea typeface="+mn-ea"/>
                          <a:cs typeface="+mn-cs"/>
                        </a:rPr>
                        <a:t>
 Dieser 100-Jährige zerstört dich auf dem Tennisplatz! 🎾🔥 
Dietrich Elsner hat die Weimarer Republik erlebt, den Zweiten Weltkrieg schwerverletzt überstanden, im Kohle-Bergbau geschuftet und steht heute noch zweimal die Woche auf dem Tennisplatz. Zusammen mit seinem 92-jährigen Tennis-Partner hält er den Weltrekord als ältestes Doppel der Welt! 💪  
👨‍💻Autor: Dominik Hamers 
#100Jahre #Tennis #Legende #FitnessGoals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77469</a:t>
                      </a:r>
                    </a:p>
                  </a:txBody>
                  <a:tcPr/>
                </a:tc>
                <a:extLst>
                  <a:ext uri="{0D108BD9-81ED-4DB2-BD59-A6C34878D82A}">
                    <a16:rowId xmlns:a16="http://schemas.microsoft.com/office/drawing/2014/main" val="1295984303"/>
                  </a:ext>
                </a:extLst>
              </a:tr>
            </a:tbl>
          </a:graphicData>
        </a:graphic>
      </p:graphicFrame>
      <p:sp>
        <p:nvSpPr>
          <p:cNvPr id="4" name="Text Placeholder 3">
            <a:extLst>
              <a:ext uri="{FF2B5EF4-FFF2-40B4-BE49-F238E27FC236}">
                <a16:creationId xmlns:a16="http://schemas.microsoft.com/office/drawing/2014/main" id="{CF784BDF-87AC-476D-85C1-188743C8C472}"/>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1427195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DE8C-F08D-4C24-96E4-72882CFB6BE3}"/>
              </a:ext>
            </a:extLst>
          </p:cNvPr>
          <p:cNvSpPr>
            <a:spLocks noGrp="1"/>
          </p:cNvSpPr>
          <p:nvPr>
            <p:ph type="title"/>
          </p:nvPr>
        </p:nvSpPr>
        <p:spPr/>
        <p:txBody>
          <a:bodyPr/>
          <a:lstStyle/>
          <a:p>
            <a:r>
              <a:rPr lang="de-DE"/>
              <a:t>Instagram Alle Posts des Zeitraums (mit Total Interactions) | lokalzeit - 5 of 20</a:t>
            </a:r>
            <a:endParaRPr lang="en-US"/>
          </a:p>
        </p:txBody>
      </p:sp>
      <p:graphicFrame>
        <p:nvGraphicFramePr>
          <p:cNvPr id="5" name="Table Placeholder 4">
            <a:extLst>
              <a:ext uri="{FF2B5EF4-FFF2-40B4-BE49-F238E27FC236}">
                <a16:creationId xmlns:a16="http://schemas.microsoft.com/office/drawing/2014/main" id="{DB942184-A4AF-4976-B480-6F47995C1A89}"/>
              </a:ext>
            </a:extLst>
          </p:cNvPr>
          <p:cNvGraphicFramePr>
            <a:graphicFrameLocks noGrp="1"/>
          </p:cNvGraphicFramePr>
          <p:nvPr>
            <p:ph type="tbl" sz="quarter" idx="13"/>
            <p:extLst>
              <p:ext uri="{D42A27DB-BD31-4B8C-83A1-F6EECF244321}">
                <p14:modId xmlns:p14="http://schemas.microsoft.com/office/powerpoint/2010/main" val="4161626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70988499"/>
                    </a:ext>
                  </a:extLst>
                </a:gridCol>
                <a:gridCol w="1316736">
                  <a:extLst>
                    <a:ext uri="{9D8B030D-6E8A-4147-A177-3AD203B41FA5}">
                      <a16:colId xmlns:a16="http://schemas.microsoft.com/office/drawing/2014/main" val="640802101"/>
                    </a:ext>
                  </a:extLst>
                </a:gridCol>
                <a:gridCol w="1316736">
                  <a:extLst>
                    <a:ext uri="{9D8B030D-6E8A-4147-A177-3AD203B41FA5}">
                      <a16:colId xmlns:a16="http://schemas.microsoft.com/office/drawing/2014/main" val="3621364134"/>
                    </a:ext>
                  </a:extLst>
                </a:gridCol>
                <a:gridCol w="1316736">
                  <a:extLst>
                    <a:ext uri="{9D8B030D-6E8A-4147-A177-3AD203B41FA5}">
                      <a16:colId xmlns:a16="http://schemas.microsoft.com/office/drawing/2014/main" val="910263856"/>
                    </a:ext>
                  </a:extLst>
                </a:gridCol>
                <a:gridCol w="1316736">
                  <a:extLst>
                    <a:ext uri="{9D8B030D-6E8A-4147-A177-3AD203B41FA5}">
                      <a16:colId xmlns:a16="http://schemas.microsoft.com/office/drawing/2014/main" val="2046210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4424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- 2025-04-18 11:33:40</a:t>
                      </a:r>
                      <a:r>
                        <a:rPr kumimoji="0" lang="en-US" sz="1000" b="0" i="0" u="none" strike="noStrike" kern="1200" cap="none" spc="0" normalizeH="0" baseline="0" noProof="0">
                          <a:ln>
                            <a:noFill/>
                          </a:ln>
                          <a:solidFill>
                            <a:prstClr val="black"/>
                          </a:solidFill>
                          <a:effectLst/>
                          <a:uLnTx/>
                          <a:uFillTx/>
                          <a:latin typeface="Calibri"/>
                          <a:ea typeface="+mn-ea"/>
                          <a:cs typeface="+mn-cs"/>
                        </a:rPr>
                        <a:t>
 Hund im Apothekerkittel? 🐶
Ja… richtig gesehen! In dieser Apotheke arbeitet Hund Paula. Zwar gibt’s die meiste Zeit Homeoffice-Schichten, hin und wieder darf Paula im Laden in Kamen aber auch mal ran. 👩‍🔬
Herrchen=Chef. Gemeinsam sorgen die beiden in der Apotheke nicht nur für strahlende Gesichter und gute Laune, sondern produzieren auch noch lustige Lernvideos für Social Media.📱
👩‍💻Autorin: Anastasia Mehrens
#Dogs #Fellfreunde #Apotheke #WDR #Lokalzeit #ARD #Kamen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68078</a:t>
                      </a:r>
                    </a:p>
                  </a:txBody>
                  <a:tcPr/>
                </a:tc>
                <a:extLst>
                  <a:ext uri="{0D108BD9-81ED-4DB2-BD59-A6C34878D82A}">
                    <a16:rowId xmlns:a16="http://schemas.microsoft.com/office/drawing/2014/main" val="2099310519"/>
                  </a:ext>
                </a:extLst>
              </a:tr>
            </a:tbl>
          </a:graphicData>
        </a:graphic>
      </p:graphicFrame>
      <p:sp>
        <p:nvSpPr>
          <p:cNvPr id="4" name="Text Placeholder 3">
            <a:extLst>
              <a:ext uri="{FF2B5EF4-FFF2-40B4-BE49-F238E27FC236}">
                <a16:creationId xmlns:a16="http://schemas.microsoft.com/office/drawing/2014/main" id="{D1367A67-AD3C-4D7B-965C-145F2298C5C3}"/>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1458984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B20F7-5C16-4DC8-9660-08D1463548AB}"/>
              </a:ext>
            </a:extLst>
          </p:cNvPr>
          <p:cNvSpPr>
            <a:spLocks noGrp="1"/>
          </p:cNvSpPr>
          <p:nvPr>
            <p:ph type="title"/>
          </p:nvPr>
        </p:nvSpPr>
        <p:spPr/>
        <p:txBody>
          <a:bodyPr/>
          <a:lstStyle/>
          <a:p>
            <a:r>
              <a:rPr lang="de-DE"/>
              <a:t>Instagram Alle Posts des Zeitraums (mit Total Interactions) | lokalzeit - 6 of 20</a:t>
            </a:r>
            <a:endParaRPr lang="en-US"/>
          </a:p>
        </p:txBody>
      </p:sp>
      <p:graphicFrame>
        <p:nvGraphicFramePr>
          <p:cNvPr id="5" name="Table Placeholder 4">
            <a:extLst>
              <a:ext uri="{FF2B5EF4-FFF2-40B4-BE49-F238E27FC236}">
                <a16:creationId xmlns:a16="http://schemas.microsoft.com/office/drawing/2014/main" id="{E085EF3A-7689-4C53-ACA4-73B7CD38ABA2}"/>
              </a:ext>
            </a:extLst>
          </p:cNvPr>
          <p:cNvGraphicFramePr>
            <a:graphicFrameLocks noGrp="1"/>
          </p:cNvGraphicFramePr>
          <p:nvPr>
            <p:ph type="tbl" sz="quarter" idx="13"/>
            <p:extLst>
              <p:ext uri="{D42A27DB-BD31-4B8C-83A1-F6EECF244321}">
                <p14:modId xmlns:p14="http://schemas.microsoft.com/office/powerpoint/2010/main" val="1246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37669118"/>
                    </a:ext>
                  </a:extLst>
                </a:gridCol>
                <a:gridCol w="1316736">
                  <a:extLst>
                    <a:ext uri="{9D8B030D-6E8A-4147-A177-3AD203B41FA5}">
                      <a16:colId xmlns:a16="http://schemas.microsoft.com/office/drawing/2014/main" val="52132608"/>
                    </a:ext>
                  </a:extLst>
                </a:gridCol>
                <a:gridCol w="1316736">
                  <a:extLst>
                    <a:ext uri="{9D8B030D-6E8A-4147-A177-3AD203B41FA5}">
                      <a16:colId xmlns:a16="http://schemas.microsoft.com/office/drawing/2014/main" val="948142165"/>
                    </a:ext>
                  </a:extLst>
                </a:gridCol>
                <a:gridCol w="1316736">
                  <a:extLst>
                    <a:ext uri="{9D8B030D-6E8A-4147-A177-3AD203B41FA5}">
                      <a16:colId xmlns:a16="http://schemas.microsoft.com/office/drawing/2014/main" val="2782243258"/>
                    </a:ext>
                  </a:extLst>
                </a:gridCol>
                <a:gridCol w="1316736">
                  <a:extLst>
                    <a:ext uri="{9D8B030D-6E8A-4147-A177-3AD203B41FA5}">
                      <a16:colId xmlns:a16="http://schemas.microsoft.com/office/drawing/2014/main" val="3318154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8047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- 2025-04-20 11:18:43</a:t>
                      </a:r>
                      <a:r>
                        <a:rPr kumimoji="0" lang="de-DE" sz="1000" b="0" i="0" u="none" strike="noStrike" kern="1200" cap="none" spc="0" normalizeH="0" baseline="0" noProof="0">
                          <a:ln>
                            <a:noFill/>
                          </a:ln>
                          <a:solidFill>
                            <a:prstClr val="black"/>
                          </a:solidFill>
                          <a:effectLst/>
                          <a:uLnTx/>
                          <a:uFillTx/>
                          <a:latin typeface="Calibri"/>
                          <a:ea typeface="+mn-ea"/>
                          <a:cs typeface="+mn-cs"/>
                        </a:rPr>
                        <a:t>
 Kannst du auch so lange, wie dieser 83-Jährige? 🥵 
Dabei hat Kurt Hanz erst mit 24 Jahren mit dem Fußballspielen angefangen. Er war nicht gerade gut und wurde von seinem Kapitän als Schiedsrichter vorgeschlagen, weil er häufig mit ihnen diskutierte. Hätte er in der Saison 1968/69 nicht ja gesagt, wäre seine Mannschaft aufgelöst worden. ❌
56 Saison später sprintet er immer noch über die Fußballplätze im Kreis Moers. Er pfeift in der Kreisliga C, die Damen- und Altherrenmannschaften. ⚽️ 
 Nach dem heutigen Spiel stehen 8,5 Kilometer auf seiner Laufuhr, mit der er seine Bewegung trackt. Sonst hält er sich mit Laufrunden im Park fit, wobei er im Herbst und Winter doch lieber auf dem Fußballplatz läuft. 🏃‍♂️💨 
Autor: Jonas Burgwinkel 
#Fußball #Schiedsrichter #Kreisliga #Moers #Ehrenamt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55139</a:t>
                      </a:r>
                    </a:p>
                  </a:txBody>
                  <a:tcPr/>
                </a:tc>
                <a:extLst>
                  <a:ext uri="{0D108BD9-81ED-4DB2-BD59-A6C34878D82A}">
                    <a16:rowId xmlns:a16="http://schemas.microsoft.com/office/drawing/2014/main" val="662116633"/>
                  </a:ext>
                </a:extLst>
              </a:tr>
            </a:tbl>
          </a:graphicData>
        </a:graphic>
      </p:graphicFrame>
      <p:sp>
        <p:nvSpPr>
          <p:cNvPr id="4" name="Text Placeholder 3">
            <a:extLst>
              <a:ext uri="{FF2B5EF4-FFF2-40B4-BE49-F238E27FC236}">
                <a16:creationId xmlns:a16="http://schemas.microsoft.com/office/drawing/2014/main" id="{A75D36D6-5392-4C68-A0E9-7497234595C5}"/>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1825322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793CA-05A5-47F2-BA2E-2C188597ACD9}"/>
              </a:ext>
            </a:extLst>
          </p:cNvPr>
          <p:cNvSpPr>
            <a:spLocks noGrp="1"/>
          </p:cNvSpPr>
          <p:nvPr>
            <p:ph type="title"/>
          </p:nvPr>
        </p:nvSpPr>
        <p:spPr/>
        <p:txBody>
          <a:bodyPr/>
          <a:lstStyle/>
          <a:p>
            <a:r>
              <a:rPr lang="de-DE"/>
              <a:t>Instagram Alle Posts des Zeitraums (mit Total Interactions) | lokalzeit - 7 of 20</a:t>
            </a:r>
            <a:endParaRPr lang="en-US"/>
          </a:p>
        </p:txBody>
      </p:sp>
      <p:graphicFrame>
        <p:nvGraphicFramePr>
          <p:cNvPr id="5" name="Table Placeholder 4">
            <a:extLst>
              <a:ext uri="{FF2B5EF4-FFF2-40B4-BE49-F238E27FC236}">
                <a16:creationId xmlns:a16="http://schemas.microsoft.com/office/drawing/2014/main" id="{B71E08A5-A9B6-4310-B974-C96E5F5ED556}"/>
              </a:ext>
            </a:extLst>
          </p:cNvPr>
          <p:cNvGraphicFramePr>
            <a:graphicFrameLocks noGrp="1"/>
          </p:cNvGraphicFramePr>
          <p:nvPr>
            <p:ph type="tbl" sz="quarter" idx="13"/>
            <p:extLst>
              <p:ext uri="{D42A27DB-BD31-4B8C-83A1-F6EECF244321}">
                <p14:modId xmlns:p14="http://schemas.microsoft.com/office/powerpoint/2010/main" val="827945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36064860"/>
                    </a:ext>
                  </a:extLst>
                </a:gridCol>
                <a:gridCol w="1316736">
                  <a:extLst>
                    <a:ext uri="{9D8B030D-6E8A-4147-A177-3AD203B41FA5}">
                      <a16:colId xmlns:a16="http://schemas.microsoft.com/office/drawing/2014/main" val="912877850"/>
                    </a:ext>
                  </a:extLst>
                </a:gridCol>
                <a:gridCol w="1316736">
                  <a:extLst>
                    <a:ext uri="{9D8B030D-6E8A-4147-A177-3AD203B41FA5}">
                      <a16:colId xmlns:a16="http://schemas.microsoft.com/office/drawing/2014/main" val="1401774591"/>
                    </a:ext>
                  </a:extLst>
                </a:gridCol>
                <a:gridCol w="1316736">
                  <a:extLst>
                    <a:ext uri="{9D8B030D-6E8A-4147-A177-3AD203B41FA5}">
                      <a16:colId xmlns:a16="http://schemas.microsoft.com/office/drawing/2014/main" val="1775595625"/>
                    </a:ext>
                  </a:extLst>
                </a:gridCol>
                <a:gridCol w="1316736">
                  <a:extLst>
                    <a:ext uri="{9D8B030D-6E8A-4147-A177-3AD203B41FA5}">
                      <a16:colId xmlns:a16="http://schemas.microsoft.com/office/drawing/2014/main" val="2178440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4625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- 2025-04-17 13:30:00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hast eine suchtkranke Tochter, aber keinen Zugang zu ihr. 💔
So war es bei Ramona und ihrer Tochter Mia, die vor zwei Jahren in den Strudel der Sucht geriet. Der Kontakt war fast unmöglich, weil sich Mia nicht verstanden fühlte und die Eltern immer mehr Druck ausübten.
Doch dann fand Ramona einen Weg: Sie wandte sich an eine Selbsthilfegruppe. 👥💬 Dort lernten sie, wie man richtig kommuniziert – mit Verständnis statt Druck. 🤝❤️
👩‍💻 Autorin: Daniela Bamberger
#Selbsthilfe #Familie #Suchtprävention #Verständnis #Neuanfang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47613</a:t>
                      </a:r>
                    </a:p>
                  </a:txBody>
                  <a:tcPr/>
                </a:tc>
                <a:extLst>
                  <a:ext uri="{0D108BD9-81ED-4DB2-BD59-A6C34878D82A}">
                    <a16:rowId xmlns:a16="http://schemas.microsoft.com/office/drawing/2014/main" val="2649330500"/>
                  </a:ext>
                </a:extLst>
              </a:tr>
            </a:tbl>
          </a:graphicData>
        </a:graphic>
      </p:graphicFrame>
      <p:sp>
        <p:nvSpPr>
          <p:cNvPr id="4" name="Text Placeholder 3">
            <a:extLst>
              <a:ext uri="{FF2B5EF4-FFF2-40B4-BE49-F238E27FC236}">
                <a16:creationId xmlns:a16="http://schemas.microsoft.com/office/drawing/2014/main" id="{C5444424-B944-45C6-95D2-3F8AE7F1F3E3}"/>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1436403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09A55-81FC-49B8-AF89-1F28F61A6358}"/>
              </a:ext>
            </a:extLst>
          </p:cNvPr>
          <p:cNvSpPr>
            <a:spLocks noGrp="1"/>
          </p:cNvSpPr>
          <p:nvPr>
            <p:ph type="title"/>
          </p:nvPr>
        </p:nvSpPr>
        <p:spPr/>
        <p:txBody>
          <a:bodyPr/>
          <a:lstStyle/>
          <a:p>
            <a:r>
              <a:rPr lang="de-DE"/>
              <a:t>Instagram Alle Posts des Zeitraums (mit Total Interactions) | lokalzeit - 8 of 20</a:t>
            </a:r>
            <a:endParaRPr lang="en-US"/>
          </a:p>
        </p:txBody>
      </p:sp>
      <p:graphicFrame>
        <p:nvGraphicFramePr>
          <p:cNvPr id="5" name="Table Placeholder 4">
            <a:extLst>
              <a:ext uri="{FF2B5EF4-FFF2-40B4-BE49-F238E27FC236}">
                <a16:creationId xmlns:a16="http://schemas.microsoft.com/office/drawing/2014/main" id="{A1046967-1192-4ECF-B240-13B3C97B8759}"/>
              </a:ext>
            </a:extLst>
          </p:cNvPr>
          <p:cNvGraphicFramePr>
            <a:graphicFrameLocks noGrp="1"/>
          </p:cNvGraphicFramePr>
          <p:nvPr>
            <p:ph type="tbl" sz="quarter" idx="13"/>
            <p:extLst>
              <p:ext uri="{D42A27DB-BD31-4B8C-83A1-F6EECF244321}">
                <p14:modId xmlns:p14="http://schemas.microsoft.com/office/powerpoint/2010/main" val="429456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3756801"/>
                    </a:ext>
                  </a:extLst>
                </a:gridCol>
                <a:gridCol w="1316736">
                  <a:extLst>
                    <a:ext uri="{9D8B030D-6E8A-4147-A177-3AD203B41FA5}">
                      <a16:colId xmlns:a16="http://schemas.microsoft.com/office/drawing/2014/main" val="258024746"/>
                    </a:ext>
                  </a:extLst>
                </a:gridCol>
                <a:gridCol w="1316736">
                  <a:extLst>
                    <a:ext uri="{9D8B030D-6E8A-4147-A177-3AD203B41FA5}">
                      <a16:colId xmlns:a16="http://schemas.microsoft.com/office/drawing/2014/main" val="34081015"/>
                    </a:ext>
                  </a:extLst>
                </a:gridCol>
                <a:gridCol w="1316736">
                  <a:extLst>
                    <a:ext uri="{9D8B030D-6E8A-4147-A177-3AD203B41FA5}">
                      <a16:colId xmlns:a16="http://schemas.microsoft.com/office/drawing/2014/main" val="10459464"/>
                    </a:ext>
                  </a:extLst>
                </a:gridCol>
                <a:gridCol w="1316736">
                  <a:extLst>
                    <a:ext uri="{9D8B030D-6E8A-4147-A177-3AD203B41FA5}">
                      <a16:colId xmlns:a16="http://schemas.microsoft.com/office/drawing/2014/main" val="109728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9284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- 2025-04-15 17:21:14</a:t>
                      </a:r>
                      <a:r>
                        <a:rPr kumimoji="0" lang="de-DE" sz="1000" b="0" i="0" u="none" strike="noStrike" kern="1200" cap="none" spc="0" normalizeH="0" baseline="0" noProof="0">
                          <a:ln>
                            <a:noFill/>
                          </a:ln>
                          <a:solidFill>
                            <a:prstClr val="black"/>
                          </a:solidFill>
                          <a:effectLst/>
                          <a:uLnTx/>
                          <a:uFillTx/>
                          <a:latin typeface="Calibri"/>
                          <a:ea typeface="+mn-ea"/>
                          <a:cs typeface="+mn-cs"/>
                        </a:rPr>
                        <a:t>
 „Gewaltfreie Kommunikation ist nichts, was man einfach kann – sie will geübt werden.“ Genau da setzt Maike an! 👮🏼‍♀️💬
Ob im Job als Polizistin oder privat als Mutter: Maike hilft Menschen. Als ihre Tochter schon im Kindergarten Mobbing erleben musste – wie viele andere Kinder auch – war für Maike klar: Das darf so nicht bleiben. 🙅🏼‍♀️
Heute gibt sie Anti-Mobbing-Kurse in Hagen und zeigt Kindern, wie sie Konflikte friedlich lösen und mutig für sich einstehen können. 💪🏼
#AntiMobbing #Elternsein #KinderStärken #Respekt #ElternTipps #Lokalzeit #WDR #ARD #Hagen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31634</a:t>
                      </a:r>
                    </a:p>
                  </a:txBody>
                  <a:tcPr/>
                </a:tc>
                <a:extLst>
                  <a:ext uri="{0D108BD9-81ED-4DB2-BD59-A6C34878D82A}">
                    <a16:rowId xmlns:a16="http://schemas.microsoft.com/office/drawing/2014/main" val="2164657929"/>
                  </a:ext>
                </a:extLst>
              </a:tr>
            </a:tbl>
          </a:graphicData>
        </a:graphic>
      </p:graphicFrame>
      <p:sp>
        <p:nvSpPr>
          <p:cNvPr id="4" name="Text Placeholder 3">
            <a:extLst>
              <a:ext uri="{FF2B5EF4-FFF2-40B4-BE49-F238E27FC236}">
                <a16:creationId xmlns:a16="http://schemas.microsoft.com/office/drawing/2014/main" id="{8A39489B-39C5-4D20-9DB4-41682BC4ED55}"/>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24451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BCD2E-84DF-41D7-9B51-CFD71DFDF266}"/>
              </a:ext>
            </a:extLst>
          </p:cNvPr>
          <p:cNvSpPr>
            <a:spLocks noGrp="1"/>
          </p:cNvSpPr>
          <p:nvPr>
            <p:ph type="title"/>
          </p:nvPr>
        </p:nvSpPr>
        <p:spPr/>
        <p:txBody>
          <a:bodyPr/>
          <a:lstStyle/>
          <a:p>
            <a:r>
              <a:rPr lang="de-DE"/>
              <a:t>Instagram Alle Posts des Zeitraums (mit Total Interactions) | lokalzeit - 9 of 20</a:t>
            </a:r>
            <a:endParaRPr lang="en-US"/>
          </a:p>
        </p:txBody>
      </p:sp>
      <p:graphicFrame>
        <p:nvGraphicFramePr>
          <p:cNvPr id="5" name="Table Placeholder 4">
            <a:extLst>
              <a:ext uri="{FF2B5EF4-FFF2-40B4-BE49-F238E27FC236}">
                <a16:creationId xmlns:a16="http://schemas.microsoft.com/office/drawing/2014/main" id="{1322C843-8903-49C8-AA5B-158FD7037386}"/>
              </a:ext>
            </a:extLst>
          </p:cNvPr>
          <p:cNvGraphicFramePr>
            <a:graphicFrameLocks noGrp="1"/>
          </p:cNvGraphicFramePr>
          <p:nvPr>
            <p:ph type="tbl" sz="quarter" idx="13"/>
            <p:extLst>
              <p:ext uri="{D42A27DB-BD31-4B8C-83A1-F6EECF244321}">
                <p14:modId xmlns:p14="http://schemas.microsoft.com/office/powerpoint/2010/main" val="2355205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3151470"/>
                    </a:ext>
                  </a:extLst>
                </a:gridCol>
                <a:gridCol w="1316736">
                  <a:extLst>
                    <a:ext uri="{9D8B030D-6E8A-4147-A177-3AD203B41FA5}">
                      <a16:colId xmlns:a16="http://schemas.microsoft.com/office/drawing/2014/main" val="4289058037"/>
                    </a:ext>
                  </a:extLst>
                </a:gridCol>
                <a:gridCol w="1316736">
                  <a:extLst>
                    <a:ext uri="{9D8B030D-6E8A-4147-A177-3AD203B41FA5}">
                      <a16:colId xmlns:a16="http://schemas.microsoft.com/office/drawing/2014/main" val="839135278"/>
                    </a:ext>
                  </a:extLst>
                </a:gridCol>
                <a:gridCol w="1316736">
                  <a:extLst>
                    <a:ext uri="{9D8B030D-6E8A-4147-A177-3AD203B41FA5}">
                      <a16:colId xmlns:a16="http://schemas.microsoft.com/office/drawing/2014/main" val="2934418965"/>
                    </a:ext>
                  </a:extLst>
                </a:gridCol>
                <a:gridCol w="1316736">
                  <a:extLst>
                    <a:ext uri="{9D8B030D-6E8A-4147-A177-3AD203B41FA5}">
                      <a16:colId xmlns:a16="http://schemas.microsoft.com/office/drawing/2014/main" val="1242483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8440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- 2025-04-16 13:19:43</a:t>
                      </a:r>
                      <a:r>
                        <a:rPr kumimoji="0" lang="de-DE" sz="1000" b="0" i="0" u="none" strike="noStrike" kern="1200" cap="none" spc="0" normalizeH="0" baseline="0" noProof="0">
                          <a:ln>
                            <a:noFill/>
                          </a:ln>
                          <a:solidFill>
                            <a:prstClr val="black"/>
                          </a:solidFill>
                          <a:effectLst/>
                          <a:uLnTx/>
                          <a:uFillTx/>
                          <a:latin typeface="Calibri"/>
                          <a:ea typeface="+mn-ea"/>
                          <a:cs typeface="+mn-cs"/>
                        </a:rPr>
                        <a:t>
 Würdest du dir einen Defibrilator einsetzen lassen?
Sarah ist 36 und hätte an einem Herzstillstand sterben können. 😕 Dank eines “Schock-Schrittmachers” lebt sie noch.
Von dem Implantat merkt sie im Alltag nichts. Jetzt will sie anderen die Angst vor der OP nehmen und hat eine Selbsthilfegruppe gegründet.
👨🏻‍💻Autor: Jens Gleisberg
#lokalzeit #wdrlokalzeit #WDR #ARD #Herztod #Defibrilator #Selbsthilfe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30246</a:t>
                      </a:r>
                    </a:p>
                  </a:txBody>
                  <a:tcPr/>
                </a:tc>
                <a:extLst>
                  <a:ext uri="{0D108BD9-81ED-4DB2-BD59-A6C34878D82A}">
                    <a16:rowId xmlns:a16="http://schemas.microsoft.com/office/drawing/2014/main" val="3599251038"/>
                  </a:ext>
                </a:extLst>
              </a:tr>
            </a:tbl>
          </a:graphicData>
        </a:graphic>
      </p:graphicFrame>
      <p:sp>
        <p:nvSpPr>
          <p:cNvPr id="4" name="Text Placeholder 3">
            <a:extLst>
              <a:ext uri="{FF2B5EF4-FFF2-40B4-BE49-F238E27FC236}">
                <a16:creationId xmlns:a16="http://schemas.microsoft.com/office/drawing/2014/main" id="{8E9CFB38-3329-4CB6-A955-E131FCB9BCCC}"/>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1661093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D8D4A-99A6-4F04-A51D-FF3F1125261C}"/>
              </a:ext>
            </a:extLst>
          </p:cNvPr>
          <p:cNvSpPr>
            <a:spLocks noGrp="1"/>
          </p:cNvSpPr>
          <p:nvPr>
            <p:ph type="title"/>
          </p:nvPr>
        </p:nvSpPr>
        <p:spPr/>
        <p:txBody>
          <a:bodyPr/>
          <a:lstStyle/>
          <a:p>
            <a:r>
              <a:rPr lang="de-DE"/>
              <a:t>Instagram Alle Posts des Zeitraums (mit Total Interactions) | lokalzeit - 10 of 20</a:t>
            </a:r>
            <a:endParaRPr lang="en-US"/>
          </a:p>
        </p:txBody>
      </p:sp>
      <p:graphicFrame>
        <p:nvGraphicFramePr>
          <p:cNvPr id="5" name="Table Placeholder 4">
            <a:extLst>
              <a:ext uri="{FF2B5EF4-FFF2-40B4-BE49-F238E27FC236}">
                <a16:creationId xmlns:a16="http://schemas.microsoft.com/office/drawing/2014/main" id="{D4FFFCCD-8023-4765-8A5E-D61C8C927D4D}"/>
              </a:ext>
            </a:extLst>
          </p:cNvPr>
          <p:cNvGraphicFramePr>
            <a:graphicFrameLocks noGrp="1"/>
          </p:cNvGraphicFramePr>
          <p:nvPr>
            <p:ph type="tbl" sz="quarter" idx="13"/>
            <p:extLst>
              <p:ext uri="{D42A27DB-BD31-4B8C-83A1-F6EECF244321}">
                <p14:modId xmlns:p14="http://schemas.microsoft.com/office/powerpoint/2010/main" val="122498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9419335"/>
                    </a:ext>
                  </a:extLst>
                </a:gridCol>
                <a:gridCol w="1316736">
                  <a:extLst>
                    <a:ext uri="{9D8B030D-6E8A-4147-A177-3AD203B41FA5}">
                      <a16:colId xmlns:a16="http://schemas.microsoft.com/office/drawing/2014/main" val="2101265214"/>
                    </a:ext>
                  </a:extLst>
                </a:gridCol>
                <a:gridCol w="1316736">
                  <a:extLst>
                    <a:ext uri="{9D8B030D-6E8A-4147-A177-3AD203B41FA5}">
                      <a16:colId xmlns:a16="http://schemas.microsoft.com/office/drawing/2014/main" val="2527497550"/>
                    </a:ext>
                  </a:extLst>
                </a:gridCol>
                <a:gridCol w="1316736">
                  <a:extLst>
                    <a:ext uri="{9D8B030D-6E8A-4147-A177-3AD203B41FA5}">
                      <a16:colId xmlns:a16="http://schemas.microsoft.com/office/drawing/2014/main" val="325014621"/>
                    </a:ext>
                  </a:extLst>
                </a:gridCol>
                <a:gridCol w="1316736">
                  <a:extLst>
                    <a:ext uri="{9D8B030D-6E8A-4147-A177-3AD203B41FA5}">
                      <a16:colId xmlns:a16="http://schemas.microsoft.com/office/drawing/2014/main" val="216083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5763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- 2025-04-16 16:12:06</a:t>
                      </a:r>
                      <a:r>
                        <a:rPr kumimoji="0" lang="de-DE" sz="1000" b="0" i="0" u="none" strike="noStrike" kern="1200" cap="none" spc="0" normalizeH="0" baseline="0" noProof="0">
                          <a:ln>
                            <a:noFill/>
                          </a:ln>
                          <a:solidFill>
                            <a:prstClr val="black"/>
                          </a:solidFill>
                          <a:effectLst/>
                          <a:uLnTx/>
                          <a:uFillTx/>
                          <a:latin typeface="Calibri"/>
                          <a:ea typeface="+mn-ea"/>
                          <a:cs typeface="+mn-cs"/>
                        </a:rPr>
                        <a:t>
 Das Spargelzelt öffnet!!!
Wieso das so besonders ist?
Nele Merkewitsch macht den Telefondienst beim Spargelhof Schippers und wird häufig gefragt, wann denn der Restaurantbetrieb endlich wieder läuft. Auf TikTok hat sie Millionen Views, wenn sie filmt, wie sie die immer gleiche Frage beantwortet: “Wann öffnet
das Spargelzelt??”
Spargel ist bei Nele Familiensache. Am Tag werden auf dem Hof am Niederrhein drei bis fünf Tonnen Spargel geerntet. Der wächst hier auf 30 ha und wird auch im Hofladen verkauft.
👨🏼‍💻Autor: Jonas Burgwinkel
#Spargel #Spargelhof #Influencerin #Veen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26516</a:t>
                      </a:r>
                    </a:p>
                  </a:txBody>
                  <a:tcPr/>
                </a:tc>
                <a:extLst>
                  <a:ext uri="{0D108BD9-81ED-4DB2-BD59-A6C34878D82A}">
                    <a16:rowId xmlns:a16="http://schemas.microsoft.com/office/drawing/2014/main" val="3844063978"/>
                  </a:ext>
                </a:extLst>
              </a:tr>
            </a:tbl>
          </a:graphicData>
        </a:graphic>
      </p:graphicFrame>
      <p:sp>
        <p:nvSpPr>
          <p:cNvPr id="4" name="Text Placeholder 3">
            <a:extLst>
              <a:ext uri="{FF2B5EF4-FFF2-40B4-BE49-F238E27FC236}">
                <a16:creationId xmlns:a16="http://schemas.microsoft.com/office/drawing/2014/main" id="{B37D583A-B286-488A-A0C9-C93444A515D8}"/>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1934405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D48DE-521B-4EB0-AB70-4B54BD221518}"/>
              </a:ext>
            </a:extLst>
          </p:cNvPr>
          <p:cNvSpPr>
            <a:spLocks noGrp="1"/>
          </p:cNvSpPr>
          <p:nvPr>
            <p:ph type="title"/>
          </p:nvPr>
        </p:nvSpPr>
        <p:spPr/>
        <p:txBody>
          <a:bodyPr/>
          <a:lstStyle/>
          <a:p>
            <a:r>
              <a:rPr lang="de-DE"/>
              <a:t>Instagram Alle Posts des Zeitraums (mit Total Interactions) | lokalzeit - 11 of 20</a:t>
            </a:r>
            <a:endParaRPr lang="en-US"/>
          </a:p>
        </p:txBody>
      </p:sp>
      <p:graphicFrame>
        <p:nvGraphicFramePr>
          <p:cNvPr id="5" name="Table Placeholder 4">
            <a:extLst>
              <a:ext uri="{FF2B5EF4-FFF2-40B4-BE49-F238E27FC236}">
                <a16:creationId xmlns:a16="http://schemas.microsoft.com/office/drawing/2014/main" id="{8F198C5C-D173-4208-9CAA-BA857EAB74E0}"/>
              </a:ext>
            </a:extLst>
          </p:cNvPr>
          <p:cNvGraphicFramePr>
            <a:graphicFrameLocks noGrp="1"/>
          </p:cNvGraphicFramePr>
          <p:nvPr>
            <p:ph type="tbl" sz="quarter" idx="13"/>
            <p:extLst>
              <p:ext uri="{D42A27DB-BD31-4B8C-83A1-F6EECF244321}">
                <p14:modId xmlns:p14="http://schemas.microsoft.com/office/powerpoint/2010/main" val="39454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44153898"/>
                    </a:ext>
                  </a:extLst>
                </a:gridCol>
                <a:gridCol w="1316736">
                  <a:extLst>
                    <a:ext uri="{9D8B030D-6E8A-4147-A177-3AD203B41FA5}">
                      <a16:colId xmlns:a16="http://schemas.microsoft.com/office/drawing/2014/main" val="1306868912"/>
                    </a:ext>
                  </a:extLst>
                </a:gridCol>
                <a:gridCol w="1316736">
                  <a:extLst>
                    <a:ext uri="{9D8B030D-6E8A-4147-A177-3AD203B41FA5}">
                      <a16:colId xmlns:a16="http://schemas.microsoft.com/office/drawing/2014/main" val="3359600686"/>
                    </a:ext>
                  </a:extLst>
                </a:gridCol>
                <a:gridCol w="1316736">
                  <a:extLst>
                    <a:ext uri="{9D8B030D-6E8A-4147-A177-3AD203B41FA5}">
                      <a16:colId xmlns:a16="http://schemas.microsoft.com/office/drawing/2014/main" val="2590696853"/>
                    </a:ext>
                  </a:extLst>
                </a:gridCol>
                <a:gridCol w="1316736">
                  <a:extLst>
                    <a:ext uri="{9D8B030D-6E8A-4147-A177-3AD203B41FA5}">
                      <a16:colId xmlns:a16="http://schemas.microsoft.com/office/drawing/2014/main" val="3643814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2198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- 2025-04-16 10:31:31</a:t>
                      </a:r>
                      <a:r>
                        <a:rPr kumimoji="0" lang="de-DE" sz="1000" b="0" i="0" u="none" strike="noStrike" kern="1200" cap="none" spc="0" normalizeH="0" baseline="0" noProof="0">
                          <a:ln>
                            <a:noFill/>
                          </a:ln>
                          <a:solidFill>
                            <a:prstClr val="black"/>
                          </a:solidFill>
                          <a:effectLst/>
                          <a:uLnTx/>
                          <a:uFillTx/>
                          <a:latin typeface="Calibri"/>
                          <a:ea typeface="+mn-ea"/>
                          <a:cs typeface="+mn-cs"/>
                        </a:rPr>
                        <a:t>
 Wenn das Schicksal nicht aufhört zu prüfen ❤️‍🩹
Die kleine Melina besiegte mit nur 4 Jahren den Krebs, doch dann folgte ein Schicksalsschlag auf den nächsten: Wohnungsbrand, Hochwasser, der Vater erlitt Schlaganfälle.
Als wäre das nicht genug, missbrauchten Betrüger ihre Geschichte für eine Fake-Spendenaktion. Die Polizei ermittelt. Mittlerweile ist die Kampagne eingestellt und die Kriminalpolizei ermittelt, nachdem die Familie das Verbrechen angezeigt hat.
👩🏼‍💻 Autorin: Fabienne Elaine Strohmer
#WDR #Lokalzeit #Spenden #Betrug #Krebs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22042</a:t>
                      </a:r>
                    </a:p>
                  </a:txBody>
                  <a:tcPr/>
                </a:tc>
                <a:extLst>
                  <a:ext uri="{0D108BD9-81ED-4DB2-BD59-A6C34878D82A}">
                    <a16:rowId xmlns:a16="http://schemas.microsoft.com/office/drawing/2014/main" val="2872556804"/>
                  </a:ext>
                </a:extLst>
              </a:tr>
            </a:tbl>
          </a:graphicData>
        </a:graphic>
      </p:graphicFrame>
      <p:sp>
        <p:nvSpPr>
          <p:cNvPr id="4" name="Text Placeholder 3">
            <a:extLst>
              <a:ext uri="{FF2B5EF4-FFF2-40B4-BE49-F238E27FC236}">
                <a16:creationId xmlns:a16="http://schemas.microsoft.com/office/drawing/2014/main" id="{3368A087-37B4-47AE-8A00-99FB3BE2B39F}"/>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1550707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583E1-395A-485E-AC69-C928B7CDB85B}"/>
              </a:ext>
            </a:extLst>
          </p:cNvPr>
          <p:cNvSpPr>
            <a:spLocks noGrp="1"/>
          </p:cNvSpPr>
          <p:nvPr>
            <p:ph type="title"/>
          </p:nvPr>
        </p:nvSpPr>
        <p:spPr/>
        <p:txBody>
          <a:bodyPr/>
          <a:lstStyle/>
          <a:p>
            <a:r>
              <a:rPr lang="de-DE"/>
              <a:t>Instagram Alle Posts des Zeitraums (mit Total Interactions) | lokalzeit - 12 of 20</a:t>
            </a:r>
            <a:endParaRPr lang="en-US"/>
          </a:p>
        </p:txBody>
      </p:sp>
      <p:graphicFrame>
        <p:nvGraphicFramePr>
          <p:cNvPr id="5" name="Table Placeholder 4">
            <a:extLst>
              <a:ext uri="{FF2B5EF4-FFF2-40B4-BE49-F238E27FC236}">
                <a16:creationId xmlns:a16="http://schemas.microsoft.com/office/drawing/2014/main" id="{C87BFD69-D96A-41E9-8CF8-32814C74F31F}"/>
              </a:ext>
            </a:extLst>
          </p:cNvPr>
          <p:cNvGraphicFramePr>
            <a:graphicFrameLocks noGrp="1"/>
          </p:cNvGraphicFramePr>
          <p:nvPr>
            <p:ph type="tbl" sz="quarter" idx="13"/>
            <p:extLst>
              <p:ext uri="{D42A27DB-BD31-4B8C-83A1-F6EECF244321}">
                <p14:modId xmlns:p14="http://schemas.microsoft.com/office/powerpoint/2010/main" val="135390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88869062"/>
                    </a:ext>
                  </a:extLst>
                </a:gridCol>
                <a:gridCol w="1316736">
                  <a:extLst>
                    <a:ext uri="{9D8B030D-6E8A-4147-A177-3AD203B41FA5}">
                      <a16:colId xmlns:a16="http://schemas.microsoft.com/office/drawing/2014/main" val="3699923309"/>
                    </a:ext>
                  </a:extLst>
                </a:gridCol>
                <a:gridCol w="1316736">
                  <a:extLst>
                    <a:ext uri="{9D8B030D-6E8A-4147-A177-3AD203B41FA5}">
                      <a16:colId xmlns:a16="http://schemas.microsoft.com/office/drawing/2014/main" val="3038580033"/>
                    </a:ext>
                  </a:extLst>
                </a:gridCol>
                <a:gridCol w="1316736">
                  <a:extLst>
                    <a:ext uri="{9D8B030D-6E8A-4147-A177-3AD203B41FA5}">
                      <a16:colId xmlns:a16="http://schemas.microsoft.com/office/drawing/2014/main" val="4133129284"/>
                    </a:ext>
                  </a:extLst>
                </a:gridCol>
                <a:gridCol w="1316736">
                  <a:extLst>
                    <a:ext uri="{9D8B030D-6E8A-4147-A177-3AD203B41FA5}">
                      <a16:colId xmlns:a16="http://schemas.microsoft.com/office/drawing/2014/main" val="2132624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1063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- 2025-04-20 14:17:01</a:t>
                      </a:r>
                      <a:r>
                        <a:rPr kumimoji="0" lang="de-DE" sz="1000" b="0" i="0" u="none" strike="noStrike" kern="1200" cap="none" spc="0" normalizeH="0" baseline="0" noProof="0">
                          <a:ln>
                            <a:noFill/>
                          </a:ln>
                          <a:solidFill>
                            <a:prstClr val="black"/>
                          </a:solidFill>
                          <a:effectLst/>
                          <a:uLnTx/>
                          <a:uFillTx/>
                          <a:latin typeface="Calibri"/>
                          <a:ea typeface="+mn-ea"/>
                          <a:cs typeface="+mn-cs"/>
                        </a:rPr>
                        <a:t>
 Hundetrainerin Ann-Christin Kammer aus Werther hat einen Dackel aus Zwingerhaltung in Ungarn gerettet. Bei ihr dreht der elfjährige Hund auf seine alten Tage noch mal so richtig auf. 🔥❤️
Die 27-Jährige leitet mehrere Hundeschulen. Zu Ann-Christin kommen regelmäßig verzweifelte Hundehalter mit den richtig schwierigen Fällen. Ihre eigenen Hunde kommen aber auch nicht zu kurz. 🥺🐶️
🧑‍💻Autor: Christian Saftig
#Hunde #Dogs #Hundesitting #Halle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20935</a:t>
                      </a:r>
                    </a:p>
                  </a:txBody>
                  <a:tcPr/>
                </a:tc>
                <a:extLst>
                  <a:ext uri="{0D108BD9-81ED-4DB2-BD59-A6C34878D82A}">
                    <a16:rowId xmlns:a16="http://schemas.microsoft.com/office/drawing/2014/main" val="1451104510"/>
                  </a:ext>
                </a:extLst>
              </a:tr>
            </a:tbl>
          </a:graphicData>
        </a:graphic>
      </p:graphicFrame>
      <p:sp>
        <p:nvSpPr>
          <p:cNvPr id="4" name="Text Placeholder 3">
            <a:extLst>
              <a:ext uri="{FF2B5EF4-FFF2-40B4-BE49-F238E27FC236}">
                <a16:creationId xmlns:a16="http://schemas.microsoft.com/office/drawing/2014/main" id="{3B32FC52-1C35-479D-AFAA-BBF5734C1850}"/>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3559303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682CA-6681-48F8-8A1C-AA2A5B57CF88}"/>
              </a:ext>
            </a:extLst>
          </p:cNvPr>
          <p:cNvSpPr>
            <a:spLocks noGrp="1"/>
          </p:cNvSpPr>
          <p:nvPr>
            <p:ph type="title"/>
          </p:nvPr>
        </p:nvSpPr>
        <p:spPr/>
        <p:txBody>
          <a:bodyPr/>
          <a:lstStyle/>
          <a:p>
            <a:r>
              <a:rPr lang="de-DE"/>
              <a:t>Instagram Alle Posts des Zeitraums (mit Total Interactions) | lokalzeit - 13 of 20</a:t>
            </a:r>
            <a:endParaRPr lang="en-US"/>
          </a:p>
        </p:txBody>
      </p:sp>
      <p:graphicFrame>
        <p:nvGraphicFramePr>
          <p:cNvPr id="5" name="Table Placeholder 4">
            <a:extLst>
              <a:ext uri="{FF2B5EF4-FFF2-40B4-BE49-F238E27FC236}">
                <a16:creationId xmlns:a16="http://schemas.microsoft.com/office/drawing/2014/main" id="{54ED5949-E118-4701-9E7C-A12D620BEA1A}"/>
              </a:ext>
            </a:extLst>
          </p:cNvPr>
          <p:cNvGraphicFramePr>
            <a:graphicFrameLocks noGrp="1"/>
          </p:cNvGraphicFramePr>
          <p:nvPr>
            <p:ph type="tbl" sz="quarter" idx="13"/>
            <p:extLst>
              <p:ext uri="{D42A27DB-BD31-4B8C-83A1-F6EECF244321}">
                <p14:modId xmlns:p14="http://schemas.microsoft.com/office/powerpoint/2010/main" val="407301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66482774"/>
                    </a:ext>
                  </a:extLst>
                </a:gridCol>
                <a:gridCol w="1316736">
                  <a:extLst>
                    <a:ext uri="{9D8B030D-6E8A-4147-A177-3AD203B41FA5}">
                      <a16:colId xmlns:a16="http://schemas.microsoft.com/office/drawing/2014/main" val="504251710"/>
                    </a:ext>
                  </a:extLst>
                </a:gridCol>
                <a:gridCol w="1316736">
                  <a:extLst>
                    <a:ext uri="{9D8B030D-6E8A-4147-A177-3AD203B41FA5}">
                      <a16:colId xmlns:a16="http://schemas.microsoft.com/office/drawing/2014/main" val="3621322741"/>
                    </a:ext>
                  </a:extLst>
                </a:gridCol>
                <a:gridCol w="1316736">
                  <a:extLst>
                    <a:ext uri="{9D8B030D-6E8A-4147-A177-3AD203B41FA5}">
                      <a16:colId xmlns:a16="http://schemas.microsoft.com/office/drawing/2014/main" val="1202342952"/>
                    </a:ext>
                  </a:extLst>
                </a:gridCol>
                <a:gridCol w="1316736">
                  <a:extLst>
                    <a:ext uri="{9D8B030D-6E8A-4147-A177-3AD203B41FA5}">
                      <a16:colId xmlns:a16="http://schemas.microsoft.com/office/drawing/2014/main" val="3275996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2492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- 2025-04-14 16:52:55</a:t>
                      </a:r>
                      <a:r>
                        <a:rPr kumimoji="0" lang="en-US" sz="1000" b="0" i="0" u="none" strike="noStrike" kern="1200" cap="none" spc="0" normalizeH="0" baseline="0" noProof="0">
                          <a:ln>
                            <a:noFill/>
                          </a:ln>
                          <a:solidFill>
                            <a:prstClr val="black"/>
                          </a:solidFill>
                          <a:effectLst/>
                          <a:uLnTx/>
                          <a:uFillTx/>
                          <a:latin typeface="Calibri"/>
                          <a:ea typeface="+mn-ea"/>
                          <a:cs typeface="+mn-cs"/>
                        </a:rPr>
                        <a:t>
 2007 erschütterten die Morde an sechs Italienern Duisburg – sie wurden regelrecht hingerichtet. 😱
Mitten in der Innenstadt und direkt neben dem bekannten und beliebten italienischen Restaurant „Da Bruno“. 🇮🇹
Ein Team aus internationalen Ermittlern klärt den Fall auf und dringt dabei tief in die verborgenen Strukturen der Mafia ein. ⚠️
Die “ARD Crime Time”-Dokureihe „Die Mafiamorde von Duisburg“ mit allen Interviews – jetzt in der ARD-Mediathek streamen! 👀
#ARD #ARDCrimeTime #Duisburg #Ndragheta #Mafia #MordOrte #Lokalzeit #WDR #ARDMediathek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19039</a:t>
                      </a:r>
                    </a:p>
                  </a:txBody>
                  <a:tcPr/>
                </a:tc>
                <a:extLst>
                  <a:ext uri="{0D108BD9-81ED-4DB2-BD59-A6C34878D82A}">
                    <a16:rowId xmlns:a16="http://schemas.microsoft.com/office/drawing/2014/main" val="2249406863"/>
                  </a:ext>
                </a:extLst>
              </a:tr>
            </a:tbl>
          </a:graphicData>
        </a:graphic>
      </p:graphicFrame>
      <p:sp>
        <p:nvSpPr>
          <p:cNvPr id="4" name="Text Placeholder 3">
            <a:extLst>
              <a:ext uri="{FF2B5EF4-FFF2-40B4-BE49-F238E27FC236}">
                <a16:creationId xmlns:a16="http://schemas.microsoft.com/office/drawing/2014/main" id="{684968F0-6837-41C5-BCF6-F77A445D662A}"/>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2738567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08EF5-A0BC-4F6D-AEE7-921064E4E95E}"/>
              </a:ext>
            </a:extLst>
          </p:cNvPr>
          <p:cNvSpPr>
            <a:spLocks noGrp="1"/>
          </p:cNvSpPr>
          <p:nvPr>
            <p:ph type="title"/>
          </p:nvPr>
        </p:nvSpPr>
        <p:spPr/>
        <p:txBody>
          <a:bodyPr/>
          <a:lstStyle/>
          <a:p>
            <a:r>
              <a:rPr lang="de-DE"/>
              <a:t>Instagram Alle Posts des Zeitraums (mit Total Interactions) | lokalzeit - 14 of 20</a:t>
            </a:r>
            <a:endParaRPr lang="en-US"/>
          </a:p>
        </p:txBody>
      </p:sp>
      <p:graphicFrame>
        <p:nvGraphicFramePr>
          <p:cNvPr id="5" name="Table Placeholder 4">
            <a:extLst>
              <a:ext uri="{FF2B5EF4-FFF2-40B4-BE49-F238E27FC236}">
                <a16:creationId xmlns:a16="http://schemas.microsoft.com/office/drawing/2014/main" id="{06830083-DFDE-433B-9DCB-2EC1D3C06170}"/>
              </a:ext>
            </a:extLst>
          </p:cNvPr>
          <p:cNvGraphicFramePr>
            <a:graphicFrameLocks noGrp="1"/>
          </p:cNvGraphicFramePr>
          <p:nvPr>
            <p:ph type="tbl" sz="quarter" idx="13"/>
            <p:extLst>
              <p:ext uri="{D42A27DB-BD31-4B8C-83A1-F6EECF244321}">
                <p14:modId xmlns:p14="http://schemas.microsoft.com/office/powerpoint/2010/main" val="203390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9916664"/>
                    </a:ext>
                  </a:extLst>
                </a:gridCol>
                <a:gridCol w="1316736">
                  <a:extLst>
                    <a:ext uri="{9D8B030D-6E8A-4147-A177-3AD203B41FA5}">
                      <a16:colId xmlns:a16="http://schemas.microsoft.com/office/drawing/2014/main" val="3066262639"/>
                    </a:ext>
                  </a:extLst>
                </a:gridCol>
                <a:gridCol w="1316736">
                  <a:extLst>
                    <a:ext uri="{9D8B030D-6E8A-4147-A177-3AD203B41FA5}">
                      <a16:colId xmlns:a16="http://schemas.microsoft.com/office/drawing/2014/main" val="2345055220"/>
                    </a:ext>
                  </a:extLst>
                </a:gridCol>
                <a:gridCol w="1316736">
                  <a:extLst>
                    <a:ext uri="{9D8B030D-6E8A-4147-A177-3AD203B41FA5}">
                      <a16:colId xmlns:a16="http://schemas.microsoft.com/office/drawing/2014/main" val="2594869772"/>
                    </a:ext>
                  </a:extLst>
                </a:gridCol>
                <a:gridCol w="1316736">
                  <a:extLst>
                    <a:ext uri="{9D8B030D-6E8A-4147-A177-3AD203B41FA5}">
                      <a16:colId xmlns:a16="http://schemas.microsoft.com/office/drawing/2014/main" val="254851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4481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- 2025-04-19 16:59:40</a:t>
                      </a:r>
                      <a:r>
                        <a:rPr kumimoji="0" lang="de-DE" sz="1000" b="0" i="0" u="none" strike="noStrike" kern="1200" cap="none" spc="0" normalizeH="0" baseline="0" noProof="0">
                          <a:ln>
                            <a:noFill/>
                          </a:ln>
                          <a:solidFill>
                            <a:prstClr val="black"/>
                          </a:solidFill>
                          <a:effectLst/>
                          <a:uLnTx/>
                          <a:uFillTx/>
                          <a:latin typeface="Calibri"/>
                          <a:ea typeface="+mn-ea"/>
                          <a:cs typeface="+mn-cs"/>
                        </a:rPr>
                        <a:t>
 🐔🐔🐔 André findet einfarbige Eier zu langweilig, auch deswegen hat er Buntleger: Hühner, die bunte Eier legen. 🐥🐤🐣
Verschiedene alte Hühnerrassen legen nämlich verschiedene Farben, so gibt es zum Beispiel die sogenannten Grünleger - aber auch Hühner, die blaue, gelbe oder schokobraun/rote Eier legen. Alles ganz natürlich!
Hand aufs Herz, wusstet ihr, dass es solche Hühner gibt? 🐥
👩‍💻Autorin: Annabell Fugmann
 #Rassegeflügel #RoteListe #Tierschutz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18460</a:t>
                      </a:r>
                    </a:p>
                  </a:txBody>
                  <a:tcPr/>
                </a:tc>
                <a:extLst>
                  <a:ext uri="{0D108BD9-81ED-4DB2-BD59-A6C34878D82A}">
                    <a16:rowId xmlns:a16="http://schemas.microsoft.com/office/drawing/2014/main" val="354467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- 2025-04-18 14:05:06</a:t>
                      </a:r>
                      <a:r>
                        <a:rPr kumimoji="0" lang="de-DE" sz="1000" b="0" i="0" u="none" strike="noStrike" kern="1200" cap="none" spc="0" normalizeH="0" baseline="0" noProof="0">
                          <a:ln>
                            <a:noFill/>
                          </a:ln>
                          <a:solidFill>
                            <a:prstClr val="black"/>
                          </a:solidFill>
                          <a:effectLst/>
                          <a:uLnTx/>
                          <a:uFillTx/>
                          <a:latin typeface="Calibri"/>
                          <a:ea typeface="+mn-ea"/>
                          <a:cs typeface="+mn-cs"/>
                        </a:rPr>
                        <a:t>
 Hier sind Dennis und Alex aufgewachsen, hier wollen sie bleiben. Nur die Kneipe fehlt – noch. 💪🍻
#Lokalzeit #Kneipe #anpacken #niederkrüchten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15944</a:t>
                      </a:r>
                    </a:p>
                  </a:txBody>
                  <a:tcPr/>
                </a:tc>
                <a:extLst>
                  <a:ext uri="{0D108BD9-81ED-4DB2-BD59-A6C34878D82A}">
                    <a16:rowId xmlns:a16="http://schemas.microsoft.com/office/drawing/2014/main" val="3813981515"/>
                  </a:ext>
                </a:extLst>
              </a:tr>
            </a:tbl>
          </a:graphicData>
        </a:graphic>
      </p:graphicFrame>
      <p:sp>
        <p:nvSpPr>
          <p:cNvPr id="4" name="Text Placeholder 3">
            <a:extLst>
              <a:ext uri="{FF2B5EF4-FFF2-40B4-BE49-F238E27FC236}">
                <a16:creationId xmlns:a16="http://schemas.microsoft.com/office/drawing/2014/main" id="{F93880EB-2898-4949-90AA-B68F8455DFE8}"/>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3352909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DF2E-6829-4022-BB39-8350D41AD8FD}"/>
              </a:ext>
            </a:extLst>
          </p:cNvPr>
          <p:cNvSpPr>
            <a:spLocks noGrp="1"/>
          </p:cNvSpPr>
          <p:nvPr>
            <p:ph type="title"/>
          </p:nvPr>
        </p:nvSpPr>
        <p:spPr/>
        <p:txBody>
          <a:bodyPr/>
          <a:lstStyle/>
          <a:p>
            <a:r>
              <a:rPr lang="de-DE"/>
              <a:t>Instagram Alle Posts des Zeitraums (mit Total Interactions) | lokalzeit - 15 of 20</a:t>
            </a:r>
            <a:endParaRPr lang="en-US"/>
          </a:p>
        </p:txBody>
      </p:sp>
      <p:graphicFrame>
        <p:nvGraphicFramePr>
          <p:cNvPr id="5" name="Table Placeholder 4">
            <a:extLst>
              <a:ext uri="{FF2B5EF4-FFF2-40B4-BE49-F238E27FC236}">
                <a16:creationId xmlns:a16="http://schemas.microsoft.com/office/drawing/2014/main" id="{E6628913-09AF-46A1-B417-595C2F620D64}"/>
              </a:ext>
            </a:extLst>
          </p:cNvPr>
          <p:cNvGraphicFramePr>
            <a:graphicFrameLocks noGrp="1"/>
          </p:cNvGraphicFramePr>
          <p:nvPr>
            <p:ph type="tbl" sz="quarter" idx="13"/>
            <p:extLst>
              <p:ext uri="{D42A27DB-BD31-4B8C-83A1-F6EECF244321}">
                <p14:modId xmlns:p14="http://schemas.microsoft.com/office/powerpoint/2010/main" val="110882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79581799"/>
                    </a:ext>
                  </a:extLst>
                </a:gridCol>
                <a:gridCol w="1316736">
                  <a:extLst>
                    <a:ext uri="{9D8B030D-6E8A-4147-A177-3AD203B41FA5}">
                      <a16:colId xmlns:a16="http://schemas.microsoft.com/office/drawing/2014/main" val="1738023703"/>
                    </a:ext>
                  </a:extLst>
                </a:gridCol>
                <a:gridCol w="1316736">
                  <a:extLst>
                    <a:ext uri="{9D8B030D-6E8A-4147-A177-3AD203B41FA5}">
                      <a16:colId xmlns:a16="http://schemas.microsoft.com/office/drawing/2014/main" val="1390370940"/>
                    </a:ext>
                  </a:extLst>
                </a:gridCol>
                <a:gridCol w="1316736">
                  <a:extLst>
                    <a:ext uri="{9D8B030D-6E8A-4147-A177-3AD203B41FA5}">
                      <a16:colId xmlns:a16="http://schemas.microsoft.com/office/drawing/2014/main" val="2459715142"/>
                    </a:ext>
                  </a:extLst>
                </a:gridCol>
                <a:gridCol w="1316736">
                  <a:extLst>
                    <a:ext uri="{9D8B030D-6E8A-4147-A177-3AD203B41FA5}">
                      <a16:colId xmlns:a16="http://schemas.microsoft.com/office/drawing/2014/main" val="151474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6741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- 2025-04-14 14:59:46</a:t>
                      </a:r>
                      <a:r>
                        <a:rPr kumimoji="0" lang="en-US" sz="1000" b="0" i="0" u="none" strike="noStrike" kern="1200" cap="none" spc="0" normalizeH="0" baseline="0" noProof="0">
                          <a:ln>
                            <a:noFill/>
                          </a:ln>
                          <a:solidFill>
                            <a:prstClr val="black"/>
                          </a:solidFill>
                          <a:effectLst/>
                          <a:uLnTx/>
                          <a:uFillTx/>
                          <a:latin typeface="Calibri"/>
                          <a:ea typeface="+mn-ea"/>
                          <a:cs typeface="+mn-cs"/>
                        </a:rPr>
                        <a:t>
 🌱 Microgreens: Superfood aus Dortmund! 🍃
René Papier will die Lebensmittelproduktion in Dortmund mit seiner Indoor-Farm revolutionieren. 💚
Seine Mission: Frisches, nährstoffreiches Mini-Gemüse direkt aus der Innenstadt. Ohne lange Transportwege und Pestizide. 🚫🚛
Microgreens haben bis zu 40 Mal mehr Nährstoffe als ausgewachsenes Gemüse. Von Mini-Lauch bis Rotkohl – alles wächst in mehreren Etagen übereinander. 🥬🥦
Aber Achtung: Renés innovative Farm ist in Gefahr! Sein Mietvertrag wurde gekündigt. Er sucht dringend neue Räume in Dortmund. 🆘
👩🏼‍💻 Autorin: Kristin Trüb
#Lokalzeit #WDR #ARD #Landwirtschaft #Superfood #UrbanFarming #Dortmund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15831</a:t>
                      </a:r>
                    </a:p>
                  </a:txBody>
                  <a:tcPr/>
                </a:tc>
                <a:extLst>
                  <a:ext uri="{0D108BD9-81ED-4DB2-BD59-A6C34878D82A}">
                    <a16:rowId xmlns:a16="http://schemas.microsoft.com/office/drawing/2014/main" val="1804051025"/>
                  </a:ext>
                </a:extLst>
              </a:tr>
            </a:tbl>
          </a:graphicData>
        </a:graphic>
      </p:graphicFrame>
      <p:sp>
        <p:nvSpPr>
          <p:cNvPr id="4" name="Text Placeholder 3">
            <a:extLst>
              <a:ext uri="{FF2B5EF4-FFF2-40B4-BE49-F238E27FC236}">
                <a16:creationId xmlns:a16="http://schemas.microsoft.com/office/drawing/2014/main" id="{3D1389E4-CCBF-4A59-A148-C7C0A36FA254}"/>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3273572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A22BE-221A-44FE-85CE-B66AB8833707}"/>
              </a:ext>
            </a:extLst>
          </p:cNvPr>
          <p:cNvSpPr>
            <a:spLocks noGrp="1"/>
          </p:cNvSpPr>
          <p:nvPr>
            <p:ph type="title"/>
          </p:nvPr>
        </p:nvSpPr>
        <p:spPr/>
        <p:txBody>
          <a:bodyPr/>
          <a:lstStyle/>
          <a:p>
            <a:r>
              <a:rPr lang="de-DE"/>
              <a:t>Instagram Alle Posts des Zeitraums (mit Total Interactions) | lokalzeit - 16 of 20</a:t>
            </a:r>
            <a:endParaRPr lang="en-US"/>
          </a:p>
        </p:txBody>
      </p:sp>
      <p:graphicFrame>
        <p:nvGraphicFramePr>
          <p:cNvPr id="5" name="Table Placeholder 4">
            <a:extLst>
              <a:ext uri="{FF2B5EF4-FFF2-40B4-BE49-F238E27FC236}">
                <a16:creationId xmlns:a16="http://schemas.microsoft.com/office/drawing/2014/main" id="{7E3EA378-3DC8-4582-84B2-34A3F7E51B95}"/>
              </a:ext>
            </a:extLst>
          </p:cNvPr>
          <p:cNvGraphicFramePr>
            <a:graphicFrameLocks noGrp="1"/>
          </p:cNvGraphicFramePr>
          <p:nvPr>
            <p:ph type="tbl" sz="quarter" idx="13"/>
            <p:extLst>
              <p:ext uri="{D42A27DB-BD31-4B8C-83A1-F6EECF244321}">
                <p14:modId xmlns:p14="http://schemas.microsoft.com/office/powerpoint/2010/main" val="3610557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86734840"/>
                    </a:ext>
                  </a:extLst>
                </a:gridCol>
                <a:gridCol w="1316736">
                  <a:extLst>
                    <a:ext uri="{9D8B030D-6E8A-4147-A177-3AD203B41FA5}">
                      <a16:colId xmlns:a16="http://schemas.microsoft.com/office/drawing/2014/main" val="4272531331"/>
                    </a:ext>
                  </a:extLst>
                </a:gridCol>
                <a:gridCol w="1316736">
                  <a:extLst>
                    <a:ext uri="{9D8B030D-6E8A-4147-A177-3AD203B41FA5}">
                      <a16:colId xmlns:a16="http://schemas.microsoft.com/office/drawing/2014/main" val="160780362"/>
                    </a:ext>
                  </a:extLst>
                </a:gridCol>
                <a:gridCol w="1316736">
                  <a:extLst>
                    <a:ext uri="{9D8B030D-6E8A-4147-A177-3AD203B41FA5}">
                      <a16:colId xmlns:a16="http://schemas.microsoft.com/office/drawing/2014/main" val="2149418723"/>
                    </a:ext>
                  </a:extLst>
                </a:gridCol>
                <a:gridCol w="1316736">
                  <a:extLst>
                    <a:ext uri="{9D8B030D-6E8A-4147-A177-3AD203B41FA5}">
                      <a16:colId xmlns:a16="http://schemas.microsoft.com/office/drawing/2014/main" val="3495961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717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- 2025-04-19 14:19:31</a:t>
                      </a:r>
                      <a:r>
                        <a:rPr kumimoji="0" lang="en-US" sz="1000" b="0" i="0" u="none" strike="noStrike" kern="1200" cap="none" spc="0" normalizeH="0" baseline="0" noProof="0">
                          <a:ln>
                            <a:noFill/>
                          </a:ln>
                          <a:solidFill>
                            <a:prstClr val="black"/>
                          </a:solidFill>
                          <a:effectLst/>
                          <a:uLnTx/>
                          <a:uFillTx/>
                          <a:latin typeface="Calibri"/>
                          <a:ea typeface="+mn-ea"/>
                          <a:cs typeface="+mn-cs"/>
                        </a:rPr>
                        <a:t>
 Stell dir vor, du gehst zu einer Party und wirst dabei kreativ. 🤔
Genau das ist bei Bloomy Beats möglich. In den Workshops binden die Teilnehmerinnen zu Techno-Beats Trockenblumensträuße und schwingen dabei auch noch das Tanzbein. 💃🕺
Die Idee dahinter hatte die gebürtige Duisburgerin Jolin Wagner. Mit Bloomy Beats hat die 29-Jährige einen regelrechten Party-Hype losgelöst und damit ihr Hobby zum Beruf gemacht. 
👩‍💻Autorin: Nastaran Amirhaji
#Trockenblumen #Workshop #Party #WDR #Lokalzeit #Duisburg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14335</a:t>
                      </a:r>
                    </a:p>
                  </a:txBody>
                  <a:tcPr/>
                </a:tc>
                <a:extLst>
                  <a:ext uri="{0D108BD9-81ED-4DB2-BD59-A6C34878D82A}">
                    <a16:rowId xmlns:a16="http://schemas.microsoft.com/office/drawing/2014/main" val="2507586231"/>
                  </a:ext>
                </a:extLst>
              </a:tr>
            </a:tbl>
          </a:graphicData>
        </a:graphic>
      </p:graphicFrame>
      <p:sp>
        <p:nvSpPr>
          <p:cNvPr id="4" name="Text Placeholder 3">
            <a:extLst>
              <a:ext uri="{FF2B5EF4-FFF2-40B4-BE49-F238E27FC236}">
                <a16:creationId xmlns:a16="http://schemas.microsoft.com/office/drawing/2014/main" id="{A851DA68-DE5A-4477-9C31-C56CF62015AB}"/>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3757948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D9FD-886A-4FCE-A764-4AB53E72B20E}"/>
              </a:ext>
            </a:extLst>
          </p:cNvPr>
          <p:cNvSpPr>
            <a:spLocks noGrp="1"/>
          </p:cNvSpPr>
          <p:nvPr>
            <p:ph type="title"/>
          </p:nvPr>
        </p:nvSpPr>
        <p:spPr/>
        <p:txBody>
          <a:bodyPr/>
          <a:lstStyle/>
          <a:p>
            <a:r>
              <a:rPr lang="de-DE"/>
              <a:t>Instagram Alle Posts des Zeitraums (mit Total Interactions) | lokalzeit - 17 of 20</a:t>
            </a:r>
            <a:endParaRPr lang="en-US"/>
          </a:p>
        </p:txBody>
      </p:sp>
      <p:graphicFrame>
        <p:nvGraphicFramePr>
          <p:cNvPr id="5" name="Table Placeholder 4">
            <a:extLst>
              <a:ext uri="{FF2B5EF4-FFF2-40B4-BE49-F238E27FC236}">
                <a16:creationId xmlns:a16="http://schemas.microsoft.com/office/drawing/2014/main" id="{CCF9D456-6AC5-40DE-8B35-53FCFE42EE52}"/>
              </a:ext>
            </a:extLst>
          </p:cNvPr>
          <p:cNvGraphicFramePr>
            <a:graphicFrameLocks noGrp="1"/>
          </p:cNvGraphicFramePr>
          <p:nvPr>
            <p:ph type="tbl" sz="quarter" idx="13"/>
            <p:extLst>
              <p:ext uri="{D42A27DB-BD31-4B8C-83A1-F6EECF244321}">
                <p14:modId xmlns:p14="http://schemas.microsoft.com/office/powerpoint/2010/main" val="187169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05331101"/>
                    </a:ext>
                  </a:extLst>
                </a:gridCol>
                <a:gridCol w="1316736">
                  <a:extLst>
                    <a:ext uri="{9D8B030D-6E8A-4147-A177-3AD203B41FA5}">
                      <a16:colId xmlns:a16="http://schemas.microsoft.com/office/drawing/2014/main" val="3624391585"/>
                    </a:ext>
                  </a:extLst>
                </a:gridCol>
                <a:gridCol w="1316736">
                  <a:extLst>
                    <a:ext uri="{9D8B030D-6E8A-4147-A177-3AD203B41FA5}">
                      <a16:colId xmlns:a16="http://schemas.microsoft.com/office/drawing/2014/main" val="3884302429"/>
                    </a:ext>
                  </a:extLst>
                </a:gridCol>
                <a:gridCol w="1316736">
                  <a:extLst>
                    <a:ext uri="{9D8B030D-6E8A-4147-A177-3AD203B41FA5}">
                      <a16:colId xmlns:a16="http://schemas.microsoft.com/office/drawing/2014/main" val="3304322611"/>
                    </a:ext>
                  </a:extLst>
                </a:gridCol>
                <a:gridCol w="1316736">
                  <a:extLst>
                    <a:ext uri="{9D8B030D-6E8A-4147-A177-3AD203B41FA5}">
                      <a16:colId xmlns:a16="http://schemas.microsoft.com/office/drawing/2014/main" val="740984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357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- 2025-04-15 10:03:42</a:t>
                      </a:r>
                      <a:r>
                        <a:rPr kumimoji="0" lang="de-DE" sz="1000" b="0" i="0" u="none" strike="noStrike" kern="1200" cap="none" spc="0" normalizeH="0" baseline="0" noProof="0">
                          <a:ln>
                            <a:noFill/>
                          </a:ln>
                          <a:solidFill>
                            <a:prstClr val="black"/>
                          </a:solidFill>
                          <a:effectLst/>
                          <a:uLnTx/>
                          <a:uFillTx/>
                          <a:latin typeface="Calibri"/>
                          <a:ea typeface="+mn-ea"/>
                          <a:cs typeface="+mn-cs"/>
                        </a:rPr>
                        <a:t>
 Fans von Rot-Weiss Essen haben Schiedsrichterin Fabienne Michel beim Spiel gegen SC Verl mit sexistischen Sprechchören massiv beleidigt. Worte, die wir hier nicht wiederholen möchten. 🚫📢
Als einzige Hauptschiedsrichterin in den ersten drei Profiligen ist Fabienne Michel leider kein Einzelfall. „Frauenfeindliche Beleidigungen sind Alltag“, erzählt auch eine andere Schiedsrichterin. 😠😢
Dabei steht klar im Grundgesetz: Niemand darf wegen seines Geschlechts benachteiligt werden. Die Realität auf dem Platz sieht oft anders aus. ⚽️☹️
#DFB #Fussball #RWE #Sexismus #Lokalzeit #WDR #ARD #Essen #Verl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13846</a:t>
                      </a:r>
                    </a:p>
                  </a:txBody>
                  <a:tcPr/>
                </a:tc>
                <a:extLst>
                  <a:ext uri="{0D108BD9-81ED-4DB2-BD59-A6C34878D82A}">
                    <a16:rowId xmlns:a16="http://schemas.microsoft.com/office/drawing/2014/main" val="458156610"/>
                  </a:ext>
                </a:extLst>
              </a:tr>
            </a:tbl>
          </a:graphicData>
        </a:graphic>
      </p:graphicFrame>
      <p:sp>
        <p:nvSpPr>
          <p:cNvPr id="4" name="Text Placeholder 3">
            <a:extLst>
              <a:ext uri="{FF2B5EF4-FFF2-40B4-BE49-F238E27FC236}">
                <a16:creationId xmlns:a16="http://schemas.microsoft.com/office/drawing/2014/main" id="{F6C4165E-20FD-468D-88FD-9A0C9638992B}"/>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78280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1F436-4FD3-46E3-B30D-B4053BE566C8}"/>
              </a:ext>
            </a:extLst>
          </p:cNvPr>
          <p:cNvSpPr>
            <a:spLocks noGrp="1"/>
          </p:cNvSpPr>
          <p:nvPr>
            <p:ph type="title"/>
          </p:nvPr>
        </p:nvSpPr>
        <p:spPr/>
        <p:txBody>
          <a:bodyPr/>
          <a:lstStyle/>
          <a:p>
            <a:r>
              <a:rPr lang="de-DE"/>
              <a:t>Instagram Alle Posts des Zeitraums (mit Total Interactions) | lokalzeit - 18 of 20</a:t>
            </a:r>
            <a:endParaRPr lang="en-US"/>
          </a:p>
        </p:txBody>
      </p:sp>
      <p:graphicFrame>
        <p:nvGraphicFramePr>
          <p:cNvPr id="5" name="Table Placeholder 4">
            <a:extLst>
              <a:ext uri="{FF2B5EF4-FFF2-40B4-BE49-F238E27FC236}">
                <a16:creationId xmlns:a16="http://schemas.microsoft.com/office/drawing/2014/main" id="{2E49D828-047F-4C70-BC7A-3AAF1EA472D2}"/>
              </a:ext>
            </a:extLst>
          </p:cNvPr>
          <p:cNvGraphicFramePr>
            <a:graphicFrameLocks noGrp="1"/>
          </p:cNvGraphicFramePr>
          <p:nvPr>
            <p:ph type="tbl" sz="quarter" idx="13"/>
            <p:extLst>
              <p:ext uri="{D42A27DB-BD31-4B8C-83A1-F6EECF244321}">
                <p14:modId xmlns:p14="http://schemas.microsoft.com/office/powerpoint/2010/main" val="1658658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15357578"/>
                    </a:ext>
                  </a:extLst>
                </a:gridCol>
                <a:gridCol w="1316736">
                  <a:extLst>
                    <a:ext uri="{9D8B030D-6E8A-4147-A177-3AD203B41FA5}">
                      <a16:colId xmlns:a16="http://schemas.microsoft.com/office/drawing/2014/main" val="3250297637"/>
                    </a:ext>
                  </a:extLst>
                </a:gridCol>
                <a:gridCol w="1316736">
                  <a:extLst>
                    <a:ext uri="{9D8B030D-6E8A-4147-A177-3AD203B41FA5}">
                      <a16:colId xmlns:a16="http://schemas.microsoft.com/office/drawing/2014/main" val="572653619"/>
                    </a:ext>
                  </a:extLst>
                </a:gridCol>
                <a:gridCol w="1316736">
                  <a:extLst>
                    <a:ext uri="{9D8B030D-6E8A-4147-A177-3AD203B41FA5}">
                      <a16:colId xmlns:a16="http://schemas.microsoft.com/office/drawing/2014/main" val="1880953113"/>
                    </a:ext>
                  </a:extLst>
                </a:gridCol>
                <a:gridCol w="1316736">
                  <a:extLst>
                    <a:ext uri="{9D8B030D-6E8A-4147-A177-3AD203B41FA5}">
                      <a16:colId xmlns:a16="http://schemas.microsoft.com/office/drawing/2014/main" val="137766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1577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- 2025-04-15 14:07:26</a:t>
                      </a:r>
                      <a:r>
                        <a:rPr kumimoji="0" lang="de-DE" sz="1000" b="0" i="0" u="none" strike="noStrike" kern="1200" cap="none" spc="0" normalizeH="0" baseline="0" noProof="0">
                          <a:ln>
                            <a:noFill/>
                          </a:ln>
                          <a:solidFill>
                            <a:prstClr val="black"/>
                          </a:solidFill>
                          <a:effectLst/>
                          <a:uLnTx/>
                          <a:uFillTx/>
                          <a:latin typeface="Calibri"/>
                          <a:ea typeface="+mn-ea"/>
                          <a:cs typeface="+mn-cs"/>
                        </a:rPr>
                        <a:t>
 ⚠️ SPINNEN ⚠️
Gregor aus Kempen hat mehrere hundert Vogelspinnen bei sich im Dachgeschoss! 🕷️
Er hat in seiner Wohnung Lebensräume für baumbewohnende Vogelspinnen, für bodenbewohnende Vogelspinnen und auch für erdröhrenbauende Vogelspinnen. 🕸️
Seine erste Vogelspinne hatte er mit 14 von einem Freund geschenkt bekommen, seitdem sind es kontinuierlich mehr geworden. 🙂 Mit seiner Zucht will er helfen, die Arten zu erhalten – denn in ihren Heimatländern werden die Spinnen teils stark aus der Natur abgesammelt, sagt er. 😮
Auf die Hand nimmt er die Tiere nicht. Er selbst sieht darin keinen Mehrwert, sondern einen Risikofaktor für die Tiere. ❤️
#Spinnen #Vogelspinne #Lokalzeit #WDR #ARD #Kempen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13298</a:t>
                      </a:r>
                    </a:p>
                  </a:txBody>
                  <a:tcPr/>
                </a:tc>
                <a:extLst>
                  <a:ext uri="{0D108BD9-81ED-4DB2-BD59-A6C34878D82A}">
                    <a16:rowId xmlns:a16="http://schemas.microsoft.com/office/drawing/2014/main" val="222802363"/>
                  </a:ext>
                </a:extLst>
              </a:tr>
            </a:tbl>
          </a:graphicData>
        </a:graphic>
      </p:graphicFrame>
      <p:sp>
        <p:nvSpPr>
          <p:cNvPr id="4" name="Text Placeholder 3">
            <a:extLst>
              <a:ext uri="{FF2B5EF4-FFF2-40B4-BE49-F238E27FC236}">
                <a16:creationId xmlns:a16="http://schemas.microsoft.com/office/drawing/2014/main" id="{9C34051A-339B-4A60-8587-4281BD7409C9}"/>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2208935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4B2BF-0148-43FF-B1AC-1B6FF690790E}"/>
              </a:ext>
            </a:extLst>
          </p:cNvPr>
          <p:cNvSpPr>
            <a:spLocks noGrp="1"/>
          </p:cNvSpPr>
          <p:nvPr>
            <p:ph type="title"/>
          </p:nvPr>
        </p:nvSpPr>
        <p:spPr/>
        <p:txBody>
          <a:bodyPr/>
          <a:lstStyle/>
          <a:p>
            <a:r>
              <a:rPr lang="de-DE"/>
              <a:t>Instagram Alle Posts des Zeitraums (mit Total Interactions) | lokalzeit - 19 of 20</a:t>
            </a:r>
            <a:endParaRPr lang="en-US"/>
          </a:p>
        </p:txBody>
      </p:sp>
      <p:graphicFrame>
        <p:nvGraphicFramePr>
          <p:cNvPr id="5" name="Table Placeholder 4">
            <a:extLst>
              <a:ext uri="{FF2B5EF4-FFF2-40B4-BE49-F238E27FC236}">
                <a16:creationId xmlns:a16="http://schemas.microsoft.com/office/drawing/2014/main" id="{BE4EAAFC-B146-4F67-A783-6597FCE7E320}"/>
              </a:ext>
            </a:extLst>
          </p:cNvPr>
          <p:cNvGraphicFramePr>
            <a:graphicFrameLocks noGrp="1"/>
          </p:cNvGraphicFramePr>
          <p:nvPr>
            <p:ph type="tbl" sz="quarter" idx="13"/>
            <p:extLst>
              <p:ext uri="{D42A27DB-BD31-4B8C-83A1-F6EECF244321}">
                <p14:modId xmlns:p14="http://schemas.microsoft.com/office/powerpoint/2010/main" val="1389531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82942730"/>
                    </a:ext>
                  </a:extLst>
                </a:gridCol>
                <a:gridCol w="1316736">
                  <a:extLst>
                    <a:ext uri="{9D8B030D-6E8A-4147-A177-3AD203B41FA5}">
                      <a16:colId xmlns:a16="http://schemas.microsoft.com/office/drawing/2014/main" val="1818920370"/>
                    </a:ext>
                  </a:extLst>
                </a:gridCol>
                <a:gridCol w="1316736">
                  <a:extLst>
                    <a:ext uri="{9D8B030D-6E8A-4147-A177-3AD203B41FA5}">
                      <a16:colId xmlns:a16="http://schemas.microsoft.com/office/drawing/2014/main" val="1938775109"/>
                    </a:ext>
                  </a:extLst>
                </a:gridCol>
                <a:gridCol w="1316736">
                  <a:extLst>
                    <a:ext uri="{9D8B030D-6E8A-4147-A177-3AD203B41FA5}">
                      <a16:colId xmlns:a16="http://schemas.microsoft.com/office/drawing/2014/main" val="1878099282"/>
                    </a:ext>
                  </a:extLst>
                </a:gridCol>
                <a:gridCol w="1316736">
                  <a:extLst>
                    <a:ext uri="{9D8B030D-6E8A-4147-A177-3AD203B41FA5}">
                      <a16:colId xmlns:a16="http://schemas.microsoft.com/office/drawing/2014/main" val="2557828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7934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- 2025-04-20 16:56:40</a:t>
                      </a:r>
                      <a:r>
                        <a:rPr kumimoji="0" lang="de-DE" sz="1000" b="0" i="0" u="none" strike="noStrike" kern="1200" cap="none" spc="0" normalizeH="0" baseline="0" noProof="0">
                          <a:ln>
                            <a:noFill/>
                          </a:ln>
                          <a:solidFill>
                            <a:prstClr val="black"/>
                          </a:solidFill>
                          <a:effectLst/>
                          <a:uLnTx/>
                          <a:uFillTx/>
                          <a:latin typeface="Calibri"/>
                          <a:ea typeface="+mn-ea"/>
                          <a:cs typeface="+mn-cs"/>
                        </a:rPr>
                        <a:t>
 Ein Hof seit über 100 Jahren im Familienbesitz – und keins der Kinder möchte ihn übernehmen. So ging es Marianne und Klaus aus Lippetal. 
Und dann ist Schützenfest und plötzlich ist da jemand, der sich vorstellen könnte, den Hof zu übernehmen. 🍻🥳 Heute ist Till Betriebsleiter mit festem Gehalt. Klaus überlässt ihm mehr und mehr das operative Geschäft auf dem Hof. 
Wie das im Alltag klappt, könnt ihr auch auf unserem Youtube-Kanal Lokalzeit LandSchafft sehen. 
#landwirtschaft #hofübergabe #lippetal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12916</a:t>
                      </a:r>
                    </a:p>
                  </a:txBody>
                  <a:tcPr/>
                </a:tc>
                <a:extLst>
                  <a:ext uri="{0D108BD9-81ED-4DB2-BD59-A6C34878D82A}">
                    <a16:rowId xmlns:a16="http://schemas.microsoft.com/office/drawing/2014/main" val="118526028"/>
                  </a:ext>
                </a:extLst>
              </a:tr>
            </a:tbl>
          </a:graphicData>
        </a:graphic>
      </p:graphicFrame>
      <p:sp>
        <p:nvSpPr>
          <p:cNvPr id="4" name="Text Placeholder 3">
            <a:extLst>
              <a:ext uri="{FF2B5EF4-FFF2-40B4-BE49-F238E27FC236}">
                <a16:creationId xmlns:a16="http://schemas.microsoft.com/office/drawing/2014/main" id="{02A08E86-E792-41DF-863B-CEF100F66AD9}"/>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3355310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80A44-8E82-459F-AB6B-76ECCBC75BD2}"/>
              </a:ext>
            </a:extLst>
          </p:cNvPr>
          <p:cNvSpPr>
            <a:spLocks noGrp="1"/>
          </p:cNvSpPr>
          <p:nvPr>
            <p:ph type="title"/>
          </p:nvPr>
        </p:nvSpPr>
        <p:spPr/>
        <p:txBody>
          <a:bodyPr/>
          <a:lstStyle/>
          <a:p>
            <a:r>
              <a:rPr lang="de-DE"/>
              <a:t>Instagram Alle Posts des Zeitraums (mit Total Interactions) | lokalzeit - 20 of 20</a:t>
            </a:r>
            <a:endParaRPr lang="en-US"/>
          </a:p>
        </p:txBody>
      </p:sp>
      <p:graphicFrame>
        <p:nvGraphicFramePr>
          <p:cNvPr id="5" name="Table Placeholder 4">
            <a:extLst>
              <a:ext uri="{FF2B5EF4-FFF2-40B4-BE49-F238E27FC236}">
                <a16:creationId xmlns:a16="http://schemas.microsoft.com/office/drawing/2014/main" id="{EA3FB200-CDF5-4126-88BC-6577EDF720C3}"/>
              </a:ext>
            </a:extLst>
          </p:cNvPr>
          <p:cNvGraphicFramePr>
            <a:graphicFrameLocks noGrp="1"/>
          </p:cNvGraphicFramePr>
          <p:nvPr>
            <p:ph type="tbl" sz="quarter" idx="13"/>
            <p:extLst>
              <p:ext uri="{D42A27DB-BD31-4B8C-83A1-F6EECF244321}">
                <p14:modId xmlns:p14="http://schemas.microsoft.com/office/powerpoint/2010/main" val="3230870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24119721"/>
                    </a:ext>
                  </a:extLst>
                </a:gridCol>
                <a:gridCol w="1316736">
                  <a:extLst>
                    <a:ext uri="{9D8B030D-6E8A-4147-A177-3AD203B41FA5}">
                      <a16:colId xmlns:a16="http://schemas.microsoft.com/office/drawing/2014/main" val="3112020727"/>
                    </a:ext>
                  </a:extLst>
                </a:gridCol>
                <a:gridCol w="1316736">
                  <a:extLst>
                    <a:ext uri="{9D8B030D-6E8A-4147-A177-3AD203B41FA5}">
                      <a16:colId xmlns:a16="http://schemas.microsoft.com/office/drawing/2014/main" val="2366678861"/>
                    </a:ext>
                  </a:extLst>
                </a:gridCol>
                <a:gridCol w="1316736">
                  <a:extLst>
                    <a:ext uri="{9D8B030D-6E8A-4147-A177-3AD203B41FA5}">
                      <a16:colId xmlns:a16="http://schemas.microsoft.com/office/drawing/2014/main" val="279624247"/>
                    </a:ext>
                  </a:extLst>
                </a:gridCol>
                <a:gridCol w="1316736">
                  <a:extLst>
                    <a:ext uri="{9D8B030D-6E8A-4147-A177-3AD203B41FA5}">
                      <a16:colId xmlns:a16="http://schemas.microsoft.com/office/drawing/2014/main" val="3582244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9021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- 2025-04-17 09:54:37</a:t>
                      </a:r>
                      <a:r>
                        <a:rPr kumimoji="0" lang="de-DE" sz="1000" b="0" i="0" u="none" strike="noStrike" kern="1200" cap="none" spc="0" normalizeH="0" baseline="0" noProof="0">
                          <a:ln>
                            <a:noFill/>
                          </a:ln>
                          <a:solidFill>
                            <a:prstClr val="black"/>
                          </a:solidFill>
                          <a:effectLst/>
                          <a:uLnTx/>
                          <a:uFillTx/>
                          <a:latin typeface="Calibri"/>
                          <a:ea typeface="+mn-ea"/>
                          <a:cs typeface="+mn-cs"/>
                        </a:rPr>
                        <a:t>
 Die Mafia-Morde von Duisburg: 2007 werden mitten in der Nacht in der Duisburger Innenstadt sechs junge Männer hingerichtet. Es sind Szenen, wie aus einem Mafia Film – nur sind sie real und die blutige Eskalation eines jahrelangen Clan-Kriegs. Die Täter: Mitglieder der berüchtigten Mafia-Organisation ’Ndrangheta.
Den ganzen Film gibt’s bei Lokalzeit MordOrte.
#MordOrte #Crime #Mafia #Duisburg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9210</a:t>
                      </a:r>
                    </a:p>
                  </a:txBody>
                  <a:tcPr/>
                </a:tc>
                <a:extLst>
                  <a:ext uri="{0D108BD9-81ED-4DB2-BD59-A6C34878D82A}">
                    <a16:rowId xmlns:a16="http://schemas.microsoft.com/office/drawing/2014/main" val="1586501205"/>
                  </a:ext>
                </a:extLst>
              </a:tr>
            </a:tbl>
          </a:graphicData>
        </a:graphic>
      </p:graphicFrame>
      <p:sp>
        <p:nvSpPr>
          <p:cNvPr id="4" name="Text Placeholder 3">
            <a:extLst>
              <a:ext uri="{FF2B5EF4-FFF2-40B4-BE49-F238E27FC236}">
                <a16:creationId xmlns:a16="http://schemas.microsoft.com/office/drawing/2014/main" id="{3CE96492-3B99-4104-92BF-2E914F8EB899}"/>
              </a:ext>
            </a:extLst>
          </p:cNvPr>
          <p:cNvSpPr>
            <a:spLocks noGrp="1"/>
          </p:cNvSpPr>
          <p:nvPr>
            <p:ph type="body" sz="quarter" idx="14"/>
          </p:nvPr>
        </p:nvSpPr>
        <p:spPr/>
        <p:txBody>
          <a:bodyPr/>
          <a:lstStyle/>
          <a:p>
            <a:r>
              <a:rPr lang="en-US"/>
              <a:t>14/04/2025 - 20/04/2025</a:t>
            </a:r>
          </a:p>
        </p:txBody>
      </p:sp>
    </p:spTree>
    <p:extLst>
      <p:ext uri="{BB962C8B-B14F-4D97-AF65-F5344CB8AC3E}">
        <p14:creationId xmlns:p14="http://schemas.microsoft.com/office/powerpoint/2010/main" val="35357706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2850</Words>
  <Application>Microsoft Office PowerPoint</Application>
  <PresentationFormat>On-screen Show (4:3)</PresentationFormat>
  <Paragraphs>245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Alle Posts des Zeitraums (mit Total Interactions) | lokalzeit - 1 of 20</vt:lpstr>
      <vt:lpstr>Instagram Alle Posts des Zeitraums (mit Total Interactions) | lokalzeit - 2 of 20</vt:lpstr>
      <vt:lpstr>Instagram Alle Posts des Zeitraums (mit Total Interactions) | lokalzeit - 3 of 20</vt:lpstr>
      <vt:lpstr>Instagram Alle Posts des Zeitraums (mit Total Interactions) | lokalzeit - 4 of 20</vt:lpstr>
      <vt:lpstr>Instagram Alle Posts des Zeitraums (mit Total Interactions) | lokalzeit - 5 of 20</vt:lpstr>
      <vt:lpstr>Instagram Alle Posts des Zeitraums (mit Total Interactions) | lokalzeit - 6 of 20</vt:lpstr>
      <vt:lpstr>Instagram Alle Posts des Zeitraums (mit Total Interactions) | lokalzeit - 7 of 20</vt:lpstr>
      <vt:lpstr>Instagram Alle Posts des Zeitraums (mit Total Interactions) | lokalzeit - 8 of 20</vt:lpstr>
      <vt:lpstr>Instagram Alle Posts des Zeitraums (mit Total Interactions) | lokalzeit - 9 of 20</vt:lpstr>
      <vt:lpstr>Instagram Alle Posts des Zeitraums (mit Total Interactions) | lokalzeit - 10 of 20</vt:lpstr>
      <vt:lpstr>Instagram Alle Posts des Zeitraums (mit Total Interactions) | lokalzeit - 11 of 20</vt:lpstr>
      <vt:lpstr>Instagram Alle Posts des Zeitraums (mit Total Interactions) | lokalzeit - 12 of 20</vt:lpstr>
      <vt:lpstr>Instagram Alle Posts des Zeitraums (mit Total Interactions) | lokalzeit - 13 of 20</vt:lpstr>
      <vt:lpstr>Instagram Alle Posts des Zeitraums (mit Total Interactions) | lokalzeit - 14 of 20</vt:lpstr>
      <vt:lpstr>Instagram Alle Posts des Zeitraums (mit Total Interactions) | lokalzeit - 15 of 20</vt:lpstr>
      <vt:lpstr>Instagram Alle Posts des Zeitraums (mit Total Interactions) | lokalzeit - 16 of 20</vt:lpstr>
      <vt:lpstr>Instagram Alle Posts des Zeitraums (mit Total Interactions) | lokalzeit - 17 of 20</vt:lpstr>
      <vt:lpstr>Instagram Alle Posts des Zeitraums (mit Total Interactions) | lokalzeit - 18 of 20</vt:lpstr>
      <vt:lpstr>Instagram Alle Posts des Zeitraums (mit Total Interactions) | lokalzeit - 19 of 20</vt:lpstr>
      <vt:lpstr>Instagram Alle Posts des Zeitraums (mit Total Interactions) |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20</dc:title>
  <dc:creator>Frederik Born</dc:creator>
  <cp:lastModifiedBy>Frederik Born</cp:lastModifiedBy>
  <cp:revision>1</cp:revision>
  <dcterms:created xsi:type="dcterms:W3CDTF">2025-04-22T10:11:14Z</dcterms:created>
  <dcterms:modified xsi:type="dcterms:W3CDTF">2025-04-22T10:12:26Z</dcterms:modified>
</cp:coreProperties>
</file>