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29F3A-C012-4F82-82B8-4F2A48EFE50D}"/>
              </a:ext>
            </a:extLst>
          </p:cNvPr>
          <p:cNvSpPr>
            <a:spLocks noGrp="1"/>
          </p:cNvSpPr>
          <p:nvPr>
            <p:ph type="title"/>
          </p:nvPr>
        </p:nvSpPr>
        <p:spPr/>
        <p:txBody>
          <a:bodyPr/>
          <a:lstStyle/>
          <a:p>
            <a:r>
              <a:rPr lang="de-DE"/>
              <a:t>Instagram Alle Posts des Zeitraums (mit Total Interactions) | lokalzeit - 1 of 18</a:t>
            </a:r>
            <a:endParaRPr lang="en-US"/>
          </a:p>
        </p:txBody>
      </p:sp>
      <p:graphicFrame>
        <p:nvGraphicFramePr>
          <p:cNvPr id="5" name="Table Placeholder 4">
            <a:extLst>
              <a:ext uri="{FF2B5EF4-FFF2-40B4-BE49-F238E27FC236}">
                <a16:creationId xmlns:a16="http://schemas.microsoft.com/office/drawing/2014/main" id="{6C1CDE2E-CB18-428D-8BCF-33685E094B96}"/>
              </a:ext>
            </a:extLst>
          </p:cNvPr>
          <p:cNvGraphicFramePr>
            <a:graphicFrameLocks noGrp="1"/>
          </p:cNvGraphicFramePr>
          <p:nvPr>
            <p:ph type="tbl" sz="quarter" idx="13"/>
            <p:extLst>
              <p:ext uri="{D42A27DB-BD31-4B8C-83A1-F6EECF244321}">
                <p14:modId xmlns:p14="http://schemas.microsoft.com/office/powerpoint/2010/main" val="4161310870"/>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96373369"/>
                    </a:ext>
                  </a:extLst>
                </a:gridCol>
                <a:gridCol w="1316736">
                  <a:extLst>
                    <a:ext uri="{9D8B030D-6E8A-4147-A177-3AD203B41FA5}">
                      <a16:colId xmlns:a16="http://schemas.microsoft.com/office/drawing/2014/main" val="3946464149"/>
                    </a:ext>
                  </a:extLst>
                </a:gridCol>
                <a:gridCol w="1316736">
                  <a:extLst>
                    <a:ext uri="{9D8B030D-6E8A-4147-A177-3AD203B41FA5}">
                      <a16:colId xmlns:a16="http://schemas.microsoft.com/office/drawing/2014/main" val="2208061915"/>
                    </a:ext>
                  </a:extLst>
                </a:gridCol>
                <a:gridCol w="1316736">
                  <a:extLst>
                    <a:ext uri="{9D8B030D-6E8A-4147-A177-3AD203B41FA5}">
                      <a16:colId xmlns:a16="http://schemas.microsoft.com/office/drawing/2014/main" val="2836913415"/>
                    </a:ext>
                  </a:extLst>
                </a:gridCol>
                <a:gridCol w="1316736">
                  <a:extLst>
                    <a:ext uri="{9D8B030D-6E8A-4147-A177-3AD203B41FA5}">
                      <a16:colId xmlns:a16="http://schemas.microsoft.com/office/drawing/2014/main" val="313666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5624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- 2025-04-11 16:20:00</a:t>
                      </a:r>
                      <a:r>
                        <a:rPr kumimoji="0" lang="de-DE" sz="1000" b="0" i="0" u="none" strike="noStrike" kern="1200" cap="none" spc="0" normalizeH="0" baseline="0" noProof="0">
                          <a:ln>
                            <a:noFill/>
                          </a:ln>
                          <a:solidFill>
                            <a:prstClr val="black"/>
                          </a:solidFill>
                          <a:effectLst/>
                          <a:uLnTx/>
                          <a:uFillTx/>
                          <a:latin typeface="Calibri"/>
                          <a:ea typeface="+mn-ea"/>
                          <a:cs typeface="+mn-cs"/>
                        </a:rPr>
                        <a:t>
 Wie lange hält eure längste Freundschaft schon? 🥰 
Bei Viktoria, Karolin und Tonia mindestens das ganze Schulleben. Und schon bei der Einschulung waren sie beste Freundinnen, als wir sie 2013 das erste Mal begleitet haben. 🤗 
Auch am letzten Tag der Grundschule und jetzt vor dem Abitur waren wir wieder bei ihnen. Auch wenn sich in den zwölf Jahren einiges verändert hat: Die Freundschaft ist geblieben. 💕 
👩‍💻Autorin: Sophia Naim 
#Abi2025 #AbiJahrgang2025 #Abitur #Mottowoche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819316</a:t>
                      </a:r>
                    </a:p>
                  </a:txBody>
                  <a:tcPr/>
                </a:tc>
                <a:extLst>
                  <a:ext uri="{0D108BD9-81ED-4DB2-BD59-A6C34878D82A}">
                    <a16:rowId xmlns:a16="http://schemas.microsoft.com/office/drawing/2014/main" val="1730906852"/>
                  </a:ext>
                </a:extLst>
              </a:tr>
            </a:tbl>
          </a:graphicData>
        </a:graphic>
      </p:graphicFrame>
      <p:sp>
        <p:nvSpPr>
          <p:cNvPr id="4" name="Text Placeholder 3">
            <a:extLst>
              <a:ext uri="{FF2B5EF4-FFF2-40B4-BE49-F238E27FC236}">
                <a16:creationId xmlns:a16="http://schemas.microsoft.com/office/drawing/2014/main" id="{D485E59E-90FC-4951-A6C8-0A7EC52E7322}"/>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049609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C1DBB-FE1B-4013-80E3-12F39CD44DF9}"/>
              </a:ext>
            </a:extLst>
          </p:cNvPr>
          <p:cNvSpPr>
            <a:spLocks noGrp="1"/>
          </p:cNvSpPr>
          <p:nvPr>
            <p:ph type="title"/>
          </p:nvPr>
        </p:nvSpPr>
        <p:spPr/>
        <p:txBody>
          <a:bodyPr/>
          <a:lstStyle/>
          <a:p>
            <a:r>
              <a:rPr lang="de-DE"/>
              <a:t>Instagram Alle Posts des Zeitraums (mit Total Interactions) | lokalzeit - 2 of 18</a:t>
            </a:r>
            <a:endParaRPr lang="en-US"/>
          </a:p>
        </p:txBody>
      </p:sp>
      <p:graphicFrame>
        <p:nvGraphicFramePr>
          <p:cNvPr id="5" name="Table Placeholder 4">
            <a:extLst>
              <a:ext uri="{FF2B5EF4-FFF2-40B4-BE49-F238E27FC236}">
                <a16:creationId xmlns:a16="http://schemas.microsoft.com/office/drawing/2014/main" id="{9245B614-2EFF-48A2-92F5-AEC3739EE75B}"/>
              </a:ext>
            </a:extLst>
          </p:cNvPr>
          <p:cNvGraphicFramePr>
            <a:graphicFrameLocks noGrp="1"/>
          </p:cNvGraphicFramePr>
          <p:nvPr>
            <p:ph type="tbl" sz="quarter" idx="13"/>
            <p:extLst>
              <p:ext uri="{D42A27DB-BD31-4B8C-83A1-F6EECF244321}">
                <p14:modId xmlns:p14="http://schemas.microsoft.com/office/powerpoint/2010/main" val="3334487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03612601"/>
                    </a:ext>
                  </a:extLst>
                </a:gridCol>
                <a:gridCol w="1316736">
                  <a:extLst>
                    <a:ext uri="{9D8B030D-6E8A-4147-A177-3AD203B41FA5}">
                      <a16:colId xmlns:a16="http://schemas.microsoft.com/office/drawing/2014/main" val="3945997352"/>
                    </a:ext>
                  </a:extLst>
                </a:gridCol>
                <a:gridCol w="1316736">
                  <a:extLst>
                    <a:ext uri="{9D8B030D-6E8A-4147-A177-3AD203B41FA5}">
                      <a16:colId xmlns:a16="http://schemas.microsoft.com/office/drawing/2014/main" val="3196286587"/>
                    </a:ext>
                  </a:extLst>
                </a:gridCol>
                <a:gridCol w="1316736">
                  <a:extLst>
                    <a:ext uri="{9D8B030D-6E8A-4147-A177-3AD203B41FA5}">
                      <a16:colId xmlns:a16="http://schemas.microsoft.com/office/drawing/2014/main" val="1706211727"/>
                    </a:ext>
                  </a:extLst>
                </a:gridCol>
                <a:gridCol w="1316736">
                  <a:extLst>
                    <a:ext uri="{9D8B030D-6E8A-4147-A177-3AD203B41FA5}">
                      <a16:colId xmlns:a16="http://schemas.microsoft.com/office/drawing/2014/main" val="2090575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8561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- 2025-04-08 16:55:00</a:t>
                      </a:r>
                      <a:r>
                        <a:rPr kumimoji="0" lang="de-DE" sz="1000" b="0" i="0" u="none" strike="noStrike" kern="1200" cap="none" spc="0" normalizeH="0" baseline="0" noProof="0">
                          <a:ln>
                            <a:noFill/>
                          </a:ln>
                          <a:solidFill>
                            <a:prstClr val="black"/>
                          </a:solidFill>
                          <a:effectLst/>
                          <a:uLnTx/>
                          <a:uFillTx/>
                          <a:latin typeface="Calibri"/>
                          <a:ea typeface="+mn-ea"/>
                          <a:cs typeface="+mn-cs"/>
                        </a:rPr>
                        <a:t>
 Mal in einen Handwerksberuf reinschnuppern können – das wünscht sich Chiara für Jugendliche. 🛠️🧑‍🔧 Die 18-Jährige hat Handwerk im Blut und macht in Lienen im Münsterland eine Ausbildung zur Zimmerin. 
Durch ein Freiwilliges Handwerksjahr könnten auch junge Menschen ohne Vorbilder im Handwerk den Spaß an solchen Berufen entdecken. 
#Handwerk #Ausbildung #Münsterland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268819</a:t>
                      </a:r>
                    </a:p>
                  </a:txBody>
                  <a:tcPr/>
                </a:tc>
                <a:extLst>
                  <a:ext uri="{0D108BD9-81ED-4DB2-BD59-A6C34878D82A}">
                    <a16:rowId xmlns:a16="http://schemas.microsoft.com/office/drawing/2014/main" val="2074852702"/>
                  </a:ext>
                </a:extLst>
              </a:tr>
            </a:tbl>
          </a:graphicData>
        </a:graphic>
      </p:graphicFrame>
      <p:sp>
        <p:nvSpPr>
          <p:cNvPr id="4" name="Text Placeholder 3">
            <a:extLst>
              <a:ext uri="{FF2B5EF4-FFF2-40B4-BE49-F238E27FC236}">
                <a16:creationId xmlns:a16="http://schemas.microsoft.com/office/drawing/2014/main" id="{A5460264-2F08-4997-B506-CCF9AA53F0D1}"/>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577319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AC9D8-EC63-4630-83F1-3D9D6888E8C1}"/>
              </a:ext>
            </a:extLst>
          </p:cNvPr>
          <p:cNvSpPr>
            <a:spLocks noGrp="1"/>
          </p:cNvSpPr>
          <p:nvPr>
            <p:ph type="title"/>
          </p:nvPr>
        </p:nvSpPr>
        <p:spPr/>
        <p:txBody>
          <a:bodyPr/>
          <a:lstStyle/>
          <a:p>
            <a:r>
              <a:rPr lang="de-DE"/>
              <a:t>Instagram Alle Posts des Zeitraums (mit Total Interactions) | lokalzeit - 3 of 18</a:t>
            </a:r>
            <a:endParaRPr lang="en-US"/>
          </a:p>
        </p:txBody>
      </p:sp>
      <p:graphicFrame>
        <p:nvGraphicFramePr>
          <p:cNvPr id="5" name="Table Placeholder 4">
            <a:extLst>
              <a:ext uri="{FF2B5EF4-FFF2-40B4-BE49-F238E27FC236}">
                <a16:creationId xmlns:a16="http://schemas.microsoft.com/office/drawing/2014/main" id="{35A87DF2-2484-4285-9B5F-3F490BC21670}"/>
              </a:ext>
            </a:extLst>
          </p:cNvPr>
          <p:cNvGraphicFramePr>
            <a:graphicFrameLocks noGrp="1"/>
          </p:cNvGraphicFramePr>
          <p:nvPr>
            <p:ph type="tbl" sz="quarter" idx="13"/>
            <p:extLst>
              <p:ext uri="{D42A27DB-BD31-4B8C-83A1-F6EECF244321}">
                <p14:modId xmlns:p14="http://schemas.microsoft.com/office/powerpoint/2010/main" val="4087688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5618407"/>
                    </a:ext>
                  </a:extLst>
                </a:gridCol>
                <a:gridCol w="1316736">
                  <a:extLst>
                    <a:ext uri="{9D8B030D-6E8A-4147-A177-3AD203B41FA5}">
                      <a16:colId xmlns:a16="http://schemas.microsoft.com/office/drawing/2014/main" val="2632108411"/>
                    </a:ext>
                  </a:extLst>
                </a:gridCol>
                <a:gridCol w="1316736">
                  <a:extLst>
                    <a:ext uri="{9D8B030D-6E8A-4147-A177-3AD203B41FA5}">
                      <a16:colId xmlns:a16="http://schemas.microsoft.com/office/drawing/2014/main" val="3438764531"/>
                    </a:ext>
                  </a:extLst>
                </a:gridCol>
                <a:gridCol w="1316736">
                  <a:extLst>
                    <a:ext uri="{9D8B030D-6E8A-4147-A177-3AD203B41FA5}">
                      <a16:colId xmlns:a16="http://schemas.microsoft.com/office/drawing/2014/main" val="3417711908"/>
                    </a:ext>
                  </a:extLst>
                </a:gridCol>
                <a:gridCol w="1316736">
                  <a:extLst>
                    <a:ext uri="{9D8B030D-6E8A-4147-A177-3AD203B41FA5}">
                      <a16:colId xmlns:a16="http://schemas.microsoft.com/office/drawing/2014/main" val="3461060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85622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- 2025-04-11 13:30:34</a:t>
                      </a:r>
                      <a:r>
                        <a:rPr kumimoji="0" lang="de-DE" sz="1000" b="0" i="0" u="none" strike="noStrike" kern="1200" cap="none" spc="0" normalizeH="0" baseline="0" noProof="0">
                          <a:ln>
                            <a:noFill/>
                          </a:ln>
                          <a:solidFill>
                            <a:prstClr val="black"/>
                          </a:solidFill>
                          <a:effectLst/>
                          <a:uLnTx/>
                          <a:uFillTx/>
                          <a:latin typeface="Calibri"/>
                          <a:ea typeface="+mn-ea"/>
                          <a:cs typeface="+mn-cs"/>
                        </a:rPr>
                        <a:t>
 Ein Jahr Miete im Voraus zahlen – Ist das Abzocke? 🤔 Darum geht’s: 
Ein Vermieter in Bonn besitzt mehrere Altbau-Häuser, die er in große WGs umgewandelt hat. Seine Mieterinnen folgen einem bestimmten Muster: junge Studentinnen im ersten Semester, meist aus wohlhabenden Familien. Er fordert von ihnen einen Einkommensnachweis ihrer Eltern – und bei vielen die komplette Jahresmiete im Voraus. 💸 
Wer auszieht, muss seine Kaution häufig einklagen. Auf Reparaturen, etwa bei defekten Geräten oder Schimmelbefall, reagiert der Vermieter oft nicht.  
Der Vermieter weist die Vorwürfe selbst zurück. Seine “Mädels“, wie er sie nennt, hätten großes Interesse an den Wohnungen, und es gebe viele Bewerberinnen.🧑‍⚖️ 
👩‍💻Autorin: Angela Sinne 
#Studieren #Abzocke #Uni #WG #Wohnen #ErstiWoche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78455</a:t>
                      </a:r>
                    </a:p>
                  </a:txBody>
                  <a:tcPr/>
                </a:tc>
                <a:extLst>
                  <a:ext uri="{0D108BD9-81ED-4DB2-BD59-A6C34878D82A}">
                    <a16:rowId xmlns:a16="http://schemas.microsoft.com/office/drawing/2014/main" val="3610828848"/>
                  </a:ext>
                </a:extLst>
              </a:tr>
            </a:tbl>
          </a:graphicData>
        </a:graphic>
      </p:graphicFrame>
      <p:sp>
        <p:nvSpPr>
          <p:cNvPr id="4" name="Text Placeholder 3">
            <a:extLst>
              <a:ext uri="{FF2B5EF4-FFF2-40B4-BE49-F238E27FC236}">
                <a16:creationId xmlns:a16="http://schemas.microsoft.com/office/drawing/2014/main" id="{54B05067-F632-4EA8-B558-E01CA3F0C545}"/>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539987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FE400-3C25-42AD-8D32-CBE81B7D8391}"/>
              </a:ext>
            </a:extLst>
          </p:cNvPr>
          <p:cNvSpPr>
            <a:spLocks noGrp="1"/>
          </p:cNvSpPr>
          <p:nvPr>
            <p:ph type="title"/>
          </p:nvPr>
        </p:nvSpPr>
        <p:spPr/>
        <p:txBody>
          <a:bodyPr/>
          <a:lstStyle/>
          <a:p>
            <a:r>
              <a:rPr lang="de-DE"/>
              <a:t>Instagram Alle Posts des Zeitraums (mit Total Interactions) | lokalzeit - 4 of 18</a:t>
            </a:r>
            <a:endParaRPr lang="en-US"/>
          </a:p>
        </p:txBody>
      </p:sp>
      <p:graphicFrame>
        <p:nvGraphicFramePr>
          <p:cNvPr id="5" name="Table Placeholder 4">
            <a:extLst>
              <a:ext uri="{FF2B5EF4-FFF2-40B4-BE49-F238E27FC236}">
                <a16:creationId xmlns:a16="http://schemas.microsoft.com/office/drawing/2014/main" id="{29F1FA94-6E12-49EF-89B9-3EB32336A135}"/>
              </a:ext>
            </a:extLst>
          </p:cNvPr>
          <p:cNvGraphicFramePr>
            <a:graphicFrameLocks noGrp="1"/>
          </p:cNvGraphicFramePr>
          <p:nvPr>
            <p:ph type="tbl" sz="quarter" idx="13"/>
            <p:extLst>
              <p:ext uri="{D42A27DB-BD31-4B8C-83A1-F6EECF244321}">
                <p14:modId xmlns:p14="http://schemas.microsoft.com/office/powerpoint/2010/main" val="252362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19591798"/>
                    </a:ext>
                  </a:extLst>
                </a:gridCol>
                <a:gridCol w="1316736">
                  <a:extLst>
                    <a:ext uri="{9D8B030D-6E8A-4147-A177-3AD203B41FA5}">
                      <a16:colId xmlns:a16="http://schemas.microsoft.com/office/drawing/2014/main" val="916488264"/>
                    </a:ext>
                  </a:extLst>
                </a:gridCol>
                <a:gridCol w="1316736">
                  <a:extLst>
                    <a:ext uri="{9D8B030D-6E8A-4147-A177-3AD203B41FA5}">
                      <a16:colId xmlns:a16="http://schemas.microsoft.com/office/drawing/2014/main" val="1534163515"/>
                    </a:ext>
                  </a:extLst>
                </a:gridCol>
                <a:gridCol w="1316736">
                  <a:extLst>
                    <a:ext uri="{9D8B030D-6E8A-4147-A177-3AD203B41FA5}">
                      <a16:colId xmlns:a16="http://schemas.microsoft.com/office/drawing/2014/main" val="3930434931"/>
                    </a:ext>
                  </a:extLst>
                </a:gridCol>
                <a:gridCol w="1316736">
                  <a:extLst>
                    <a:ext uri="{9D8B030D-6E8A-4147-A177-3AD203B41FA5}">
                      <a16:colId xmlns:a16="http://schemas.microsoft.com/office/drawing/2014/main" val="1312236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3457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- 2025-04-09 10:00:13</a:t>
                      </a:r>
                      <a:r>
                        <a:rPr kumimoji="0" lang="de-DE" sz="1000" b="0" i="0" u="none" strike="noStrike" kern="1200" cap="none" spc="0" normalizeH="0" baseline="0" noProof="0">
                          <a:ln>
                            <a:noFill/>
                          </a:ln>
                          <a:solidFill>
                            <a:prstClr val="black"/>
                          </a:solidFill>
                          <a:effectLst/>
                          <a:uLnTx/>
                          <a:uFillTx/>
                          <a:latin typeface="Calibri"/>
                          <a:ea typeface="+mn-ea"/>
                          <a:cs typeface="+mn-cs"/>
                        </a:rPr>
                        <a:t>
 Diese Erfindung soll Igelleben retten. 🦔
Jedes Jahr werden Tausende Igel durch Mähroboter verletzt, viele sterben. 
Doch es gibt eine Lösung aus Münster: Igel-Dummys sollen Mähroboterherstellern helfen, ihre Geräte igelsicherer zu machen – damit die Roboter die niedlichen Stachler selbstständig erkennen und ihnen rechtzeitig ausweichen. ❤️‍🩹
#Igel #Mähroboter #Artenschutz #Münster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70516</a:t>
                      </a:r>
                    </a:p>
                  </a:txBody>
                  <a:tcPr/>
                </a:tc>
                <a:extLst>
                  <a:ext uri="{0D108BD9-81ED-4DB2-BD59-A6C34878D82A}">
                    <a16:rowId xmlns:a16="http://schemas.microsoft.com/office/drawing/2014/main" val="4198200061"/>
                  </a:ext>
                </a:extLst>
              </a:tr>
            </a:tbl>
          </a:graphicData>
        </a:graphic>
      </p:graphicFrame>
      <p:sp>
        <p:nvSpPr>
          <p:cNvPr id="4" name="Text Placeholder 3">
            <a:extLst>
              <a:ext uri="{FF2B5EF4-FFF2-40B4-BE49-F238E27FC236}">
                <a16:creationId xmlns:a16="http://schemas.microsoft.com/office/drawing/2014/main" id="{F9359065-5D78-4C37-9996-67B2D812A0C8}"/>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714705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5EC2F-C485-4FA8-9D45-DC9BD6855656}"/>
              </a:ext>
            </a:extLst>
          </p:cNvPr>
          <p:cNvSpPr>
            <a:spLocks noGrp="1"/>
          </p:cNvSpPr>
          <p:nvPr>
            <p:ph type="title"/>
          </p:nvPr>
        </p:nvSpPr>
        <p:spPr/>
        <p:txBody>
          <a:bodyPr/>
          <a:lstStyle/>
          <a:p>
            <a:r>
              <a:rPr lang="de-DE"/>
              <a:t>Instagram Alle Posts des Zeitraums (mit Total Interactions) | lokalzeit - 5 of 18</a:t>
            </a:r>
            <a:endParaRPr lang="en-US"/>
          </a:p>
        </p:txBody>
      </p:sp>
      <p:graphicFrame>
        <p:nvGraphicFramePr>
          <p:cNvPr id="5" name="Table Placeholder 4">
            <a:extLst>
              <a:ext uri="{FF2B5EF4-FFF2-40B4-BE49-F238E27FC236}">
                <a16:creationId xmlns:a16="http://schemas.microsoft.com/office/drawing/2014/main" id="{D96B7712-8D74-4154-B52C-1397D35B2F79}"/>
              </a:ext>
            </a:extLst>
          </p:cNvPr>
          <p:cNvGraphicFramePr>
            <a:graphicFrameLocks noGrp="1"/>
          </p:cNvGraphicFramePr>
          <p:nvPr>
            <p:ph type="tbl" sz="quarter" idx="13"/>
            <p:extLst>
              <p:ext uri="{D42A27DB-BD31-4B8C-83A1-F6EECF244321}">
                <p14:modId xmlns:p14="http://schemas.microsoft.com/office/powerpoint/2010/main" val="275554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84923210"/>
                    </a:ext>
                  </a:extLst>
                </a:gridCol>
                <a:gridCol w="1316736">
                  <a:extLst>
                    <a:ext uri="{9D8B030D-6E8A-4147-A177-3AD203B41FA5}">
                      <a16:colId xmlns:a16="http://schemas.microsoft.com/office/drawing/2014/main" val="3041843275"/>
                    </a:ext>
                  </a:extLst>
                </a:gridCol>
                <a:gridCol w="1316736">
                  <a:extLst>
                    <a:ext uri="{9D8B030D-6E8A-4147-A177-3AD203B41FA5}">
                      <a16:colId xmlns:a16="http://schemas.microsoft.com/office/drawing/2014/main" val="1470115806"/>
                    </a:ext>
                  </a:extLst>
                </a:gridCol>
                <a:gridCol w="1316736">
                  <a:extLst>
                    <a:ext uri="{9D8B030D-6E8A-4147-A177-3AD203B41FA5}">
                      <a16:colId xmlns:a16="http://schemas.microsoft.com/office/drawing/2014/main" val="2627867749"/>
                    </a:ext>
                  </a:extLst>
                </a:gridCol>
                <a:gridCol w="1316736">
                  <a:extLst>
                    <a:ext uri="{9D8B030D-6E8A-4147-A177-3AD203B41FA5}">
                      <a16:colId xmlns:a16="http://schemas.microsoft.com/office/drawing/2014/main" val="3348428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802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- 2025-04-12 10:55:00</a:t>
                      </a:r>
                      <a:r>
                        <a:rPr kumimoji="0" lang="de-DE" sz="1000" b="0" i="0" u="none" strike="noStrike" kern="1200" cap="none" spc="0" normalizeH="0" baseline="0" noProof="0">
                          <a:ln>
                            <a:noFill/>
                          </a:ln>
                          <a:solidFill>
                            <a:prstClr val="black"/>
                          </a:solidFill>
                          <a:effectLst/>
                          <a:uLnTx/>
                          <a:uFillTx/>
                          <a:latin typeface="Calibri"/>
                          <a:ea typeface="+mn-ea"/>
                          <a:cs typeface="+mn-cs"/>
                        </a:rPr>
                        <a:t>
 Mit 30 Jahren hat Markus Thomanek die Diagnose Darmkrebs bekommen. Ein Riesenschock. Vor allem seine Mutter, die selbst Krebspatientin ist, hat die Diagnose aus der Bahn geworfen.   
Doch statt in ein tiefes Loch zu fallen, blickt Markus selbst immer nach vorne. Er übersteht die Operation. Er übersteht die Chemotherapie. Jetzt kann er der schweren Zeit, die hinter ihm liegt, auch Gutes abgewinnen.  
Durch die Krankheit hat Markus viel Positives gelernt. Über sich, über seinen Körper und über das, was wirklich wichtig ist. ❤️ 
Mittlerweile ist Markus 31 und es sieht so aus, als habe er den Krebs besiegt. 💪 
#Krebs #Cancer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67769</a:t>
                      </a:r>
                    </a:p>
                  </a:txBody>
                  <a:tcPr/>
                </a:tc>
                <a:extLst>
                  <a:ext uri="{0D108BD9-81ED-4DB2-BD59-A6C34878D82A}">
                    <a16:rowId xmlns:a16="http://schemas.microsoft.com/office/drawing/2014/main" val="1030301413"/>
                  </a:ext>
                </a:extLst>
              </a:tr>
            </a:tbl>
          </a:graphicData>
        </a:graphic>
      </p:graphicFrame>
      <p:sp>
        <p:nvSpPr>
          <p:cNvPr id="4" name="Text Placeholder 3">
            <a:extLst>
              <a:ext uri="{FF2B5EF4-FFF2-40B4-BE49-F238E27FC236}">
                <a16:creationId xmlns:a16="http://schemas.microsoft.com/office/drawing/2014/main" id="{498FB8A6-080A-4270-800F-ED9145960C4A}"/>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443906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E437B-DAF9-4690-8446-E3DB7A2BB9C5}"/>
              </a:ext>
            </a:extLst>
          </p:cNvPr>
          <p:cNvSpPr>
            <a:spLocks noGrp="1"/>
          </p:cNvSpPr>
          <p:nvPr>
            <p:ph type="title"/>
          </p:nvPr>
        </p:nvSpPr>
        <p:spPr/>
        <p:txBody>
          <a:bodyPr/>
          <a:lstStyle/>
          <a:p>
            <a:r>
              <a:rPr lang="de-DE"/>
              <a:t>Instagram Alle Posts des Zeitraums (mit Total Interactions) | lokalzeit - 6 of 18</a:t>
            </a:r>
            <a:endParaRPr lang="en-US"/>
          </a:p>
        </p:txBody>
      </p:sp>
      <p:graphicFrame>
        <p:nvGraphicFramePr>
          <p:cNvPr id="5" name="Table Placeholder 4">
            <a:extLst>
              <a:ext uri="{FF2B5EF4-FFF2-40B4-BE49-F238E27FC236}">
                <a16:creationId xmlns:a16="http://schemas.microsoft.com/office/drawing/2014/main" id="{152A9F66-816A-4D04-BF2E-1FDEED988123}"/>
              </a:ext>
            </a:extLst>
          </p:cNvPr>
          <p:cNvGraphicFramePr>
            <a:graphicFrameLocks noGrp="1"/>
          </p:cNvGraphicFramePr>
          <p:nvPr>
            <p:ph type="tbl" sz="quarter" idx="13"/>
            <p:extLst>
              <p:ext uri="{D42A27DB-BD31-4B8C-83A1-F6EECF244321}">
                <p14:modId xmlns:p14="http://schemas.microsoft.com/office/powerpoint/2010/main" val="3840136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99178042"/>
                    </a:ext>
                  </a:extLst>
                </a:gridCol>
                <a:gridCol w="1316736">
                  <a:extLst>
                    <a:ext uri="{9D8B030D-6E8A-4147-A177-3AD203B41FA5}">
                      <a16:colId xmlns:a16="http://schemas.microsoft.com/office/drawing/2014/main" val="1337312223"/>
                    </a:ext>
                  </a:extLst>
                </a:gridCol>
                <a:gridCol w="1316736">
                  <a:extLst>
                    <a:ext uri="{9D8B030D-6E8A-4147-A177-3AD203B41FA5}">
                      <a16:colId xmlns:a16="http://schemas.microsoft.com/office/drawing/2014/main" val="610164448"/>
                    </a:ext>
                  </a:extLst>
                </a:gridCol>
                <a:gridCol w="1316736">
                  <a:extLst>
                    <a:ext uri="{9D8B030D-6E8A-4147-A177-3AD203B41FA5}">
                      <a16:colId xmlns:a16="http://schemas.microsoft.com/office/drawing/2014/main" val="4119593877"/>
                    </a:ext>
                  </a:extLst>
                </a:gridCol>
                <a:gridCol w="1316736">
                  <a:extLst>
                    <a:ext uri="{9D8B030D-6E8A-4147-A177-3AD203B41FA5}">
                      <a16:colId xmlns:a16="http://schemas.microsoft.com/office/drawing/2014/main" val="231401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4077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- 2025-04-08 10:44:31</a:t>
                      </a:r>
                      <a:r>
                        <a:rPr kumimoji="0" lang="de-DE" sz="1000" b="0" i="0" u="none" strike="noStrike" kern="1200" cap="none" spc="0" normalizeH="0" baseline="0" noProof="0">
                          <a:ln>
                            <a:noFill/>
                          </a:ln>
                          <a:solidFill>
                            <a:prstClr val="black"/>
                          </a:solidFill>
                          <a:effectLst/>
                          <a:uLnTx/>
                          <a:uFillTx/>
                          <a:latin typeface="Calibri"/>
                          <a:ea typeface="+mn-ea"/>
                          <a:cs typeface="+mn-cs"/>
                        </a:rPr>
                        <a:t>
 Du willst nach einem anstrengenden Tag einfach nur zu deinem Auto, um nach Hause zu fahren 🚗 – und dann steht da ein nackter Mann, der sich selbst befriedigt. 🫣   Das ist Anna letztes Jahr passiert. Sie studiert an der Ruhr-Uni-Bochum und ist im Parkhaus einem Exhibitionisten begegnet. 
Sie meldet den Vorfall der Uni und der Polizei. Doch so richtig passiert nichts.    Deswegen hat sie eine Petition gestartet – damit die Parkhäuser der Uni sicherer werden und niemand anders so eine Begegnung durchmachen muss. 🙅‍♀️   👩‍💻Autorin: Solveig Bader    #ARD #WDR #Lokalzeit #Bochum #RUB #Sicherheit #Parkhaus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40672</a:t>
                      </a:r>
                    </a:p>
                  </a:txBody>
                  <a:tcPr/>
                </a:tc>
                <a:extLst>
                  <a:ext uri="{0D108BD9-81ED-4DB2-BD59-A6C34878D82A}">
                    <a16:rowId xmlns:a16="http://schemas.microsoft.com/office/drawing/2014/main" val="1168059689"/>
                  </a:ext>
                </a:extLst>
              </a:tr>
            </a:tbl>
          </a:graphicData>
        </a:graphic>
      </p:graphicFrame>
      <p:sp>
        <p:nvSpPr>
          <p:cNvPr id="4" name="Text Placeholder 3">
            <a:extLst>
              <a:ext uri="{FF2B5EF4-FFF2-40B4-BE49-F238E27FC236}">
                <a16:creationId xmlns:a16="http://schemas.microsoft.com/office/drawing/2014/main" id="{08B763FC-8DE3-4C58-AD8B-C57BB030C5CA}"/>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439028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8BBFA-5544-4352-9001-6A446E9C50FF}"/>
              </a:ext>
            </a:extLst>
          </p:cNvPr>
          <p:cNvSpPr>
            <a:spLocks noGrp="1"/>
          </p:cNvSpPr>
          <p:nvPr>
            <p:ph type="title"/>
          </p:nvPr>
        </p:nvSpPr>
        <p:spPr/>
        <p:txBody>
          <a:bodyPr/>
          <a:lstStyle/>
          <a:p>
            <a:r>
              <a:rPr lang="de-DE"/>
              <a:t>Instagram Alle Posts des Zeitraums (mit Total Interactions) | lokalzeit - 7 of 18</a:t>
            </a:r>
            <a:endParaRPr lang="en-US"/>
          </a:p>
        </p:txBody>
      </p:sp>
      <p:graphicFrame>
        <p:nvGraphicFramePr>
          <p:cNvPr id="5" name="Table Placeholder 4">
            <a:extLst>
              <a:ext uri="{FF2B5EF4-FFF2-40B4-BE49-F238E27FC236}">
                <a16:creationId xmlns:a16="http://schemas.microsoft.com/office/drawing/2014/main" id="{CA27E65B-501C-4554-A85B-3273BE9E4D3B}"/>
              </a:ext>
            </a:extLst>
          </p:cNvPr>
          <p:cNvGraphicFramePr>
            <a:graphicFrameLocks noGrp="1"/>
          </p:cNvGraphicFramePr>
          <p:nvPr>
            <p:ph type="tbl" sz="quarter" idx="13"/>
            <p:extLst>
              <p:ext uri="{D42A27DB-BD31-4B8C-83A1-F6EECF244321}">
                <p14:modId xmlns:p14="http://schemas.microsoft.com/office/powerpoint/2010/main" val="2902628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69794496"/>
                    </a:ext>
                  </a:extLst>
                </a:gridCol>
                <a:gridCol w="1316736">
                  <a:extLst>
                    <a:ext uri="{9D8B030D-6E8A-4147-A177-3AD203B41FA5}">
                      <a16:colId xmlns:a16="http://schemas.microsoft.com/office/drawing/2014/main" val="3026569753"/>
                    </a:ext>
                  </a:extLst>
                </a:gridCol>
                <a:gridCol w="1316736">
                  <a:extLst>
                    <a:ext uri="{9D8B030D-6E8A-4147-A177-3AD203B41FA5}">
                      <a16:colId xmlns:a16="http://schemas.microsoft.com/office/drawing/2014/main" val="215358065"/>
                    </a:ext>
                  </a:extLst>
                </a:gridCol>
                <a:gridCol w="1316736">
                  <a:extLst>
                    <a:ext uri="{9D8B030D-6E8A-4147-A177-3AD203B41FA5}">
                      <a16:colId xmlns:a16="http://schemas.microsoft.com/office/drawing/2014/main" val="2965525141"/>
                    </a:ext>
                  </a:extLst>
                </a:gridCol>
                <a:gridCol w="1316736">
                  <a:extLst>
                    <a:ext uri="{9D8B030D-6E8A-4147-A177-3AD203B41FA5}">
                      <a16:colId xmlns:a16="http://schemas.microsoft.com/office/drawing/2014/main" val="31081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3962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- 2025-04-10 10:35:00</a:t>
                      </a:r>
                      <a:r>
                        <a:rPr kumimoji="0" lang="de-DE" sz="1000" b="0" i="0" u="none" strike="noStrike" kern="1200" cap="none" spc="0" normalizeH="0" baseline="0" noProof="0">
                          <a:ln>
                            <a:noFill/>
                          </a:ln>
                          <a:solidFill>
                            <a:prstClr val="black"/>
                          </a:solidFill>
                          <a:effectLst/>
                          <a:uLnTx/>
                          <a:uFillTx/>
                          <a:latin typeface="Calibri"/>
                          <a:ea typeface="+mn-ea"/>
                          <a:cs typeface="+mn-cs"/>
                        </a:rPr>
                        <a:t>
 Jonathan aus Siegen war zwölf, als er über die Online-Plattform Discord einen Mann kennenlernte, der sich zunächst als Jugendlicher ausgab und ihn schließlich sexuell missbrauchte. Ihn und mindestens drei weitere Kinder. 😔 
Gemeinsam mit seiner Mutter zeigt Jonathan den Täter an und bringt ihn vor Gericht. 
Heute will Jonathan verhindern, dass andere Kinder in die gleiche Falle geraten. Er hat sein Schweigen gebrochen und möchte andere Betroffene ermutigen, das auch zu tun.💪 
Deshalb hat Jonathan den Verein endthesilencede gegründet. 
#Missbrauch #Discord #Lokalzeit #WDR #ARD #Siegen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35229</a:t>
                      </a:r>
                    </a:p>
                  </a:txBody>
                  <a:tcPr/>
                </a:tc>
                <a:extLst>
                  <a:ext uri="{0D108BD9-81ED-4DB2-BD59-A6C34878D82A}">
                    <a16:rowId xmlns:a16="http://schemas.microsoft.com/office/drawing/2014/main" val="3825493094"/>
                  </a:ext>
                </a:extLst>
              </a:tr>
            </a:tbl>
          </a:graphicData>
        </a:graphic>
      </p:graphicFrame>
      <p:sp>
        <p:nvSpPr>
          <p:cNvPr id="4" name="Text Placeholder 3">
            <a:extLst>
              <a:ext uri="{FF2B5EF4-FFF2-40B4-BE49-F238E27FC236}">
                <a16:creationId xmlns:a16="http://schemas.microsoft.com/office/drawing/2014/main" id="{599E36A3-8A2C-44B1-A771-B2165E870587}"/>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517586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99A57-2B39-4B01-ABD5-CADCE77CFA15}"/>
              </a:ext>
            </a:extLst>
          </p:cNvPr>
          <p:cNvSpPr>
            <a:spLocks noGrp="1"/>
          </p:cNvSpPr>
          <p:nvPr>
            <p:ph type="title"/>
          </p:nvPr>
        </p:nvSpPr>
        <p:spPr/>
        <p:txBody>
          <a:bodyPr/>
          <a:lstStyle/>
          <a:p>
            <a:r>
              <a:rPr lang="de-DE"/>
              <a:t>Instagram Alle Posts des Zeitraums (mit Total Interactions) | lokalzeit - 8 of 18</a:t>
            </a:r>
            <a:endParaRPr lang="en-US"/>
          </a:p>
        </p:txBody>
      </p:sp>
      <p:graphicFrame>
        <p:nvGraphicFramePr>
          <p:cNvPr id="5" name="Table Placeholder 4">
            <a:extLst>
              <a:ext uri="{FF2B5EF4-FFF2-40B4-BE49-F238E27FC236}">
                <a16:creationId xmlns:a16="http://schemas.microsoft.com/office/drawing/2014/main" id="{2B9D17C7-4989-41CB-84AD-F65A37B43C15}"/>
              </a:ext>
            </a:extLst>
          </p:cNvPr>
          <p:cNvGraphicFramePr>
            <a:graphicFrameLocks noGrp="1"/>
          </p:cNvGraphicFramePr>
          <p:nvPr>
            <p:ph type="tbl" sz="quarter" idx="13"/>
            <p:extLst>
              <p:ext uri="{D42A27DB-BD31-4B8C-83A1-F6EECF244321}">
                <p14:modId xmlns:p14="http://schemas.microsoft.com/office/powerpoint/2010/main" val="16400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71099240"/>
                    </a:ext>
                  </a:extLst>
                </a:gridCol>
                <a:gridCol w="1316736">
                  <a:extLst>
                    <a:ext uri="{9D8B030D-6E8A-4147-A177-3AD203B41FA5}">
                      <a16:colId xmlns:a16="http://schemas.microsoft.com/office/drawing/2014/main" val="1102618884"/>
                    </a:ext>
                  </a:extLst>
                </a:gridCol>
                <a:gridCol w="1316736">
                  <a:extLst>
                    <a:ext uri="{9D8B030D-6E8A-4147-A177-3AD203B41FA5}">
                      <a16:colId xmlns:a16="http://schemas.microsoft.com/office/drawing/2014/main" val="2411591575"/>
                    </a:ext>
                  </a:extLst>
                </a:gridCol>
                <a:gridCol w="1316736">
                  <a:extLst>
                    <a:ext uri="{9D8B030D-6E8A-4147-A177-3AD203B41FA5}">
                      <a16:colId xmlns:a16="http://schemas.microsoft.com/office/drawing/2014/main" val="683298164"/>
                    </a:ext>
                  </a:extLst>
                </a:gridCol>
                <a:gridCol w="1316736">
                  <a:extLst>
                    <a:ext uri="{9D8B030D-6E8A-4147-A177-3AD203B41FA5}">
                      <a16:colId xmlns:a16="http://schemas.microsoft.com/office/drawing/2014/main" val="41383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3081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- 2025-04-09 16:20:00</a:t>
                      </a:r>
                      <a:r>
                        <a:rPr kumimoji="0" lang="de-DE" sz="1000" b="0" i="0" u="none" strike="noStrike" kern="1200" cap="none" spc="0" normalizeH="0" baseline="0" noProof="0">
                          <a:ln>
                            <a:noFill/>
                          </a:ln>
                          <a:solidFill>
                            <a:prstClr val="black"/>
                          </a:solidFill>
                          <a:effectLst/>
                          <a:uLnTx/>
                          <a:uFillTx/>
                          <a:latin typeface="Calibri"/>
                          <a:ea typeface="+mn-ea"/>
                          <a:cs typeface="+mn-cs"/>
                        </a:rPr>
                        <a:t>
 Wo Pakettransporter stehen bleiben, tritt Marvin erst richtig in die Pedale 🚲 
Ob Autoreifen, lange Teppiche oder Lebensmittel – mit ihren elektrischen Lastenrädern liefert das junge Unternehmen Vemo fast alles aus. So wollen sie den Transport in Innenstädten nachhaltiger gestalten. Für ihr Engagement haben sie nun den diesjährigen Bonner Klimapreis gewonnen. 🌎🏆 
Sind euch in der Innenstadt schon mal solche Lastenräder begegnet? 
Autorin: Maike Krebber 
#Nachhaltigkeit #Lastenrad #BonnerKlimapreis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30410</a:t>
                      </a:r>
                    </a:p>
                  </a:txBody>
                  <a:tcPr/>
                </a:tc>
                <a:extLst>
                  <a:ext uri="{0D108BD9-81ED-4DB2-BD59-A6C34878D82A}">
                    <a16:rowId xmlns:a16="http://schemas.microsoft.com/office/drawing/2014/main" val="3304526047"/>
                  </a:ext>
                </a:extLst>
              </a:tr>
            </a:tbl>
          </a:graphicData>
        </a:graphic>
      </p:graphicFrame>
      <p:sp>
        <p:nvSpPr>
          <p:cNvPr id="4" name="Text Placeholder 3">
            <a:extLst>
              <a:ext uri="{FF2B5EF4-FFF2-40B4-BE49-F238E27FC236}">
                <a16:creationId xmlns:a16="http://schemas.microsoft.com/office/drawing/2014/main" id="{EA0FEFA0-3200-4887-B19C-526A6A48AB7E}"/>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2957972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6DFC7-88B1-4D35-8336-4A07B0423214}"/>
              </a:ext>
            </a:extLst>
          </p:cNvPr>
          <p:cNvSpPr>
            <a:spLocks noGrp="1"/>
          </p:cNvSpPr>
          <p:nvPr>
            <p:ph type="title"/>
          </p:nvPr>
        </p:nvSpPr>
        <p:spPr/>
        <p:txBody>
          <a:bodyPr/>
          <a:lstStyle/>
          <a:p>
            <a:r>
              <a:rPr lang="de-DE"/>
              <a:t>Instagram Alle Posts des Zeitraums (mit Total Interactions) | lokalzeit - 9 of 18</a:t>
            </a:r>
            <a:endParaRPr lang="en-US"/>
          </a:p>
        </p:txBody>
      </p:sp>
      <p:graphicFrame>
        <p:nvGraphicFramePr>
          <p:cNvPr id="5" name="Table Placeholder 4">
            <a:extLst>
              <a:ext uri="{FF2B5EF4-FFF2-40B4-BE49-F238E27FC236}">
                <a16:creationId xmlns:a16="http://schemas.microsoft.com/office/drawing/2014/main" id="{FF88EB92-AAEB-4418-AE6C-2E9FD0A55A0D}"/>
              </a:ext>
            </a:extLst>
          </p:cNvPr>
          <p:cNvGraphicFramePr>
            <a:graphicFrameLocks noGrp="1"/>
          </p:cNvGraphicFramePr>
          <p:nvPr>
            <p:ph type="tbl" sz="quarter" idx="13"/>
            <p:extLst>
              <p:ext uri="{D42A27DB-BD31-4B8C-83A1-F6EECF244321}">
                <p14:modId xmlns:p14="http://schemas.microsoft.com/office/powerpoint/2010/main" val="3481668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37624799"/>
                    </a:ext>
                  </a:extLst>
                </a:gridCol>
                <a:gridCol w="1316736">
                  <a:extLst>
                    <a:ext uri="{9D8B030D-6E8A-4147-A177-3AD203B41FA5}">
                      <a16:colId xmlns:a16="http://schemas.microsoft.com/office/drawing/2014/main" val="3453235803"/>
                    </a:ext>
                  </a:extLst>
                </a:gridCol>
                <a:gridCol w="1316736">
                  <a:extLst>
                    <a:ext uri="{9D8B030D-6E8A-4147-A177-3AD203B41FA5}">
                      <a16:colId xmlns:a16="http://schemas.microsoft.com/office/drawing/2014/main" val="4189461694"/>
                    </a:ext>
                  </a:extLst>
                </a:gridCol>
                <a:gridCol w="1316736">
                  <a:extLst>
                    <a:ext uri="{9D8B030D-6E8A-4147-A177-3AD203B41FA5}">
                      <a16:colId xmlns:a16="http://schemas.microsoft.com/office/drawing/2014/main" val="687642167"/>
                    </a:ext>
                  </a:extLst>
                </a:gridCol>
                <a:gridCol w="1316736">
                  <a:extLst>
                    <a:ext uri="{9D8B030D-6E8A-4147-A177-3AD203B41FA5}">
                      <a16:colId xmlns:a16="http://schemas.microsoft.com/office/drawing/2014/main" val="1149892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7917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- 2025-04-12 16:20:00</a:t>
                      </a:r>
                      <a:r>
                        <a:rPr kumimoji="0" lang="de-DE" sz="1000" b="0" i="0" u="none" strike="noStrike" kern="1200" cap="none" spc="0" normalizeH="0" baseline="0" noProof="0">
                          <a:ln>
                            <a:noFill/>
                          </a:ln>
                          <a:solidFill>
                            <a:prstClr val="black"/>
                          </a:solidFill>
                          <a:effectLst/>
                          <a:uLnTx/>
                          <a:uFillTx/>
                          <a:latin typeface="Calibri"/>
                          <a:ea typeface="+mn-ea"/>
                          <a:cs typeface="+mn-cs"/>
                        </a:rPr>
                        <a:t>
 Techno for free für alle gibt’s in Köln.🕺🏼 Felicia Richter, aka Felicia Bianco, hat es sich zur Mission gemacht Leuten an der Haltestelle die Wartezeit zu versüßen. 
Mit ihrem akkubetriebenen Mischpult stellt sie sich an den Zülpicher Platz, den Barbarossaplatz oder auch an die Severinstraße und spielt ihre Sets. Bald will sie aber den Bordstein am liebsten mit der großen Bühne tauschen. 🎧 
#Techno #DJ #Köln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26570</a:t>
                      </a:r>
                    </a:p>
                  </a:txBody>
                  <a:tcPr/>
                </a:tc>
                <a:extLst>
                  <a:ext uri="{0D108BD9-81ED-4DB2-BD59-A6C34878D82A}">
                    <a16:rowId xmlns:a16="http://schemas.microsoft.com/office/drawing/2014/main" val="913248560"/>
                  </a:ext>
                </a:extLst>
              </a:tr>
            </a:tbl>
          </a:graphicData>
        </a:graphic>
      </p:graphicFrame>
      <p:sp>
        <p:nvSpPr>
          <p:cNvPr id="4" name="Text Placeholder 3">
            <a:extLst>
              <a:ext uri="{FF2B5EF4-FFF2-40B4-BE49-F238E27FC236}">
                <a16:creationId xmlns:a16="http://schemas.microsoft.com/office/drawing/2014/main" id="{AD74870B-F631-4A61-A7B7-5DD42014B3AA}"/>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4214639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2402-428A-4556-9494-DBCA361FED94}"/>
              </a:ext>
            </a:extLst>
          </p:cNvPr>
          <p:cNvSpPr>
            <a:spLocks noGrp="1"/>
          </p:cNvSpPr>
          <p:nvPr>
            <p:ph type="title"/>
          </p:nvPr>
        </p:nvSpPr>
        <p:spPr/>
        <p:txBody>
          <a:bodyPr/>
          <a:lstStyle/>
          <a:p>
            <a:r>
              <a:rPr lang="de-DE"/>
              <a:t>Instagram Alle Posts des Zeitraums (mit Total Interactions) | lokalzeit - 10 of 18</a:t>
            </a:r>
            <a:endParaRPr lang="en-US"/>
          </a:p>
        </p:txBody>
      </p:sp>
      <p:graphicFrame>
        <p:nvGraphicFramePr>
          <p:cNvPr id="5" name="Table Placeholder 4">
            <a:extLst>
              <a:ext uri="{FF2B5EF4-FFF2-40B4-BE49-F238E27FC236}">
                <a16:creationId xmlns:a16="http://schemas.microsoft.com/office/drawing/2014/main" id="{7F9FE544-BEC7-4CCA-BD10-EBD0051D3865}"/>
              </a:ext>
            </a:extLst>
          </p:cNvPr>
          <p:cNvGraphicFramePr>
            <a:graphicFrameLocks noGrp="1"/>
          </p:cNvGraphicFramePr>
          <p:nvPr>
            <p:ph type="tbl" sz="quarter" idx="13"/>
            <p:extLst>
              <p:ext uri="{D42A27DB-BD31-4B8C-83A1-F6EECF244321}">
                <p14:modId xmlns:p14="http://schemas.microsoft.com/office/powerpoint/2010/main" val="74422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68987570"/>
                    </a:ext>
                  </a:extLst>
                </a:gridCol>
                <a:gridCol w="1316736">
                  <a:extLst>
                    <a:ext uri="{9D8B030D-6E8A-4147-A177-3AD203B41FA5}">
                      <a16:colId xmlns:a16="http://schemas.microsoft.com/office/drawing/2014/main" val="553440759"/>
                    </a:ext>
                  </a:extLst>
                </a:gridCol>
                <a:gridCol w="1316736">
                  <a:extLst>
                    <a:ext uri="{9D8B030D-6E8A-4147-A177-3AD203B41FA5}">
                      <a16:colId xmlns:a16="http://schemas.microsoft.com/office/drawing/2014/main" val="3501066112"/>
                    </a:ext>
                  </a:extLst>
                </a:gridCol>
                <a:gridCol w="1316736">
                  <a:extLst>
                    <a:ext uri="{9D8B030D-6E8A-4147-A177-3AD203B41FA5}">
                      <a16:colId xmlns:a16="http://schemas.microsoft.com/office/drawing/2014/main" val="3327985934"/>
                    </a:ext>
                  </a:extLst>
                </a:gridCol>
                <a:gridCol w="1316736">
                  <a:extLst>
                    <a:ext uri="{9D8B030D-6E8A-4147-A177-3AD203B41FA5}">
                      <a16:colId xmlns:a16="http://schemas.microsoft.com/office/drawing/2014/main" val="177899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0322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- 2025-04-10 16:20:00</a:t>
                      </a:r>
                      <a:r>
                        <a:rPr kumimoji="0" lang="de-DE" sz="1000" b="0" i="0" u="none" strike="noStrike" kern="1200" cap="none" spc="0" normalizeH="0" baseline="0" noProof="0">
                          <a:ln>
                            <a:noFill/>
                          </a:ln>
                          <a:solidFill>
                            <a:prstClr val="black"/>
                          </a:solidFill>
                          <a:effectLst/>
                          <a:uLnTx/>
                          <a:uFillTx/>
                          <a:latin typeface="Calibri"/>
                          <a:ea typeface="+mn-ea"/>
                          <a:cs typeface="+mn-cs"/>
                        </a:rPr>
                        <a:t>
 Kirsten Piepenstock ist stocksauer. 😡 Ihr SB-Hofladen im Sauerland wird immer wieder ausgeraubt. Selbst Video-Überwachung hält die Diebe nicht ab. 
Die Schalksmühlerin verkauft Eier, Milch und andere Produkte auf Vertrauensbasis. 🥚🥛Jetzt ist Kirsten kurz vor dem Aufgeben. Denn vor einem Jahr gab es einen Großbrand auf ihrem Hof Huxhardt. Seitdem kämpft die Landwirtin ums wirtschaftliche Überleben. Das Milchhäusel ist momentan mit die wichtigste Einkommensquelle.  
👨‍💻Autor: Matthias Heise 
#WDR #Landwirtschaft #Hofladen #Lokalzeit #ARD #Bauern #Sauerland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23163</a:t>
                      </a:r>
                    </a:p>
                  </a:txBody>
                  <a:tcPr/>
                </a:tc>
                <a:extLst>
                  <a:ext uri="{0D108BD9-81ED-4DB2-BD59-A6C34878D82A}">
                    <a16:rowId xmlns:a16="http://schemas.microsoft.com/office/drawing/2014/main" val="260925014"/>
                  </a:ext>
                </a:extLst>
              </a:tr>
            </a:tbl>
          </a:graphicData>
        </a:graphic>
      </p:graphicFrame>
      <p:sp>
        <p:nvSpPr>
          <p:cNvPr id="4" name="Text Placeholder 3">
            <a:extLst>
              <a:ext uri="{FF2B5EF4-FFF2-40B4-BE49-F238E27FC236}">
                <a16:creationId xmlns:a16="http://schemas.microsoft.com/office/drawing/2014/main" id="{D611E053-B1F2-403F-A5EE-94CD899155C0}"/>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74020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BB5E0-90F4-430E-BFB0-910E33A28D9B}"/>
              </a:ext>
            </a:extLst>
          </p:cNvPr>
          <p:cNvSpPr>
            <a:spLocks noGrp="1"/>
          </p:cNvSpPr>
          <p:nvPr>
            <p:ph type="title"/>
          </p:nvPr>
        </p:nvSpPr>
        <p:spPr/>
        <p:txBody>
          <a:bodyPr/>
          <a:lstStyle/>
          <a:p>
            <a:r>
              <a:rPr lang="de-DE"/>
              <a:t>Instagram Alle Posts des Zeitraums (mit Total Interactions) | lokalzeit - 11 of 18</a:t>
            </a:r>
            <a:endParaRPr lang="en-US"/>
          </a:p>
        </p:txBody>
      </p:sp>
      <p:graphicFrame>
        <p:nvGraphicFramePr>
          <p:cNvPr id="5" name="Table Placeholder 4">
            <a:extLst>
              <a:ext uri="{FF2B5EF4-FFF2-40B4-BE49-F238E27FC236}">
                <a16:creationId xmlns:a16="http://schemas.microsoft.com/office/drawing/2014/main" id="{5C461ECF-F956-4401-97CC-83766EEBCAFA}"/>
              </a:ext>
            </a:extLst>
          </p:cNvPr>
          <p:cNvGraphicFramePr>
            <a:graphicFrameLocks noGrp="1"/>
          </p:cNvGraphicFramePr>
          <p:nvPr>
            <p:ph type="tbl" sz="quarter" idx="13"/>
            <p:extLst>
              <p:ext uri="{D42A27DB-BD31-4B8C-83A1-F6EECF244321}">
                <p14:modId xmlns:p14="http://schemas.microsoft.com/office/powerpoint/2010/main" val="309388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17595215"/>
                    </a:ext>
                  </a:extLst>
                </a:gridCol>
                <a:gridCol w="1316736">
                  <a:extLst>
                    <a:ext uri="{9D8B030D-6E8A-4147-A177-3AD203B41FA5}">
                      <a16:colId xmlns:a16="http://schemas.microsoft.com/office/drawing/2014/main" val="1768529967"/>
                    </a:ext>
                  </a:extLst>
                </a:gridCol>
                <a:gridCol w="1316736">
                  <a:extLst>
                    <a:ext uri="{9D8B030D-6E8A-4147-A177-3AD203B41FA5}">
                      <a16:colId xmlns:a16="http://schemas.microsoft.com/office/drawing/2014/main" val="3402149464"/>
                    </a:ext>
                  </a:extLst>
                </a:gridCol>
                <a:gridCol w="1316736">
                  <a:extLst>
                    <a:ext uri="{9D8B030D-6E8A-4147-A177-3AD203B41FA5}">
                      <a16:colId xmlns:a16="http://schemas.microsoft.com/office/drawing/2014/main" val="4134161764"/>
                    </a:ext>
                  </a:extLst>
                </a:gridCol>
                <a:gridCol w="1316736">
                  <a:extLst>
                    <a:ext uri="{9D8B030D-6E8A-4147-A177-3AD203B41FA5}">
                      <a16:colId xmlns:a16="http://schemas.microsoft.com/office/drawing/2014/main" val="521208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5660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- 2025-04-10 13:15:00</a:t>
                      </a:r>
                      <a:r>
                        <a:rPr kumimoji="0" lang="de-DE" sz="1000" b="0" i="0" u="none" strike="noStrike" kern="1200" cap="none" spc="0" normalizeH="0" baseline="0" noProof="0">
                          <a:ln>
                            <a:noFill/>
                          </a:ln>
                          <a:solidFill>
                            <a:prstClr val="black"/>
                          </a:solidFill>
                          <a:effectLst/>
                          <a:uLnTx/>
                          <a:uFillTx/>
                          <a:latin typeface="Calibri"/>
                          <a:ea typeface="+mn-ea"/>
                          <a:cs typeface="+mn-cs"/>
                        </a:rPr>
                        <a:t>
 Simones Ziel: Weniger Einwegverpackungen und Geschirr für alle! 🍽️
Über 7.000 Teile sind inzwischen in ihrem Repertoire – es fahren sogar extra Menschen aus Rheinland-Pfalz zu ihr nach Blankenheim, um sich Geschirr für ihre Partys auszuleihen. 😃💪
#Lokalzeit #WDR #Nachhaltigkeit #Geschirr #Plastik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20319</a:t>
                      </a:r>
                    </a:p>
                  </a:txBody>
                  <a:tcPr/>
                </a:tc>
                <a:extLst>
                  <a:ext uri="{0D108BD9-81ED-4DB2-BD59-A6C34878D82A}">
                    <a16:rowId xmlns:a16="http://schemas.microsoft.com/office/drawing/2014/main" val="376815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- 2025-04-13 14:00:00</a:t>
                      </a:r>
                      <a:r>
                        <a:rPr kumimoji="0" lang="de-DE" sz="1000" b="0" i="0" u="none" strike="noStrike" kern="1200" cap="none" spc="0" normalizeH="0" baseline="0" noProof="0">
                          <a:ln>
                            <a:noFill/>
                          </a:ln>
                          <a:solidFill>
                            <a:prstClr val="black"/>
                          </a:solidFill>
                          <a:effectLst/>
                          <a:uLnTx/>
                          <a:uFillTx/>
                          <a:latin typeface="Calibri"/>
                          <a:ea typeface="+mn-ea"/>
                          <a:cs typeface="+mn-cs"/>
                        </a:rPr>
                        <a:t>
 Mehr Zeit und bessere Beratung für Kunden – Ahmad und Sahar wollen das in ihrer Essener Apotheke schaffen. 👨‍⚕️👩‍⚕️
2023 hat das Paar die Traditionsapotheke übernommen und macht sie jetzt fit für die Zukunft. 💪🏼 Denn sie soll nicht dem Apothekensterben zum Opfer fallen. 
#Gesundheit #Apotheke #Zukunft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19351</a:t>
                      </a:r>
                    </a:p>
                  </a:txBody>
                  <a:tcPr/>
                </a:tc>
                <a:extLst>
                  <a:ext uri="{0D108BD9-81ED-4DB2-BD59-A6C34878D82A}">
                    <a16:rowId xmlns:a16="http://schemas.microsoft.com/office/drawing/2014/main" val="2934004518"/>
                  </a:ext>
                </a:extLst>
              </a:tr>
            </a:tbl>
          </a:graphicData>
        </a:graphic>
      </p:graphicFrame>
      <p:sp>
        <p:nvSpPr>
          <p:cNvPr id="4" name="Text Placeholder 3">
            <a:extLst>
              <a:ext uri="{FF2B5EF4-FFF2-40B4-BE49-F238E27FC236}">
                <a16:creationId xmlns:a16="http://schemas.microsoft.com/office/drawing/2014/main" id="{E9732E2C-4B3A-4883-867E-3C91E52948E4}"/>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274705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3D2B6-3DB0-4837-8AA3-850C7EE74F73}"/>
              </a:ext>
            </a:extLst>
          </p:cNvPr>
          <p:cNvSpPr>
            <a:spLocks noGrp="1"/>
          </p:cNvSpPr>
          <p:nvPr>
            <p:ph type="title"/>
          </p:nvPr>
        </p:nvSpPr>
        <p:spPr/>
        <p:txBody>
          <a:bodyPr/>
          <a:lstStyle/>
          <a:p>
            <a:r>
              <a:rPr lang="de-DE"/>
              <a:t>Instagram Alle Posts des Zeitraums (mit Total Interactions) | lokalzeit - 12 of 18</a:t>
            </a:r>
            <a:endParaRPr lang="en-US"/>
          </a:p>
        </p:txBody>
      </p:sp>
      <p:graphicFrame>
        <p:nvGraphicFramePr>
          <p:cNvPr id="5" name="Table Placeholder 4">
            <a:extLst>
              <a:ext uri="{FF2B5EF4-FFF2-40B4-BE49-F238E27FC236}">
                <a16:creationId xmlns:a16="http://schemas.microsoft.com/office/drawing/2014/main" id="{B54083C9-B55D-4DAE-8C40-FC6342EB937F}"/>
              </a:ext>
            </a:extLst>
          </p:cNvPr>
          <p:cNvGraphicFramePr>
            <a:graphicFrameLocks noGrp="1"/>
          </p:cNvGraphicFramePr>
          <p:nvPr>
            <p:ph type="tbl" sz="quarter" idx="13"/>
            <p:extLst>
              <p:ext uri="{D42A27DB-BD31-4B8C-83A1-F6EECF244321}">
                <p14:modId xmlns:p14="http://schemas.microsoft.com/office/powerpoint/2010/main" val="248688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5430094"/>
                    </a:ext>
                  </a:extLst>
                </a:gridCol>
                <a:gridCol w="1316736">
                  <a:extLst>
                    <a:ext uri="{9D8B030D-6E8A-4147-A177-3AD203B41FA5}">
                      <a16:colId xmlns:a16="http://schemas.microsoft.com/office/drawing/2014/main" val="4009558420"/>
                    </a:ext>
                  </a:extLst>
                </a:gridCol>
                <a:gridCol w="1316736">
                  <a:extLst>
                    <a:ext uri="{9D8B030D-6E8A-4147-A177-3AD203B41FA5}">
                      <a16:colId xmlns:a16="http://schemas.microsoft.com/office/drawing/2014/main" val="1090605911"/>
                    </a:ext>
                  </a:extLst>
                </a:gridCol>
                <a:gridCol w="1316736">
                  <a:extLst>
                    <a:ext uri="{9D8B030D-6E8A-4147-A177-3AD203B41FA5}">
                      <a16:colId xmlns:a16="http://schemas.microsoft.com/office/drawing/2014/main" val="3115363536"/>
                    </a:ext>
                  </a:extLst>
                </a:gridCol>
                <a:gridCol w="1316736">
                  <a:extLst>
                    <a:ext uri="{9D8B030D-6E8A-4147-A177-3AD203B41FA5}">
                      <a16:colId xmlns:a16="http://schemas.microsoft.com/office/drawing/2014/main" val="926451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5714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- 2025-04-09 12:55:00</a:t>
                      </a:r>
                      <a:r>
                        <a:rPr kumimoji="0" lang="de-DE" sz="1000" b="0" i="0" u="none" strike="noStrike" kern="1200" cap="none" spc="0" normalizeH="0" baseline="0" noProof="0">
                          <a:ln>
                            <a:noFill/>
                          </a:ln>
                          <a:solidFill>
                            <a:prstClr val="black"/>
                          </a:solidFill>
                          <a:effectLst/>
                          <a:uLnTx/>
                          <a:uFillTx/>
                          <a:latin typeface="Calibri"/>
                          <a:ea typeface="+mn-ea"/>
                          <a:cs typeface="+mn-cs"/>
                        </a:rPr>
                        <a:t>
 Was wünschst du Familien, die so eine Situation erleben? ❤️‍🩹 
Die Familie von Nils hat es nicht leicht. Weil er zu früh geboren wurde, hat er eine Entwicklungsstörung, kann nicht sprechen und laufen. Durch eine Lungenerkrankung muss er zusätzlich noch nachts beatmet werden. 😥 
Aus dem Grund ist Nils seit zwei Jahren in der Bärenfamilie in Essen-Rüttenscheid. Die Kinderintensivpflege-Einrichtung betreut und fördert ihn rund um die Uhr. 17 andere Kinder und Jugendliche werden hier versorgt. 💪 
#Pflege #Intensivpflege #Kinder #WDR #Lokalzeit #WDR #ARD #Essen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17714</a:t>
                      </a:r>
                    </a:p>
                  </a:txBody>
                  <a:tcPr/>
                </a:tc>
                <a:extLst>
                  <a:ext uri="{0D108BD9-81ED-4DB2-BD59-A6C34878D82A}">
                    <a16:rowId xmlns:a16="http://schemas.microsoft.com/office/drawing/2014/main" val="3327972969"/>
                  </a:ext>
                </a:extLst>
              </a:tr>
            </a:tbl>
          </a:graphicData>
        </a:graphic>
      </p:graphicFrame>
      <p:sp>
        <p:nvSpPr>
          <p:cNvPr id="4" name="Text Placeholder 3">
            <a:extLst>
              <a:ext uri="{FF2B5EF4-FFF2-40B4-BE49-F238E27FC236}">
                <a16:creationId xmlns:a16="http://schemas.microsoft.com/office/drawing/2014/main" id="{2F510A33-1772-4436-A4BA-83621207039E}"/>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40329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2C797-BCEA-4140-A14F-2696DC5CB58F}"/>
              </a:ext>
            </a:extLst>
          </p:cNvPr>
          <p:cNvSpPr>
            <a:spLocks noGrp="1"/>
          </p:cNvSpPr>
          <p:nvPr>
            <p:ph type="title"/>
          </p:nvPr>
        </p:nvSpPr>
        <p:spPr/>
        <p:txBody>
          <a:bodyPr/>
          <a:lstStyle/>
          <a:p>
            <a:r>
              <a:rPr lang="de-DE"/>
              <a:t>Instagram Alle Posts des Zeitraums (mit Total Interactions) | lokalzeit - 13 of 18</a:t>
            </a:r>
            <a:endParaRPr lang="en-US"/>
          </a:p>
        </p:txBody>
      </p:sp>
      <p:graphicFrame>
        <p:nvGraphicFramePr>
          <p:cNvPr id="5" name="Table Placeholder 4">
            <a:extLst>
              <a:ext uri="{FF2B5EF4-FFF2-40B4-BE49-F238E27FC236}">
                <a16:creationId xmlns:a16="http://schemas.microsoft.com/office/drawing/2014/main" id="{735F6F6D-E758-4EAB-941F-3402E3F6C235}"/>
              </a:ext>
            </a:extLst>
          </p:cNvPr>
          <p:cNvGraphicFramePr>
            <a:graphicFrameLocks noGrp="1"/>
          </p:cNvGraphicFramePr>
          <p:nvPr>
            <p:ph type="tbl" sz="quarter" idx="13"/>
            <p:extLst>
              <p:ext uri="{D42A27DB-BD31-4B8C-83A1-F6EECF244321}">
                <p14:modId xmlns:p14="http://schemas.microsoft.com/office/powerpoint/2010/main" val="389883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61901279"/>
                    </a:ext>
                  </a:extLst>
                </a:gridCol>
                <a:gridCol w="1316736">
                  <a:extLst>
                    <a:ext uri="{9D8B030D-6E8A-4147-A177-3AD203B41FA5}">
                      <a16:colId xmlns:a16="http://schemas.microsoft.com/office/drawing/2014/main" val="2131088523"/>
                    </a:ext>
                  </a:extLst>
                </a:gridCol>
                <a:gridCol w="1316736">
                  <a:extLst>
                    <a:ext uri="{9D8B030D-6E8A-4147-A177-3AD203B41FA5}">
                      <a16:colId xmlns:a16="http://schemas.microsoft.com/office/drawing/2014/main" val="3115031950"/>
                    </a:ext>
                  </a:extLst>
                </a:gridCol>
                <a:gridCol w="1316736">
                  <a:extLst>
                    <a:ext uri="{9D8B030D-6E8A-4147-A177-3AD203B41FA5}">
                      <a16:colId xmlns:a16="http://schemas.microsoft.com/office/drawing/2014/main" val="889533718"/>
                    </a:ext>
                  </a:extLst>
                </a:gridCol>
                <a:gridCol w="1316736">
                  <a:extLst>
                    <a:ext uri="{9D8B030D-6E8A-4147-A177-3AD203B41FA5}">
                      <a16:colId xmlns:a16="http://schemas.microsoft.com/office/drawing/2014/main" val="3261615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3852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- 2025-04-13 11:15:00</a:t>
                      </a:r>
                      <a:r>
                        <a:rPr kumimoji="0" lang="de-DE" sz="1000" b="0" i="0" u="none" strike="noStrike" kern="1200" cap="none" spc="0" normalizeH="0" baseline="0" noProof="0">
                          <a:ln>
                            <a:noFill/>
                          </a:ln>
                          <a:solidFill>
                            <a:prstClr val="black"/>
                          </a:solidFill>
                          <a:effectLst/>
                          <a:uLnTx/>
                          <a:uFillTx/>
                          <a:latin typeface="Calibri"/>
                          <a:ea typeface="+mn-ea"/>
                          <a:cs typeface="+mn-cs"/>
                        </a:rPr>
                        <a:t>
 Jasmine ist 25, Mama und hat Adipositas. In Siegen hat sie Unterstützung in der Selbsthilfegruppe “Die Pummelchen” gefunden. Die bietet Halt und Hilfe für Adipositas-Betroffene und zeigt: Du bist nicht allein. 💪 
Für sich und ihr Kind wagte sie außerdem den Schritt zur Schlauchmagen-OP. Eine mutige Entscheidung, die manche Menschen, die Adipositas haben, in Betracht ziehen. 
👩‍💻Autorin: Janine Simon 
#WDR #ARD #Lokalzeit #Siegen #Adipositas #Selbsthilfe #Selbsthilfegruppe #Bodypositivity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17481</a:t>
                      </a:r>
                    </a:p>
                  </a:txBody>
                  <a:tcPr/>
                </a:tc>
                <a:extLst>
                  <a:ext uri="{0D108BD9-81ED-4DB2-BD59-A6C34878D82A}">
                    <a16:rowId xmlns:a16="http://schemas.microsoft.com/office/drawing/2014/main" val="4076741018"/>
                  </a:ext>
                </a:extLst>
              </a:tr>
            </a:tbl>
          </a:graphicData>
        </a:graphic>
      </p:graphicFrame>
      <p:sp>
        <p:nvSpPr>
          <p:cNvPr id="4" name="Text Placeholder 3">
            <a:extLst>
              <a:ext uri="{FF2B5EF4-FFF2-40B4-BE49-F238E27FC236}">
                <a16:creationId xmlns:a16="http://schemas.microsoft.com/office/drawing/2014/main" id="{2AAE9CB3-AF07-439B-86F7-D7725E76A19B}"/>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1091667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6D31-E4D4-47EA-A8BC-513FF9E2346A}"/>
              </a:ext>
            </a:extLst>
          </p:cNvPr>
          <p:cNvSpPr>
            <a:spLocks noGrp="1"/>
          </p:cNvSpPr>
          <p:nvPr>
            <p:ph type="title"/>
          </p:nvPr>
        </p:nvSpPr>
        <p:spPr/>
        <p:txBody>
          <a:bodyPr/>
          <a:lstStyle/>
          <a:p>
            <a:r>
              <a:rPr lang="de-DE"/>
              <a:t>Instagram Alle Posts des Zeitraums (mit Total Interactions) | lokalzeit - 14 of 18</a:t>
            </a:r>
            <a:endParaRPr lang="en-US"/>
          </a:p>
        </p:txBody>
      </p:sp>
      <p:graphicFrame>
        <p:nvGraphicFramePr>
          <p:cNvPr id="5" name="Table Placeholder 4">
            <a:extLst>
              <a:ext uri="{FF2B5EF4-FFF2-40B4-BE49-F238E27FC236}">
                <a16:creationId xmlns:a16="http://schemas.microsoft.com/office/drawing/2014/main" id="{F48F9EFD-2C90-4E57-9C10-C9C8071C2013}"/>
              </a:ext>
            </a:extLst>
          </p:cNvPr>
          <p:cNvGraphicFramePr>
            <a:graphicFrameLocks noGrp="1"/>
          </p:cNvGraphicFramePr>
          <p:nvPr>
            <p:ph type="tbl" sz="quarter" idx="13"/>
            <p:extLst>
              <p:ext uri="{D42A27DB-BD31-4B8C-83A1-F6EECF244321}">
                <p14:modId xmlns:p14="http://schemas.microsoft.com/office/powerpoint/2010/main" val="1390593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3065998"/>
                    </a:ext>
                  </a:extLst>
                </a:gridCol>
                <a:gridCol w="1316736">
                  <a:extLst>
                    <a:ext uri="{9D8B030D-6E8A-4147-A177-3AD203B41FA5}">
                      <a16:colId xmlns:a16="http://schemas.microsoft.com/office/drawing/2014/main" val="1666604253"/>
                    </a:ext>
                  </a:extLst>
                </a:gridCol>
                <a:gridCol w="1316736">
                  <a:extLst>
                    <a:ext uri="{9D8B030D-6E8A-4147-A177-3AD203B41FA5}">
                      <a16:colId xmlns:a16="http://schemas.microsoft.com/office/drawing/2014/main" val="2089944696"/>
                    </a:ext>
                  </a:extLst>
                </a:gridCol>
                <a:gridCol w="1316736">
                  <a:extLst>
                    <a:ext uri="{9D8B030D-6E8A-4147-A177-3AD203B41FA5}">
                      <a16:colId xmlns:a16="http://schemas.microsoft.com/office/drawing/2014/main" val="1262723635"/>
                    </a:ext>
                  </a:extLst>
                </a:gridCol>
                <a:gridCol w="1316736">
                  <a:extLst>
                    <a:ext uri="{9D8B030D-6E8A-4147-A177-3AD203B41FA5}">
                      <a16:colId xmlns:a16="http://schemas.microsoft.com/office/drawing/2014/main" val="1487923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9114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- 2025-04-11 10:10:00</a:t>
                      </a:r>
                      <a:r>
                        <a:rPr kumimoji="0" lang="de-DE" sz="1000" b="0" i="0" u="none" strike="noStrike" kern="1200" cap="none" spc="0" normalizeH="0" baseline="0" noProof="0">
                          <a:ln>
                            <a:noFill/>
                          </a:ln>
                          <a:solidFill>
                            <a:prstClr val="black"/>
                          </a:solidFill>
                          <a:effectLst/>
                          <a:uLnTx/>
                          <a:uFillTx/>
                          <a:latin typeface="Calibri"/>
                          <a:ea typeface="+mn-ea"/>
                          <a:cs typeface="+mn-cs"/>
                        </a:rPr>
                        <a:t>
 Nach drei eigenen Fehlgeburten findet Susanne Starkmuth kaum Unterstützung in ihrer schwersten Zeit. Diese schmerzliche Erfahrung verwandelt die 45-jährige Bochumerin in eine Mission: Heute steht sie selbst Betroffenen durch den Verein SKFM (Sozialdienst katholischer Frauen und Männer Wattenscheid e.V.) zur Seite. ❤️
Mit ihrer Selbsthilfegruppe und einem Onlineforum schafft sie einen sicheren Raum für Eltern von Sternenkindern – Kindern, die vor, während oder kurz nach der Geburt verstorben sind. ✨
Ihre kostenlose Beratungsstelle spendet Trost und Hoffnung in dunklen Zeiten. Susannes Wunsch: mehr Offenheit für ein Thema, das zu oft im Verborgenen bleibt. 🙏
👩‍💻Autorin: Melanie Klüting 
#Sternenkinder #Lokalzeit #WDR #ARD fehlgeburt.info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15016</a:t>
                      </a:r>
                    </a:p>
                  </a:txBody>
                  <a:tcPr/>
                </a:tc>
                <a:extLst>
                  <a:ext uri="{0D108BD9-81ED-4DB2-BD59-A6C34878D82A}">
                    <a16:rowId xmlns:a16="http://schemas.microsoft.com/office/drawing/2014/main" val="1187011279"/>
                  </a:ext>
                </a:extLst>
              </a:tr>
            </a:tbl>
          </a:graphicData>
        </a:graphic>
      </p:graphicFrame>
      <p:sp>
        <p:nvSpPr>
          <p:cNvPr id="4" name="Text Placeholder 3">
            <a:extLst>
              <a:ext uri="{FF2B5EF4-FFF2-40B4-BE49-F238E27FC236}">
                <a16:creationId xmlns:a16="http://schemas.microsoft.com/office/drawing/2014/main" id="{4658F752-E003-481A-AC8C-AE8A4A8296F2}"/>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198060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BD2AC-0A30-463A-91E9-F4C72C135C47}"/>
              </a:ext>
            </a:extLst>
          </p:cNvPr>
          <p:cNvSpPr>
            <a:spLocks noGrp="1"/>
          </p:cNvSpPr>
          <p:nvPr>
            <p:ph type="title"/>
          </p:nvPr>
        </p:nvSpPr>
        <p:spPr/>
        <p:txBody>
          <a:bodyPr/>
          <a:lstStyle/>
          <a:p>
            <a:r>
              <a:rPr lang="de-DE"/>
              <a:t>Instagram Alle Posts des Zeitraums (mit Total Interactions) | lokalzeit - 15 of 18</a:t>
            </a:r>
            <a:endParaRPr lang="en-US"/>
          </a:p>
        </p:txBody>
      </p:sp>
      <p:graphicFrame>
        <p:nvGraphicFramePr>
          <p:cNvPr id="5" name="Table Placeholder 4">
            <a:extLst>
              <a:ext uri="{FF2B5EF4-FFF2-40B4-BE49-F238E27FC236}">
                <a16:creationId xmlns:a16="http://schemas.microsoft.com/office/drawing/2014/main" id="{BFFBA1E4-AD4A-413F-BD26-4908BB478F4D}"/>
              </a:ext>
            </a:extLst>
          </p:cNvPr>
          <p:cNvGraphicFramePr>
            <a:graphicFrameLocks noGrp="1"/>
          </p:cNvGraphicFramePr>
          <p:nvPr>
            <p:ph type="tbl" sz="quarter" idx="13"/>
            <p:extLst>
              <p:ext uri="{D42A27DB-BD31-4B8C-83A1-F6EECF244321}">
                <p14:modId xmlns:p14="http://schemas.microsoft.com/office/powerpoint/2010/main" val="1379936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93909475"/>
                    </a:ext>
                  </a:extLst>
                </a:gridCol>
                <a:gridCol w="1316736">
                  <a:extLst>
                    <a:ext uri="{9D8B030D-6E8A-4147-A177-3AD203B41FA5}">
                      <a16:colId xmlns:a16="http://schemas.microsoft.com/office/drawing/2014/main" val="4098858272"/>
                    </a:ext>
                  </a:extLst>
                </a:gridCol>
                <a:gridCol w="1316736">
                  <a:extLst>
                    <a:ext uri="{9D8B030D-6E8A-4147-A177-3AD203B41FA5}">
                      <a16:colId xmlns:a16="http://schemas.microsoft.com/office/drawing/2014/main" val="2761873061"/>
                    </a:ext>
                  </a:extLst>
                </a:gridCol>
                <a:gridCol w="1316736">
                  <a:extLst>
                    <a:ext uri="{9D8B030D-6E8A-4147-A177-3AD203B41FA5}">
                      <a16:colId xmlns:a16="http://schemas.microsoft.com/office/drawing/2014/main" val="2488982763"/>
                    </a:ext>
                  </a:extLst>
                </a:gridCol>
                <a:gridCol w="1316736">
                  <a:extLst>
                    <a:ext uri="{9D8B030D-6E8A-4147-A177-3AD203B41FA5}">
                      <a16:colId xmlns:a16="http://schemas.microsoft.com/office/drawing/2014/main" val="306058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2441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- 2025-04-07 10:20:48</a:t>
                      </a:r>
                      <a:r>
                        <a:rPr kumimoji="0" lang="de-DE" sz="1000" b="0" i="0" u="none" strike="noStrike" kern="1200" cap="none" spc="0" normalizeH="0" baseline="0" noProof="0">
                          <a:ln>
                            <a:noFill/>
                          </a:ln>
                          <a:solidFill>
                            <a:prstClr val="black"/>
                          </a:solidFill>
                          <a:effectLst/>
                          <a:uLnTx/>
                          <a:uFillTx/>
                          <a:latin typeface="Calibri"/>
                          <a:ea typeface="+mn-ea"/>
                          <a:cs typeface="+mn-cs"/>
                        </a:rPr>
                        <a:t>
 Auf einen Schlag hat sich in Judiths Familie alles verändert: Als die Diagnose kam, dass ihr Sohn Emil eine lebensverkürzende Krankheit hat. Seitdem meistert Judith ihren Alltag mit zwei gesunden und einem schwer kranken Kind. Aber sie bekommt Unterstützung: Von Carmen. ❤️‍🩹 
Carmen arbeitet ehrenamtlich beim Ambulanten Kinderhospizdienst. Alle 14 Tage nimmt sie sich einen Nachmittag für Emil Zeit. Sie fahren dann zur Reittherapie oder gehen in Siegen spazieren. 🐴🚶 
Anders als im Hospiz für Erwachsene, werden Kinder nicht erst in der kritischen Phase begleitet, sondern kriegen früh einen Menschen an die Seite gestellt. Bei Emil und Carmen ist daraus eine richtige Freundschaft entstanden. 
👨‍💻 Autor: Markus Krczal 
#Hospiz #Ehrenamt #Engagement #Kinderhospiz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14044</a:t>
                      </a:r>
                    </a:p>
                  </a:txBody>
                  <a:tcPr/>
                </a:tc>
                <a:extLst>
                  <a:ext uri="{0D108BD9-81ED-4DB2-BD59-A6C34878D82A}">
                    <a16:rowId xmlns:a16="http://schemas.microsoft.com/office/drawing/2014/main" val="794526827"/>
                  </a:ext>
                </a:extLst>
              </a:tr>
            </a:tbl>
          </a:graphicData>
        </a:graphic>
      </p:graphicFrame>
      <p:sp>
        <p:nvSpPr>
          <p:cNvPr id="4" name="Text Placeholder 3">
            <a:extLst>
              <a:ext uri="{FF2B5EF4-FFF2-40B4-BE49-F238E27FC236}">
                <a16:creationId xmlns:a16="http://schemas.microsoft.com/office/drawing/2014/main" id="{2ABBFA12-826E-4EAC-8D65-031E4865B9FC}"/>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23838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1F802-F603-4E30-8E90-B63B58460FE2}"/>
              </a:ext>
            </a:extLst>
          </p:cNvPr>
          <p:cNvSpPr>
            <a:spLocks noGrp="1"/>
          </p:cNvSpPr>
          <p:nvPr>
            <p:ph type="title"/>
          </p:nvPr>
        </p:nvSpPr>
        <p:spPr/>
        <p:txBody>
          <a:bodyPr/>
          <a:lstStyle/>
          <a:p>
            <a:r>
              <a:rPr lang="de-DE"/>
              <a:t>Instagram Alle Posts des Zeitraums (mit Total Interactions) | lokalzeit - 16 of 18</a:t>
            </a:r>
            <a:endParaRPr lang="en-US"/>
          </a:p>
        </p:txBody>
      </p:sp>
      <p:graphicFrame>
        <p:nvGraphicFramePr>
          <p:cNvPr id="5" name="Table Placeholder 4">
            <a:extLst>
              <a:ext uri="{FF2B5EF4-FFF2-40B4-BE49-F238E27FC236}">
                <a16:creationId xmlns:a16="http://schemas.microsoft.com/office/drawing/2014/main" id="{392E0333-6E69-4F1F-AF0A-48409F3B4C02}"/>
              </a:ext>
            </a:extLst>
          </p:cNvPr>
          <p:cNvGraphicFramePr>
            <a:graphicFrameLocks noGrp="1"/>
          </p:cNvGraphicFramePr>
          <p:nvPr>
            <p:ph type="tbl" sz="quarter" idx="13"/>
            <p:extLst>
              <p:ext uri="{D42A27DB-BD31-4B8C-83A1-F6EECF244321}">
                <p14:modId xmlns:p14="http://schemas.microsoft.com/office/powerpoint/2010/main" val="2821429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20622937"/>
                    </a:ext>
                  </a:extLst>
                </a:gridCol>
                <a:gridCol w="1316736">
                  <a:extLst>
                    <a:ext uri="{9D8B030D-6E8A-4147-A177-3AD203B41FA5}">
                      <a16:colId xmlns:a16="http://schemas.microsoft.com/office/drawing/2014/main" val="251418932"/>
                    </a:ext>
                  </a:extLst>
                </a:gridCol>
                <a:gridCol w="1316736">
                  <a:extLst>
                    <a:ext uri="{9D8B030D-6E8A-4147-A177-3AD203B41FA5}">
                      <a16:colId xmlns:a16="http://schemas.microsoft.com/office/drawing/2014/main" val="2654816431"/>
                    </a:ext>
                  </a:extLst>
                </a:gridCol>
                <a:gridCol w="1316736">
                  <a:extLst>
                    <a:ext uri="{9D8B030D-6E8A-4147-A177-3AD203B41FA5}">
                      <a16:colId xmlns:a16="http://schemas.microsoft.com/office/drawing/2014/main" val="4219215948"/>
                    </a:ext>
                  </a:extLst>
                </a:gridCol>
                <a:gridCol w="1316736">
                  <a:extLst>
                    <a:ext uri="{9D8B030D-6E8A-4147-A177-3AD203B41FA5}">
                      <a16:colId xmlns:a16="http://schemas.microsoft.com/office/drawing/2014/main" val="68413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75814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- 2025-04-07 16:17:45</a:t>
                      </a:r>
                      <a:r>
                        <a:rPr kumimoji="0" lang="de-DE" sz="1000" b="0" i="0" u="none" strike="noStrike" kern="1200" cap="none" spc="0" normalizeH="0" baseline="0" noProof="0">
                          <a:ln>
                            <a:noFill/>
                          </a:ln>
                          <a:solidFill>
                            <a:prstClr val="black"/>
                          </a:solidFill>
                          <a:effectLst/>
                          <a:uLnTx/>
                          <a:uFillTx/>
                          <a:latin typeface="Calibri"/>
                          <a:ea typeface="+mn-ea"/>
                          <a:cs typeface="+mn-cs"/>
                        </a:rPr>
                        <a:t>
 Claude ist abhängig. Nicht nur von Alkohol, sondern auch von Cannabis, Amphetamin und ist zusätzlich dazu auch psychisch erkrankt. Nach mehreren Entgiftungen ist er seit sieben Jahren clean. Doch es fehlt ihm eine Selbsthilfegruppe, die sich nicht nur auf Alkohol oder auf Drogen bezieht, sondern eine Anlaufstelle für generelle Sucht bildet. 
Deswegen gründet er in Menden selbst eine Selbsthilfegruppe, um für sich und für andere einen sicheren Raum zu schaffen. 
Welche Erfahrungen hast du mit dem Thema Sucht? 
👩‍💻 Autorin: Elisabeth Konstantinidi 
#Suchtberatung #Suchterkrankung #Selbsthilfegruppe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12044</a:t>
                      </a:r>
                    </a:p>
                  </a:txBody>
                  <a:tcPr/>
                </a:tc>
                <a:extLst>
                  <a:ext uri="{0D108BD9-81ED-4DB2-BD59-A6C34878D82A}">
                    <a16:rowId xmlns:a16="http://schemas.microsoft.com/office/drawing/2014/main" val="4044222128"/>
                  </a:ext>
                </a:extLst>
              </a:tr>
            </a:tbl>
          </a:graphicData>
        </a:graphic>
      </p:graphicFrame>
      <p:sp>
        <p:nvSpPr>
          <p:cNvPr id="4" name="Text Placeholder 3">
            <a:extLst>
              <a:ext uri="{FF2B5EF4-FFF2-40B4-BE49-F238E27FC236}">
                <a16:creationId xmlns:a16="http://schemas.microsoft.com/office/drawing/2014/main" id="{65F838DC-B03E-46E5-ADEA-F48CFF1E79D4}"/>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518930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BA2DA-FC14-4A16-B7B6-E2941929B8AB}"/>
              </a:ext>
            </a:extLst>
          </p:cNvPr>
          <p:cNvSpPr>
            <a:spLocks noGrp="1"/>
          </p:cNvSpPr>
          <p:nvPr>
            <p:ph type="title"/>
          </p:nvPr>
        </p:nvSpPr>
        <p:spPr/>
        <p:txBody>
          <a:bodyPr/>
          <a:lstStyle/>
          <a:p>
            <a:r>
              <a:rPr lang="de-DE"/>
              <a:t>Instagram Alle Posts des Zeitraums (mit Total Interactions) | lokalzeit - 17 of 18</a:t>
            </a:r>
            <a:endParaRPr lang="en-US"/>
          </a:p>
        </p:txBody>
      </p:sp>
      <p:graphicFrame>
        <p:nvGraphicFramePr>
          <p:cNvPr id="5" name="Table Placeholder 4">
            <a:extLst>
              <a:ext uri="{FF2B5EF4-FFF2-40B4-BE49-F238E27FC236}">
                <a16:creationId xmlns:a16="http://schemas.microsoft.com/office/drawing/2014/main" id="{D364B762-4799-4193-8EA0-39ADF9B2694C}"/>
              </a:ext>
            </a:extLst>
          </p:cNvPr>
          <p:cNvGraphicFramePr>
            <a:graphicFrameLocks noGrp="1"/>
          </p:cNvGraphicFramePr>
          <p:nvPr>
            <p:ph type="tbl" sz="quarter" idx="13"/>
            <p:extLst>
              <p:ext uri="{D42A27DB-BD31-4B8C-83A1-F6EECF244321}">
                <p14:modId xmlns:p14="http://schemas.microsoft.com/office/powerpoint/2010/main" val="316984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98028134"/>
                    </a:ext>
                  </a:extLst>
                </a:gridCol>
                <a:gridCol w="1316736">
                  <a:extLst>
                    <a:ext uri="{9D8B030D-6E8A-4147-A177-3AD203B41FA5}">
                      <a16:colId xmlns:a16="http://schemas.microsoft.com/office/drawing/2014/main" val="1254313993"/>
                    </a:ext>
                  </a:extLst>
                </a:gridCol>
                <a:gridCol w="1316736">
                  <a:extLst>
                    <a:ext uri="{9D8B030D-6E8A-4147-A177-3AD203B41FA5}">
                      <a16:colId xmlns:a16="http://schemas.microsoft.com/office/drawing/2014/main" val="4163810311"/>
                    </a:ext>
                  </a:extLst>
                </a:gridCol>
                <a:gridCol w="1316736">
                  <a:extLst>
                    <a:ext uri="{9D8B030D-6E8A-4147-A177-3AD203B41FA5}">
                      <a16:colId xmlns:a16="http://schemas.microsoft.com/office/drawing/2014/main" val="3689836794"/>
                    </a:ext>
                  </a:extLst>
                </a:gridCol>
                <a:gridCol w="1316736">
                  <a:extLst>
                    <a:ext uri="{9D8B030D-6E8A-4147-A177-3AD203B41FA5}">
                      <a16:colId xmlns:a16="http://schemas.microsoft.com/office/drawing/2014/main" val="1427085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76085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- 2025-04-07 13:35:00</a:t>
                      </a:r>
                      <a:r>
                        <a:rPr kumimoji="0" lang="de-DE" sz="1000" b="0" i="0" u="none" strike="noStrike" kern="1200" cap="none" spc="0" normalizeH="0" baseline="0" noProof="0">
                          <a:ln>
                            <a:noFill/>
                          </a:ln>
                          <a:solidFill>
                            <a:prstClr val="black"/>
                          </a:solidFill>
                          <a:effectLst/>
                          <a:uLnTx/>
                          <a:uFillTx/>
                          <a:latin typeface="Calibri"/>
                          <a:ea typeface="+mn-ea"/>
                          <a:cs typeface="+mn-cs"/>
                        </a:rPr>
                        <a:t>
 Ilyas Can Kali hat den Junior-Weltmeister-Gürtel des Boxverbandes WBO. Der 23-jährige Bielefelder trainiert jeden Tag für seine Karriere als Profiboxer. 🥊 
Dabei sah nicht immer alles danach aus, als könnte Can seinen Traum verwirklichen. Als Kind litt er an einem Herzfehler. Erst durch eine Operation konnte er mit dem Sport anfangen. Mit Disziplin und Leidenschaft trainiert er jetzt weiter, um seinen Gürtel zu verteidigen. 💪 
👨‍💻 Autor: Max Meis 
#Herzfehler #Sport #Boxen #Fitness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8794</a:t>
                      </a:r>
                    </a:p>
                  </a:txBody>
                  <a:tcPr/>
                </a:tc>
                <a:extLst>
                  <a:ext uri="{0D108BD9-81ED-4DB2-BD59-A6C34878D82A}">
                    <a16:rowId xmlns:a16="http://schemas.microsoft.com/office/drawing/2014/main" val="4252571649"/>
                  </a:ext>
                </a:extLst>
              </a:tr>
            </a:tbl>
          </a:graphicData>
        </a:graphic>
      </p:graphicFrame>
      <p:sp>
        <p:nvSpPr>
          <p:cNvPr id="4" name="Text Placeholder 3">
            <a:extLst>
              <a:ext uri="{FF2B5EF4-FFF2-40B4-BE49-F238E27FC236}">
                <a16:creationId xmlns:a16="http://schemas.microsoft.com/office/drawing/2014/main" id="{4EFC42CE-1D8E-4633-94F2-CC2D1545BCDD}"/>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2077175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9A847-062B-465F-8031-BAED125C105F}"/>
              </a:ext>
            </a:extLst>
          </p:cNvPr>
          <p:cNvSpPr>
            <a:spLocks noGrp="1"/>
          </p:cNvSpPr>
          <p:nvPr>
            <p:ph type="title"/>
          </p:nvPr>
        </p:nvSpPr>
        <p:spPr/>
        <p:txBody>
          <a:bodyPr/>
          <a:lstStyle/>
          <a:p>
            <a:r>
              <a:rPr lang="de-DE"/>
              <a:t>Instagram Alle Posts des Zeitraums (mit Total Interactions) | lokalzeit - 18 of 18</a:t>
            </a:r>
            <a:endParaRPr lang="en-US"/>
          </a:p>
        </p:txBody>
      </p:sp>
      <p:graphicFrame>
        <p:nvGraphicFramePr>
          <p:cNvPr id="5" name="Table Placeholder 4">
            <a:extLst>
              <a:ext uri="{FF2B5EF4-FFF2-40B4-BE49-F238E27FC236}">
                <a16:creationId xmlns:a16="http://schemas.microsoft.com/office/drawing/2014/main" id="{35A48872-ABD6-46A7-B235-8E5BFC0A9948}"/>
              </a:ext>
            </a:extLst>
          </p:cNvPr>
          <p:cNvGraphicFramePr>
            <a:graphicFrameLocks noGrp="1"/>
          </p:cNvGraphicFramePr>
          <p:nvPr>
            <p:ph type="tbl" sz="quarter" idx="13"/>
            <p:extLst>
              <p:ext uri="{D42A27DB-BD31-4B8C-83A1-F6EECF244321}">
                <p14:modId xmlns:p14="http://schemas.microsoft.com/office/powerpoint/2010/main" val="111079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75105188"/>
                    </a:ext>
                  </a:extLst>
                </a:gridCol>
                <a:gridCol w="1316736">
                  <a:extLst>
                    <a:ext uri="{9D8B030D-6E8A-4147-A177-3AD203B41FA5}">
                      <a16:colId xmlns:a16="http://schemas.microsoft.com/office/drawing/2014/main" val="1471232085"/>
                    </a:ext>
                  </a:extLst>
                </a:gridCol>
                <a:gridCol w="1316736">
                  <a:extLst>
                    <a:ext uri="{9D8B030D-6E8A-4147-A177-3AD203B41FA5}">
                      <a16:colId xmlns:a16="http://schemas.microsoft.com/office/drawing/2014/main" val="3236088905"/>
                    </a:ext>
                  </a:extLst>
                </a:gridCol>
                <a:gridCol w="1316736">
                  <a:extLst>
                    <a:ext uri="{9D8B030D-6E8A-4147-A177-3AD203B41FA5}">
                      <a16:colId xmlns:a16="http://schemas.microsoft.com/office/drawing/2014/main" val="4200410409"/>
                    </a:ext>
                  </a:extLst>
                </a:gridCol>
                <a:gridCol w="1316736">
                  <a:extLst>
                    <a:ext uri="{9D8B030D-6E8A-4147-A177-3AD203B41FA5}">
                      <a16:colId xmlns:a16="http://schemas.microsoft.com/office/drawing/2014/main" val="136296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9032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- 2025-04-08 13:40:00</a:t>
                      </a:r>
                      <a:r>
                        <a:rPr kumimoji="0" lang="de-DE" sz="1000" b="0" i="0" u="none" strike="noStrike" kern="1200" cap="none" spc="0" normalizeH="0" baseline="0" noProof="0">
                          <a:ln>
                            <a:noFill/>
                          </a:ln>
                          <a:solidFill>
                            <a:prstClr val="black"/>
                          </a:solidFill>
                          <a:effectLst/>
                          <a:uLnTx/>
                          <a:uFillTx/>
                          <a:latin typeface="Calibri"/>
                          <a:ea typeface="+mn-ea"/>
                          <a:cs typeface="+mn-cs"/>
                        </a:rPr>
                        <a:t>
 Aktuell bisschen planlos? Wie wäre es mit einem FSJ? 🤔  
Can hat sein FSJ beim TuS 05 Oberpleis in Königswinter gemacht und dort ein Jahr lang im Sportverein und in der Schule gearbeitet. Hier verrät er euch, was ihm gefallen hat und worauf er hätte verzichten können.🤸‍♂️⚽️  
#Freiwilligendienst #FSJ #Jobsuche #Bonn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8565</a:t>
                      </a:r>
                    </a:p>
                  </a:txBody>
                  <a:tcPr/>
                </a:tc>
                <a:extLst>
                  <a:ext uri="{0D108BD9-81ED-4DB2-BD59-A6C34878D82A}">
                    <a16:rowId xmlns:a16="http://schemas.microsoft.com/office/drawing/2014/main" val="208068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- 2025-04-13 16:25:00</a:t>
                      </a:r>
                      <a:r>
                        <a:rPr kumimoji="0" lang="de-DE" sz="1000" b="0" i="0" u="none" strike="noStrike" kern="1200" cap="none" spc="0" normalizeH="0" baseline="0" noProof="0">
                          <a:ln>
                            <a:noFill/>
                          </a:ln>
                          <a:solidFill>
                            <a:prstClr val="black"/>
                          </a:solidFill>
                          <a:effectLst/>
                          <a:uLnTx/>
                          <a:uFillTx/>
                          <a:latin typeface="Calibri"/>
                          <a:ea typeface="+mn-ea"/>
                          <a:cs typeface="+mn-cs"/>
                        </a:rPr>
                        <a:t>
 Kegeln ist kompliziert? 🤔
Nein, nicht wenn es nach André, Marcel und Matthias geht. 🎳 
Die Kegler spielen leidenschaftlich gerne und haben ein kleines 1x1 für den Sport aufgestellt. 
Wer probiert das das nächste Mal aus? 😃
#Kegeln #Kegelbahn #Heiligenhaus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6883</a:t>
                      </a:r>
                    </a:p>
                  </a:txBody>
                  <a:tcPr/>
                </a:tc>
                <a:extLst>
                  <a:ext uri="{0D108BD9-81ED-4DB2-BD59-A6C34878D82A}">
                    <a16:rowId xmlns:a16="http://schemas.microsoft.com/office/drawing/2014/main" val="2711719444"/>
                  </a:ext>
                </a:extLst>
              </a:tr>
            </a:tbl>
          </a:graphicData>
        </a:graphic>
      </p:graphicFrame>
      <p:sp>
        <p:nvSpPr>
          <p:cNvPr id="4" name="Text Placeholder 3">
            <a:extLst>
              <a:ext uri="{FF2B5EF4-FFF2-40B4-BE49-F238E27FC236}">
                <a16:creationId xmlns:a16="http://schemas.microsoft.com/office/drawing/2014/main" id="{176A2158-411A-44D3-BE5A-96AF5B519851}"/>
              </a:ext>
            </a:extLst>
          </p:cNvPr>
          <p:cNvSpPr>
            <a:spLocks noGrp="1"/>
          </p:cNvSpPr>
          <p:nvPr>
            <p:ph type="body" sz="quarter" idx="14"/>
          </p:nvPr>
        </p:nvSpPr>
        <p:spPr/>
        <p:txBody>
          <a:bodyPr/>
          <a:lstStyle/>
          <a:p>
            <a:r>
              <a:rPr lang="en-US"/>
              <a:t>07/04/2025 - 13/04/2025</a:t>
            </a:r>
          </a:p>
        </p:txBody>
      </p:sp>
    </p:spTree>
    <p:extLst>
      <p:ext uri="{BB962C8B-B14F-4D97-AF65-F5344CB8AC3E}">
        <p14:creationId xmlns:p14="http://schemas.microsoft.com/office/powerpoint/2010/main" val="37129467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2691</Words>
  <Application>Microsoft Office PowerPoint</Application>
  <PresentationFormat>On-screen Show (4:3)</PresentationFormat>
  <Paragraphs>226</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Instagram Alle Posts des Zeitraums (mit Total Interactions) | lokalzeit - 1 of 18</vt:lpstr>
      <vt:lpstr>Instagram Alle Posts des Zeitraums (mit Total Interactions) | lokalzeit - 2 of 18</vt:lpstr>
      <vt:lpstr>Instagram Alle Posts des Zeitraums (mit Total Interactions) | lokalzeit - 3 of 18</vt:lpstr>
      <vt:lpstr>Instagram Alle Posts des Zeitraums (mit Total Interactions) | lokalzeit - 4 of 18</vt:lpstr>
      <vt:lpstr>Instagram Alle Posts des Zeitraums (mit Total Interactions) | lokalzeit - 5 of 18</vt:lpstr>
      <vt:lpstr>Instagram Alle Posts des Zeitraums (mit Total Interactions) | lokalzeit - 6 of 18</vt:lpstr>
      <vt:lpstr>Instagram Alle Posts des Zeitraums (mit Total Interactions) | lokalzeit - 7 of 18</vt:lpstr>
      <vt:lpstr>Instagram Alle Posts des Zeitraums (mit Total Interactions) | lokalzeit - 8 of 18</vt:lpstr>
      <vt:lpstr>Instagram Alle Posts des Zeitraums (mit Total Interactions) | lokalzeit - 9 of 18</vt:lpstr>
      <vt:lpstr>Instagram Alle Posts des Zeitraums (mit Total Interactions) | lokalzeit - 10 of 18</vt:lpstr>
      <vt:lpstr>Instagram Alle Posts des Zeitraums (mit Total Interactions) | lokalzeit - 11 of 18</vt:lpstr>
      <vt:lpstr>Instagram Alle Posts des Zeitraums (mit Total Interactions) | lokalzeit - 12 of 18</vt:lpstr>
      <vt:lpstr>Instagram Alle Posts des Zeitraums (mit Total Interactions) | lokalzeit - 13 of 18</vt:lpstr>
      <vt:lpstr>Instagram Alle Posts des Zeitraums (mit Total Interactions) | lokalzeit - 14 of 18</vt:lpstr>
      <vt:lpstr>Instagram Alle Posts des Zeitraums (mit Total Interactions) | lokalzeit - 15 of 18</vt:lpstr>
      <vt:lpstr>Instagram Alle Posts des Zeitraums (mit Total Interactions) | lokalzeit - 16 of 18</vt:lpstr>
      <vt:lpstr>Instagram Alle Posts des Zeitraums (mit Total Interactions) | lokalzeit - 17 of 18</vt:lpstr>
      <vt:lpstr>Instagram Alle Posts des Zeitraums (mit Total Interactions) | lokalzeit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18</dc:title>
  <dc:creator>Frederik Born</dc:creator>
  <cp:lastModifiedBy>Frederik Born</cp:lastModifiedBy>
  <cp:revision>1</cp:revision>
  <dcterms:created xsi:type="dcterms:W3CDTF">2025-04-14T11:26:13Z</dcterms:created>
  <dcterms:modified xsi:type="dcterms:W3CDTF">2025-04-14T11:27:19Z</dcterms:modified>
</cp:coreProperties>
</file>