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5E922-5A51-48FC-AF4C-4A995226613F}"/>
              </a:ext>
            </a:extLst>
          </p:cNvPr>
          <p:cNvSpPr>
            <a:spLocks noGrp="1"/>
          </p:cNvSpPr>
          <p:nvPr>
            <p:ph type="title"/>
          </p:nvPr>
        </p:nvSpPr>
        <p:spPr/>
        <p:txBody>
          <a:bodyPr/>
          <a:lstStyle/>
          <a:p>
            <a:r>
              <a:rPr lang="de-DE"/>
              <a:t>Instagram Alle Posts des Zeitraums (mit Total Interactions) | lokalzeit - 1 of 18</a:t>
            </a:r>
            <a:endParaRPr lang="en-US"/>
          </a:p>
        </p:txBody>
      </p:sp>
      <p:graphicFrame>
        <p:nvGraphicFramePr>
          <p:cNvPr id="5" name="Table Placeholder 4">
            <a:extLst>
              <a:ext uri="{FF2B5EF4-FFF2-40B4-BE49-F238E27FC236}">
                <a16:creationId xmlns:a16="http://schemas.microsoft.com/office/drawing/2014/main" id="{C17EF212-87B7-41F3-8011-FF9D5876AF28}"/>
              </a:ext>
            </a:extLst>
          </p:cNvPr>
          <p:cNvGraphicFramePr>
            <a:graphicFrameLocks noGrp="1"/>
          </p:cNvGraphicFramePr>
          <p:nvPr>
            <p:ph type="tbl" sz="quarter" idx="13"/>
            <p:extLst>
              <p:ext uri="{D42A27DB-BD31-4B8C-83A1-F6EECF244321}">
                <p14:modId xmlns:p14="http://schemas.microsoft.com/office/powerpoint/2010/main" val="1370708889"/>
              </p:ext>
            </p:extLst>
          </p:nvPr>
        </p:nvGraphicFramePr>
        <p:xfrm>
          <a:off x="457200" y="1731963"/>
          <a:ext cx="7982712" cy="741680"/>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159173640"/>
                    </a:ext>
                  </a:extLst>
                </a:gridCol>
                <a:gridCol w="1316736">
                  <a:extLst>
                    <a:ext uri="{9D8B030D-6E8A-4147-A177-3AD203B41FA5}">
                      <a16:colId xmlns:a16="http://schemas.microsoft.com/office/drawing/2014/main" val="3995978341"/>
                    </a:ext>
                  </a:extLst>
                </a:gridCol>
                <a:gridCol w="1316736">
                  <a:extLst>
                    <a:ext uri="{9D8B030D-6E8A-4147-A177-3AD203B41FA5}">
                      <a16:colId xmlns:a16="http://schemas.microsoft.com/office/drawing/2014/main" val="1323185358"/>
                    </a:ext>
                  </a:extLst>
                </a:gridCol>
                <a:gridCol w="1316736">
                  <a:extLst>
                    <a:ext uri="{9D8B030D-6E8A-4147-A177-3AD203B41FA5}">
                      <a16:colId xmlns:a16="http://schemas.microsoft.com/office/drawing/2014/main" val="2395683766"/>
                    </a:ext>
                  </a:extLst>
                </a:gridCol>
                <a:gridCol w="1316736">
                  <a:extLst>
                    <a:ext uri="{9D8B030D-6E8A-4147-A177-3AD203B41FA5}">
                      <a16:colId xmlns:a16="http://schemas.microsoft.com/office/drawing/2014/main" val="3515811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806647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- 2025-04-04 16:45:00</a:t>
                      </a:r>
                      <a:r>
                        <a:rPr kumimoji="0" lang="de-DE" sz="1000" b="0" i="0" u="none" strike="noStrike" kern="1200" cap="none" spc="0" normalizeH="0" baseline="0" noProof="0">
                          <a:ln>
                            <a:noFill/>
                          </a:ln>
                          <a:solidFill>
                            <a:prstClr val="black"/>
                          </a:solidFill>
                          <a:effectLst/>
                          <a:uLnTx/>
                          <a:uFillTx/>
                          <a:latin typeface="Calibri"/>
                          <a:ea typeface="+mn-ea"/>
                          <a:cs typeface="+mn-cs"/>
                        </a:rPr>
                        <a:t>
 Früher war Walter Boosfeld Zahnarzt, jetzt ist er eigentlich Rentner. Er hat sein Haus in Aachen restauriert, schraubt gern an Oldtimern rum, macht am liebsten alles selbst.  
Als sein Gartentor kaputt geht, kommt er aber nicht weiter. Er fährt zu einem Tischler. Dort in der Werkstatt packt ihn der Ehrgeiz: Hier könnte er viel lernen. 💡 
Und weil Walter keine halben Sachen macht, guckt er sich nicht etwa ein Youtube-Tutorial an, sondern macht gleich eine ganze Ausbildung. Mittlerweile ist er 66 und im zweiten Lehrjahr zum Tischler. 💪 
#Handwerk #Selfmade #Tischler #Lokalzeit #WDR #ARD #Aachen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1098438</a:t>
                      </a:r>
                    </a:p>
                  </a:txBody>
                  <a:tcPr/>
                </a:tc>
                <a:extLst>
                  <a:ext uri="{0D108BD9-81ED-4DB2-BD59-A6C34878D82A}">
                    <a16:rowId xmlns:a16="http://schemas.microsoft.com/office/drawing/2014/main" val="525625234"/>
                  </a:ext>
                </a:extLst>
              </a:tr>
            </a:tbl>
          </a:graphicData>
        </a:graphic>
      </p:graphicFrame>
      <p:sp>
        <p:nvSpPr>
          <p:cNvPr id="4" name="Text Placeholder 3">
            <a:extLst>
              <a:ext uri="{FF2B5EF4-FFF2-40B4-BE49-F238E27FC236}">
                <a16:creationId xmlns:a16="http://schemas.microsoft.com/office/drawing/2014/main" id="{07787560-B346-4D4F-8C5B-12D2F62437C5}"/>
              </a:ext>
            </a:extLst>
          </p:cNvPr>
          <p:cNvSpPr>
            <a:spLocks noGrp="1"/>
          </p:cNvSpPr>
          <p:nvPr>
            <p:ph type="body" sz="quarter" idx="14"/>
          </p:nvPr>
        </p:nvSpPr>
        <p:spPr/>
        <p:txBody>
          <a:bodyPr/>
          <a:lstStyle/>
          <a:p>
            <a:r>
              <a:rPr lang="en-US"/>
              <a:t>31/03/2025 - 06/04/2025</a:t>
            </a:r>
          </a:p>
        </p:txBody>
      </p:sp>
    </p:spTree>
    <p:extLst>
      <p:ext uri="{BB962C8B-B14F-4D97-AF65-F5344CB8AC3E}">
        <p14:creationId xmlns:p14="http://schemas.microsoft.com/office/powerpoint/2010/main" val="2435904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BE69A-729E-4985-A6E7-5C3DF1B3F1E0}"/>
              </a:ext>
            </a:extLst>
          </p:cNvPr>
          <p:cNvSpPr>
            <a:spLocks noGrp="1"/>
          </p:cNvSpPr>
          <p:nvPr>
            <p:ph type="title"/>
          </p:nvPr>
        </p:nvSpPr>
        <p:spPr/>
        <p:txBody>
          <a:bodyPr/>
          <a:lstStyle/>
          <a:p>
            <a:r>
              <a:rPr lang="de-DE"/>
              <a:t>Instagram Alle Posts des Zeitraums (mit Total Interactions) | lokalzeit - 2 of 18</a:t>
            </a:r>
            <a:endParaRPr lang="en-US"/>
          </a:p>
        </p:txBody>
      </p:sp>
      <p:graphicFrame>
        <p:nvGraphicFramePr>
          <p:cNvPr id="5" name="Table Placeholder 4">
            <a:extLst>
              <a:ext uri="{FF2B5EF4-FFF2-40B4-BE49-F238E27FC236}">
                <a16:creationId xmlns:a16="http://schemas.microsoft.com/office/drawing/2014/main" id="{83601BD0-4708-4B55-9A5F-3BD5650B88B1}"/>
              </a:ext>
            </a:extLst>
          </p:cNvPr>
          <p:cNvGraphicFramePr>
            <a:graphicFrameLocks noGrp="1"/>
          </p:cNvGraphicFramePr>
          <p:nvPr>
            <p:ph type="tbl" sz="quarter" idx="13"/>
            <p:extLst>
              <p:ext uri="{D42A27DB-BD31-4B8C-83A1-F6EECF244321}">
                <p14:modId xmlns:p14="http://schemas.microsoft.com/office/powerpoint/2010/main" val="571865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770752589"/>
                    </a:ext>
                  </a:extLst>
                </a:gridCol>
                <a:gridCol w="1316736">
                  <a:extLst>
                    <a:ext uri="{9D8B030D-6E8A-4147-A177-3AD203B41FA5}">
                      <a16:colId xmlns:a16="http://schemas.microsoft.com/office/drawing/2014/main" val="3854746529"/>
                    </a:ext>
                  </a:extLst>
                </a:gridCol>
                <a:gridCol w="1316736">
                  <a:extLst>
                    <a:ext uri="{9D8B030D-6E8A-4147-A177-3AD203B41FA5}">
                      <a16:colId xmlns:a16="http://schemas.microsoft.com/office/drawing/2014/main" val="1720363581"/>
                    </a:ext>
                  </a:extLst>
                </a:gridCol>
                <a:gridCol w="1316736">
                  <a:extLst>
                    <a:ext uri="{9D8B030D-6E8A-4147-A177-3AD203B41FA5}">
                      <a16:colId xmlns:a16="http://schemas.microsoft.com/office/drawing/2014/main" val="1746759824"/>
                    </a:ext>
                  </a:extLst>
                </a:gridCol>
                <a:gridCol w="1316736">
                  <a:extLst>
                    <a:ext uri="{9D8B030D-6E8A-4147-A177-3AD203B41FA5}">
                      <a16:colId xmlns:a16="http://schemas.microsoft.com/office/drawing/2014/main" val="3045737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84935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- 2025-04-01 12:30:00</a:t>
                      </a:r>
                      <a:r>
                        <a:rPr kumimoji="0" lang="de-DE" sz="1000" b="0" i="0" u="none" strike="noStrike" kern="1200" cap="none" spc="0" normalizeH="0" baseline="0" noProof="0">
                          <a:ln>
                            <a:noFill/>
                          </a:ln>
                          <a:solidFill>
                            <a:prstClr val="black"/>
                          </a:solidFill>
                          <a:effectLst/>
                          <a:uLnTx/>
                          <a:uFillTx/>
                          <a:latin typeface="Calibri"/>
                          <a:ea typeface="+mn-ea"/>
                          <a:cs typeface="+mn-cs"/>
                        </a:rPr>
                        <a:t>
 Welche Sprachen kannst du? 🇫🇷🇮🇹🇪🇸🇹🇷 
Safaae Skayouite ist ein richtiges Sprachengenie! Die 25-Jährige kann sieben Sprachen fließend sprechen. Sie ist ein sogenannter „Polyglott“. 🤯 
Die Sprachen übt Safaae beim Sprachcafé „Café Lingua“ in der Uni Duisburg-Essen. An verschiedenen Sprachinseln sprechen die Leute beispielsweise Deutsch, Französisch, Spanisch, Italienisch oder Chinesisch. 💬 
Dort können alle Sprachen lernen und üben – kostenlos und auch nicht-Studierende treffen sich einmal im Monat in Duisburg und Essen. 🤗 
👨‍💻 Autor: Jonas Burgwinkel 
#Sprachen #Polyglott #Ehrenamt #Studileben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281465</a:t>
                      </a:r>
                    </a:p>
                  </a:txBody>
                  <a:tcPr/>
                </a:tc>
                <a:extLst>
                  <a:ext uri="{0D108BD9-81ED-4DB2-BD59-A6C34878D82A}">
                    <a16:rowId xmlns:a16="http://schemas.microsoft.com/office/drawing/2014/main" val="3919458335"/>
                  </a:ext>
                </a:extLst>
              </a:tr>
            </a:tbl>
          </a:graphicData>
        </a:graphic>
      </p:graphicFrame>
      <p:sp>
        <p:nvSpPr>
          <p:cNvPr id="4" name="Text Placeholder 3">
            <a:extLst>
              <a:ext uri="{FF2B5EF4-FFF2-40B4-BE49-F238E27FC236}">
                <a16:creationId xmlns:a16="http://schemas.microsoft.com/office/drawing/2014/main" id="{FF4BF077-3E34-47D7-B755-4FCB0D4B2181}"/>
              </a:ext>
            </a:extLst>
          </p:cNvPr>
          <p:cNvSpPr>
            <a:spLocks noGrp="1"/>
          </p:cNvSpPr>
          <p:nvPr>
            <p:ph type="body" sz="quarter" idx="14"/>
          </p:nvPr>
        </p:nvSpPr>
        <p:spPr/>
        <p:txBody>
          <a:bodyPr/>
          <a:lstStyle/>
          <a:p>
            <a:r>
              <a:rPr lang="en-US"/>
              <a:t>31/03/2025 - 06/04/2025</a:t>
            </a:r>
          </a:p>
        </p:txBody>
      </p:sp>
    </p:spTree>
    <p:extLst>
      <p:ext uri="{BB962C8B-B14F-4D97-AF65-F5344CB8AC3E}">
        <p14:creationId xmlns:p14="http://schemas.microsoft.com/office/powerpoint/2010/main" val="3630557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F069C-A1CD-4E83-B8C9-3E2B5674998E}"/>
              </a:ext>
            </a:extLst>
          </p:cNvPr>
          <p:cNvSpPr>
            <a:spLocks noGrp="1"/>
          </p:cNvSpPr>
          <p:nvPr>
            <p:ph type="title"/>
          </p:nvPr>
        </p:nvSpPr>
        <p:spPr/>
        <p:txBody>
          <a:bodyPr/>
          <a:lstStyle/>
          <a:p>
            <a:r>
              <a:rPr lang="de-DE"/>
              <a:t>Instagram Alle Posts des Zeitraums (mit Total Interactions) | lokalzeit - 3 of 18</a:t>
            </a:r>
            <a:endParaRPr lang="en-US"/>
          </a:p>
        </p:txBody>
      </p:sp>
      <p:graphicFrame>
        <p:nvGraphicFramePr>
          <p:cNvPr id="5" name="Table Placeholder 4">
            <a:extLst>
              <a:ext uri="{FF2B5EF4-FFF2-40B4-BE49-F238E27FC236}">
                <a16:creationId xmlns:a16="http://schemas.microsoft.com/office/drawing/2014/main" id="{BC35737C-05A1-480F-B740-B73211AB8F59}"/>
              </a:ext>
            </a:extLst>
          </p:cNvPr>
          <p:cNvGraphicFramePr>
            <a:graphicFrameLocks noGrp="1"/>
          </p:cNvGraphicFramePr>
          <p:nvPr>
            <p:ph type="tbl" sz="quarter" idx="13"/>
            <p:extLst>
              <p:ext uri="{D42A27DB-BD31-4B8C-83A1-F6EECF244321}">
                <p14:modId xmlns:p14="http://schemas.microsoft.com/office/powerpoint/2010/main" val="3049148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732558705"/>
                    </a:ext>
                  </a:extLst>
                </a:gridCol>
                <a:gridCol w="1316736">
                  <a:extLst>
                    <a:ext uri="{9D8B030D-6E8A-4147-A177-3AD203B41FA5}">
                      <a16:colId xmlns:a16="http://schemas.microsoft.com/office/drawing/2014/main" val="840597081"/>
                    </a:ext>
                  </a:extLst>
                </a:gridCol>
                <a:gridCol w="1316736">
                  <a:extLst>
                    <a:ext uri="{9D8B030D-6E8A-4147-A177-3AD203B41FA5}">
                      <a16:colId xmlns:a16="http://schemas.microsoft.com/office/drawing/2014/main" val="3760818568"/>
                    </a:ext>
                  </a:extLst>
                </a:gridCol>
                <a:gridCol w="1316736">
                  <a:extLst>
                    <a:ext uri="{9D8B030D-6E8A-4147-A177-3AD203B41FA5}">
                      <a16:colId xmlns:a16="http://schemas.microsoft.com/office/drawing/2014/main" val="2339109300"/>
                    </a:ext>
                  </a:extLst>
                </a:gridCol>
                <a:gridCol w="1316736">
                  <a:extLst>
                    <a:ext uri="{9D8B030D-6E8A-4147-A177-3AD203B41FA5}">
                      <a16:colId xmlns:a16="http://schemas.microsoft.com/office/drawing/2014/main" val="2367520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079258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- 2025-03-31 17:02:36</a:t>
                      </a:r>
                      <a:r>
                        <a:rPr kumimoji="0" lang="de-DE" sz="1000" b="0" i="0" u="none" strike="noStrike" kern="1200" cap="none" spc="0" normalizeH="0" baseline="0" noProof="0">
                          <a:ln>
                            <a:noFill/>
                          </a:ln>
                          <a:solidFill>
                            <a:prstClr val="black"/>
                          </a:solidFill>
                          <a:effectLst/>
                          <a:uLnTx/>
                          <a:uFillTx/>
                          <a:latin typeface="Calibri"/>
                          <a:ea typeface="+mn-ea"/>
                          <a:cs typeface="+mn-cs"/>
                        </a:rPr>
                        <a:t>
 Sebastian Horstmann hat eine Sehbehinderung und einen Hüftschaden. Aber um ihn muss sich niemand kümmern. Ganz im Gegenteil! Seit zehn Jahren arbeitet er im Pflegeheim „Haus Morgenglanz“ in Minden und nimmt sich Zeit für die Bewohnerinnen und Bewohner. 🧓 
Vorher hat Sebastian in einer Werkstatt für Menschen mit Behinderung gearbeitet. Dass er da nicht lange bleiben will, wusste er von Anfang an. Nach einem Praktikum im Pflegeheim hat er die Weiterbildung zum Betreuungsassistenten gemacht. 🎓 
👨‍💻 Autor: Simon Kaufmann 
#Inklusion #Pflege #Behinderung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257165</a:t>
                      </a:r>
                    </a:p>
                  </a:txBody>
                  <a:tcPr/>
                </a:tc>
                <a:extLst>
                  <a:ext uri="{0D108BD9-81ED-4DB2-BD59-A6C34878D82A}">
                    <a16:rowId xmlns:a16="http://schemas.microsoft.com/office/drawing/2014/main" val="3192549944"/>
                  </a:ext>
                </a:extLst>
              </a:tr>
            </a:tbl>
          </a:graphicData>
        </a:graphic>
      </p:graphicFrame>
      <p:sp>
        <p:nvSpPr>
          <p:cNvPr id="4" name="Text Placeholder 3">
            <a:extLst>
              <a:ext uri="{FF2B5EF4-FFF2-40B4-BE49-F238E27FC236}">
                <a16:creationId xmlns:a16="http://schemas.microsoft.com/office/drawing/2014/main" id="{E3EB2D23-E72C-47A7-A094-9435D3E55156}"/>
              </a:ext>
            </a:extLst>
          </p:cNvPr>
          <p:cNvSpPr>
            <a:spLocks noGrp="1"/>
          </p:cNvSpPr>
          <p:nvPr>
            <p:ph type="body" sz="quarter" idx="14"/>
          </p:nvPr>
        </p:nvSpPr>
        <p:spPr/>
        <p:txBody>
          <a:bodyPr/>
          <a:lstStyle/>
          <a:p>
            <a:r>
              <a:rPr lang="en-US"/>
              <a:t>31/03/2025 - 06/04/2025</a:t>
            </a:r>
          </a:p>
        </p:txBody>
      </p:sp>
    </p:spTree>
    <p:extLst>
      <p:ext uri="{BB962C8B-B14F-4D97-AF65-F5344CB8AC3E}">
        <p14:creationId xmlns:p14="http://schemas.microsoft.com/office/powerpoint/2010/main" val="576497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C0EAB-5152-478D-81E0-DA514EF7223B}"/>
              </a:ext>
            </a:extLst>
          </p:cNvPr>
          <p:cNvSpPr>
            <a:spLocks noGrp="1"/>
          </p:cNvSpPr>
          <p:nvPr>
            <p:ph type="title"/>
          </p:nvPr>
        </p:nvSpPr>
        <p:spPr/>
        <p:txBody>
          <a:bodyPr/>
          <a:lstStyle/>
          <a:p>
            <a:r>
              <a:rPr lang="de-DE"/>
              <a:t>Instagram Alle Posts des Zeitraums (mit Total Interactions) | lokalzeit - 4 of 18</a:t>
            </a:r>
            <a:endParaRPr lang="en-US"/>
          </a:p>
        </p:txBody>
      </p:sp>
      <p:graphicFrame>
        <p:nvGraphicFramePr>
          <p:cNvPr id="5" name="Table Placeholder 4">
            <a:extLst>
              <a:ext uri="{FF2B5EF4-FFF2-40B4-BE49-F238E27FC236}">
                <a16:creationId xmlns:a16="http://schemas.microsoft.com/office/drawing/2014/main" id="{D7E927DE-55E6-4DFB-9A6E-B829F967DB18}"/>
              </a:ext>
            </a:extLst>
          </p:cNvPr>
          <p:cNvGraphicFramePr>
            <a:graphicFrameLocks noGrp="1"/>
          </p:cNvGraphicFramePr>
          <p:nvPr>
            <p:ph type="tbl" sz="quarter" idx="13"/>
            <p:extLst>
              <p:ext uri="{D42A27DB-BD31-4B8C-83A1-F6EECF244321}">
                <p14:modId xmlns:p14="http://schemas.microsoft.com/office/powerpoint/2010/main" val="1990396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135016643"/>
                    </a:ext>
                  </a:extLst>
                </a:gridCol>
                <a:gridCol w="1316736">
                  <a:extLst>
                    <a:ext uri="{9D8B030D-6E8A-4147-A177-3AD203B41FA5}">
                      <a16:colId xmlns:a16="http://schemas.microsoft.com/office/drawing/2014/main" val="4226861600"/>
                    </a:ext>
                  </a:extLst>
                </a:gridCol>
                <a:gridCol w="1316736">
                  <a:extLst>
                    <a:ext uri="{9D8B030D-6E8A-4147-A177-3AD203B41FA5}">
                      <a16:colId xmlns:a16="http://schemas.microsoft.com/office/drawing/2014/main" val="2939130291"/>
                    </a:ext>
                  </a:extLst>
                </a:gridCol>
                <a:gridCol w="1316736">
                  <a:extLst>
                    <a:ext uri="{9D8B030D-6E8A-4147-A177-3AD203B41FA5}">
                      <a16:colId xmlns:a16="http://schemas.microsoft.com/office/drawing/2014/main" val="2315098037"/>
                    </a:ext>
                  </a:extLst>
                </a:gridCol>
                <a:gridCol w="1316736">
                  <a:extLst>
                    <a:ext uri="{9D8B030D-6E8A-4147-A177-3AD203B41FA5}">
                      <a16:colId xmlns:a16="http://schemas.microsoft.com/office/drawing/2014/main" val="1282676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743162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- 2025-03-31 13:55:00</a:t>
                      </a:r>
                      <a:r>
                        <a:rPr kumimoji="0" lang="de-DE" sz="1000" b="0" i="0" u="none" strike="noStrike" kern="1200" cap="none" spc="0" normalizeH="0" baseline="0" noProof="0">
                          <a:ln>
                            <a:noFill/>
                          </a:ln>
                          <a:solidFill>
                            <a:prstClr val="black"/>
                          </a:solidFill>
                          <a:effectLst/>
                          <a:uLnTx/>
                          <a:uFillTx/>
                          <a:latin typeface="Calibri"/>
                          <a:ea typeface="+mn-ea"/>
                          <a:cs typeface="+mn-cs"/>
                        </a:rPr>
                        <a:t>
 16 Jahre, kein Auto-Führerschein - und trotzdem mit dem eigenen Camper unterwegs. 🚐
Timons Geheimnis: Ein Mopedauto, welches er zum Mini-Camper umgebaut hat. Mit einem Führerschein AM (Mofa-Führerschein) können diese Leichtfahrzeuge tatsächlich schon mit 15 Jahren gefahren werden. 
Klein, wendig und das perfekte erste eigene Zuhause auf Rädern! 🤝
👩‍💻 Autorin: Anke Bösenberg 
#Camping #Moped #Mopedauto #Vanlife #Wanderlust #Camper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90852</a:t>
                      </a:r>
                    </a:p>
                  </a:txBody>
                  <a:tcPr/>
                </a:tc>
                <a:extLst>
                  <a:ext uri="{0D108BD9-81ED-4DB2-BD59-A6C34878D82A}">
                    <a16:rowId xmlns:a16="http://schemas.microsoft.com/office/drawing/2014/main" val="1437097182"/>
                  </a:ext>
                </a:extLst>
              </a:tr>
            </a:tbl>
          </a:graphicData>
        </a:graphic>
      </p:graphicFrame>
      <p:sp>
        <p:nvSpPr>
          <p:cNvPr id="4" name="Text Placeholder 3">
            <a:extLst>
              <a:ext uri="{FF2B5EF4-FFF2-40B4-BE49-F238E27FC236}">
                <a16:creationId xmlns:a16="http://schemas.microsoft.com/office/drawing/2014/main" id="{1A20F722-D3E1-4AE3-973F-9FF6FA6EB758}"/>
              </a:ext>
            </a:extLst>
          </p:cNvPr>
          <p:cNvSpPr>
            <a:spLocks noGrp="1"/>
          </p:cNvSpPr>
          <p:nvPr>
            <p:ph type="body" sz="quarter" idx="14"/>
          </p:nvPr>
        </p:nvSpPr>
        <p:spPr/>
        <p:txBody>
          <a:bodyPr/>
          <a:lstStyle/>
          <a:p>
            <a:r>
              <a:rPr lang="en-US"/>
              <a:t>31/03/2025 - 06/04/2025</a:t>
            </a:r>
          </a:p>
        </p:txBody>
      </p:sp>
    </p:spTree>
    <p:extLst>
      <p:ext uri="{BB962C8B-B14F-4D97-AF65-F5344CB8AC3E}">
        <p14:creationId xmlns:p14="http://schemas.microsoft.com/office/powerpoint/2010/main" val="2097278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D7842-3E99-4900-A83E-E8A3683C6A58}"/>
              </a:ext>
            </a:extLst>
          </p:cNvPr>
          <p:cNvSpPr>
            <a:spLocks noGrp="1"/>
          </p:cNvSpPr>
          <p:nvPr>
            <p:ph type="title"/>
          </p:nvPr>
        </p:nvSpPr>
        <p:spPr/>
        <p:txBody>
          <a:bodyPr/>
          <a:lstStyle/>
          <a:p>
            <a:r>
              <a:rPr lang="de-DE"/>
              <a:t>Instagram Alle Posts des Zeitraums (mit Total Interactions) | lokalzeit - 5 of 18</a:t>
            </a:r>
            <a:endParaRPr lang="en-US"/>
          </a:p>
        </p:txBody>
      </p:sp>
      <p:graphicFrame>
        <p:nvGraphicFramePr>
          <p:cNvPr id="5" name="Table Placeholder 4">
            <a:extLst>
              <a:ext uri="{FF2B5EF4-FFF2-40B4-BE49-F238E27FC236}">
                <a16:creationId xmlns:a16="http://schemas.microsoft.com/office/drawing/2014/main" id="{81133534-8268-480E-8AAB-D17C56E9E36E}"/>
              </a:ext>
            </a:extLst>
          </p:cNvPr>
          <p:cNvGraphicFramePr>
            <a:graphicFrameLocks noGrp="1"/>
          </p:cNvGraphicFramePr>
          <p:nvPr>
            <p:ph type="tbl" sz="quarter" idx="13"/>
            <p:extLst>
              <p:ext uri="{D42A27DB-BD31-4B8C-83A1-F6EECF244321}">
                <p14:modId xmlns:p14="http://schemas.microsoft.com/office/powerpoint/2010/main" val="1061281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040413411"/>
                    </a:ext>
                  </a:extLst>
                </a:gridCol>
                <a:gridCol w="1316736">
                  <a:extLst>
                    <a:ext uri="{9D8B030D-6E8A-4147-A177-3AD203B41FA5}">
                      <a16:colId xmlns:a16="http://schemas.microsoft.com/office/drawing/2014/main" val="4165168552"/>
                    </a:ext>
                  </a:extLst>
                </a:gridCol>
                <a:gridCol w="1316736">
                  <a:extLst>
                    <a:ext uri="{9D8B030D-6E8A-4147-A177-3AD203B41FA5}">
                      <a16:colId xmlns:a16="http://schemas.microsoft.com/office/drawing/2014/main" val="2619041343"/>
                    </a:ext>
                  </a:extLst>
                </a:gridCol>
                <a:gridCol w="1316736">
                  <a:extLst>
                    <a:ext uri="{9D8B030D-6E8A-4147-A177-3AD203B41FA5}">
                      <a16:colId xmlns:a16="http://schemas.microsoft.com/office/drawing/2014/main" val="2417744450"/>
                    </a:ext>
                  </a:extLst>
                </a:gridCol>
                <a:gridCol w="1316736">
                  <a:extLst>
                    <a:ext uri="{9D8B030D-6E8A-4147-A177-3AD203B41FA5}">
                      <a16:colId xmlns:a16="http://schemas.microsoft.com/office/drawing/2014/main" val="2103681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10528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- 2025-04-04 13:40:00</a:t>
                      </a:r>
                      <a:r>
                        <a:rPr kumimoji="0" lang="de-DE" sz="1000" b="0" i="0" u="none" strike="noStrike" kern="1200" cap="none" spc="0" normalizeH="0" baseline="0" noProof="0">
                          <a:ln>
                            <a:noFill/>
                          </a:ln>
                          <a:solidFill>
                            <a:prstClr val="black"/>
                          </a:solidFill>
                          <a:effectLst/>
                          <a:uLnTx/>
                          <a:uFillTx/>
                          <a:latin typeface="Calibri"/>
                          <a:ea typeface="+mn-ea"/>
                          <a:cs typeface="+mn-cs"/>
                        </a:rPr>
                        <a:t>
 Wie würdest du deine Zukunft planen, wenn du wüsstest, dass du nicht alt wirst? 🤔
Immer mehr Kinder mit lebensverkürzenden Krankheiten leben dank medizinischem Fortschritt viel länger als erwartet. ❤️ Eine von ihnen ist Riana aus Siegburg. Weltweit soll es nur 20 Menschen mit ihrer Krankheit geben.  
“Die wird höchstens 16”, lautete die Prognose der Ärzte. Inzwischen ist Riana 25 und genießt besonders die kleinen, normalen Momente des Alltags. 🙏
👩‍💻Autorin: Britta Schwanenberg 
#Hospiz #Frühling #Siegburg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65356</a:t>
                      </a:r>
                    </a:p>
                  </a:txBody>
                  <a:tcPr/>
                </a:tc>
                <a:extLst>
                  <a:ext uri="{0D108BD9-81ED-4DB2-BD59-A6C34878D82A}">
                    <a16:rowId xmlns:a16="http://schemas.microsoft.com/office/drawing/2014/main" val="255065278"/>
                  </a:ext>
                </a:extLst>
              </a:tr>
            </a:tbl>
          </a:graphicData>
        </a:graphic>
      </p:graphicFrame>
      <p:sp>
        <p:nvSpPr>
          <p:cNvPr id="4" name="Text Placeholder 3">
            <a:extLst>
              <a:ext uri="{FF2B5EF4-FFF2-40B4-BE49-F238E27FC236}">
                <a16:creationId xmlns:a16="http://schemas.microsoft.com/office/drawing/2014/main" id="{0E074A35-477C-4EC8-94EE-F4501581E30A}"/>
              </a:ext>
            </a:extLst>
          </p:cNvPr>
          <p:cNvSpPr>
            <a:spLocks noGrp="1"/>
          </p:cNvSpPr>
          <p:nvPr>
            <p:ph type="body" sz="quarter" idx="14"/>
          </p:nvPr>
        </p:nvSpPr>
        <p:spPr/>
        <p:txBody>
          <a:bodyPr/>
          <a:lstStyle/>
          <a:p>
            <a:r>
              <a:rPr lang="en-US"/>
              <a:t>31/03/2025 - 06/04/2025</a:t>
            </a:r>
          </a:p>
        </p:txBody>
      </p:sp>
    </p:spTree>
    <p:extLst>
      <p:ext uri="{BB962C8B-B14F-4D97-AF65-F5344CB8AC3E}">
        <p14:creationId xmlns:p14="http://schemas.microsoft.com/office/powerpoint/2010/main" val="689979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D3C3E-B327-454B-9EB7-AD53606FE50F}"/>
              </a:ext>
            </a:extLst>
          </p:cNvPr>
          <p:cNvSpPr>
            <a:spLocks noGrp="1"/>
          </p:cNvSpPr>
          <p:nvPr>
            <p:ph type="title"/>
          </p:nvPr>
        </p:nvSpPr>
        <p:spPr/>
        <p:txBody>
          <a:bodyPr/>
          <a:lstStyle/>
          <a:p>
            <a:r>
              <a:rPr lang="de-DE"/>
              <a:t>Instagram Alle Posts des Zeitraums (mit Total Interactions) | lokalzeit - 6 of 18</a:t>
            </a:r>
            <a:endParaRPr lang="en-US"/>
          </a:p>
        </p:txBody>
      </p:sp>
      <p:graphicFrame>
        <p:nvGraphicFramePr>
          <p:cNvPr id="5" name="Table Placeholder 4">
            <a:extLst>
              <a:ext uri="{FF2B5EF4-FFF2-40B4-BE49-F238E27FC236}">
                <a16:creationId xmlns:a16="http://schemas.microsoft.com/office/drawing/2014/main" id="{B2D1F4C0-36C6-4FBF-991B-4DF6ABBC4C18}"/>
              </a:ext>
            </a:extLst>
          </p:cNvPr>
          <p:cNvGraphicFramePr>
            <a:graphicFrameLocks noGrp="1"/>
          </p:cNvGraphicFramePr>
          <p:nvPr>
            <p:ph type="tbl" sz="quarter" idx="13"/>
            <p:extLst>
              <p:ext uri="{D42A27DB-BD31-4B8C-83A1-F6EECF244321}">
                <p14:modId xmlns:p14="http://schemas.microsoft.com/office/powerpoint/2010/main" val="1616660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815533771"/>
                    </a:ext>
                  </a:extLst>
                </a:gridCol>
                <a:gridCol w="1316736">
                  <a:extLst>
                    <a:ext uri="{9D8B030D-6E8A-4147-A177-3AD203B41FA5}">
                      <a16:colId xmlns:a16="http://schemas.microsoft.com/office/drawing/2014/main" val="2584336540"/>
                    </a:ext>
                  </a:extLst>
                </a:gridCol>
                <a:gridCol w="1316736">
                  <a:extLst>
                    <a:ext uri="{9D8B030D-6E8A-4147-A177-3AD203B41FA5}">
                      <a16:colId xmlns:a16="http://schemas.microsoft.com/office/drawing/2014/main" val="1840888055"/>
                    </a:ext>
                  </a:extLst>
                </a:gridCol>
                <a:gridCol w="1316736">
                  <a:extLst>
                    <a:ext uri="{9D8B030D-6E8A-4147-A177-3AD203B41FA5}">
                      <a16:colId xmlns:a16="http://schemas.microsoft.com/office/drawing/2014/main" val="954637859"/>
                    </a:ext>
                  </a:extLst>
                </a:gridCol>
                <a:gridCol w="1316736">
                  <a:extLst>
                    <a:ext uri="{9D8B030D-6E8A-4147-A177-3AD203B41FA5}">
                      <a16:colId xmlns:a16="http://schemas.microsoft.com/office/drawing/2014/main" val="3475161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273880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- 2025-04-03 10:14:29</a:t>
                      </a:r>
                      <a:r>
                        <a:rPr kumimoji="0" lang="de-DE" sz="1000" b="0" i="0" u="none" strike="noStrike" kern="1200" cap="none" spc="0" normalizeH="0" baseline="0" noProof="0">
                          <a:ln>
                            <a:noFill/>
                          </a:ln>
                          <a:solidFill>
                            <a:prstClr val="black"/>
                          </a:solidFill>
                          <a:effectLst/>
                          <a:uLnTx/>
                          <a:uFillTx/>
                          <a:latin typeface="Calibri"/>
                          <a:ea typeface="+mn-ea"/>
                          <a:cs typeface="+mn-cs"/>
                        </a:rPr>
                        <a:t>
 In der Kita St. Felix in Frankenforst wird eine Lücke geschlossen: An einem Nachmittag pro Woche dürfen die Kids länger bleiben – und das dank großartiger Ehrenamtlicher! 🙌 Während die Kleinen spielen, basteln und sich austoben, können Eltern die Zeit für sich oder ihre Arbeit nutzen. Mehr Betreuung = mehr Entspannung für alle! ✨ 
Was haltet ihr von diesem Modellprojekt? 
👩‍💻 Autorin: Hilde Braun 
#KitaInnovation #Ehrenamt #ElternGlück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53745</a:t>
                      </a:r>
                    </a:p>
                  </a:txBody>
                  <a:tcPr/>
                </a:tc>
                <a:extLst>
                  <a:ext uri="{0D108BD9-81ED-4DB2-BD59-A6C34878D82A}">
                    <a16:rowId xmlns:a16="http://schemas.microsoft.com/office/drawing/2014/main" val="2184909616"/>
                  </a:ext>
                </a:extLst>
              </a:tr>
            </a:tbl>
          </a:graphicData>
        </a:graphic>
      </p:graphicFrame>
      <p:sp>
        <p:nvSpPr>
          <p:cNvPr id="4" name="Text Placeholder 3">
            <a:extLst>
              <a:ext uri="{FF2B5EF4-FFF2-40B4-BE49-F238E27FC236}">
                <a16:creationId xmlns:a16="http://schemas.microsoft.com/office/drawing/2014/main" id="{F784FA28-7240-494B-9EC6-49FDA41B6CCD}"/>
              </a:ext>
            </a:extLst>
          </p:cNvPr>
          <p:cNvSpPr>
            <a:spLocks noGrp="1"/>
          </p:cNvSpPr>
          <p:nvPr>
            <p:ph type="body" sz="quarter" idx="14"/>
          </p:nvPr>
        </p:nvSpPr>
        <p:spPr/>
        <p:txBody>
          <a:bodyPr/>
          <a:lstStyle/>
          <a:p>
            <a:r>
              <a:rPr lang="en-US"/>
              <a:t>31/03/2025 - 06/04/2025</a:t>
            </a:r>
          </a:p>
        </p:txBody>
      </p:sp>
    </p:spTree>
    <p:extLst>
      <p:ext uri="{BB962C8B-B14F-4D97-AF65-F5344CB8AC3E}">
        <p14:creationId xmlns:p14="http://schemas.microsoft.com/office/powerpoint/2010/main" val="8800799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276ED-B689-49B7-B025-60C3C4591409}"/>
              </a:ext>
            </a:extLst>
          </p:cNvPr>
          <p:cNvSpPr>
            <a:spLocks noGrp="1"/>
          </p:cNvSpPr>
          <p:nvPr>
            <p:ph type="title"/>
          </p:nvPr>
        </p:nvSpPr>
        <p:spPr/>
        <p:txBody>
          <a:bodyPr/>
          <a:lstStyle/>
          <a:p>
            <a:r>
              <a:rPr lang="de-DE"/>
              <a:t>Instagram Alle Posts des Zeitraums (mit Total Interactions) | lokalzeit - 7 of 18</a:t>
            </a:r>
            <a:endParaRPr lang="en-US"/>
          </a:p>
        </p:txBody>
      </p:sp>
      <p:graphicFrame>
        <p:nvGraphicFramePr>
          <p:cNvPr id="5" name="Table Placeholder 4">
            <a:extLst>
              <a:ext uri="{FF2B5EF4-FFF2-40B4-BE49-F238E27FC236}">
                <a16:creationId xmlns:a16="http://schemas.microsoft.com/office/drawing/2014/main" id="{14B2B124-164A-4A9C-9B13-D91AC9CD14D6}"/>
              </a:ext>
            </a:extLst>
          </p:cNvPr>
          <p:cNvGraphicFramePr>
            <a:graphicFrameLocks noGrp="1"/>
          </p:cNvGraphicFramePr>
          <p:nvPr>
            <p:ph type="tbl" sz="quarter" idx="13"/>
            <p:extLst>
              <p:ext uri="{D42A27DB-BD31-4B8C-83A1-F6EECF244321}">
                <p14:modId xmlns:p14="http://schemas.microsoft.com/office/powerpoint/2010/main" val="3565793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506924654"/>
                    </a:ext>
                  </a:extLst>
                </a:gridCol>
                <a:gridCol w="1316736">
                  <a:extLst>
                    <a:ext uri="{9D8B030D-6E8A-4147-A177-3AD203B41FA5}">
                      <a16:colId xmlns:a16="http://schemas.microsoft.com/office/drawing/2014/main" val="4109896555"/>
                    </a:ext>
                  </a:extLst>
                </a:gridCol>
                <a:gridCol w="1316736">
                  <a:extLst>
                    <a:ext uri="{9D8B030D-6E8A-4147-A177-3AD203B41FA5}">
                      <a16:colId xmlns:a16="http://schemas.microsoft.com/office/drawing/2014/main" val="1236950344"/>
                    </a:ext>
                  </a:extLst>
                </a:gridCol>
                <a:gridCol w="1316736">
                  <a:extLst>
                    <a:ext uri="{9D8B030D-6E8A-4147-A177-3AD203B41FA5}">
                      <a16:colId xmlns:a16="http://schemas.microsoft.com/office/drawing/2014/main" val="3507263683"/>
                    </a:ext>
                  </a:extLst>
                </a:gridCol>
                <a:gridCol w="1316736">
                  <a:extLst>
                    <a:ext uri="{9D8B030D-6E8A-4147-A177-3AD203B41FA5}">
                      <a16:colId xmlns:a16="http://schemas.microsoft.com/office/drawing/2014/main" val="1294134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623682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- 2025-04-01 16:09:13</a:t>
                      </a:r>
                      <a:r>
                        <a:rPr kumimoji="0" lang="de-DE" sz="1000" b="0" i="0" u="none" strike="noStrike" kern="1200" cap="none" spc="0" normalizeH="0" baseline="0" noProof="0">
                          <a:ln>
                            <a:noFill/>
                          </a:ln>
                          <a:solidFill>
                            <a:prstClr val="black"/>
                          </a:solidFill>
                          <a:effectLst/>
                          <a:uLnTx/>
                          <a:uFillTx/>
                          <a:latin typeface="Calibri"/>
                          <a:ea typeface="+mn-ea"/>
                          <a:cs typeface="+mn-cs"/>
                        </a:rPr>
                        <a:t>
 Drei Tage darf Evelyn mit ihrem Sohn Emil nach seiner Geburt verbringen. Diese Zeit im Kinderhospiz empfindet sie als ein unglaublich wertvolles Geschenk. 
Wäre es nach den Ärztinnen und Ärzten gegangen, hätte es Emils kurzes Leben gar nicht gegeben. 
Im achten Schwangerschaftsmonat erfährt Evelyn eher beiläufig vom tödlichen Gendefekt ihres Sohnes. Rückblickend hätte sie sich von dem medizinischen Personal mehr Einfühlungsvermögen gewünscht. 
Richtig gut betreut wurde Evelyn erst im “Regenbogenland” in Düsseldorf. 
In dem Kinderhospiz verbringt sie nach der Geburt Zeit mit ihrem kleinen Wunder und kann sich von Emil verabschieden. ❤️ 
👨‍💻 Autor: Florian Zeeh 
#Sternenkind #Hospiz #Trisomie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52115</a:t>
                      </a:r>
                    </a:p>
                  </a:txBody>
                  <a:tcPr/>
                </a:tc>
                <a:extLst>
                  <a:ext uri="{0D108BD9-81ED-4DB2-BD59-A6C34878D82A}">
                    <a16:rowId xmlns:a16="http://schemas.microsoft.com/office/drawing/2014/main" val="3850465801"/>
                  </a:ext>
                </a:extLst>
              </a:tr>
            </a:tbl>
          </a:graphicData>
        </a:graphic>
      </p:graphicFrame>
      <p:sp>
        <p:nvSpPr>
          <p:cNvPr id="4" name="Text Placeholder 3">
            <a:extLst>
              <a:ext uri="{FF2B5EF4-FFF2-40B4-BE49-F238E27FC236}">
                <a16:creationId xmlns:a16="http://schemas.microsoft.com/office/drawing/2014/main" id="{B44AE0D6-DDDF-4DA8-8429-1DDCE63D9963}"/>
              </a:ext>
            </a:extLst>
          </p:cNvPr>
          <p:cNvSpPr>
            <a:spLocks noGrp="1"/>
          </p:cNvSpPr>
          <p:nvPr>
            <p:ph type="body" sz="quarter" idx="14"/>
          </p:nvPr>
        </p:nvSpPr>
        <p:spPr/>
        <p:txBody>
          <a:bodyPr/>
          <a:lstStyle/>
          <a:p>
            <a:r>
              <a:rPr lang="en-US"/>
              <a:t>31/03/2025 - 06/04/2025</a:t>
            </a:r>
          </a:p>
        </p:txBody>
      </p:sp>
    </p:spTree>
    <p:extLst>
      <p:ext uri="{BB962C8B-B14F-4D97-AF65-F5344CB8AC3E}">
        <p14:creationId xmlns:p14="http://schemas.microsoft.com/office/powerpoint/2010/main" val="3738343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80F71-4D56-412B-8572-67EC1D625DD7}"/>
              </a:ext>
            </a:extLst>
          </p:cNvPr>
          <p:cNvSpPr>
            <a:spLocks noGrp="1"/>
          </p:cNvSpPr>
          <p:nvPr>
            <p:ph type="title"/>
          </p:nvPr>
        </p:nvSpPr>
        <p:spPr/>
        <p:txBody>
          <a:bodyPr/>
          <a:lstStyle/>
          <a:p>
            <a:r>
              <a:rPr lang="de-DE"/>
              <a:t>Instagram Alle Posts des Zeitraums (mit Total Interactions) | lokalzeit - 8 of 18</a:t>
            </a:r>
            <a:endParaRPr lang="en-US"/>
          </a:p>
        </p:txBody>
      </p:sp>
      <p:graphicFrame>
        <p:nvGraphicFramePr>
          <p:cNvPr id="5" name="Table Placeholder 4">
            <a:extLst>
              <a:ext uri="{FF2B5EF4-FFF2-40B4-BE49-F238E27FC236}">
                <a16:creationId xmlns:a16="http://schemas.microsoft.com/office/drawing/2014/main" id="{E35F28BF-08A1-44F6-A6D9-294DD109B538}"/>
              </a:ext>
            </a:extLst>
          </p:cNvPr>
          <p:cNvGraphicFramePr>
            <a:graphicFrameLocks noGrp="1"/>
          </p:cNvGraphicFramePr>
          <p:nvPr>
            <p:ph type="tbl" sz="quarter" idx="13"/>
            <p:extLst>
              <p:ext uri="{D42A27DB-BD31-4B8C-83A1-F6EECF244321}">
                <p14:modId xmlns:p14="http://schemas.microsoft.com/office/powerpoint/2010/main" val="2372811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328241253"/>
                    </a:ext>
                  </a:extLst>
                </a:gridCol>
                <a:gridCol w="1316736">
                  <a:extLst>
                    <a:ext uri="{9D8B030D-6E8A-4147-A177-3AD203B41FA5}">
                      <a16:colId xmlns:a16="http://schemas.microsoft.com/office/drawing/2014/main" val="142680835"/>
                    </a:ext>
                  </a:extLst>
                </a:gridCol>
                <a:gridCol w="1316736">
                  <a:extLst>
                    <a:ext uri="{9D8B030D-6E8A-4147-A177-3AD203B41FA5}">
                      <a16:colId xmlns:a16="http://schemas.microsoft.com/office/drawing/2014/main" val="2298806558"/>
                    </a:ext>
                  </a:extLst>
                </a:gridCol>
                <a:gridCol w="1316736">
                  <a:extLst>
                    <a:ext uri="{9D8B030D-6E8A-4147-A177-3AD203B41FA5}">
                      <a16:colId xmlns:a16="http://schemas.microsoft.com/office/drawing/2014/main" val="3507600912"/>
                    </a:ext>
                  </a:extLst>
                </a:gridCol>
                <a:gridCol w="1316736">
                  <a:extLst>
                    <a:ext uri="{9D8B030D-6E8A-4147-A177-3AD203B41FA5}">
                      <a16:colId xmlns:a16="http://schemas.microsoft.com/office/drawing/2014/main" val="3252443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413383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- 2025-04-06 14:00:00</a:t>
                      </a:r>
                      <a:r>
                        <a:rPr kumimoji="0" lang="de-DE" sz="1000" b="0" i="0" u="none" strike="noStrike" kern="1200" cap="none" spc="0" normalizeH="0" baseline="0" noProof="0">
                          <a:ln>
                            <a:noFill/>
                          </a:ln>
                          <a:solidFill>
                            <a:prstClr val="black"/>
                          </a:solidFill>
                          <a:effectLst/>
                          <a:uLnTx/>
                          <a:uFillTx/>
                          <a:latin typeface="Calibri"/>
                          <a:ea typeface="+mn-ea"/>
                          <a:cs typeface="+mn-cs"/>
                        </a:rPr>
                        <a:t>
 Durch einen Fehler beim Ultraschall wird Kira Klems per Kaiserschnitt zu früh auf die Welt geholt. Ihre Eltern bangen um Kiras Leben. 🥺
Klar ist: Sie wird mit schweren Behinderungen leben. Doch Familie Klems lässt sich nicht unterkriegen. Durch verschiedene Therapien kann Kira heute viel mehr, als ihr jemals zugetraut wurde. 💪
Mit ihrer fröhlichen Art bereichert die 37-Jährige jede Probe der Lebenshilfe Singers in Waltrop. ❤️🎶 
👩‍💻Autorin: Katharina Hollstein 
#Lokalzeit #WDR #ARD #Inklusion #Behinderung #Chor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49886</a:t>
                      </a:r>
                    </a:p>
                  </a:txBody>
                  <a:tcPr/>
                </a:tc>
                <a:extLst>
                  <a:ext uri="{0D108BD9-81ED-4DB2-BD59-A6C34878D82A}">
                    <a16:rowId xmlns:a16="http://schemas.microsoft.com/office/drawing/2014/main" val="2985437425"/>
                  </a:ext>
                </a:extLst>
              </a:tr>
            </a:tbl>
          </a:graphicData>
        </a:graphic>
      </p:graphicFrame>
      <p:sp>
        <p:nvSpPr>
          <p:cNvPr id="4" name="Text Placeholder 3">
            <a:extLst>
              <a:ext uri="{FF2B5EF4-FFF2-40B4-BE49-F238E27FC236}">
                <a16:creationId xmlns:a16="http://schemas.microsoft.com/office/drawing/2014/main" id="{98782794-D18F-45D1-A2DC-4EBA27FF12C6}"/>
              </a:ext>
            </a:extLst>
          </p:cNvPr>
          <p:cNvSpPr>
            <a:spLocks noGrp="1"/>
          </p:cNvSpPr>
          <p:nvPr>
            <p:ph type="body" sz="quarter" idx="14"/>
          </p:nvPr>
        </p:nvSpPr>
        <p:spPr/>
        <p:txBody>
          <a:bodyPr/>
          <a:lstStyle/>
          <a:p>
            <a:r>
              <a:rPr lang="en-US"/>
              <a:t>31/03/2025 - 06/04/2025</a:t>
            </a:r>
          </a:p>
        </p:txBody>
      </p:sp>
    </p:spTree>
    <p:extLst>
      <p:ext uri="{BB962C8B-B14F-4D97-AF65-F5344CB8AC3E}">
        <p14:creationId xmlns:p14="http://schemas.microsoft.com/office/powerpoint/2010/main" val="24561332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DE2E4-5271-45E7-A256-1C0822EB9BB5}"/>
              </a:ext>
            </a:extLst>
          </p:cNvPr>
          <p:cNvSpPr>
            <a:spLocks noGrp="1"/>
          </p:cNvSpPr>
          <p:nvPr>
            <p:ph type="title"/>
          </p:nvPr>
        </p:nvSpPr>
        <p:spPr/>
        <p:txBody>
          <a:bodyPr/>
          <a:lstStyle/>
          <a:p>
            <a:r>
              <a:rPr lang="de-DE"/>
              <a:t>Instagram Alle Posts des Zeitraums (mit Total Interactions) | lokalzeit - 9 of 18</a:t>
            </a:r>
            <a:endParaRPr lang="en-US"/>
          </a:p>
        </p:txBody>
      </p:sp>
      <p:graphicFrame>
        <p:nvGraphicFramePr>
          <p:cNvPr id="5" name="Table Placeholder 4">
            <a:extLst>
              <a:ext uri="{FF2B5EF4-FFF2-40B4-BE49-F238E27FC236}">
                <a16:creationId xmlns:a16="http://schemas.microsoft.com/office/drawing/2014/main" id="{688A1ECF-3AFA-4EC5-9DA7-913484F74980}"/>
              </a:ext>
            </a:extLst>
          </p:cNvPr>
          <p:cNvGraphicFramePr>
            <a:graphicFrameLocks noGrp="1"/>
          </p:cNvGraphicFramePr>
          <p:nvPr>
            <p:ph type="tbl" sz="quarter" idx="13"/>
            <p:extLst>
              <p:ext uri="{D42A27DB-BD31-4B8C-83A1-F6EECF244321}">
                <p14:modId xmlns:p14="http://schemas.microsoft.com/office/powerpoint/2010/main" val="2936451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887191604"/>
                    </a:ext>
                  </a:extLst>
                </a:gridCol>
                <a:gridCol w="1316736">
                  <a:extLst>
                    <a:ext uri="{9D8B030D-6E8A-4147-A177-3AD203B41FA5}">
                      <a16:colId xmlns:a16="http://schemas.microsoft.com/office/drawing/2014/main" val="1123113525"/>
                    </a:ext>
                  </a:extLst>
                </a:gridCol>
                <a:gridCol w="1316736">
                  <a:extLst>
                    <a:ext uri="{9D8B030D-6E8A-4147-A177-3AD203B41FA5}">
                      <a16:colId xmlns:a16="http://schemas.microsoft.com/office/drawing/2014/main" val="3559364510"/>
                    </a:ext>
                  </a:extLst>
                </a:gridCol>
                <a:gridCol w="1316736">
                  <a:extLst>
                    <a:ext uri="{9D8B030D-6E8A-4147-A177-3AD203B41FA5}">
                      <a16:colId xmlns:a16="http://schemas.microsoft.com/office/drawing/2014/main" val="688232531"/>
                    </a:ext>
                  </a:extLst>
                </a:gridCol>
                <a:gridCol w="1316736">
                  <a:extLst>
                    <a:ext uri="{9D8B030D-6E8A-4147-A177-3AD203B41FA5}">
                      <a16:colId xmlns:a16="http://schemas.microsoft.com/office/drawing/2014/main" val="1459647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174170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- 2025-04-05 10:55:00</a:t>
                      </a:r>
                      <a:r>
                        <a:rPr kumimoji="0" lang="de-DE" sz="1000" b="0" i="0" u="none" strike="noStrike" kern="1200" cap="none" spc="0" normalizeH="0" baseline="0" noProof="0">
                          <a:ln>
                            <a:noFill/>
                          </a:ln>
                          <a:solidFill>
                            <a:prstClr val="black"/>
                          </a:solidFill>
                          <a:effectLst/>
                          <a:uLnTx/>
                          <a:uFillTx/>
                          <a:latin typeface="Calibri"/>
                          <a:ea typeface="+mn-ea"/>
                          <a:cs typeface="+mn-cs"/>
                        </a:rPr>
                        <a:t>
 Was würdest du tun, wenn dein Kind mit nur drei Jahren stirbt? 😔
Marcel Predehl hat genau das erlebt. An Weihnachten 2022 bekommt seine Tochter Leni die Diagnose Krebs, stirbt später an den Nebenwirkungen der Chemotherapie. 
Doch Marcel hat Leni ein Versprechen gegeben: Er schreibt ihr ein Buch – und will damit auch andere zum Nachdenken bringen. ❤️
lenis.garten.birdsandbooks 
👩‍💻Autorin: Katharina Hollstein 
#Trauer #Krebs #Familie #Lokalzeit #WDR #ARD #Castrop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32867</a:t>
                      </a:r>
                    </a:p>
                  </a:txBody>
                  <a:tcPr/>
                </a:tc>
                <a:extLst>
                  <a:ext uri="{0D108BD9-81ED-4DB2-BD59-A6C34878D82A}">
                    <a16:rowId xmlns:a16="http://schemas.microsoft.com/office/drawing/2014/main" val="2125230544"/>
                  </a:ext>
                </a:extLst>
              </a:tr>
            </a:tbl>
          </a:graphicData>
        </a:graphic>
      </p:graphicFrame>
      <p:sp>
        <p:nvSpPr>
          <p:cNvPr id="4" name="Text Placeholder 3">
            <a:extLst>
              <a:ext uri="{FF2B5EF4-FFF2-40B4-BE49-F238E27FC236}">
                <a16:creationId xmlns:a16="http://schemas.microsoft.com/office/drawing/2014/main" id="{D9B5DA03-B302-44A6-8A8F-ABC9D4802D89}"/>
              </a:ext>
            </a:extLst>
          </p:cNvPr>
          <p:cNvSpPr>
            <a:spLocks noGrp="1"/>
          </p:cNvSpPr>
          <p:nvPr>
            <p:ph type="body" sz="quarter" idx="14"/>
          </p:nvPr>
        </p:nvSpPr>
        <p:spPr/>
        <p:txBody>
          <a:bodyPr/>
          <a:lstStyle/>
          <a:p>
            <a:r>
              <a:rPr lang="en-US"/>
              <a:t>31/03/2025 - 06/04/2025</a:t>
            </a:r>
          </a:p>
        </p:txBody>
      </p:sp>
    </p:spTree>
    <p:extLst>
      <p:ext uri="{BB962C8B-B14F-4D97-AF65-F5344CB8AC3E}">
        <p14:creationId xmlns:p14="http://schemas.microsoft.com/office/powerpoint/2010/main" val="1925598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4A7C-709A-486C-BA19-8DF8B6BDE41B}"/>
              </a:ext>
            </a:extLst>
          </p:cNvPr>
          <p:cNvSpPr>
            <a:spLocks noGrp="1"/>
          </p:cNvSpPr>
          <p:nvPr>
            <p:ph type="title"/>
          </p:nvPr>
        </p:nvSpPr>
        <p:spPr/>
        <p:txBody>
          <a:bodyPr/>
          <a:lstStyle/>
          <a:p>
            <a:r>
              <a:rPr lang="de-DE"/>
              <a:t>Instagram Alle Posts des Zeitraums (mit Total Interactions) | lokalzeit - 10 of 18</a:t>
            </a:r>
            <a:endParaRPr lang="en-US"/>
          </a:p>
        </p:txBody>
      </p:sp>
      <p:graphicFrame>
        <p:nvGraphicFramePr>
          <p:cNvPr id="5" name="Table Placeholder 4">
            <a:extLst>
              <a:ext uri="{FF2B5EF4-FFF2-40B4-BE49-F238E27FC236}">
                <a16:creationId xmlns:a16="http://schemas.microsoft.com/office/drawing/2014/main" id="{8BB68095-4052-4A72-80F5-DD6FB1F2433B}"/>
              </a:ext>
            </a:extLst>
          </p:cNvPr>
          <p:cNvGraphicFramePr>
            <a:graphicFrameLocks noGrp="1"/>
          </p:cNvGraphicFramePr>
          <p:nvPr>
            <p:ph type="tbl" sz="quarter" idx="13"/>
            <p:extLst>
              <p:ext uri="{D42A27DB-BD31-4B8C-83A1-F6EECF244321}">
                <p14:modId xmlns:p14="http://schemas.microsoft.com/office/powerpoint/2010/main" val="4249139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223537175"/>
                    </a:ext>
                  </a:extLst>
                </a:gridCol>
                <a:gridCol w="1316736">
                  <a:extLst>
                    <a:ext uri="{9D8B030D-6E8A-4147-A177-3AD203B41FA5}">
                      <a16:colId xmlns:a16="http://schemas.microsoft.com/office/drawing/2014/main" val="3270552659"/>
                    </a:ext>
                  </a:extLst>
                </a:gridCol>
                <a:gridCol w="1316736">
                  <a:extLst>
                    <a:ext uri="{9D8B030D-6E8A-4147-A177-3AD203B41FA5}">
                      <a16:colId xmlns:a16="http://schemas.microsoft.com/office/drawing/2014/main" val="232194008"/>
                    </a:ext>
                  </a:extLst>
                </a:gridCol>
                <a:gridCol w="1316736">
                  <a:extLst>
                    <a:ext uri="{9D8B030D-6E8A-4147-A177-3AD203B41FA5}">
                      <a16:colId xmlns:a16="http://schemas.microsoft.com/office/drawing/2014/main" val="71678595"/>
                    </a:ext>
                  </a:extLst>
                </a:gridCol>
                <a:gridCol w="1316736">
                  <a:extLst>
                    <a:ext uri="{9D8B030D-6E8A-4147-A177-3AD203B41FA5}">
                      <a16:colId xmlns:a16="http://schemas.microsoft.com/office/drawing/2014/main" val="1440411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93618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- 2025-04-02 13:37:42</a:t>
                      </a:r>
                      <a:r>
                        <a:rPr kumimoji="0" lang="en-US" sz="1000" b="0" i="0" u="none" strike="noStrike" kern="1200" cap="none" spc="0" normalizeH="0" baseline="0" noProof="0">
                          <a:ln>
                            <a:noFill/>
                          </a:ln>
                          <a:solidFill>
                            <a:prstClr val="black"/>
                          </a:solidFill>
                          <a:effectLst/>
                          <a:uLnTx/>
                          <a:uFillTx/>
                          <a:latin typeface="Calibri"/>
                          <a:ea typeface="+mn-ea"/>
                          <a:cs typeface="+mn-cs"/>
                        </a:rPr>
                        <a:t>
 Arminia Bielefeld sorgt für eine Sensation und zieht ins DFB-Pokalfinale ein! 💙 
Nach dem 2:1 gegen Leverkusen gibt’s in der Kneipe kein Halten mehr – die Fans feiern, singen und träumen vom großen Triumph in Berlin. 🏆 
#DFBPokal #Fußball #ArminiaBielefeld #Finale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28439</a:t>
                      </a:r>
                    </a:p>
                  </a:txBody>
                  <a:tcPr/>
                </a:tc>
                <a:extLst>
                  <a:ext uri="{0D108BD9-81ED-4DB2-BD59-A6C34878D82A}">
                    <a16:rowId xmlns:a16="http://schemas.microsoft.com/office/drawing/2014/main" val="2360867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- 2025-04-02 16:20:00</a:t>
                      </a:r>
                      <a:r>
                        <a:rPr kumimoji="0" lang="de-DE" sz="1000" b="0" i="0" u="none" strike="noStrike" kern="1200" cap="none" spc="0" normalizeH="0" baseline="0" noProof="0">
                          <a:ln>
                            <a:noFill/>
                          </a:ln>
                          <a:solidFill>
                            <a:prstClr val="black"/>
                          </a:solidFill>
                          <a:effectLst/>
                          <a:uLnTx/>
                          <a:uFillTx/>
                          <a:latin typeface="Calibri"/>
                          <a:ea typeface="+mn-ea"/>
                          <a:cs typeface="+mn-cs"/>
                        </a:rPr>
                        <a:t>
 Bist du auch einsam in der Großstadt? 🏙️
Kim hat mit anderen aus ihrem Viertel einen Nachbarschaftstreff gegründet, damit sich ihre Nachbarn kennenlernen. Mittlerweile ist daraus ein Ort für Nachbarschaftshilfe, Sozialberatung, Café und regelmäßigen Aktionen geworden. 💗 
#Nachbarschaftshilfe #Einsamkeit #Dortmund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28361</a:t>
                      </a:r>
                    </a:p>
                  </a:txBody>
                  <a:tcPr/>
                </a:tc>
                <a:extLst>
                  <a:ext uri="{0D108BD9-81ED-4DB2-BD59-A6C34878D82A}">
                    <a16:rowId xmlns:a16="http://schemas.microsoft.com/office/drawing/2014/main" val="2156754433"/>
                  </a:ext>
                </a:extLst>
              </a:tr>
            </a:tbl>
          </a:graphicData>
        </a:graphic>
      </p:graphicFrame>
      <p:sp>
        <p:nvSpPr>
          <p:cNvPr id="4" name="Text Placeholder 3">
            <a:extLst>
              <a:ext uri="{FF2B5EF4-FFF2-40B4-BE49-F238E27FC236}">
                <a16:creationId xmlns:a16="http://schemas.microsoft.com/office/drawing/2014/main" id="{468DDC30-BB18-4C9C-AF43-3EFB2508429B}"/>
              </a:ext>
            </a:extLst>
          </p:cNvPr>
          <p:cNvSpPr>
            <a:spLocks noGrp="1"/>
          </p:cNvSpPr>
          <p:nvPr>
            <p:ph type="body" sz="quarter" idx="14"/>
          </p:nvPr>
        </p:nvSpPr>
        <p:spPr/>
        <p:txBody>
          <a:bodyPr/>
          <a:lstStyle/>
          <a:p>
            <a:r>
              <a:rPr lang="en-US"/>
              <a:t>31/03/2025 - 06/04/2025</a:t>
            </a:r>
          </a:p>
        </p:txBody>
      </p:sp>
    </p:spTree>
    <p:extLst>
      <p:ext uri="{BB962C8B-B14F-4D97-AF65-F5344CB8AC3E}">
        <p14:creationId xmlns:p14="http://schemas.microsoft.com/office/powerpoint/2010/main" val="2448508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D90B4-0A0D-48DB-AB38-791C593DDEFA}"/>
              </a:ext>
            </a:extLst>
          </p:cNvPr>
          <p:cNvSpPr>
            <a:spLocks noGrp="1"/>
          </p:cNvSpPr>
          <p:nvPr>
            <p:ph type="title"/>
          </p:nvPr>
        </p:nvSpPr>
        <p:spPr/>
        <p:txBody>
          <a:bodyPr/>
          <a:lstStyle/>
          <a:p>
            <a:r>
              <a:rPr lang="de-DE"/>
              <a:t>Instagram Alle Posts des Zeitraums (mit Total Interactions) | lokalzeit - 11 of 18</a:t>
            </a:r>
            <a:endParaRPr lang="en-US"/>
          </a:p>
        </p:txBody>
      </p:sp>
      <p:graphicFrame>
        <p:nvGraphicFramePr>
          <p:cNvPr id="5" name="Table Placeholder 4">
            <a:extLst>
              <a:ext uri="{FF2B5EF4-FFF2-40B4-BE49-F238E27FC236}">
                <a16:creationId xmlns:a16="http://schemas.microsoft.com/office/drawing/2014/main" id="{AB6489CD-3C54-4390-BA92-C5AB1D49177E}"/>
              </a:ext>
            </a:extLst>
          </p:cNvPr>
          <p:cNvGraphicFramePr>
            <a:graphicFrameLocks noGrp="1"/>
          </p:cNvGraphicFramePr>
          <p:nvPr>
            <p:ph type="tbl" sz="quarter" idx="13"/>
            <p:extLst>
              <p:ext uri="{D42A27DB-BD31-4B8C-83A1-F6EECF244321}">
                <p14:modId xmlns:p14="http://schemas.microsoft.com/office/powerpoint/2010/main" val="3941121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297532109"/>
                    </a:ext>
                  </a:extLst>
                </a:gridCol>
                <a:gridCol w="1316736">
                  <a:extLst>
                    <a:ext uri="{9D8B030D-6E8A-4147-A177-3AD203B41FA5}">
                      <a16:colId xmlns:a16="http://schemas.microsoft.com/office/drawing/2014/main" val="219966900"/>
                    </a:ext>
                  </a:extLst>
                </a:gridCol>
                <a:gridCol w="1316736">
                  <a:extLst>
                    <a:ext uri="{9D8B030D-6E8A-4147-A177-3AD203B41FA5}">
                      <a16:colId xmlns:a16="http://schemas.microsoft.com/office/drawing/2014/main" val="3407598063"/>
                    </a:ext>
                  </a:extLst>
                </a:gridCol>
                <a:gridCol w="1316736">
                  <a:extLst>
                    <a:ext uri="{9D8B030D-6E8A-4147-A177-3AD203B41FA5}">
                      <a16:colId xmlns:a16="http://schemas.microsoft.com/office/drawing/2014/main" val="3343123383"/>
                    </a:ext>
                  </a:extLst>
                </a:gridCol>
                <a:gridCol w="1316736">
                  <a:extLst>
                    <a:ext uri="{9D8B030D-6E8A-4147-A177-3AD203B41FA5}">
                      <a16:colId xmlns:a16="http://schemas.microsoft.com/office/drawing/2014/main" val="2607801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501195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- 2025-04-06 11:15:00</a:t>
                      </a:r>
                      <a:r>
                        <a:rPr kumimoji="0" lang="de-DE" sz="1000" b="0" i="0" u="none" strike="noStrike" kern="1200" cap="none" spc="0" normalizeH="0" baseline="0" noProof="0">
                          <a:ln>
                            <a:noFill/>
                          </a:ln>
                          <a:solidFill>
                            <a:prstClr val="black"/>
                          </a:solidFill>
                          <a:effectLst/>
                          <a:uLnTx/>
                          <a:uFillTx/>
                          <a:latin typeface="Calibri"/>
                          <a:ea typeface="+mn-ea"/>
                          <a:cs typeface="+mn-cs"/>
                        </a:rPr>
                        <a:t>
 Riesengroße Baugeräte zu bedienen - das ist für Tim Kiefer ein Traumjob. 🚜🏗️   In seinem alten Beruf war Tim nicht mehr glücklich. Deswegen fängt er mit 27 Jahren eine neue Ausbildung zum Baugeräteführer an. Und das mit Erfolg - am Ende wir er sogar zu einem der besten Auszubildenden Deutschlands gekürt. 💪 
👩‍💻Autorin: Olga Petrovic 
  #Ausbildung #Beruf #Baumaschinen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27565</a:t>
                      </a:r>
                    </a:p>
                  </a:txBody>
                  <a:tcPr/>
                </a:tc>
                <a:extLst>
                  <a:ext uri="{0D108BD9-81ED-4DB2-BD59-A6C34878D82A}">
                    <a16:rowId xmlns:a16="http://schemas.microsoft.com/office/drawing/2014/main" val="931675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- 2025-04-03 16:13:39</a:t>
                      </a:r>
                      <a:r>
                        <a:rPr kumimoji="0" lang="en-US" sz="1000" b="0" i="0" u="none" strike="noStrike" kern="1200" cap="none" spc="0" normalizeH="0" baseline="0" noProof="0">
                          <a:ln>
                            <a:noFill/>
                          </a:ln>
                          <a:solidFill>
                            <a:prstClr val="black"/>
                          </a:solidFill>
                          <a:effectLst/>
                          <a:uLnTx/>
                          <a:uFillTx/>
                          <a:latin typeface="Calibri"/>
                          <a:ea typeface="+mn-ea"/>
                          <a:cs typeface="+mn-cs"/>
                        </a:rPr>
                        <a:t>
 Im Restaurant in Ruhe in der Karte stöbern und das Lieblingsgericht auswählen, für Ibrahim Sansar geht das nur selten. Er ist blind. Ein Restaurant in Augustdorf (spartakus.augustdorf) bietet jetzt eine Speisekarte in Blindenschrift an. So können auch Menschen mit Sehbehinderung selbstständig auswählen.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Autor: Jan-Ole Niermann</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#Blind #Blindenschrift #Inklusion #Gastronomie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26503</a:t>
                      </a:r>
                    </a:p>
                  </a:txBody>
                  <a:tcPr/>
                </a:tc>
                <a:extLst>
                  <a:ext uri="{0D108BD9-81ED-4DB2-BD59-A6C34878D82A}">
                    <a16:rowId xmlns:a16="http://schemas.microsoft.com/office/drawing/2014/main" val="3065415735"/>
                  </a:ext>
                </a:extLst>
              </a:tr>
            </a:tbl>
          </a:graphicData>
        </a:graphic>
      </p:graphicFrame>
      <p:sp>
        <p:nvSpPr>
          <p:cNvPr id="4" name="Text Placeholder 3">
            <a:extLst>
              <a:ext uri="{FF2B5EF4-FFF2-40B4-BE49-F238E27FC236}">
                <a16:creationId xmlns:a16="http://schemas.microsoft.com/office/drawing/2014/main" id="{4AD1403B-187E-4463-9ECF-F3C19DE7EE85}"/>
              </a:ext>
            </a:extLst>
          </p:cNvPr>
          <p:cNvSpPr>
            <a:spLocks noGrp="1"/>
          </p:cNvSpPr>
          <p:nvPr>
            <p:ph type="body" sz="quarter" idx="14"/>
          </p:nvPr>
        </p:nvSpPr>
        <p:spPr/>
        <p:txBody>
          <a:bodyPr/>
          <a:lstStyle/>
          <a:p>
            <a:r>
              <a:rPr lang="en-US"/>
              <a:t>31/03/2025 - 06/04/2025</a:t>
            </a:r>
          </a:p>
        </p:txBody>
      </p:sp>
    </p:spTree>
    <p:extLst>
      <p:ext uri="{BB962C8B-B14F-4D97-AF65-F5344CB8AC3E}">
        <p14:creationId xmlns:p14="http://schemas.microsoft.com/office/powerpoint/2010/main" val="1919193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64E5F-AA7F-4544-BC28-A03969F8AD55}"/>
              </a:ext>
            </a:extLst>
          </p:cNvPr>
          <p:cNvSpPr>
            <a:spLocks noGrp="1"/>
          </p:cNvSpPr>
          <p:nvPr>
            <p:ph type="title"/>
          </p:nvPr>
        </p:nvSpPr>
        <p:spPr/>
        <p:txBody>
          <a:bodyPr/>
          <a:lstStyle/>
          <a:p>
            <a:r>
              <a:rPr lang="de-DE"/>
              <a:t>Instagram Alle Posts des Zeitraums (mit Total Interactions) | lokalzeit - 12 of 18</a:t>
            </a:r>
            <a:endParaRPr lang="en-US"/>
          </a:p>
        </p:txBody>
      </p:sp>
      <p:graphicFrame>
        <p:nvGraphicFramePr>
          <p:cNvPr id="5" name="Table Placeholder 4">
            <a:extLst>
              <a:ext uri="{FF2B5EF4-FFF2-40B4-BE49-F238E27FC236}">
                <a16:creationId xmlns:a16="http://schemas.microsoft.com/office/drawing/2014/main" id="{2E165BEB-1C0C-4596-9988-B3CFA36CB2A6}"/>
              </a:ext>
            </a:extLst>
          </p:cNvPr>
          <p:cNvGraphicFramePr>
            <a:graphicFrameLocks noGrp="1"/>
          </p:cNvGraphicFramePr>
          <p:nvPr>
            <p:ph type="tbl" sz="quarter" idx="13"/>
            <p:extLst>
              <p:ext uri="{D42A27DB-BD31-4B8C-83A1-F6EECF244321}">
                <p14:modId xmlns:p14="http://schemas.microsoft.com/office/powerpoint/2010/main" val="1765452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507198"/>
                    </a:ext>
                  </a:extLst>
                </a:gridCol>
                <a:gridCol w="1316736">
                  <a:extLst>
                    <a:ext uri="{9D8B030D-6E8A-4147-A177-3AD203B41FA5}">
                      <a16:colId xmlns:a16="http://schemas.microsoft.com/office/drawing/2014/main" val="3667967360"/>
                    </a:ext>
                  </a:extLst>
                </a:gridCol>
                <a:gridCol w="1316736">
                  <a:extLst>
                    <a:ext uri="{9D8B030D-6E8A-4147-A177-3AD203B41FA5}">
                      <a16:colId xmlns:a16="http://schemas.microsoft.com/office/drawing/2014/main" val="1276436973"/>
                    </a:ext>
                  </a:extLst>
                </a:gridCol>
                <a:gridCol w="1316736">
                  <a:extLst>
                    <a:ext uri="{9D8B030D-6E8A-4147-A177-3AD203B41FA5}">
                      <a16:colId xmlns:a16="http://schemas.microsoft.com/office/drawing/2014/main" val="3408926497"/>
                    </a:ext>
                  </a:extLst>
                </a:gridCol>
                <a:gridCol w="1316736">
                  <a:extLst>
                    <a:ext uri="{9D8B030D-6E8A-4147-A177-3AD203B41FA5}">
                      <a16:colId xmlns:a16="http://schemas.microsoft.com/office/drawing/2014/main" val="1879540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909272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- 2025-04-05 16:50:00</a:t>
                      </a:r>
                      <a:r>
                        <a:rPr kumimoji="0" lang="de-DE" sz="1000" b="0" i="0" u="none" strike="noStrike" kern="1200" cap="none" spc="0" normalizeH="0" baseline="0" noProof="0">
                          <a:ln>
                            <a:noFill/>
                          </a:ln>
                          <a:solidFill>
                            <a:prstClr val="black"/>
                          </a:solidFill>
                          <a:effectLst/>
                          <a:uLnTx/>
                          <a:uFillTx/>
                          <a:latin typeface="Calibri"/>
                          <a:ea typeface="+mn-ea"/>
                          <a:cs typeface="+mn-cs"/>
                        </a:rPr>
                        <a:t>
 Raus aus der Realität – wenigstens für einen Moment. 🎨🐶 Die Flut im Ahrtal hat Marias Leben verändert. 
Lange hat sie nicht realisiert, wie sehr sie das Erlebte belastet. Im Ahrtal gibt es nun ein neues Hilfsangebot: Ein Kunsttherapie-Kurs – und zwei Therapiehunde – helfen ihr, das Erlebte zu verarbeiten.  
👩‍💻Autorin: Maike Krebber 
#Ahrtal #Hochwasser2021 #Kunsttherapie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26490</a:t>
                      </a:r>
                    </a:p>
                  </a:txBody>
                  <a:tcPr/>
                </a:tc>
                <a:extLst>
                  <a:ext uri="{0D108BD9-81ED-4DB2-BD59-A6C34878D82A}">
                    <a16:rowId xmlns:a16="http://schemas.microsoft.com/office/drawing/2014/main" val="161089237"/>
                  </a:ext>
                </a:extLst>
              </a:tr>
            </a:tbl>
          </a:graphicData>
        </a:graphic>
      </p:graphicFrame>
      <p:sp>
        <p:nvSpPr>
          <p:cNvPr id="4" name="Text Placeholder 3">
            <a:extLst>
              <a:ext uri="{FF2B5EF4-FFF2-40B4-BE49-F238E27FC236}">
                <a16:creationId xmlns:a16="http://schemas.microsoft.com/office/drawing/2014/main" id="{1A6CCF7C-F2A1-446E-A20A-F80B4349F41D}"/>
              </a:ext>
            </a:extLst>
          </p:cNvPr>
          <p:cNvSpPr>
            <a:spLocks noGrp="1"/>
          </p:cNvSpPr>
          <p:nvPr>
            <p:ph type="body" sz="quarter" idx="14"/>
          </p:nvPr>
        </p:nvSpPr>
        <p:spPr/>
        <p:txBody>
          <a:bodyPr/>
          <a:lstStyle/>
          <a:p>
            <a:r>
              <a:rPr lang="en-US"/>
              <a:t>31/03/2025 - 06/04/2025</a:t>
            </a:r>
          </a:p>
        </p:txBody>
      </p:sp>
    </p:spTree>
    <p:extLst>
      <p:ext uri="{BB962C8B-B14F-4D97-AF65-F5344CB8AC3E}">
        <p14:creationId xmlns:p14="http://schemas.microsoft.com/office/powerpoint/2010/main" val="28538643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737DC-DED4-4B09-9677-103DE4BF93B9}"/>
              </a:ext>
            </a:extLst>
          </p:cNvPr>
          <p:cNvSpPr>
            <a:spLocks noGrp="1"/>
          </p:cNvSpPr>
          <p:nvPr>
            <p:ph type="title"/>
          </p:nvPr>
        </p:nvSpPr>
        <p:spPr/>
        <p:txBody>
          <a:bodyPr/>
          <a:lstStyle/>
          <a:p>
            <a:r>
              <a:rPr lang="de-DE"/>
              <a:t>Instagram Alle Posts des Zeitraums (mit Total Interactions) | lokalzeit - 13 of 18</a:t>
            </a:r>
            <a:endParaRPr lang="en-US"/>
          </a:p>
        </p:txBody>
      </p:sp>
      <p:graphicFrame>
        <p:nvGraphicFramePr>
          <p:cNvPr id="5" name="Table Placeholder 4">
            <a:extLst>
              <a:ext uri="{FF2B5EF4-FFF2-40B4-BE49-F238E27FC236}">
                <a16:creationId xmlns:a16="http://schemas.microsoft.com/office/drawing/2014/main" id="{63A813EC-9DFC-4773-8CB3-69B7401F9662}"/>
              </a:ext>
            </a:extLst>
          </p:cNvPr>
          <p:cNvGraphicFramePr>
            <a:graphicFrameLocks noGrp="1"/>
          </p:cNvGraphicFramePr>
          <p:nvPr>
            <p:ph type="tbl" sz="quarter" idx="13"/>
            <p:extLst>
              <p:ext uri="{D42A27DB-BD31-4B8C-83A1-F6EECF244321}">
                <p14:modId xmlns:p14="http://schemas.microsoft.com/office/powerpoint/2010/main" val="2272242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866549489"/>
                    </a:ext>
                  </a:extLst>
                </a:gridCol>
                <a:gridCol w="1316736">
                  <a:extLst>
                    <a:ext uri="{9D8B030D-6E8A-4147-A177-3AD203B41FA5}">
                      <a16:colId xmlns:a16="http://schemas.microsoft.com/office/drawing/2014/main" val="1934517703"/>
                    </a:ext>
                  </a:extLst>
                </a:gridCol>
                <a:gridCol w="1316736">
                  <a:extLst>
                    <a:ext uri="{9D8B030D-6E8A-4147-A177-3AD203B41FA5}">
                      <a16:colId xmlns:a16="http://schemas.microsoft.com/office/drawing/2014/main" val="3258049572"/>
                    </a:ext>
                  </a:extLst>
                </a:gridCol>
                <a:gridCol w="1316736">
                  <a:extLst>
                    <a:ext uri="{9D8B030D-6E8A-4147-A177-3AD203B41FA5}">
                      <a16:colId xmlns:a16="http://schemas.microsoft.com/office/drawing/2014/main" val="1462830559"/>
                    </a:ext>
                  </a:extLst>
                </a:gridCol>
                <a:gridCol w="1316736">
                  <a:extLst>
                    <a:ext uri="{9D8B030D-6E8A-4147-A177-3AD203B41FA5}">
                      <a16:colId xmlns:a16="http://schemas.microsoft.com/office/drawing/2014/main" val="3749102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31340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- 2025-04-02 10:38:10</a:t>
                      </a:r>
                      <a:r>
                        <a:rPr kumimoji="0" lang="de-DE" sz="1000" b="0" i="0" u="none" strike="noStrike" kern="1200" cap="none" spc="0" normalizeH="0" baseline="0" noProof="0">
                          <a:ln>
                            <a:noFill/>
                          </a:ln>
                          <a:solidFill>
                            <a:prstClr val="black"/>
                          </a:solidFill>
                          <a:effectLst/>
                          <a:uLnTx/>
                          <a:uFillTx/>
                          <a:latin typeface="Calibri"/>
                          <a:ea typeface="+mn-ea"/>
                          <a:cs typeface="+mn-cs"/>
                        </a:rPr>
                        <a:t>
 Mit den Kindern auch bei schlechtem Wetter einfach mal raus aus den eigenen vier Wänden und ein wenig mit anderen Vätern quatschen. Das geht in Dülmen beim Väter-Kind-Treff von Dominik Brocks. 
Dem 34-jährigen Vater macht es eine große Freude, wenn er anderen Vätern helfen kann – sei es bei der Kita-Anmeldung oder auf der Suche nach dem passenden Sportverein. 
👩🏻‍💻 Autorin: Brigitte Lieb 
#Dülmen #VaterKindTreff #Spielzeit #Vaterliebe #Lokalzeit #Ehrenamt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24717</a:t>
                      </a:r>
                    </a:p>
                  </a:txBody>
                  <a:tcPr/>
                </a:tc>
                <a:extLst>
                  <a:ext uri="{0D108BD9-81ED-4DB2-BD59-A6C34878D82A}">
                    <a16:rowId xmlns:a16="http://schemas.microsoft.com/office/drawing/2014/main" val="1508792978"/>
                  </a:ext>
                </a:extLst>
              </a:tr>
            </a:tbl>
          </a:graphicData>
        </a:graphic>
      </p:graphicFrame>
      <p:sp>
        <p:nvSpPr>
          <p:cNvPr id="4" name="Text Placeholder 3">
            <a:extLst>
              <a:ext uri="{FF2B5EF4-FFF2-40B4-BE49-F238E27FC236}">
                <a16:creationId xmlns:a16="http://schemas.microsoft.com/office/drawing/2014/main" id="{385F4A05-A087-4FAF-BDF3-7769313A1B05}"/>
              </a:ext>
            </a:extLst>
          </p:cNvPr>
          <p:cNvSpPr>
            <a:spLocks noGrp="1"/>
          </p:cNvSpPr>
          <p:nvPr>
            <p:ph type="body" sz="quarter" idx="14"/>
          </p:nvPr>
        </p:nvSpPr>
        <p:spPr/>
        <p:txBody>
          <a:bodyPr/>
          <a:lstStyle/>
          <a:p>
            <a:r>
              <a:rPr lang="en-US"/>
              <a:t>31/03/2025 - 06/04/2025</a:t>
            </a:r>
          </a:p>
        </p:txBody>
      </p:sp>
    </p:spTree>
    <p:extLst>
      <p:ext uri="{BB962C8B-B14F-4D97-AF65-F5344CB8AC3E}">
        <p14:creationId xmlns:p14="http://schemas.microsoft.com/office/powerpoint/2010/main" val="10878336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7B48A-9E58-441C-9BE5-FED4B33663F9}"/>
              </a:ext>
            </a:extLst>
          </p:cNvPr>
          <p:cNvSpPr>
            <a:spLocks noGrp="1"/>
          </p:cNvSpPr>
          <p:nvPr>
            <p:ph type="title"/>
          </p:nvPr>
        </p:nvSpPr>
        <p:spPr/>
        <p:txBody>
          <a:bodyPr/>
          <a:lstStyle/>
          <a:p>
            <a:r>
              <a:rPr lang="de-DE"/>
              <a:t>Instagram Alle Posts des Zeitraums (mit Total Interactions) | lokalzeit - 14 of 18</a:t>
            </a:r>
            <a:endParaRPr lang="en-US"/>
          </a:p>
        </p:txBody>
      </p:sp>
      <p:graphicFrame>
        <p:nvGraphicFramePr>
          <p:cNvPr id="5" name="Table Placeholder 4">
            <a:extLst>
              <a:ext uri="{FF2B5EF4-FFF2-40B4-BE49-F238E27FC236}">
                <a16:creationId xmlns:a16="http://schemas.microsoft.com/office/drawing/2014/main" id="{C756A41F-9E01-4BF9-8668-BE135B2111C3}"/>
              </a:ext>
            </a:extLst>
          </p:cNvPr>
          <p:cNvGraphicFramePr>
            <a:graphicFrameLocks noGrp="1"/>
          </p:cNvGraphicFramePr>
          <p:nvPr>
            <p:ph type="tbl" sz="quarter" idx="13"/>
            <p:extLst>
              <p:ext uri="{D42A27DB-BD31-4B8C-83A1-F6EECF244321}">
                <p14:modId xmlns:p14="http://schemas.microsoft.com/office/powerpoint/2010/main" val="1483102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269172437"/>
                    </a:ext>
                  </a:extLst>
                </a:gridCol>
                <a:gridCol w="1316736">
                  <a:extLst>
                    <a:ext uri="{9D8B030D-6E8A-4147-A177-3AD203B41FA5}">
                      <a16:colId xmlns:a16="http://schemas.microsoft.com/office/drawing/2014/main" val="1572616309"/>
                    </a:ext>
                  </a:extLst>
                </a:gridCol>
                <a:gridCol w="1316736">
                  <a:extLst>
                    <a:ext uri="{9D8B030D-6E8A-4147-A177-3AD203B41FA5}">
                      <a16:colId xmlns:a16="http://schemas.microsoft.com/office/drawing/2014/main" val="2333380464"/>
                    </a:ext>
                  </a:extLst>
                </a:gridCol>
                <a:gridCol w="1316736">
                  <a:extLst>
                    <a:ext uri="{9D8B030D-6E8A-4147-A177-3AD203B41FA5}">
                      <a16:colId xmlns:a16="http://schemas.microsoft.com/office/drawing/2014/main" val="1022559291"/>
                    </a:ext>
                  </a:extLst>
                </a:gridCol>
                <a:gridCol w="1316736">
                  <a:extLst>
                    <a:ext uri="{9D8B030D-6E8A-4147-A177-3AD203B41FA5}">
                      <a16:colId xmlns:a16="http://schemas.microsoft.com/office/drawing/2014/main" val="3812208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344570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- 2025-04-05 14:25:00</a:t>
                      </a:r>
                      <a:r>
                        <a:rPr kumimoji="0" lang="de-DE" sz="1000" b="0" i="0" u="none" strike="noStrike" kern="1200" cap="none" spc="0" normalizeH="0" baseline="0" noProof="0">
                          <a:ln>
                            <a:noFill/>
                          </a:ln>
                          <a:solidFill>
                            <a:prstClr val="black"/>
                          </a:solidFill>
                          <a:effectLst/>
                          <a:uLnTx/>
                          <a:uFillTx/>
                          <a:latin typeface="Calibri"/>
                          <a:ea typeface="+mn-ea"/>
                          <a:cs typeface="+mn-cs"/>
                        </a:rPr>
                        <a:t>
 Nora hat den Job gewechselt! 🔁 Sie möchte lieber Menschen helfen, als das große Geld verdienen. 
Deswegen macht sie im Krankenhaus in Minden jetzt eine Ausbildung zur Pflegefachfrau. ❤️‍🩹 Vorher war sie Versicherungskauffrau.👩‍💼 
Was ist dir wichtiger: Das große Geld oder ein „sinnvoller“ Beruf? 
👨‍💻Autor: Nicolai Heger 
#Pflege #Nurse #Krankenhaus #Minden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12895</a:t>
                      </a:r>
                    </a:p>
                  </a:txBody>
                  <a:tcPr/>
                </a:tc>
                <a:extLst>
                  <a:ext uri="{0D108BD9-81ED-4DB2-BD59-A6C34878D82A}">
                    <a16:rowId xmlns:a16="http://schemas.microsoft.com/office/drawing/2014/main" val="2482839765"/>
                  </a:ext>
                </a:extLst>
              </a:tr>
            </a:tbl>
          </a:graphicData>
        </a:graphic>
      </p:graphicFrame>
      <p:sp>
        <p:nvSpPr>
          <p:cNvPr id="4" name="Text Placeholder 3">
            <a:extLst>
              <a:ext uri="{FF2B5EF4-FFF2-40B4-BE49-F238E27FC236}">
                <a16:creationId xmlns:a16="http://schemas.microsoft.com/office/drawing/2014/main" id="{D7BBAAB8-BEF1-40BA-9969-A8B88C299077}"/>
              </a:ext>
            </a:extLst>
          </p:cNvPr>
          <p:cNvSpPr>
            <a:spLocks noGrp="1"/>
          </p:cNvSpPr>
          <p:nvPr>
            <p:ph type="body" sz="quarter" idx="14"/>
          </p:nvPr>
        </p:nvSpPr>
        <p:spPr/>
        <p:txBody>
          <a:bodyPr/>
          <a:lstStyle/>
          <a:p>
            <a:r>
              <a:rPr lang="en-US"/>
              <a:t>31/03/2025 - 06/04/2025</a:t>
            </a:r>
          </a:p>
        </p:txBody>
      </p:sp>
    </p:spTree>
    <p:extLst>
      <p:ext uri="{BB962C8B-B14F-4D97-AF65-F5344CB8AC3E}">
        <p14:creationId xmlns:p14="http://schemas.microsoft.com/office/powerpoint/2010/main" val="1000338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0FC22-C5CD-43F9-919D-563D4D1260B6}"/>
              </a:ext>
            </a:extLst>
          </p:cNvPr>
          <p:cNvSpPr>
            <a:spLocks noGrp="1"/>
          </p:cNvSpPr>
          <p:nvPr>
            <p:ph type="title"/>
          </p:nvPr>
        </p:nvSpPr>
        <p:spPr/>
        <p:txBody>
          <a:bodyPr/>
          <a:lstStyle/>
          <a:p>
            <a:r>
              <a:rPr lang="de-DE"/>
              <a:t>Instagram Alle Posts des Zeitraums (mit Total Interactions) | lokalzeit - 15 of 18</a:t>
            </a:r>
            <a:endParaRPr lang="en-US"/>
          </a:p>
        </p:txBody>
      </p:sp>
      <p:graphicFrame>
        <p:nvGraphicFramePr>
          <p:cNvPr id="5" name="Table Placeholder 4">
            <a:extLst>
              <a:ext uri="{FF2B5EF4-FFF2-40B4-BE49-F238E27FC236}">
                <a16:creationId xmlns:a16="http://schemas.microsoft.com/office/drawing/2014/main" id="{3C8C5E2B-F689-4227-8CE4-B2DCF5B69D79}"/>
              </a:ext>
            </a:extLst>
          </p:cNvPr>
          <p:cNvGraphicFramePr>
            <a:graphicFrameLocks noGrp="1"/>
          </p:cNvGraphicFramePr>
          <p:nvPr>
            <p:ph type="tbl" sz="quarter" idx="13"/>
            <p:extLst>
              <p:ext uri="{D42A27DB-BD31-4B8C-83A1-F6EECF244321}">
                <p14:modId xmlns:p14="http://schemas.microsoft.com/office/powerpoint/2010/main" val="1379205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748509831"/>
                    </a:ext>
                  </a:extLst>
                </a:gridCol>
                <a:gridCol w="1316736">
                  <a:extLst>
                    <a:ext uri="{9D8B030D-6E8A-4147-A177-3AD203B41FA5}">
                      <a16:colId xmlns:a16="http://schemas.microsoft.com/office/drawing/2014/main" val="1923621866"/>
                    </a:ext>
                  </a:extLst>
                </a:gridCol>
                <a:gridCol w="1316736">
                  <a:extLst>
                    <a:ext uri="{9D8B030D-6E8A-4147-A177-3AD203B41FA5}">
                      <a16:colId xmlns:a16="http://schemas.microsoft.com/office/drawing/2014/main" val="2432676139"/>
                    </a:ext>
                  </a:extLst>
                </a:gridCol>
                <a:gridCol w="1316736">
                  <a:extLst>
                    <a:ext uri="{9D8B030D-6E8A-4147-A177-3AD203B41FA5}">
                      <a16:colId xmlns:a16="http://schemas.microsoft.com/office/drawing/2014/main" val="1171515451"/>
                    </a:ext>
                  </a:extLst>
                </a:gridCol>
                <a:gridCol w="1316736">
                  <a:extLst>
                    <a:ext uri="{9D8B030D-6E8A-4147-A177-3AD203B41FA5}">
                      <a16:colId xmlns:a16="http://schemas.microsoft.com/office/drawing/2014/main" val="2860404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940559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- 2025-03-31 10:37:41</a:t>
                      </a:r>
                      <a:r>
                        <a:rPr kumimoji="0" lang="de-DE" sz="1000" b="0" i="0" u="none" strike="noStrike" kern="1200" cap="none" spc="0" normalizeH="0" baseline="0" noProof="0">
                          <a:ln>
                            <a:noFill/>
                          </a:ln>
                          <a:solidFill>
                            <a:prstClr val="black"/>
                          </a:solidFill>
                          <a:effectLst/>
                          <a:uLnTx/>
                          <a:uFillTx/>
                          <a:latin typeface="Calibri"/>
                          <a:ea typeface="+mn-ea"/>
                          <a:cs typeface="+mn-cs"/>
                        </a:rPr>
                        <a:t>
 50 Jahre Frauenbewegung. 💪
1975 gingen tausende Frauen in Bonn für mehr Gleichberechtigung auf die Straße. 👩‍🦰👩🏽👩🏼‍🦳👩🏿‍🦱
Die Forderungen: Weg aus der Küche und Selbstbestimmung über den eigenen Körper. Außerdem gleiche Bezahlung und Chancen auf dem Arbeitsmarkt wie Männer. 💸
Heute arbeiten 80% aller Frauen in Deutschland, viele davon in Teilzeit wegen ihrer Familie. 👨‍👩‍👧
Hat sich wirklich was verändert oder hat sich nur die Arbeitslast erhöht? Was meint ihr? 🤔
👩‍💻 Autorin: Diane Welke
#50JahreFrauenbewegung #Gleichberechtigung #Feminismus #Frauenrechte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12115</a:t>
                      </a:r>
                    </a:p>
                  </a:txBody>
                  <a:tcPr/>
                </a:tc>
                <a:extLst>
                  <a:ext uri="{0D108BD9-81ED-4DB2-BD59-A6C34878D82A}">
                    <a16:rowId xmlns:a16="http://schemas.microsoft.com/office/drawing/2014/main" val="2572719409"/>
                  </a:ext>
                </a:extLst>
              </a:tr>
            </a:tbl>
          </a:graphicData>
        </a:graphic>
      </p:graphicFrame>
      <p:sp>
        <p:nvSpPr>
          <p:cNvPr id="4" name="Text Placeholder 3">
            <a:extLst>
              <a:ext uri="{FF2B5EF4-FFF2-40B4-BE49-F238E27FC236}">
                <a16:creationId xmlns:a16="http://schemas.microsoft.com/office/drawing/2014/main" id="{871532AA-7011-4E4D-8802-7F19A521FCC2}"/>
              </a:ext>
            </a:extLst>
          </p:cNvPr>
          <p:cNvSpPr>
            <a:spLocks noGrp="1"/>
          </p:cNvSpPr>
          <p:nvPr>
            <p:ph type="body" sz="quarter" idx="14"/>
          </p:nvPr>
        </p:nvSpPr>
        <p:spPr/>
        <p:txBody>
          <a:bodyPr/>
          <a:lstStyle/>
          <a:p>
            <a:r>
              <a:rPr lang="en-US"/>
              <a:t>31/03/2025 - 06/04/2025</a:t>
            </a:r>
          </a:p>
        </p:txBody>
      </p:sp>
    </p:spTree>
    <p:extLst>
      <p:ext uri="{BB962C8B-B14F-4D97-AF65-F5344CB8AC3E}">
        <p14:creationId xmlns:p14="http://schemas.microsoft.com/office/powerpoint/2010/main" val="20015285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BF4DA-9705-450B-9397-13A9C53BCD0A}"/>
              </a:ext>
            </a:extLst>
          </p:cNvPr>
          <p:cNvSpPr>
            <a:spLocks noGrp="1"/>
          </p:cNvSpPr>
          <p:nvPr>
            <p:ph type="title"/>
          </p:nvPr>
        </p:nvSpPr>
        <p:spPr/>
        <p:txBody>
          <a:bodyPr/>
          <a:lstStyle/>
          <a:p>
            <a:r>
              <a:rPr lang="de-DE"/>
              <a:t>Instagram Alle Posts des Zeitraums (mit Total Interactions) | lokalzeit - 16 of 18</a:t>
            </a:r>
            <a:endParaRPr lang="en-US"/>
          </a:p>
        </p:txBody>
      </p:sp>
      <p:graphicFrame>
        <p:nvGraphicFramePr>
          <p:cNvPr id="5" name="Table Placeholder 4">
            <a:extLst>
              <a:ext uri="{FF2B5EF4-FFF2-40B4-BE49-F238E27FC236}">
                <a16:creationId xmlns:a16="http://schemas.microsoft.com/office/drawing/2014/main" id="{1DE46EC1-D2CB-42DD-AC05-0FB26919D8BA}"/>
              </a:ext>
            </a:extLst>
          </p:cNvPr>
          <p:cNvGraphicFramePr>
            <a:graphicFrameLocks noGrp="1"/>
          </p:cNvGraphicFramePr>
          <p:nvPr>
            <p:ph type="tbl" sz="quarter" idx="13"/>
            <p:extLst>
              <p:ext uri="{D42A27DB-BD31-4B8C-83A1-F6EECF244321}">
                <p14:modId xmlns:p14="http://schemas.microsoft.com/office/powerpoint/2010/main" val="3763102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32659219"/>
                    </a:ext>
                  </a:extLst>
                </a:gridCol>
                <a:gridCol w="1316736">
                  <a:extLst>
                    <a:ext uri="{9D8B030D-6E8A-4147-A177-3AD203B41FA5}">
                      <a16:colId xmlns:a16="http://schemas.microsoft.com/office/drawing/2014/main" val="890767189"/>
                    </a:ext>
                  </a:extLst>
                </a:gridCol>
                <a:gridCol w="1316736">
                  <a:extLst>
                    <a:ext uri="{9D8B030D-6E8A-4147-A177-3AD203B41FA5}">
                      <a16:colId xmlns:a16="http://schemas.microsoft.com/office/drawing/2014/main" val="2988177880"/>
                    </a:ext>
                  </a:extLst>
                </a:gridCol>
                <a:gridCol w="1316736">
                  <a:extLst>
                    <a:ext uri="{9D8B030D-6E8A-4147-A177-3AD203B41FA5}">
                      <a16:colId xmlns:a16="http://schemas.microsoft.com/office/drawing/2014/main" val="2507774848"/>
                    </a:ext>
                  </a:extLst>
                </a:gridCol>
                <a:gridCol w="1316736">
                  <a:extLst>
                    <a:ext uri="{9D8B030D-6E8A-4147-A177-3AD203B41FA5}">
                      <a16:colId xmlns:a16="http://schemas.microsoft.com/office/drawing/2014/main" val="2811746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657846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- 2025-04-03 13:10:00</a:t>
                      </a:r>
                      <a:r>
                        <a:rPr kumimoji="0" lang="de-DE" sz="1000" b="0" i="0" u="none" strike="noStrike" kern="1200" cap="none" spc="0" normalizeH="0" baseline="0" noProof="0">
                          <a:ln>
                            <a:noFill/>
                          </a:ln>
                          <a:solidFill>
                            <a:prstClr val="black"/>
                          </a:solidFill>
                          <a:effectLst/>
                          <a:uLnTx/>
                          <a:uFillTx/>
                          <a:latin typeface="Calibri"/>
                          <a:ea typeface="+mn-ea"/>
                          <a:cs typeface="+mn-cs"/>
                        </a:rPr>
                        <a:t>
 Eine Familie, aber ganz unterschiedliche Musik. Ersoy Dinç kam 1978 als Kind nach Solingen und ist heute mit türkischen Liebesliedern in der Türkei erfolgreich. Sein Talent hat Ersoy seinem Sohn Ibo weitergegeben. Doch er geht als „Abream“ musikalisch einen anderen Weg: deutschsprachiger Pop mit ernsten Themen. 🎤🎶
👨‍💻 Autor: Christian Licht 
#Migrationsgeschichte #Talent #ErsoyDinç #Abream #Musik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11733</a:t>
                      </a:r>
                    </a:p>
                  </a:txBody>
                  <a:tcPr/>
                </a:tc>
                <a:extLst>
                  <a:ext uri="{0D108BD9-81ED-4DB2-BD59-A6C34878D82A}">
                    <a16:rowId xmlns:a16="http://schemas.microsoft.com/office/drawing/2014/main" val="1638431187"/>
                  </a:ext>
                </a:extLst>
              </a:tr>
            </a:tbl>
          </a:graphicData>
        </a:graphic>
      </p:graphicFrame>
      <p:sp>
        <p:nvSpPr>
          <p:cNvPr id="4" name="Text Placeholder 3">
            <a:extLst>
              <a:ext uri="{FF2B5EF4-FFF2-40B4-BE49-F238E27FC236}">
                <a16:creationId xmlns:a16="http://schemas.microsoft.com/office/drawing/2014/main" id="{A3ECBBB8-2014-4FC7-B1B6-F23E05E64F68}"/>
              </a:ext>
            </a:extLst>
          </p:cNvPr>
          <p:cNvSpPr>
            <a:spLocks noGrp="1"/>
          </p:cNvSpPr>
          <p:nvPr>
            <p:ph type="body" sz="quarter" idx="14"/>
          </p:nvPr>
        </p:nvSpPr>
        <p:spPr/>
        <p:txBody>
          <a:bodyPr/>
          <a:lstStyle/>
          <a:p>
            <a:r>
              <a:rPr lang="en-US"/>
              <a:t>31/03/2025 - 06/04/2025</a:t>
            </a:r>
          </a:p>
        </p:txBody>
      </p:sp>
    </p:spTree>
    <p:extLst>
      <p:ext uri="{BB962C8B-B14F-4D97-AF65-F5344CB8AC3E}">
        <p14:creationId xmlns:p14="http://schemas.microsoft.com/office/powerpoint/2010/main" val="1231216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1C0CF-81BD-425D-833E-C7ABBD4B7EF5}"/>
              </a:ext>
            </a:extLst>
          </p:cNvPr>
          <p:cNvSpPr>
            <a:spLocks noGrp="1"/>
          </p:cNvSpPr>
          <p:nvPr>
            <p:ph type="title"/>
          </p:nvPr>
        </p:nvSpPr>
        <p:spPr/>
        <p:txBody>
          <a:bodyPr/>
          <a:lstStyle/>
          <a:p>
            <a:r>
              <a:rPr lang="de-DE"/>
              <a:t>Instagram Alle Posts des Zeitraums (mit Total Interactions) | lokalzeit - 17 of 18</a:t>
            </a:r>
            <a:endParaRPr lang="en-US"/>
          </a:p>
        </p:txBody>
      </p:sp>
      <p:graphicFrame>
        <p:nvGraphicFramePr>
          <p:cNvPr id="5" name="Table Placeholder 4">
            <a:extLst>
              <a:ext uri="{FF2B5EF4-FFF2-40B4-BE49-F238E27FC236}">
                <a16:creationId xmlns:a16="http://schemas.microsoft.com/office/drawing/2014/main" id="{EA77BC9A-C579-4FF6-81BE-D2E42F7FE047}"/>
              </a:ext>
            </a:extLst>
          </p:cNvPr>
          <p:cNvGraphicFramePr>
            <a:graphicFrameLocks noGrp="1"/>
          </p:cNvGraphicFramePr>
          <p:nvPr>
            <p:ph type="tbl" sz="quarter" idx="13"/>
            <p:extLst>
              <p:ext uri="{D42A27DB-BD31-4B8C-83A1-F6EECF244321}">
                <p14:modId xmlns:p14="http://schemas.microsoft.com/office/powerpoint/2010/main" val="2876086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93572830"/>
                    </a:ext>
                  </a:extLst>
                </a:gridCol>
                <a:gridCol w="1316736">
                  <a:extLst>
                    <a:ext uri="{9D8B030D-6E8A-4147-A177-3AD203B41FA5}">
                      <a16:colId xmlns:a16="http://schemas.microsoft.com/office/drawing/2014/main" val="2045637048"/>
                    </a:ext>
                  </a:extLst>
                </a:gridCol>
                <a:gridCol w="1316736">
                  <a:extLst>
                    <a:ext uri="{9D8B030D-6E8A-4147-A177-3AD203B41FA5}">
                      <a16:colId xmlns:a16="http://schemas.microsoft.com/office/drawing/2014/main" val="3797702534"/>
                    </a:ext>
                  </a:extLst>
                </a:gridCol>
                <a:gridCol w="1316736">
                  <a:extLst>
                    <a:ext uri="{9D8B030D-6E8A-4147-A177-3AD203B41FA5}">
                      <a16:colId xmlns:a16="http://schemas.microsoft.com/office/drawing/2014/main" val="3155015980"/>
                    </a:ext>
                  </a:extLst>
                </a:gridCol>
                <a:gridCol w="1316736">
                  <a:extLst>
                    <a:ext uri="{9D8B030D-6E8A-4147-A177-3AD203B41FA5}">
                      <a16:colId xmlns:a16="http://schemas.microsoft.com/office/drawing/2014/main" val="1732890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708547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- 2025-04-04 11:00:00</a:t>
                      </a:r>
                      <a:r>
                        <a:rPr kumimoji="0" lang="de-DE" sz="1000" b="0" i="0" u="none" strike="noStrike" kern="1200" cap="none" spc="0" normalizeH="0" baseline="0" noProof="0">
                          <a:ln>
                            <a:noFill/>
                          </a:ln>
                          <a:solidFill>
                            <a:prstClr val="black"/>
                          </a:solidFill>
                          <a:effectLst/>
                          <a:uLnTx/>
                          <a:uFillTx/>
                          <a:latin typeface="Calibri"/>
                          <a:ea typeface="+mn-ea"/>
                          <a:cs typeface="+mn-cs"/>
                        </a:rPr>
                        <a:t>
 Vom übergewichtigen Jungen zum Sport-Pionier: Ernst Peter Berghaus aus Essen hat erst sich selbst fit gemacht, später sogar Olympia-Teilnehmer. Er träumte vom “Ironman” - und hat deshalb den Triathlon-Sport nach Deutschland geholt.
Bis heute ist Peter dem Laufen treu geblieben und organisiert Events wie den Silvesterlauf auf Zollverein. Er kann nicht aufhören, denn für ihn ist das der Sinn des Lebens: zusammen laufen und zusammenhalten! ❤️🏃🏃‍♀️🏅 
#Essen #Triathlon #Running #Ironman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10664</a:t>
                      </a:r>
                    </a:p>
                  </a:txBody>
                  <a:tcPr/>
                </a:tc>
                <a:extLst>
                  <a:ext uri="{0D108BD9-81ED-4DB2-BD59-A6C34878D82A}">
                    <a16:rowId xmlns:a16="http://schemas.microsoft.com/office/drawing/2014/main" val="883969511"/>
                  </a:ext>
                </a:extLst>
              </a:tr>
            </a:tbl>
          </a:graphicData>
        </a:graphic>
      </p:graphicFrame>
      <p:sp>
        <p:nvSpPr>
          <p:cNvPr id="4" name="Text Placeholder 3">
            <a:extLst>
              <a:ext uri="{FF2B5EF4-FFF2-40B4-BE49-F238E27FC236}">
                <a16:creationId xmlns:a16="http://schemas.microsoft.com/office/drawing/2014/main" id="{985261CA-8F04-4DEC-B671-172711021733}"/>
              </a:ext>
            </a:extLst>
          </p:cNvPr>
          <p:cNvSpPr>
            <a:spLocks noGrp="1"/>
          </p:cNvSpPr>
          <p:nvPr>
            <p:ph type="body" sz="quarter" idx="14"/>
          </p:nvPr>
        </p:nvSpPr>
        <p:spPr/>
        <p:txBody>
          <a:bodyPr/>
          <a:lstStyle/>
          <a:p>
            <a:r>
              <a:rPr lang="en-US"/>
              <a:t>31/03/2025 - 06/04/2025</a:t>
            </a:r>
          </a:p>
        </p:txBody>
      </p:sp>
    </p:spTree>
    <p:extLst>
      <p:ext uri="{BB962C8B-B14F-4D97-AF65-F5344CB8AC3E}">
        <p14:creationId xmlns:p14="http://schemas.microsoft.com/office/powerpoint/2010/main" val="10445660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32A6C-A7FF-4A5E-9F65-8696E57F97A8}"/>
              </a:ext>
            </a:extLst>
          </p:cNvPr>
          <p:cNvSpPr>
            <a:spLocks noGrp="1"/>
          </p:cNvSpPr>
          <p:nvPr>
            <p:ph type="title"/>
          </p:nvPr>
        </p:nvSpPr>
        <p:spPr/>
        <p:txBody>
          <a:bodyPr/>
          <a:lstStyle/>
          <a:p>
            <a:r>
              <a:rPr lang="de-DE"/>
              <a:t>Instagram Alle Posts des Zeitraums (mit Total Interactions) | lokalzeit - 18 of 18</a:t>
            </a:r>
            <a:endParaRPr lang="en-US"/>
          </a:p>
        </p:txBody>
      </p:sp>
      <p:graphicFrame>
        <p:nvGraphicFramePr>
          <p:cNvPr id="5" name="Table Placeholder 4">
            <a:extLst>
              <a:ext uri="{FF2B5EF4-FFF2-40B4-BE49-F238E27FC236}">
                <a16:creationId xmlns:a16="http://schemas.microsoft.com/office/drawing/2014/main" id="{2231CA51-6529-4DE6-8045-AD5D0B068C78}"/>
              </a:ext>
            </a:extLst>
          </p:cNvPr>
          <p:cNvGraphicFramePr>
            <a:graphicFrameLocks noGrp="1"/>
          </p:cNvGraphicFramePr>
          <p:nvPr>
            <p:ph type="tbl" sz="quarter" idx="13"/>
            <p:extLst>
              <p:ext uri="{D42A27DB-BD31-4B8C-83A1-F6EECF244321}">
                <p14:modId xmlns:p14="http://schemas.microsoft.com/office/powerpoint/2010/main" val="2857666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779805364"/>
                    </a:ext>
                  </a:extLst>
                </a:gridCol>
                <a:gridCol w="1316736">
                  <a:extLst>
                    <a:ext uri="{9D8B030D-6E8A-4147-A177-3AD203B41FA5}">
                      <a16:colId xmlns:a16="http://schemas.microsoft.com/office/drawing/2014/main" val="715218784"/>
                    </a:ext>
                  </a:extLst>
                </a:gridCol>
                <a:gridCol w="1316736">
                  <a:extLst>
                    <a:ext uri="{9D8B030D-6E8A-4147-A177-3AD203B41FA5}">
                      <a16:colId xmlns:a16="http://schemas.microsoft.com/office/drawing/2014/main" val="3989670623"/>
                    </a:ext>
                  </a:extLst>
                </a:gridCol>
                <a:gridCol w="1316736">
                  <a:extLst>
                    <a:ext uri="{9D8B030D-6E8A-4147-A177-3AD203B41FA5}">
                      <a16:colId xmlns:a16="http://schemas.microsoft.com/office/drawing/2014/main" val="2760843663"/>
                    </a:ext>
                  </a:extLst>
                </a:gridCol>
                <a:gridCol w="1316736">
                  <a:extLst>
                    <a:ext uri="{9D8B030D-6E8A-4147-A177-3AD203B41FA5}">
                      <a16:colId xmlns:a16="http://schemas.microsoft.com/office/drawing/2014/main" val="496874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759420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- 2025-04-06 16:20:00</a:t>
                      </a:r>
                      <a:r>
                        <a:rPr kumimoji="0" lang="de-DE" sz="1000" b="0" i="0" u="none" strike="noStrike" kern="1200" cap="none" spc="0" normalizeH="0" baseline="0" noProof="0">
                          <a:ln>
                            <a:noFill/>
                          </a:ln>
                          <a:solidFill>
                            <a:prstClr val="black"/>
                          </a:solidFill>
                          <a:effectLst/>
                          <a:uLnTx/>
                          <a:uFillTx/>
                          <a:latin typeface="Calibri"/>
                          <a:ea typeface="+mn-ea"/>
                          <a:cs typeface="+mn-cs"/>
                        </a:rPr>
                        <a:t>
 Auf der großen Bühne blamiert – kennst du? 👀 
Das ist Gina de L’Amore passiert, aber zum Glück auf eine lustige Art. Mit seinem Programm ist der Travestie-Künstler zum ersten Mal in New York am Broadway aufgetreten. 🇺🇸 
Er? Genau! Dahinter steckt nämlich Jens Bergeist aus Oberhausen. Der Travestie-Star hat schon im Ruhrgebiet Hallen und Kreuzfahrtschiffe mit Comedy und Live-Gesang bespielt. Jetzt konnte Jens auch in den USA überzeugen. 🎤❤️ 
#Travestie #Show #Broadway #NewYork #Oberhausen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10559</a:t>
                      </a:r>
                    </a:p>
                  </a:txBody>
                  <a:tcPr/>
                </a:tc>
                <a:extLst>
                  <a:ext uri="{0D108BD9-81ED-4DB2-BD59-A6C34878D82A}">
                    <a16:rowId xmlns:a16="http://schemas.microsoft.com/office/drawing/2014/main" val="2479800037"/>
                  </a:ext>
                </a:extLst>
              </a:tr>
            </a:tbl>
          </a:graphicData>
        </a:graphic>
      </p:graphicFrame>
      <p:sp>
        <p:nvSpPr>
          <p:cNvPr id="4" name="Text Placeholder 3">
            <a:extLst>
              <a:ext uri="{FF2B5EF4-FFF2-40B4-BE49-F238E27FC236}">
                <a16:creationId xmlns:a16="http://schemas.microsoft.com/office/drawing/2014/main" id="{6B96EF4D-2E10-4D82-893B-308A2C323D98}"/>
              </a:ext>
            </a:extLst>
          </p:cNvPr>
          <p:cNvSpPr>
            <a:spLocks noGrp="1"/>
          </p:cNvSpPr>
          <p:nvPr>
            <p:ph type="body" sz="quarter" idx="14"/>
          </p:nvPr>
        </p:nvSpPr>
        <p:spPr/>
        <p:txBody>
          <a:bodyPr/>
          <a:lstStyle/>
          <a:p>
            <a:r>
              <a:rPr lang="en-US"/>
              <a:t>31/03/2025 - 06/04/2025</a:t>
            </a:r>
          </a:p>
        </p:txBody>
      </p:sp>
    </p:spTree>
    <p:extLst>
      <p:ext uri="{BB962C8B-B14F-4D97-AF65-F5344CB8AC3E}">
        <p14:creationId xmlns:p14="http://schemas.microsoft.com/office/powerpoint/2010/main" val="3489326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2579</Words>
  <Application>Microsoft Office PowerPoint</Application>
  <PresentationFormat>On-screen Show (4:3)</PresentationFormat>
  <Paragraphs>229</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Calibri</vt:lpstr>
      <vt:lpstr>Arial</vt:lpstr>
      <vt:lpstr>quintly_template</vt:lpstr>
      <vt:lpstr>Instagram Alle Posts des Zeitraums (mit Total Interactions) | lokalzeit - 1 of 18</vt:lpstr>
      <vt:lpstr>Instagram Alle Posts des Zeitraums (mit Total Interactions) | lokalzeit - 2 of 18</vt:lpstr>
      <vt:lpstr>Instagram Alle Posts des Zeitraums (mit Total Interactions) | lokalzeit - 3 of 18</vt:lpstr>
      <vt:lpstr>Instagram Alle Posts des Zeitraums (mit Total Interactions) | lokalzeit - 4 of 18</vt:lpstr>
      <vt:lpstr>Instagram Alle Posts des Zeitraums (mit Total Interactions) | lokalzeit - 5 of 18</vt:lpstr>
      <vt:lpstr>Instagram Alle Posts des Zeitraums (mit Total Interactions) | lokalzeit - 6 of 18</vt:lpstr>
      <vt:lpstr>Instagram Alle Posts des Zeitraums (mit Total Interactions) | lokalzeit - 7 of 18</vt:lpstr>
      <vt:lpstr>Instagram Alle Posts des Zeitraums (mit Total Interactions) | lokalzeit - 8 of 18</vt:lpstr>
      <vt:lpstr>Instagram Alle Posts des Zeitraums (mit Total Interactions) | lokalzeit - 9 of 18</vt:lpstr>
      <vt:lpstr>Instagram Alle Posts des Zeitraums (mit Total Interactions) | lokalzeit - 10 of 18</vt:lpstr>
      <vt:lpstr>Instagram Alle Posts des Zeitraums (mit Total Interactions) | lokalzeit - 11 of 18</vt:lpstr>
      <vt:lpstr>Instagram Alle Posts des Zeitraums (mit Total Interactions) | lokalzeit - 12 of 18</vt:lpstr>
      <vt:lpstr>Instagram Alle Posts des Zeitraums (mit Total Interactions) | lokalzeit - 13 of 18</vt:lpstr>
      <vt:lpstr>Instagram Alle Posts des Zeitraums (mit Total Interactions) | lokalzeit - 14 of 18</vt:lpstr>
      <vt:lpstr>Instagram Alle Posts des Zeitraums (mit Total Interactions) | lokalzeit - 15 of 18</vt:lpstr>
      <vt:lpstr>Instagram Alle Posts des Zeitraums (mit Total Interactions) | lokalzeit - 16 of 18</vt:lpstr>
      <vt:lpstr>Instagram Alle Posts des Zeitraums (mit Total Interactions) | lokalzeit - 17 of 18</vt:lpstr>
      <vt:lpstr>Instagram Alle Posts des Zeitraums (mit Total Interactions) | lokalzeit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18</dc:title>
  <dc:creator>Frederik Born</dc:creator>
  <cp:lastModifiedBy>Frederik Born</cp:lastModifiedBy>
  <cp:revision>1</cp:revision>
  <dcterms:created xsi:type="dcterms:W3CDTF">2025-04-08T10:13:14Z</dcterms:created>
  <dcterms:modified xsi:type="dcterms:W3CDTF">2025-04-08T10:14:12Z</dcterms:modified>
</cp:coreProperties>
</file>