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79159-8FEC-4248-87F7-8FA8C1619288}"/>
              </a:ext>
            </a:extLst>
          </p:cNvPr>
          <p:cNvSpPr>
            <a:spLocks noGrp="1"/>
          </p:cNvSpPr>
          <p:nvPr>
            <p:ph type="title"/>
          </p:nvPr>
        </p:nvSpPr>
        <p:spPr/>
        <p:txBody>
          <a:bodyPr/>
          <a:lstStyle/>
          <a:p>
            <a:r>
              <a:rPr lang="en-US"/>
              <a:t>Instagram Posts Table (mit Shares) | 01.2.34. WDR Lokalzeit - 1 of 21</a:t>
            </a:r>
          </a:p>
        </p:txBody>
      </p:sp>
      <p:graphicFrame>
        <p:nvGraphicFramePr>
          <p:cNvPr id="5" name="Table Placeholder 4">
            <a:extLst>
              <a:ext uri="{FF2B5EF4-FFF2-40B4-BE49-F238E27FC236}">
                <a16:creationId xmlns:a16="http://schemas.microsoft.com/office/drawing/2014/main" id="{A0B9B1C2-DE19-41B6-ADC8-A79AAE4B1AF2}"/>
              </a:ext>
            </a:extLst>
          </p:cNvPr>
          <p:cNvGraphicFramePr>
            <a:graphicFrameLocks noGrp="1"/>
          </p:cNvGraphicFramePr>
          <p:nvPr>
            <p:ph type="tbl" sz="quarter" idx="13"/>
            <p:extLst>
              <p:ext uri="{D42A27DB-BD31-4B8C-83A1-F6EECF244321}">
                <p14:modId xmlns:p14="http://schemas.microsoft.com/office/powerpoint/2010/main" val="3706631245"/>
              </p:ext>
            </p:extLst>
          </p:nvPr>
        </p:nvGraphicFramePr>
        <p:xfrm>
          <a:off x="457200" y="1731963"/>
          <a:ext cx="7735824" cy="137668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50193663"/>
                    </a:ext>
                  </a:extLst>
                </a:gridCol>
                <a:gridCol w="1152144">
                  <a:extLst>
                    <a:ext uri="{9D8B030D-6E8A-4147-A177-3AD203B41FA5}">
                      <a16:colId xmlns:a16="http://schemas.microsoft.com/office/drawing/2014/main" val="2107006822"/>
                    </a:ext>
                  </a:extLst>
                </a:gridCol>
                <a:gridCol w="1481328">
                  <a:extLst>
                    <a:ext uri="{9D8B030D-6E8A-4147-A177-3AD203B41FA5}">
                      <a16:colId xmlns:a16="http://schemas.microsoft.com/office/drawing/2014/main" val="1375571402"/>
                    </a:ext>
                  </a:extLst>
                </a:gridCol>
                <a:gridCol w="493776">
                  <a:extLst>
                    <a:ext uri="{9D8B030D-6E8A-4147-A177-3AD203B41FA5}">
                      <a16:colId xmlns:a16="http://schemas.microsoft.com/office/drawing/2014/main" val="3230257300"/>
                    </a:ext>
                  </a:extLst>
                </a:gridCol>
                <a:gridCol w="493776">
                  <a:extLst>
                    <a:ext uri="{9D8B030D-6E8A-4147-A177-3AD203B41FA5}">
                      <a16:colId xmlns:a16="http://schemas.microsoft.com/office/drawing/2014/main" val="3032448393"/>
                    </a:ext>
                  </a:extLst>
                </a:gridCol>
                <a:gridCol w="493776">
                  <a:extLst>
                    <a:ext uri="{9D8B030D-6E8A-4147-A177-3AD203B41FA5}">
                      <a16:colId xmlns:a16="http://schemas.microsoft.com/office/drawing/2014/main" val="4177342746"/>
                    </a:ext>
                  </a:extLst>
                </a:gridCol>
                <a:gridCol w="493776">
                  <a:extLst>
                    <a:ext uri="{9D8B030D-6E8A-4147-A177-3AD203B41FA5}">
                      <a16:colId xmlns:a16="http://schemas.microsoft.com/office/drawing/2014/main" val="583126936"/>
                    </a:ext>
                  </a:extLst>
                </a:gridCol>
                <a:gridCol w="493776">
                  <a:extLst>
                    <a:ext uri="{9D8B030D-6E8A-4147-A177-3AD203B41FA5}">
                      <a16:colId xmlns:a16="http://schemas.microsoft.com/office/drawing/2014/main" val="1547798623"/>
                    </a:ext>
                  </a:extLst>
                </a:gridCol>
                <a:gridCol w="493776">
                  <a:extLst>
                    <a:ext uri="{9D8B030D-6E8A-4147-A177-3AD203B41FA5}">
                      <a16:colId xmlns:a16="http://schemas.microsoft.com/office/drawing/2014/main" val="514585325"/>
                    </a:ext>
                  </a:extLst>
                </a:gridCol>
                <a:gridCol w="493776">
                  <a:extLst>
                    <a:ext uri="{9D8B030D-6E8A-4147-A177-3AD203B41FA5}">
                      <a16:colId xmlns:a16="http://schemas.microsoft.com/office/drawing/2014/main" val="3455487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86135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- 2025-03-28 16:48:02</a:t>
                      </a:r>
                      <a:r>
                        <a:rPr kumimoji="0" lang="de-DE" sz="1000" b="0" i="0" u="none" strike="noStrike" kern="1200" cap="none" spc="0" normalizeH="0" baseline="0" noProof="0">
                          <a:ln>
                            <a:noFill/>
                          </a:ln>
                          <a:solidFill>
                            <a:prstClr val="black"/>
                          </a:solidFill>
                          <a:effectLst/>
                          <a:uLnTx/>
                          <a:uFillTx/>
                          <a:latin typeface="Calibri"/>
                          <a:ea typeface="+mn-ea"/>
                          <a:cs typeface="+mn-cs"/>
                        </a:rPr>
                        <a:t>
 „Die Jungs haben Angst vor mir“, sagt die 10-jährige Annika aus Jülich. Und das aus gutem Grund! Bei ihrem ersten Breakdance-Battle hat sie alle Jungs in ihrer Altersklasse besiegt und sich den Titel der Deutschen Meisterin in Breakdance geholt. Mit hartem Training und viel Ehrgeiz will sie jetzt noch weiter nach oben! 🏆💪🏼🚀
#Breakdance #Tanzen #Girlpower #Lokalzeit #WDR #ARD #Jülich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https://quintly-eu-image-storage.s3.amazonaws.com/60b0c1ceafa7b1885479f8b118a661a3/3a0405f3b82dc3efafb0409996ba95de.jpg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1585827</a:t>
                      </a:r>
                    </a:p>
                  </a:txBody>
                  <a:tcPr/>
                </a:tc>
                <a:extLst>
                  <a:ext uri="{0D108BD9-81ED-4DB2-BD59-A6C34878D82A}">
                    <a16:rowId xmlns:a16="http://schemas.microsoft.com/office/drawing/2014/main" val="4156386802"/>
                  </a:ext>
                </a:extLst>
              </a:tr>
            </a:tbl>
          </a:graphicData>
        </a:graphic>
      </p:graphicFrame>
      <p:sp>
        <p:nvSpPr>
          <p:cNvPr id="4" name="Text Placeholder 3">
            <a:extLst>
              <a:ext uri="{FF2B5EF4-FFF2-40B4-BE49-F238E27FC236}">
                <a16:creationId xmlns:a16="http://schemas.microsoft.com/office/drawing/2014/main" id="{433CF3A4-4C47-49C5-ADD3-646D0079EF2E}"/>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2804811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F8ADB-C7D1-42D9-85F3-E0070B254DF4}"/>
              </a:ext>
            </a:extLst>
          </p:cNvPr>
          <p:cNvSpPr>
            <a:spLocks noGrp="1"/>
          </p:cNvSpPr>
          <p:nvPr>
            <p:ph type="title"/>
          </p:nvPr>
        </p:nvSpPr>
        <p:spPr/>
        <p:txBody>
          <a:bodyPr/>
          <a:lstStyle/>
          <a:p>
            <a:r>
              <a:rPr lang="en-US"/>
              <a:t>Instagram Posts Table (mit Shares) | 01.2.34. WDR Lokalzeit - 2 of 21</a:t>
            </a:r>
          </a:p>
        </p:txBody>
      </p:sp>
      <p:graphicFrame>
        <p:nvGraphicFramePr>
          <p:cNvPr id="5" name="Table Placeholder 4">
            <a:extLst>
              <a:ext uri="{FF2B5EF4-FFF2-40B4-BE49-F238E27FC236}">
                <a16:creationId xmlns:a16="http://schemas.microsoft.com/office/drawing/2014/main" id="{337F8615-7CF8-453E-83F8-D5857393E912}"/>
              </a:ext>
            </a:extLst>
          </p:cNvPr>
          <p:cNvGraphicFramePr>
            <a:graphicFrameLocks noGrp="1"/>
          </p:cNvGraphicFramePr>
          <p:nvPr>
            <p:ph type="tbl" sz="quarter" idx="13"/>
            <p:extLst>
              <p:ext uri="{D42A27DB-BD31-4B8C-83A1-F6EECF244321}">
                <p14:modId xmlns:p14="http://schemas.microsoft.com/office/powerpoint/2010/main" val="663308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97741462"/>
                    </a:ext>
                  </a:extLst>
                </a:gridCol>
                <a:gridCol w="1152144">
                  <a:extLst>
                    <a:ext uri="{9D8B030D-6E8A-4147-A177-3AD203B41FA5}">
                      <a16:colId xmlns:a16="http://schemas.microsoft.com/office/drawing/2014/main" val="2219474398"/>
                    </a:ext>
                  </a:extLst>
                </a:gridCol>
                <a:gridCol w="1481328">
                  <a:extLst>
                    <a:ext uri="{9D8B030D-6E8A-4147-A177-3AD203B41FA5}">
                      <a16:colId xmlns:a16="http://schemas.microsoft.com/office/drawing/2014/main" val="197426775"/>
                    </a:ext>
                  </a:extLst>
                </a:gridCol>
                <a:gridCol w="493776">
                  <a:extLst>
                    <a:ext uri="{9D8B030D-6E8A-4147-A177-3AD203B41FA5}">
                      <a16:colId xmlns:a16="http://schemas.microsoft.com/office/drawing/2014/main" val="160169129"/>
                    </a:ext>
                  </a:extLst>
                </a:gridCol>
                <a:gridCol w="493776">
                  <a:extLst>
                    <a:ext uri="{9D8B030D-6E8A-4147-A177-3AD203B41FA5}">
                      <a16:colId xmlns:a16="http://schemas.microsoft.com/office/drawing/2014/main" val="3091337922"/>
                    </a:ext>
                  </a:extLst>
                </a:gridCol>
                <a:gridCol w="493776">
                  <a:extLst>
                    <a:ext uri="{9D8B030D-6E8A-4147-A177-3AD203B41FA5}">
                      <a16:colId xmlns:a16="http://schemas.microsoft.com/office/drawing/2014/main" val="1019440116"/>
                    </a:ext>
                  </a:extLst>
                </a:gridCol>
                <a:gridCol w="493776">
                  <a:extLst>
                    <a:ext uri="{9D8B030D-6E8A-4147-A177-3AD203B41FA5}">
                      <a16:colId xmlns:a16="http://schemas.microsoft.com/office/drawing/2014/main" val="226586418"/>
                    </a:ext>
                  </a:extLst>
                </a:gridCol>
                <a:gridCol w="493776">
                  <a:extLst>
                    <a:ext uri="{9D8B030D-6E8A-4147-A177-3AD203B41FA5}">
                      <a16:colId xmlns:a16="http://schemas.microsoft.com/office/drawing/2014/main" val="800119201"/>
                    </a:ext>
                  </a:extLst>
                </a:gridCol>
                <a:gridCol w="493776">
                  <a:extLst>
                    <a:ext uri="{9D8B030D-6E8A-4147-A177-3AD203B41FA5}">
                      <a16:colId xmlns:a16="http://schemas.microsoft.com/office/drawing/2014/main" val="1567834592"/>
                    </a:ext>
                  </a:extLst>
                </a:gridCol>
                <a:gridCol w="493776">
                  <a:extLst>
                    <a:ext uri="{9D8B030D-6E8A-4147-A177-3AD203B41FA5}">
                      <a16:colId xmlns:a16="http://schemas.microsoft.com/office/drawing/2014/main" val="2729767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15739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- 2025-03-24 17:05:00</a:t>
                      </a:r>
                      <a:r>
                        <a:rPr kumimoji="0" lang="de-DE" sz="1000" b="0" i="0" u="none" strike="noStrike" kern="1200" cap="none" spc="0" normalizeH="0" baseline="0" noProof="0">
                          <a:ln>
                            <a:noFill/>
                          </a:ln>
                          <a:solidFill>
                            <a:prstClr val="black"/>
                          </a:solidFill>
                          <a:effectLst/>
                          <a:uLnTx/>
                          <a:uFillTx/>
                          <a:latin typeface="Calibri"/>
                          <a:ea typeface="+mn-ea"/>
                          <a:cs typeface="+mn-cs"/>
                        </a:rPr>
                        <a:t>
 Zehn Jahre ist es her, dass eine Germanwings-Maschine über den französischen Alpen zum Absturz gebracht wurde. Unter den Opfern 16 Schülerinnen und Schüler und zwei Lehrerinnen aus Haltern am See.
Für die Hinterbliebenen wird es nie wieder so sein wie vorher. 💔
Auf unserem Youtube-Kanal Lokalzeit Mordorte nehmen wir in der aktuellen Folge besonders die Geschwister der Opfer in den Blick. Wie gehen sie mit ihrer Trauer um?
#Lokalzeit #MordOrte #Germanwings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https://quintly-eu-image-storage.s3.amazonaws.com/60b0c1ceafa7b1885479f8b118a661a3/8fe9b980e0f1068499f3f4673a08e8b7.jpg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1052470</a:t>
                      </a:r>
                    </a:p>
                  </a:txBody>
                  <a:tcPr/>
                </a:tc>
                <a:extLst>
                  <a:ext uri="{0D108BD9-81ED-4DB2-BD59-A6C34878D82A}">
                    <a16:rowId xmlns:a16="http://schemas.microsoft.com/office/drawing/2014/main" val="1226536347"/>
                  </a:ext>
                </a:extLst>
              </a:tr>
            </a:tbl>
          </a:graphicData>
        </a:graphic>
      </p:graphicFrame>
      <p:sp>
        <p:nvSpPr>
          <p:cNvPr id="4" name="Text Placeholder 3">
            <a:extLst>
              <a:ext uri="{FF2B5EF4-FFF2-40B4-BE49-F238E27FC236}">
                <a16:creationId xmlns:a16="http://schemas.microsoft.com/office/drawing/2014/main" id="{C615D0A0-C603-4106-8BD9-DC93447E5A32}"/>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1022291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FC7BB-7232-4D52-BB9C-CFB1254DAE06}"/>
              </a:ext>
            </a:extLst>
          </p:cNvPr>
          <p:cNvSpPr>
            <a:spLocks noGrp="1"/>
          </p:cNvSpPr>
          <p:nvPr>
            <p:ph type="title"/>
          </p:nvPr>
        </p:nvSpPr>
        <p:spPr/>
        <p:txBody>
          <a:bodyPr/>
          <a:lstStyle/>
          <a:p>
            <a:r>
              <a:rPr lang="en-US"/>
              <a:t>Instagram Posts Table (mit Shares) | 01.2.34. WDR Lokalzeit - 3 of 21</a:t>
            </a:r>
          </a:p>
        </p:txBody>
      </p:sp>
      <p:graphicFrame>
        <p:nvGraphicFramePr>
          <p:cNvPr id="5" name="Table Placeholder 4">
            <a:extLst>
              <a:ext uri="{FF2B5EF4-FFF2-40B4-BE49-F238E27FC236}">
                <a16:creationId xmlns:a16="http://schemas.microsoft.com/office/drawing/2014/main" id="{480E716A-D6C9-40DE-A57A-89E836DE0DF7}"/>
              </a:ext>
            </a:extLst>
          </p:cNvPr>
          <p:cNvGraphicFramePr>
            <a:graphicFrameLocks noGrp="1"/>
          </p:cNvGraphicFramePr>
          <p:nvPr>
            <p:ph type="tbl" sz="quarter" idx="13"/>
            <p:extLst>
              <p:ext uri="{D42A27DB-BD31-4B8C-83A1-F6EECF244321}">
                <p14:modId xmlns:p14="http://schemas.microsoft.com/office/powerpoint/2010/main" val="627882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37749988"/>
                    </a:ext>
                  </a:extLst>
                </a:gridCol>
                <a:gridCol w="1152144">
                  <a:extLst>
                    <a:ext uri="{9D8B030D-6E8A-4147-A177-3AD203B41FA5}">
                      <a16:colId xmlns:a16="http://schemas.microsoft.com/office/drawing/2014/main" val="513921844"/>
                    </a:ext>
                  </a:extLst>
                </a:gridCol>
                <a:gridCol w="1481328">
                  <a:extLst>
                    <a:ext uri="{9D8B030D-6E8A-4147-A177-3AD203B41FA5}">
                      <a16:colId xmlns:a16="http://schemas.microsoft.com/office/drawing/2014/main" val="2625832000"/>
                    </a:ext>
                  </a:extLst>
                </a:gridCol>
                <a:gridCol w="493776">
                  <a:extLst>
                    <a:ext uri="{9D8B030D-6E8A-4147-A177-3AD203B41FA5}">
                      <a16:colId xmlns:a16="http://schemas.microsoft.com/office/drawing/2014/main" val="690245386"/>
                    </a:ext>
                  </a:extLst>
                </a:gridCol>
                <a:gridCol w="493776">
                  <a:extLst>
                    <a:ext uri="{9D8B030D-6E8A-4147-A177-3AD203B41FA5}">
                      <a16:colId xmlns:a16="http://schemas.microsoft.com/office/drawing/2014/main" val="2811193078"/>
                    </a:ext>
                  </a:extLst>
                </a:gridCol>
                <a:gridCol w="493776">
                  <a:extLst>
                    <a:ext uri="{9D8B030D-6E8A-4147-A177-3AD203B41FA5}">
                      <a16:colId xmlns:a16="http://schemas.microsoft.com/office/drawing/2014/main" val="788676222"/>
                    </a:ext>
                  </a:extLst>
                </a:gridCol>
                <a:gridCol w="493776">
                  <a:extLst>
                    <a:ext uri="{9D8B030D-6E8A-4147-A177-3AD203B41FA5}">
                      <a16:colId xmlns:a16="http://schemas.microsoft.com/office/drawing/2014/main" val="2088082484"/>
                    </a:ext>
                  </a:extLst>
                </a:gridCol>
                <a:gridCol w="493776">
                  <a:extLst>
                    <a:ext uri="{9D8B030D-6E8A-4147-A177-3AD203B41FA5}">
                      <a16:colId xmlns:a16="http://schemas.microsoft.com/office/drawing/2014/main" val="1050977389"/>
                    </a:ext>
                  </a:extLst>
                </a:gridCol>
                <a:gridCol w="493776">
                  <a:extLst>
                    <a:ext uri="{9D8B030D-6E8A-4147-A177-3AD203B41FA5}">
                      <a16:colId xmlns:a16="http://schemas.microsoft.com/office/drawing/2014/main" val="3303964007"/>
                    </a:ext>
                  </a:extLst>
                </a:gridCol>
                <a:gridCol w="493776">
                  <a:extLst>
                    <a:ext uri="{9D8B030D-6E8A-4147-A177-3AD203B41FA5}">
                      <a16:colId xmlns:a16="http://schemas.microsoft.com/office/drawing/2014/main" val="1886218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91744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- 2025-03-29 14:01:11</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kannst nur noch im Bett liegen, um dich herum ist alles dunkel, weil sämtliche Reize körperlich weh tun... So geht es Kathi aus Aachen. 😞 Sie leidet seit einem Jahr an der Krankheit ME/CFS. 😴
#WDR #Lokalzeit #ARD #Aachen #FatigueSyndrom #ME/CFS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https://quintly-eu-image-storage.s3.amazonaws.com/60b0c1ceafa7b1885479f8b118a661a3/6218a91e7d590a80379c1262af12a593.jpg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218358</a:t>
                      </a:r>
                    </a:p>
                  </a:txBody>
                  <a:tcPr/>
                </a:tc>
                <a:extLst>
                  <a:ext uri="{0D108BD9-81ED-4DB2-BD59-A6C34878D82A}">
                    <a16:rowId xmlns:a16="http://schemas.microsoft.com/office/drawing/2014/main" val="1144029450"/>
                  </a:ext>
                </a:extLst>
              </a:tr>
            </a:tbl>
          </a:graphicData>
        </a:graphic>
      </p:graphicFrame>
      <p:sp>
        <p:nvSpPr>
          <p:cNvPr id="4" name="Text Placeholder 3">
            <a:extLst>
              <a:ext uri="{FF2B5EF4-FFF2-40B4-BE49-F238E27FC236}">
                <a16:creationId xmlns:a16="http://schemas.microsoft.com/office/drawing/2014/main" id="{42CC8BEE-ABC7-4940-9448-DD680B3A068B}"/>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1344462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3FD2C-1C17-4A19-BDF9-F2E03F49D814}"/>
              </a:ext>
            </a:extLst>
          </p:cNvPr>
          <p:cNvSpPr>
            <a:spLocks noGrp="1"/>
          </p:cNvSpPr>
          <p:nvPr>
            <p:ph type="title"/>
          </p:nvPr>
        </p:nvSpPr>
        <p:spPr/>
        <p:txBody>
          <a:bodyPr/>
          <a:lstStyle/>
          <a:p>
            <a:r>
              <a:rPr lang="en-US"/>
              <a:t>Instagram Posts Table (mit Shares) | 01.2.34. WDR Lokalzeit - 4 of 21</a:t>
            </a:r>
          </a:p>
        </p:txBody>
      </p:sp>
      <p:graphicFrame>
        <p:nvGraphicFramePr>
          <p:cNvPr id="5" name="Table Placeholder 4">
            <a:extLst>
              <a:ext uri="{FF2B5EF4-FFF2-40B4-BE49-F238E27FC236}">
                <a16:creationId xmlns:a16="http://schemas.microsoft.com/office/drawing/2014/main" id="{1965954E-4658-4D30-BA23-590FCB8A5C7E}"/>
              </a:ext>
            </a:extLst>
          </p:cNvPr>
          <p:cNvGraphicFramePr>
            <a:graphicFrameLocks noGrp="1"/>
          </p:cNvGraphicFramePr>
          <p:nvPr>
            <p:ph type="tbl" sz="quarter" idx="13"/>
            <p:extLst>
              <p:ext uri="{D42A27DB-BD31-4B8C-83A1-F6EECF244321}">
                <p14:modId xmlns:p14="http://schemas.microsoft.com/office/powerpoint/2010/main" val="1277435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91636334"/>
                    </a:ext>
                  </a:extLst>
                </a:gridCol>
                <a:gridCol w="1152144">
                  <a:extLst>
                    <a:ext uri="{9D8B030D-6E8A-4147-A177-3AD203B41FA5}">
                      <a16:colId xmlns:a16="http://schemas.microsoft.com/office/drawing/2014/main" val="1811809401"/>
                    </a:ext>
                  </a:extLst>
                </a:gridCol>
                <a:gridCol w="1481328">
                  <a:extLst>
                    <a:ext uri="{9D8B030D-6E8A-4147-A177-3AD203B41FA5}">
                      <a16:colId xmlns:a16="http://schemas.microsoft.com/office/drawing/2014/main" val="390543134"/>
                    </a:ext>
                  </a:extLst>
                </a:gridCol>
                <a:gridCol w="493776">
                  <a:extLst>
                    <a:ext uri="{9D8B030D-6E8A-4147-A177-3AD203B41FA5}">
                      <a16:colId xmlns:a16="http://schemas.microsoft.com/office/drawing/2014/main" val="3859083560"/>
                    </a:ext>
                  </a:extLst>
                </a:gridCol>
                <a:gridCol w="493776">
                  <a:extLst>
                    <a:ext uri="{9D8B030D-6E8A-4147-A177-3AD203B41FA5}">
                      <a16:colId xmlns:a16="http://schemas.microsoft.com/office/drawing/2014/main" val="1242873362"/>
                    </a:ext>
                  </a:extLst>
                </a:gridCol>
                <a:gridCol w="493776">
                  <a:extLst>
                    <a:ext uri="{9D8B030D-6E8A-4147-A177-3AD203B41FA5}">
                      <a16:colId xmlns:a16="http://schemas.microsoft.com/office/drawing/2014/main" val="3984814384"/>
                    </a:ext>
                  </a:extLst>
                </a:gridCol>
                <a:gridCol w="493776">
                  <a:extLst>
                    <a:ext uri="{9D8B030D-6E8A-4147-A177-3AD203B41FA5}">
                      <a16:colId xmlns:a16="http://schemas.microsoft.com/office/drawing/2014/main" val="1992945450"/>
                    </a:ext>
                  </a:extLst>
                </a:gridCol>
                <a:gridCol w="493776">
                  <a:extLst>
                    <a:ext uri="{9D8B030D-6E8A-4147-A177-3AD203B41FA5}">
                      <a16:colId xmlns:a16="http://schemas.microsoft.com/office/drawing/2014/main" val="3045648534"/>
                    </a:ext>
                  </a:extLst>
                </a:gridCol>
                <a:gridCol w="493776">
                  <a:extLst>
                    <a:ext uri="{9D8B030D-6E8A-4147-A177-3AD203B41FA5}">
                      <a16:colId xmlns:a16="http://schemas.microsoft.com/office/drawing/2014/main" val="1659022071"/>
                    </a:ext>
                  </a:extLst>
                </a:gridCol>
                <a:gridCol w="493776">
                  <a:extLst>
                    <a:ext uri="{9D8B030D-6E8A-4147-A177-3AD203B41FA5}">
                      <a16:colId xmlns:a16="http://schemas.microsoft.com/office/drawing/2014/main" val="2206320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954398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- 2025-03-29 10:31:32</a:t>
                      </a:r>
                      <a:r>
                        <a:rPr kumimoji="0" lang="de-DE" sz="1000" b="0" i="0" u="none" strike="noStrike" kern="1200" cap="none" spc="0" normalizeH="0" baseline="0" noProof="0">
                          <a:ln>
                            <a:noFill/>
                          </a:ln>
                          <a:solidFill>
                            <a:prstClr val="black"/>
                          </a:solidFill>
                          <a:effectLst/>
                          <a:uLnTx/>
                          <a:uFillTx/>
                          <a:latin typeface="Calibri"/>
                          <a:ea typeface="+mn-ea"/>
                          <a:cs typeface="+mn-cs"/>
                        </a:rPr>
                        <a:t>
 Wenn Heiko alias Aal-Hinnerk loslegt, bekommen alle ihr Fett weg. Als Marktschreier hat er immer einen lustigen Spruch auf den Lippen. Nicht nur um die Konkurrenz auszustechen, sondern auch um seinen Fisch zu verkaufen. 📢
Wer ist genauso schlagfertig wie Heiko? 👊
👩‍💻 Autorin: Alina Höngen
#Marktschreier #HamburgerFischmarkt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https://quintly-eu-image-storage.s3.amazonaws.com/60b0c1ceafa7b1885479f8b118a661a3/4793255273218f009cfc95aad12a8e2b.jpg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127367</a:t>
                      </a:r>
                    </a:p>
                  </a:txBody>
                  <a:tcPr/>
                </a:tc>
                <a:extLst>
                  <a:ext uri="{0D108BD9-81ED-4DB2-BD59-A6C34878D82A}">
                    <a16:rowId xmlns:a16="http://schemas.microsoft.com/office/drawing/2014/main" val="3199758767"/>
                  </a:ext>
                </a:extLst>
              </a:tr>
            </a:tbl>
          </a:graphicData>
        </a:graphic>
      </p:graphicFrame>
      <p:sp>
        <p:nvSpPr>
          <p:cNvPr id="4" name="Text Placeholder 3">
            <a:extLst>
              <a:ext uri="{FF2B5EF4-FFF2-40B4-BE49-F238E27FC236}">
                <a16:creationId xmlns:a16="http://schemas.microsoft.com/office/drawing/2014/main" id="{A7DD5B97-888E-415E-84BE-FD721DC1F970}"/>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1490209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D21A5-9A9B-4120-B388-DD02BB2DCF42}"/>
              </a:ext>
            </a:extLst>
          </p:cNvPr>
          <p:cNvSpPr>
            <a:spLocks noGrp="1"/>
          </p:cNvSpPr>
          <p:nvPr>
            <p:ph type="title"/>
          </p:nvPr>
        </p:nvSpPr>
        <p:spPr/>
        <p:txBody>
          <a:bodyPr/>
          <a:lstStyle/>
          <a:p>
            <a:r>
              <a:rPr lang="en-US"/>
              <a:t>Instagram Posts Table (mit Shares) | 01.2.34. WDR Lokalzeit - 5 of 21</a:t>
            </a:r>
          </a:p>
        </p:txBody>
      </p:sp>
      <p:graphicFrame>
        <p:nvGraphicFramePr>
          <p:cNvPr id="5" name="Table Placeholder 4">
            <a:extLst>
              <a:ext uri="{FF2B5EF4-FFF2-40B4-BE49-F238E27FC236}">
                <a16:creationId xmlns:a16="http://schemas.microsoft.com/office/drawing/2014/main" id="{39AB0260-87C7-42C9-B149-23EA1DD6A86F}"/>
              </a:ext>
            </a:extLst>
          </p:cNvPr>
          <p:cNvGraphicFramePr>
            <a:graphicFrameLocks noGrp="1"/>
          </p:cNvGraphicFramePr>
          <p:nvPr>
            <p:ph type="tbl" sz="quarter" idx="13"/>
            <p:extLst>
              <p:ext uri="{D42A27DB-BD31-4B8C-83A1-F6EECF244321}">
                <p14:modId xmlns:p14="http://schemas.microsoft.com/office/powerpoint/2010/main" val="3668026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52280911"/>
                    </a:ext>
                  </a:extLst>
                </a:gridCol>
                <a:gridCol w="1152144">
                  <a:extLst>
                    <a:ext uri="{9D8B030D-6E8A-4147-A177-3AD203B41FA5}">
                      <a16:colId xmlns:a16="http://schemas.microsoft.com/office/drawing/2014/main" val="2308039575"/>
                    </a:ext>
                  </a:extLst>
                </a:gridCol>
                <a:gridCol w="1481328">
                  <a:extLst>
                    <a:ext uri="{9D8B030D-6E8A-4147-A177-3AD203B41FA5}">
                      <a16:colId xmlns:a16="http://schemas.microsoft.com/office/drawing/2014/main" val="3012860732"/>
                    </a:ext>
                  </a:extLst>
                </a:gridCol>
                <a:gridCol w="493776">
                  <a:extLst>
                    <a:ext uri="{9D8B030D-6E8A-4147-A177-3AD203B41FA5}">
                      <a16:colId xmlns:a16="http://schemas.microsoft.com/office/drawing/2014/main" val="464621157"/>
                    </a:ext>
                  </a:extLst>
                </a:gridCol>
                <a:gridCol w="493776">
                  <a:extLst>
                    <a:ext uri="{9D8B030D-6E8A-4147-A177-3AD203B41FA5}">
                      <a16:colId xmlns:a16="http://schemas.microsoft.com/office/drawing/2014/main" val="364554383"/>
                    </a:ext>
                  </a:extLst>
                </a:gridCol>
                <a:gridCol w="493776">
                  <a:extLst>
                    <a:ext uri="{9D8B030D-6E8A-4147-A177-3AD203B41FA5}">
                      <a16:colId xmlns:a16="http://schemas.microsoft.com/office/drawing/2014/main" val="439761059"/>
                    </a:ext>
                  </a:extLst>
                </a:gridCol>
                <a:gridCol w="493776">
                  <a:extLst>
                    <a:ext uri="{9D8B030D-6E8A-4147-A177-3AD203B41FA5}">
                      <a16:colId xmlns:a16="http://schemas.microsoft.com/office/drawing/2014/main" val="981043718"/>
                    </a:ext>
                  </a:extLst>
                </a:gridCol>
                <a:gridCol w="493776">
                  <a:extLst>
                    <a:ext uri="{9D8B030D-6E8A-4147-A177-3AD203B41FA5}">
                      <a16:colId xmlns:a16="http://schemas.microsoft.com/office/drawing/2014/main" val="4287364868"/>
                    </a:ext>
                  </a:extLst>
                </a:gridCol>
                <a:gridCol w="493776">
                  <a:extLst>
                    <a:ext uri="{9D8B030D-6E8A-4147-A177-3AD203B41FA5}">
                      <a16:colId xmlns:a16="http://schemas.microsoft.com/office/drawing/2014/main" val="1910005129"/>
                    </a:ext>
                  </a:extLst>
                </a:gridCol>
                <a:gridCol w="493776">
                  <a:extLst>
                    <a:ext uri="{9D8B030D-6E8A-4147-A177-3AD203B41FA5}">
                      <a16:colId xmlns:a16="http://schemas.microsoft.com/office/drawing/2014/main" val="15878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3265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- 2025-03-30 14:01:01</a:t>
                      </a:r>
                      <a:r>
                        <a:rPr kumimoji="0" lang="de-DE" sz="1000" b="0" i="0" u="none" strike="noStrike" kern="1200" cap="none" spc="0" normalizeH="0" baseline="0" noProof="0">
                          <a:ln>
                            <a:noFill/>
                          </a:ln>
                          <a:solidFill>
                            <a:prstClr val="black"/>
                          </a:solidFill>
                          <a:effectLst/>
                          <a:uLnTx/>
                          <a:uFillTx/>
                          <a:latin typeface="Calibri"/>
                          <a:ea typeface="+mn-ea"/>
                          <a:cs typeface="+mn-cs"/>
                        </a:rPr>
                        <a:t>
 Eis am Stiel – genau genommen Spaghetti-Eis am Stiel – hat Jettes Leben verändert. 🍦
Eigentlich war Jette in Detmold Lehrerin, doch sie war immer häufiger krank: Hörsturz, Gürtelrose, Bandscheibenvorfall. Deswegen hat sie den mutigen Schritt gewagt und ihre Festanstellung gekündigt. Jette hat sich selbstständig gemacht und produziert mittlerweile acht verschiedene Sorten Eis am Stiel. 💪
Auf die Idee, Eis am Stiel zu produzieren, kam Jette Sauerwald übrigens auch, weil ihr Partner Markus Zehnder eine Eisdiele betreibt - hier haben sich die beiden sogar vor vielen Jahren kennengelernt. ❤️
👨‍💻 Autor: Jan-Ole Niermann
#Neuanfang #Eis #SpaghettiEis #Veränderung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https://quintly-eu-image-storage.s3.amazonaws.com/60b0c1ceafa7b1885479f8b118a661a3/03f770f4ac4b4d3f1531ac608b346f6d.jpg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101861</a:t>
                      </a:r>
                    </a:p>
                  </a:txBody>
                  <a:tcPr/>
                </a:tc>
                <a:extLst>
                  <a:ext uri="{0D108BD9-81ED-4DB2-BD59-A6C34878D82A}">
                    <a16:rowId xmlns:a16="http://schemas.microsoft.com/office/drawing/2014/main" val="1420197397"/>
                  </a:ext>
                </a:extLst>
              </a:tr>
            </a:tbl>
          </a:graphicData>
        </a:graphic>
      </p:graphicFrame>
      <p:sp>
        <p:nvSpPr>
          <p:cNvPr id="4" name="Text Placeholder 3">
            <a:extLst>
              <a:ext uri="{FF2B5EF4-FFF2-40B4-BE49-F238E27FC236}">
                <a16:creationId xmlns:a16="http://schemas.microsoft.com/office/drawing/2014/main" id="{5EA0F193-529F-4E18-AA7C-89F90A51B4A0}"/>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347587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08C58-761F-434F-A789-3FCB126502FC}"/>
              </a:ext>
            </a:extLst>
          </p:cNvPr>
          <p:cNvSpPr>
            <a:spLocks noGrp="1"/>
          </p:cNvSpPr>
          <p:nvPr>
            <p:ph type="title"/>
          </p:nvPr>
        </p:nvSpPr>
        <p:spPr/>
        <p:txBody>
          <a:bodyPr/>
          <a:lstStyle/>
          <a:p>
            <a:r>
              <a:rPr lang="en-US"/>
              <a:t>Instagram Posts Table (mit Shares) | 01.2.34. WDR Lokalzeit - 6 of 21</a:t>
            </a:r>
          </a:p>
        </p:txBody>
      </p:sp>
      <p:graphicFrame>
        <p:nvGraphicFramePr>
          <p:cNvPr id="5" name="Table Placeholder 4">
            <a:extLst>
              <a:ext uri="{FF2B5EF4-FFF2-40B4-BE49-F238E27FC236}">
                <a16:creationId xmlns:a16="http://schemas.microsoft.com/office/drawing/2014/main" id="{54524EF4-3B0E-4467-8D56-B81366D5707C}"/>
              </a:ext>
            </a:extLst>
          </p:cNvPr>
          <p:cNvGraphicFramePr>
            <a:graphicFrameLocks noGrp="1"/>
          </p:cNvGraphicFramePr>
          <p:nvPr>
            <p:ph type="tbl" sz="quarter" idx="13"/>
            <p:extLst>
              <p:ext uri="{D42A27DB-BD31-4B8C-83A1-F6EECF244321}">
                <p14:modId xmlns:p14="http://schemas.microsoft.com/office/powerpoint/2010/main" val="1497866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93077032"/>
                    </a:ext>
                  </a:extLst>
                </a:gridCol>
                <a:gridCol w="1152144">
                  <a:extLst>
                    <a:ext uri="{9D8B030D-6E8A-4147-A177-3AD203B41FA5}">
                      <a16:colId xmlns:a16="http://schemas.microsoft.com/office/drawing/2014/main" val="323240483"/>
                    </a:ext>
                  </a:extLst>
                </a:gridCol>
                <a:gridCol w="1481328">
                  <a:extLst>
                    <a:ext uri="{9D8B030D-6E8A-4147-A177-3AD203B41FA5}">
                      <a16:colId xmlns:a16="http://schemas.microsoft.com/office/drawing/2014/main" val="2162700929"/>
                    </a:ext>
                  </a:extLst>
                </a:gridCol>
                <a:gridCol w="493776">
                  <a:extLst>
                    <a:ext uri="{9D8B030D-6E8A-4147-A177-3AD203B41FA5}">
                      <a16:colId xmlns:a16="http://schemas.microsoft.com/office/drawing/2014/main" val="2700181231"/>
                    </a:ext>
                  </a:extLst>
                </a:gridCol>
                <a:gridCol w="493776">
                  <a:extLst>
                    <a:ext uri="{9D8B030D-6E8A-4147-A177-3AD203B41FA5}">
                      <a16:colId xmlns:a16="http://schemas.microsoft.com/office/drawing/2014/main" val="3752456783"/>
                    </a:ext>
                  </a:extLst>
                </a:gridCol>
                <a:gridCol w="493776">
                  <a:extLst>
                    <a:ext uri="{9D8B030D-6E8A-4147-A177-3AD203B41FA5}">
                      <a16:colId xmlns:a16="http://schemas.microsoft.com/office/drawing/2014/main" val="2907813566"/>
                    </a:ext>
                  </a:extLst>
                </a:gridCol>
                <a:gridCol w="493776">
                  <a:extLst>
                    <a:ext uri="{9D8B030D-6E8A-4147-A177-3AD203B41FA5}">
                      <a16:colId xmlns:a16="http://schemas.microsoft.com/office/drawing/2014/main" val="2004351268"/>
                    </a:ext>
                  </a:extLst>
                </a:gridCol>
                <a:gridCol w="493776">
                  <a:extLst>
                    <a:ext uri="{9D8B030D-6E8A-4147-A177-3AD203B41FA5}">
                      <a16:colId xmlns:a16="http://schemas.microsoft.com/office/drawing/2014/main" val="2080944358"/>
                    </a:ext>
                  </a:extLst>
                </a:gridCol>
                <a:gridCol w="493776">
                  <a:extLst>
                    <a:ext uri="{9D8B030D-6E8A-4147-A177-3AD203B41FA5}">
                      <a16:colId xmlns:a16="http://schemas.microsoft.com/office/drawing/2014/main" val="395622889"/>
                    </a:ext>
                  </a:extLst>
                </a:gridCol>
                <a:gridCol w="493776">
                  <a:extLst>
                    <a:ext uri="{9D8B030D-6E8A-4147-A177-3AD203B41FA5}">
                      <a16:colId xmlns:a16="http://schemas.microsoft.com/office/drawing/2014/main" val="4128064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59685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- 2025-03-25 14:05:00</a:t>
                      </a:r>
                      <a:r>
                        <a:rPr kumimoji="0" lang="de-DE" sz="1000" b="0" i="0" u="none" strike="noStrike" kern="1200" cap="none" spc="0" normalizeH="0" baseline="0" noProof="0">
                          <a:ln>
                            <a:noFill/>
                          </a:ln>
                          <a:solidFill>
                            <a:prstClr val="black"/>
                          </a:solidFill>
                          <a:effectLst/>
                          <a:uLnTx/>
                          <a:uFillTx/>
                          <a:latin typeface="Calibri"/>
                          <a:ea typeface="+mn-ea"/>
                          <a:cs typeface="+mn-cs"/>
                        </a:rPr>
                        <a:t>
 Andrei ist 18 Jahre alt und hat für seine Schule in Mönchengladbach eine schuleigene KI entwickelt! 🌟📚
In nur zwei Monaten hat er die Server konfiguriert und die Eingabemaske programmiert. Und das fast alleine – nur sein Schulleiter und sein Informatiklehrer haben ihn bei dem Projekt unterstützt.
Entstanden ist eine KI - maßgeschneidert auf die Bedürfnisse seiner Mitschüler. Die wird jetzt im Geschichts- und Matheunterricht testweise eingesetzt. Die Schule bräuchte bessere Server, um sie auch in anderen Fächern zu nutzen. Erste Sponsorenzusagen gibt es aber schon. 💸
Die KI “Chat GaG” soll keine Antworten generieren, sondern die Schülerinnen und Schüler auf dem Weg zur Antwort unterstützen. Außerdem soll sie als Lernhilfe eingesetzt werden: Sie kann zum Beispiel Fehler in Texten finden und den Schüler darauf hinweisen. In Zukunft soll die KI individualisierbar sein und erkennen können, wenn ein Schüler etwa bei einem Vokalbeltest immer wieder die gleichen Fehler macht.
👩🏼‍💻Autorin: Manuela Klüppel
#InnovationImKlassenzimmer #KIRevolution #Schule #Bildung #KünstlicheIntelligenz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https://quintly-eu-image-storage.s3.amazonaws.com/60b0c1ceafa7b1885479f8b118a661a3/5f1d5c2831e50d1b08055a36ac725cde.jpg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99175</a:t>
                      </a:r>
                    </a:p>
                  </a:txBody>
                  <a:tcPr/>
                </a:tc>
                <a:extLst>
                  <a:ext uri="{0D108BD9-81ED-4DB2-BD59-A6C34878D82A}">
                    <a16:rowId xmlns:a16="http://schemas.microsoft.com/office/drawing/2014/main" val="2277913676"/>
                  </a:ext>
                </a:extLst>
              </a:tr>
            </a:tbl>
          </a:graphicData>
        </a:graphic>
      </p:graphicFrame>
      <p:sp>
        <p:nvSpPr>
          <p:cNvPr id="4" name="Text Placeholder 3">
            <a:extLst>
              <a:ext uri="{FF2B5EF4-FFF2-40B4-BE49-F238E27FC236}">
                <a16:creationId xmlns:a16="http://schemas.microsoft.com/office/drawing/2014/main" id="{1B68CD6D-2556-43EA-B83B-E30AD3940815}"/>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3231364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FB037-DCF3-4A9C-9C39-C6526A3E42F2}"/>
              </a:ext>
            </a:extLst>
          </p:cNvPr>
          <p:cNvSpPr>
            <a:spLocks noGrp="1"/>
          </p:cNvSpPr>
          <p:nvPr>
            <p:ph type="title"/>
          </p:nvPr>
        </p:nvSpPr>
        <p:spPr/>
        <p:txBody>
          <a:bodyPr/>
          <a:lstStyle/>
          <a:p>
            <a:r>
              <a:rPr lang="en-US"/>
              <a:t>Instagram Posts Table (mit Shares) | 01.2.34. WDR Lokalzeit - 7 of 21</a:t>
            </a:r>
          </a:p>
        </p:txBody>
      </p:sp>
      <p:graphicFrame>
        <p:nvGraphicFramePr>
          <p:cNvPr id="5" name="Table Placeholder 4">
            <a:extLst>
              <a:ext uri="{FF2B5EF4-FFF2-40B4-BE49-F238E27FC236}">
                <a16:creationId xmlns:a16="http://schemas.microsoft.com/office/drawing/2014/main" id="{D4647D2F-C22E-4F40-AEE8-E4C55F9C1E68}"/>
              </a:ext>
            </a:extLst>
          </p:cNvPr>
          <p:cNvGraphicFramePr>
            <a:graphicFrameLocks noGrp="1"/>
          </p:cNvGraphicFramePr>
          <p:nvPr>
            <p:ph type="tbl" sz="quarter" idx="13"/>
            <p:extLst>
              <p:ext uri="{D42A27DB-BD31-4B8C-83A1-F6EECF244321}">
                <p14:modId xmlns:p14="http://schemas.microsoft.com/office/powerpoint/2010/main" val="2044550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04850480"/>
                    </a:ext>
                  </a:extLst>
                </a:gridCol>
                <a:gridCol w="1152144">
                  <a:extLst>
                    <a:ext uri="{9D8B030D-6E8A-4147-A177-3AD203B41FA5}">
                      <a16:colId xmlns:a16="http://schemas.microsoft.com/office/drawing/2014/main" val="2036804914"/>
                    </a:ext>
                  </a:extLst>
                </a:gridCol>
                <a:gridCol w="1481328">
                  <a:extLst>
                    <a:ext uri="{9D8B030D-6E8A-4147-A177-3AD203B41FA5}">
                      <a16:colId xmlns:a16="http://schemas.microsoft.com/office/drawing/2014/main" val="2223009126"/>
                    </a:ext>
                  </a:extLst>
                </a:gridCol>
                <a:gridCol w="493776">
                  <a:extLst>
                    <a:ext uri="{9D8B030D-6E8A-4147-A177-3AD203B41FA5}">
                      <a16:colId xmlns:a16="http://schemas.microsoft.com/office/drawing/2014/main" val="3055465989"/>
                    </a:ext>
                  </a:extLst>
                </a:gridCol>
                <a:gridCol w="493776">
                  <a:extLst>
                    <a:ext uri="{9D8B030D-6E8A-4147-A177-3AD203B41FA5}">
                      <a16:colId xmlns:a16="http://schemas.microsoft.com/office/drawing/2014/main" val="1478244578"/>
                    </a:ext>
                  </a:extLst>
                </a:gridCol>
                <a:gridCol w="493776">
                  <a:extLst>
                    <a:ext uri="{9D8B030D-6E8A-4147-A177-3AD203B41FA5}">
                      <a16:colId xmlns:a16="http://schemas.microsoft.com/office/drawing/2014/main" val="2493655309"/>
                    </a:ext>
                  </a:extLst>
                </a:gridCol>
                <a:gridCol w="493776">
                  <a:extLst>
                    <a:ext uri="{9D8B030D-6E8A-4147-A177-3AD203B41FA5}">
                      <a16:colId xmlns:a16="http://schemas.microsoft.com/office/drawing/2014/main" val="625036852"/>
                    </a:ext>
                  </a:extLst>
                </a:gridCol>
                <a:gridCol w="493776">
                  <a:extLst>
                    <a:ext uri="{9D8B030D-6E8A-4147-A177-3AD203B41FA5}">
                      <a16:colId xmlns:a16="http://schemas.microsoft.com/office/drawing/2014/main" val="3394906428"/>
                    </a:ext>
                  </a:extLst>
                </a:gridCol>
                <a:gridCol w="493776">
                  <a:extLst>
                    <a:ext uri="{9D8B030D-6E8A-4147-A177-3AD203B41FA5}">
                      <a16:colId xmlns:a16="http://schemas.microsoft.com/office/drawing/2014/main" val="3841473527"/>
                    </a:ext>
                  </a:extLst>
                </a:gridCol>
                <a:gridCol w="493776">
                  <a:extLst>
                    <a:ext uri="{9D8B030D-6E8A-4147-A177-3AD203B41FA5}">
                      <a16:colId xmlns:a16="http://schemas.microsoft.com/office/drawing/2014/main" val="1638756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42704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- 2025-03-27 11:42:15</a:t>
                      </a:r>
                      <a:r>
                        <a:rPr kumimoji="0" lang="de-DE" sz="1000" b="0" i="0" u="none" strike="noStrike" kern="1200" cap="none" spc="0" normalizeH="0" baseline="0" noProof="0">
                          <a:ln>
                            <a:noFill/>
                          </a:ln>
                          <a:solidFill>
                            <a:prstClr val="black"/>
                          </a:solidFill>
                          <a:effectLst/>
                          <a:uLnTx/>
                          <a:uFillTx/>
                          <a:latin typeface="Calibri"/>
                          <a:ea typeface="+mn-ea"/>
                          <a:cs typeface="+mn-cs"/>
                        </a:rPr>
                        <a:t>
 Alissa Gedert hatte vor drei Jahren einen schweren Unfall: Eine Stichflamme eines Tischkamins erwischt sie so schlimm, dass sie am gesamten Körper anfängt zu brennen. Der Unfall hinterlässt bei ihr auch Narben im Gesicht. ☹️🏥
Heute schenkt die Kosmetikerin anderen Brandopfern mit kostenlosem Permanent Make-up mehr Selbstvertrauen. ❤️💪🏼
👩🏻‍💻 Autorin: Nastaran Amirhaji
#WDR #ARD #Lokalzeit #Ehrenamt #Oberhausen #Brandverletzung #Brandopfer #Makeup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https://quintly-eu-image-storage.s3.amazonaws.com/60b0c1ceafa7b1885479f8b118a661a3/531b442f54939b1b1c8144954963d38c.jpg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48675</a:t>
                      </a:r>
                    </a:p>
                  </a:txBody>
                  <a:tcPr/>
                </a:tc>
                <a:extLst>
                  <a:ext uri="{0D108BD9-81ED-4DB2-BD59-A6C34878D82A}">
                    <a16:rowId xmlns:a16="http://schemas.microsoft.com/office/drawing/2014/main" val="400591084"/>
                  </a:ext>
                </a:extLst>
              </a:tr>
            </a:tbl>
          </a:graphicData>
        </a:graphic>
      </p:graphicFrame>
      <p:sp>
        <p:nvSpPr>
          <p:cNvPr id="4" name="Text Placeholder 3">
            <a:extLst>
              <a:ext uri="{FF2B5EF4-FFF2-40B4-BE49-F238E27FC236}">
                <a16:creationId xmlns:a16="http://schemas.microsoft.com/office/drawing/2014/main" id="{1127A06A-334F-4DAD-BD42-B3FE28C00C86}"/>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1629810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1009-9307-4EC7-9F7F-EEF69984F01F}"/>
              </a:ext>
            </a:extLst>
          </p:cNvPr>
          <p:cNvSpPr>
            <a:spLocks noGrp="1"/>
          </p:cNvSpPr>
          <p:nvPr>
            <p:ph type="title"/>
          </p:nvPr>
        </p:nvSpPr>
        <p:spPr/>
        <p:txBody>
          <a:bodyPr/>
          <a:lstStyle/>
          <a:p>
            <a:r>
              <a:rPr lang="en-US"/>
              <a:t>Instagram Posts Table (mit Shares) | 01.2.34. WDR Lokalzeit - 8 of 21</a:t>
            </a:r>
          </a:p>
        </p:txBody>
      </p:sp>
      <p:graphicFrame>
        <p:nvGraphicFramePr>
          <p:cNvPr id="5" name="Table Placeholder 4">
            <a:extLst>
              <a:ext uri="{FF2B5EF4-FFF2-40B4-BE49-F238E27FC236}">
                <a16:creationId xmlns:a16="http://schemas.microsoft.com/office/drawing/2014/main" id="{3901BBC7-2D97-4322-877A-020A090925C3}"/>
              </a:ext>
            </a:extLst>
          </p:cNvPr>
          <p:cNvGraphicFramePr>
            <a:graphicFrameLocks noGrp="1"/>
          </p:cNvGraphicFramePr>
          <p:nvPr>
            <p:ph type="tbl" sz="quarter" idx="13"/>
            <p:extLst>
              <p:ext uri="{D42A27DB-BD31-4B8C-83A1-F6EECF244321}">
                <p14:modId xmlns:p14="http://schemas.microsoft.com/office/powerpoint/2010/main" val="3514178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4681356"/>
                    </a:ext>
                  </a:extLst>
                </a:gridCol>
                <a:gridCol w="1152144">
                  <a:extLst>
                    <a:ext uri="{9D8B030D-6E8A-4147-A177-3AD203B41FA5}">
                      <a16:colId xmlns:a16="http://schemas.microsoft.com/office/drawing/2014/main" val="3852883284"/>
                    </a:ext>
                  </a:extLst>
                </a:gridCol>
                <a:gridCol w="1481328">
                  <a:extLst>
                    <a:ext uri="{9D8B030D-6E8A-4147-A177-3AD203B41FA5}">
                      <a16:colId xmlns:a16="http://schemas.microsoft.com/office/drawing/2014/main" val="1392918880"/>
                    </a:ext>
                  </a:extLst>
                </a:gridCol>
                <a:gridCol w="493776">
                  <a:extLst>
                    <a:ext uri="{9D8B030D-6E8A-4147-A177-3AD203B41FA5}">
                      <a16:colId xmlns:a16="http://schemas.microsoft.com/office/drawing/2014/main" val="1619873224"/>
                    </a:ext>
                  </a:extLst>
                </a:gridCol>
                <a:gridCol w="493776">
                  <a:extLst>
                    <a:ext uri="{9D8B030D-6E8A-4147-A177-3AD203B41FA5}">
                      <a16:colId xmlns:a16="http://schemas.microsoft.com/office/drawing/2014/main" val="2231857871"/>
                    </a:ext>
                  </a:extLst>
                </a:gridCol>
                <a:gridCol w="493776">
                  <a:extLst>
                    <a:ext uri="{9D8B030D-6E8A-4147-A177-3AD203B41FA5}">
                      <a16:colId xmlns:a16="http://schemas.microsoft.com/office/drawing/2014/main" val="1868425114"/>
                    </a:ext>
                  </a:extLst>
                </a:gridCol>
                <a:gridCol w="493776">
                  <a:extLst>
                    <a:ext uri="{9D8B030D-6E8A-4147-A177-3AD203B41FA5}">
                      <a16:colId xmlns:a16="http://schemas.microsoft.com/office/drawing/2014/main" val="2091484292"/>
                    </a:ext>
                  </a:extLst>
                </a:gridCol>
                <a:gridCol w="493776">
                  <a:extLst>
                    <a:ext uri="{9D8B030D-6E8A-4147-A177-3AD203B41FA5}">
                      <a16:colId xmlns:a16="http://schemas.microsoft.com/office/drawing/2014/main" val="3432343765"/>
                    </a:ext>
                  </a:extLst>
                </a:gridCol>
                <a:gridCol w="493776">
                  <a:extLst>
                    <a:ext uri="{9D8B030D-6E8A-4147-A177-3AD203B41FA5}">
                      <a16:colId xmlns:a16="http://schemas.microsoft.com/office/drawing/2014/main" val="4002547045"/>
                    </a:ext>
                  </a:extLst>
                </a:gridCol>
                <a:gridCol w="493776">
                  <a:extLst>
                    <a:ext uri="{9D8B030D-6E8A-4147-A177-3AD203B41FA5}">
                      <a16:colId xmlns:a16="http://schemas.microsoft.com/office/drawing/2014/main" val="3402085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55689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- 2025-03-26 14:57:56</a:t>
                      </a:r>
                      <a:r>
                        <a:rPr kumimoji="0" lang="en-US" sz="1000" b="0" i="0" u="none" strike="noStrike" kern="1200" cap="none" spc="0" normalizeH="0" baseline="0" noProof="0">
                          <a:ln>
                            <a:noFill/>
                          </a:ln>
                          <a:solidFill>
                            <a:prstClr val="black"/>
                          </a:solidFill>
                          <a:effectLst/>
                          <a:uLnTx/>
                          <a:uFillTx/>
                          <a:latin typeface="Calibri"/>
                          <a:ea typeface="+mn-ea"/>
                          <a:cs typeface="+mn-cs"/>
                        </a:rPr>
                        <a:t>
 Hairstylistin Katherina Ballentin aus Moers hilft Frauen mit verfilztem Haar. ❤️ Oft leiden ihre Kundinnen unter psychischen Erkrankungen und haben sich teilweise seit Jahren nicht mehr gekämmt. 🪮 Die Behandlung dauert oft mehrere Stunden.
#Lokalzeit #WDR #ARD #Moers #VerfilzteHaare#Hairstyling #PsychischeErkrankung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https://quintly-eu-image-storage.s3.amazonaws.com/60b0c1ceafa7b1885479f8b118a661a3/6f39d4aa20da7e7de1d96e9a148fade5.jpg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45346</a:t>
                      </a:r>
                    </a:p>
                  </a:txBody>
                  <a:tcPr/>
                </a:tc>
                <a:extLst>
                  <a:ext uri="{0D108BD9-81ED-4DB2-BD59-A6C34878D82A}">
                    <a16:rowId xmlns:a16="http://schemas.microsoft.com/office/drawing/2014/main" val="2203951118"/>
                  </a:ext>
                </a:extLst>
              </a:tr>
            </a:tbl>
          </a:graphicData>
        </a:graphic>
      </p:graphicFrame>
      <p:sp>
        <p:nvSpPr>
          <p:cNvPr id="4" name="Text Placeholder 3">
            <a:extLst>
              <a:ext uri="{FF2B5EF4-FFF2-40B4-BE49-F238E27FC236}">
                <a16:creationId xmlns:a16="http://schemas.microsoft.com/office/drawing/2014/main" id="{539A1566-AC21-4D3A-8B3E-B41D5D8F2D84}"/>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3121442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8552A-F9D9-4A62-A407-E5C1E442837E}"/>
              </a:ext>
            </a:extLst>
          </p:cNvPr>
          <p:cNvSpPr>
            <a:spLocks noGrp="1"/>
          </p:cNvSpPr>
          <p:nvPr>
            <p:ph type="title"/>
          </p:nvPr>
        </p:nvSpPr>
        <p:spPr/>
        <p:txBody>
          <a:bodyPr/>
          <a:lstStyle/>
          <a:p>
            <a:r>
              <a:rPr lang="en-US"/>
              <a:t>Instagram Posts Table (mit Shares) | 01.2.34. WDR Lokalzeit - 9 of 21</a:t>
            </a:r>
          </a:p>
        </p:txBody>
      </p:sp>
      <p:graphicFrame>
        <p:nvGraphicFramePr>
          <p:cNvPr id="5" name="Table Placeholder 4">
            <a:extLst>
              <a:ext uri="{FF2B5EF4-FFF2-40B4-BE49-F238E27FC236}">
                <a16:creationId xmlns:a16="http://schemas.microsoft.com/office/drawing/2014/main" id="{B1985B1C-2C39-426A-8CCD-4EBEFC6AF969}"/>
              </a:ext>
            </a:extLst>
          </p:cNvPr>
          <p:cNvGraphicFramePr>
            <a:graphicFrameLocks noGrp="1"/>
          </p:cNvGraphicFramePr>
          <p:nvPr>
            <p:ph type="tbl" sz="quarter" idx="13"/>
            <p:extLst>
              <p:ext uri="{D42A27DB-BD31-4B8C-83A1-F6EECF244321}">
                <p14:modId xmlns:p14="http://schemas.microsoft.com/office/powerpoint/2010/main" val="710988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17510510"/>
                    </a:ext>
                  </a:extLst>
                </a:gridCol>
                <a:gridCol w="1152144">
                  <a:extLst>
                    <a:ext uri="{9D8B030D-6E8A-4147-A177-3AD203B41FA5}">
                      <a16:colId xmlns:a16="http://schemas.microsoft.com/office/drawing/2014/main" val="1671925214"/>
                    </a:ext>
                  </a:extLst>
                </a:gridCol>
                <a:gridCol w="1481328">
                  <a:extLst>
                    <a:ext uri="{9D8B030D-6E8A-4147-A177-3AD203B41FA5}">
                      <a16:colId xmlns:a16="http://schemas.microsoft.com/office/drawing/2014/main" val="3566332381"/>
                    </a:ext>
                  </a:extLst>
                </a:gridCol>
                <a:gridCol w="493776">
                  <a:extLst>
                    <a:ext uri="{9D8B030D-6E8A-4147-A177-3AD203B41FA5}">
                      <a16:colId xmlns:a16="http://schemas.microsoft.com/office/drawing/2014/main" val="548450275"/>
                    </a:ext>
                  </a:extLst>
                </a:gridCol>
                <a:gridCol w="493776">
                  <a:extLst>
                    <a:ext uri="{9D8B030D-6E8A-4147-A177-3AD203B41FA5}">
                      <a16:colId xmlns:a16="http://schemas.microsoft.com/office/drawing/2014/main" val="1253356212"/>
                    </a:ext>
                  </a:extLst>
                </a:gridCol>
                <a:gridCol w="493776">
                  <a:extLst>
                    <a:ext uri="{9D8B030D-6E8A-4147-A177-3AD203B41FA5}">
                      <a16:colId xmlns:a16="http://schemas.microsoft.com/office/drawing/2014/main" val="3327852907"/>
                    </a:ext>
                  </a:extLst>
                </a:gridCol>
                <a:gridCol w="493776">
                  <a:extLst>
                    <a:ext uri="{9D8B030D-6E8A-4147-A177-3AD203B41FA5}">
                      <a16:colId xmlns:a16="http://schemas.microsoft.com/office/drawing/2014/main" val="4061939599"/>
                    </a:ext>
                  </a:extLst>
                </a:gridCol>
                <a:gridCol w="493776">
                  <a:extLst>
                    <a:ext uri="{9D8B030D-6E8A-4147-A177-3AD203B41FA5}">
                      <a16:colId xmlns:a16="http://schemas.microsoft.com/office/drawing/2014/main" val="3783451137"/>
                    </a:ext>
                  </a:extLst>
                </a:gridCol>
                <a:gridCol w="493776">
                  <a:extLst>
                    <a:ext uri="{9D8B030D-6E8A-4147-A177-3AD203B41FA5}">
                      <a16:colId xmlns:a16="http://schemas.microsoft.com/office/drawing/2014/main" val="1610783747"/>
                    </a:ext>
                  </a:extLst>
                </a:gridCol>
                <a:gridCol w="493776">
                  <a:extLst>
                    <a:ext uri="{9D8B030D-6E8A-4147-A177-3AD203B41FA5}">
                      <a16:colId xmlns:a16="http://schemas.microsoft.com/office/drawing/2014/main" val="972676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397572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- 2025-03-27 15:09:36</a:t>
                      </a:r>
                      <a:r>
                        <a:rPr kumimoji="0" lang="de-DE" sz="1000" b="0" i="0" u="none" strike="noStrike" kern="1200" cap="none" spc="0" normalizeH="0" baseline="0" noProof="0">
                          <a:ln>
                            <a:noFill/>
                          </a:ln>
                          <a:solidFill>
                            <a:prstClr val="black"/>
                          </a:solidFill>
                          <a:effectLst/>
                          <a:uLnTx/>
                          <a:uFillTx/>
                          <a:latin typeface="Calibri"/>
                          <a:ea typeface="+mn-ea"/>
                          <a:cs typeface="+mn-cs"/>
                        </a:rPr>
                        <a:t>
 Mit 78 Jahren zeigt Trudy Braun, dass es nie zu spät ist, digital fit zu werden! Jeden Monat hilft sie ehrenamtlich älteren Menschen dabei, Smartphones, Tablets und Computer zu nutzen – und das mit einer Menge Geduld und Herz. Denn sie weiß, dass junge Menschen oft nicht die Zeit haben, Dinge so zu erklären, dass es Seniorinnen und Senioren wirklich verstehen. ❤️
Ob Apps installieren oder QR-Codes scannen – Trudy und ihr Team zeigen, dass digitale Teilhabe im Alter nicht nur möglich, sondern auch ganz einfach sein kann. 📲
Jeden zweiten Donnerstag im Monat finden im Brühler Gemeindezentrum Digitalseminare statt – kostenlos und offen für alle, die ihre digitalen Fähigkeiten verbessern möchten. 📆
👩‍💻Autorin: Lena Wensch
#DigitaleTeilhabe #SeniorenDigital #Brühl #WissenVerbindet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https://quintly-eu-image-storage.s3.amazonaws.com/60b0c1ceafa7b1885479f8b118a661a3/07048a03310b6789d0310ac935482503.jpg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37781</a:t>
                      </a:r>
                    </a:p>
                  </a:txBody>
                  <a:tcPr/>
                </a:tc>
                <a:extLst>
                  <a:ext uri="{0D108BD9-81ED-4DB2-BD59-A6C34878D82A}">
                    <a16:rowId xmlns:a16="http://schemas.microsoft.com/office/drawing/2014/main" val="4120551790"/>
                  </a:ext>
                </a:extLst>
              </a:tr>
            </a:tbl>
          </a:graphicData>
        </a:graphic>
      </p:graphicFrame>
      <p:sp>
        <p:nvSpPr>
          <p:cNvPr id="4" name="Text Placeholder 3">
            <a:extLst>
              <a:ext uri="{FF2B5EF4-FFF2-40B4-BE49-F238E27FC236}">
                <a16:creationId xmlns:a16="http://schemas.microsoft.com/office/drawing/2014/main" id="{544119D6-5753-4373-8956-C715080B8E61}"/>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2568950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C0B27-6191-4F41-A9FA-0988034A1DCF}"/>
              </a:ext>
            </a:extLst>
          </p:cNvPr>
          <p:cNvSpPr>
            <a:spLocks noGrp="1"/>
          </p:cNvSpPr>
          <p:nvPr>
            <p:ph type="title"/>
          </p:nvPr>
        </p:nvSpPr>
        <p:spPr/>
        <p:txBody>
          <a:bodyPr/>
          <a:lstStyle/>
          <a:p>
            <a:r>
              <a:rPr lang="en-US"/>
              <a:t>Instagram Posts Table (mit Shares) | 01.2.34. WDR Lokalzeit - 10 of 21</a:t>
            </a:r>
          </a:p>
        </p:txBody>
      </p:sp>
      <p:graphicFrame>
        <p:nvGraphicFramePr>
          <p:cNvPr id="5" name="Table Placeholder 4">
            <a:extLst>
              <a:ext uri="{FF2B5EF4-FFF2-40B4-BE49-F238E27FC236}">
                <a16:creationId xmlns:a16="http://schemas.microsoft.com/office/drawing/2014/main" id="{56755E01-66F4-431A-97D9-312478DDC3C9}"/>
              </a:ext>
            </a:extLst>
          </p:cNvPr>
          <p:cNvGraphicFramePr>
            <a:graphicFrameLocks noGrp="1"/>
          </p:cNvGraphicFramePr>
          <p:nvPr>
            <p:ph type="tbl" sz="quarter" idx="13"/>
            <p:extLst>
              <p:ext uri="{D42A27DB-BD31-4B8C-83A1-F6EECF244321}">
                <p14:modId xmlns:p14="http://schemas.microsoft.com/office/powerpoint/2010/main" val="1538645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36449191"/>
                    </a:ext>
                  </a:extLst>
                </a:gridCol>
                <a:gridCol w="1152144">
                  <a:extLst>
                    <a:ext uri="{9D8B030D-6E8A-4147-A177-3AD203B41FA5}">
                      <a16:colId xmlns:a16="http://schemas.microsoft.com/office/drawing/2014/main" val="1749725183"/>
                    </a:ext>
                  </a:extLst>
                </a:gridCol>
                <a:gridCol w="1481328">
                  <a:extLst>
                    <a:ext uri="{9D8B030D-6E8A-4147-A177-3AD203B41FA5}">
                      <a16:colId xmlns:a16="http://schemas.microsoft.com/office/drawing/2014/main" val="2404986753"/>
                    </a:ext>
                  </a:extLst>
                </a:gridCol>
                <a:gridCol w="493776">
                  <a:extLst>
                    <a:ext uri="{9D8B030D-6E8A-4147-A177-3AD203B41FA5}">
                      <a16:colId xmlns:a16="http://schemas.microsoft.com/office/drawing/2014/main" val="1150304196"/>
                    </a:ext>
                  </a:extLst>
                </a:gridCol>
                <a:gridCol w="493776">
                  <a:extLst>
                    <a:ext uri="{9D8B030D-6E8A-4147-A177-3AD203B41FA5}">
                      <a16:colId xmlns:a16="http://schemas.microsoft.com/office/drawing/2014/main" val="3986020616"/>
                    </a:ext>
                  </a:extLst>
                </a:gridCol>
                <a:gridCol w="493776">
                  <a:extLst>
                    <a:ext uri="{9D8B030D-6E8A-4147-A177-3AD203B41FA5}">
                      <a16:colId xmlns:a16="http://schemas.microsoft.com/office/drawing/2014/main" val="3006391763"/>
                    </a:ext>
                  </a:extLst>
                </a:gridCol>
                <a:gridCol w="493776">
                  <a:extLst>
                    <a:ext uri="{9D8B030D-6E8A-4147-A177-3AD203B41FA5}">
                      <a16:colId xmlns:a16="http://schemas.microsoft.com/office/drawing/2014/main" val="760452399"/>
                    </a:ext>
                  </a:extLst>
                </a:gridCol>
                <a:gridCol w="493776">
                  <a:extLst>
                    <a:ext uri="{9D8B030D-6E8A-4147-A177-3AD203B41FA5}">
                      <a16:colId xmlns:a16="http://schemas.microsoft.com/office/drawing/2014/main" val="1210443801"/>
                    </a:ext>
                  </a:extLst>
                </a:gridCol>
                <a:gridCol w="493776">
                  <a:extLst>
                    <a:ext uri="{9D8B030D-6E8A-4147-A177-3AD203B41FA5}">
                      <a16:colId xmlns:a16="http://schemas.microsoft.com/office/drawing/2014/main" val="591702879"/>
                    </a:ext>
                  </a:extLst>
                </a:gridCol>
                <a:gridCol w="493776">
                  <a:extLst>
                    <a:ext uri="{9D8B030D-6E8A-4147-A177-3AD203B41FA5}">
                      <a16:colId xmlns:a16="http://schemas.microsoft.com/office/drawing/2014/main" val="251967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74597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- 2025-03-25 16:56:32</a:t>
                      </a:r>
                      <a:r>
                        <a:rPr kumimoji="0" lang="de-DE" sz="1000" b="0" i="0" u="none" strike="noStrike" kern="1200" cap="none" spc="0" normalizeH="0" baseline="0" noProof="0">
                          <a:ln>
                            <a:noFill/>
                          </a:ln>
                          <a:solidFill>
                            <a:prstClr val="black"/>
                          </a:solidFill>
                          <a:effectLst/>
                          <a:uLnTx/>
                          <a:uFillTx/>
                          <a:latin typeface="Calibri"/>
                          <a:ea typeface="+mn-ea"/>
                          <a:cs typeface="+mn-cs"/>
                        </a:rPr>
                        <a:t>
 45 Jahre lang ist Eiermann Josef Hartmann mit seinem rollenden Hofladen durch Duisburg gefahren und hat Eier, Gemüse und andere Produkte von seinem Hof verkauft. Jetzt stand die letzte Fahrt an und es war... komisch! ❤️
Doofe Frage auch😅
Jahrzehnte lang drei Mal die Woche 60 Stopps pro Tour stecken ihm in den Knochen. Deshalb ist jetzt Zeit für den wohlverdienten Ruhestand. 💪
Aus den Kunden sind inzwischen viele Freunde geworden, viele bedanken sich bei der letzten Fahrt und überreichen Josef und Heike Glückwünsche und Geschenke
👨🏻‍💻Autor: Lukas Zachos
#Eiermann #Landwirtschaft #Ehrenmann #Duisburg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https://quintly-eu-image-storage.s3.amazonaws.com/60b0c1ceafa7b1885479f8b118a661a3/41ea6015fb3ab1d1c12ce1f82b97d78d.jpg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34357</a:t>
                      </a:r>
                    </a:p>
                  </a:txBody>
                  <a:tcPr/>
                </a:tc>
                <a:extLst>
                  <a:ext uri="{0D108BD9-81ED-4DB2-BD59-A6C34878D82A}">
                    <a16:rowId xmlns:a16="http://schemas.microsoft.com/office/drawing/2014/main" val="1438113949"/>
                  </a:ext>
                </a:extLst>
              </a:tr>
            </a:tbl>
          </a:graphicData>
        </a:graphic>
      </p:graphicFrame>
      <p:sp>
        <p:nvSpPr>
          <p:cNvPr id="4" name="Text Placeholder 3">
            <a:extLst>
              <a:ext uri="{FF2B5EF4-FFF2-40B4-BE49-F238E27FC236}">
                <a16:creationId xmlns:a16="http://schemas.microsoft.com/office/drawing/2014/main" id="{23061ACD-AD49-4B91-9CEC-8248E5609C13}"/>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642293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0313D-D074-4EB6-9966-B6B435122A37}"/>
              </a:ext>
            </a:extLst>
          </p:cNvPr>
          <p:cNvSpPr>
            <a:spLocks noGrp="1"/>
          </p:cNvSpPr>
          <p:nvPr>
            <p:ph type="title"/>
          </p:nvPr>
        </p:nvSpPr>
        <p:spPr/>
        <p:txBody>
          <a:bodyPr/>
          <a:lstStyle/>
          <a:p>
            <a:r>
              <a:rPr lang="en-US"/>
              <a:t>Instagram Posts Table (mit Shares) | 01.2.34. WDR Lokalzeit - 11 of 21</a:t>
            </a:r>
          </a:p>
        </p:txBody>
      </p:sp>
      <p:graphicFrame>
        <p:nvGraphicFramePr>
          <p:cNvPr id="5" name="Table Placeholder 4">
            <a:extLst>
              <a:ext uri="{FF2B5EF4-FFF2-40B4-BE49-F238E27FC236}">
                <a16:creationId xmlns:a16="http://schemas.microsoft.com/office/drawing/2014/main" id="{E03403E0-9594-495F-AC6B-CB9544944F01}"/>
              </a:ext>
            </a:extLst>
          </p:cNvPr>
          <p:cNvGraphicFramePr>
            <a:graphicFrameLocks noGrp="1"/>
          </p:cNvGraphicFramePr>
          <p:nvPr>
            <p:ph type="tbl" sz="quarter" idx="13"/>
            <p:extLst>
              <p:ext uri="{D42A27DB-BD31-4B8C-83A1-F6EECF244321}">
                <p14:modId xmlns:p14="http://schemas.microsoft.com/office/powerpoint/2010/main" val="71388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4077251"/>
                    </a:ext>
                  </a:extLst>
                </a:gridCol>
                <a:gridCol w="1152144">
                  <a:extLst>
                    <a:ext uri="{9D8B030D-6E8A-4147-A177-3AD203B41FA5}">
                      <a16:colId xmlns:a16="http://schemas.microsoft.com/office/drawing/2014/main" val="4142757156"/>
                    </a:ext>
                  </a:extLst>
                </a:gridCol>
                <a:gridCol w="1481328">
                  <a:extLst>
                    <a:ext uri="{9D8B030D-6E8A-4147-A177-3AD203B41FA5}">
                      <a16:colId xmlns:a16="http://schemas.microsoft.com/office/drawing/2014/main" val="3192177658"/>
                    </a:ext>
                  </a:extLst>
                </a:gridCol>
                <a:gridCol w="493776">
                  <a:extLst>
                    <a:ext uri="{9D8B030D-6E8A-4147-A177-3AD203B41FA5}">
                      <a16:colId xmlns:a16="http://schemas.microsoft.com/office/drawing/2014/main" val="1248931691"/>
                    </a:ext>
                  </a:extLst>
                </a:gridCol>
                <a:gridCol w="493776">
                  <a:extLst>
                    <a:ext uri="{9D8B030D-6E8A-4147-A177-3AD203B41FA5}">
                      <a16:colId xmlns:a16="http://schemas.microsoft.com/office/drawing/2014/main" val="1841705651"/>
                    </a:ext>
                  </a:extLst>
                </a:gridCol>
                <a:gridCol w="493776">
                  <a:extLst>
                    <a:ext uri="{9D8B030D-6E8A-4147-A177-3AD203B41FA5}">
                      <a16:colId xmlns:a16="http://schemas.microsoft.com/office/drawing/2014/main" val="4292731306"/>
                    </a:ext>
                  </a:extLst>
                </a:gridCol>
                <a:gridCol w="493776">
                  <a:extLst>
                    <a:ext uri="{9D8B030D-6E8A-4147-A177-3AD203B41FA5}">
                      <a16:colId xmlns:a16="http://schemas.microsoft.com/office/drawing/2014/main" val="3719632696"/>
                    </a:ext>
                  </a:extLst>
                </a:gridCol>
                <a:gridCol w="493776">
                  <a:extLst>
                    <a:ext uri="{9D8B030D-6E8A-4147-A177-3AD203B41FA5}">
                      <a16:colId xmlns:a16="http://schemas.microsoft.com/office/drawing/2014/main" val="3727751456"/>
                    </a:ext>
                  </a:extLst>
                </a:gridCol>
                <a:gridCol w="493776">
                  <a:extLst>
                    <a:ext uri="{9D8B030D-6E8A-4147-A177-3AD203B41FA5}">
                      <a16:colId xmlns:a16="http://schemas.microsoft.com/office/drawing/2014/main" val="1676672748"/>
                    </a:ext>
                  </a:extLst>
                </a:gridCol>
                <a:gridCol w="493776">
                  <a:extLst>
                    <a:ext uri="{9D8B030D-6E8A-4147-A177-3AD203B41FA5}">
                      <a16:colId xmlns:a16="http://schemas.microsoft.com/office/drawing/2014/main" val="2214488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0963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- 2025-03-26 17:04:08</a:t>
                      </a:r>
                      <a:r>
                        <a:rPr kumimoji="0" lang="de-DE" sz="1000" b="0" i="0" u="none" strike="noStrike" kern="1200" cap="none" spc="0" normalizeH="0" baseline="0" noProof="0">
                          <a:ln>
                            <a:noFill/>
                          </a:ln>
                          <a:solidFill>
                            <a:prstClr val="black"/>
                          </a:solidFill>
                          <a:effectLst/>
                          <a:uLnTx/>
                          <a:uFillTx/>
                          <a:latin typeface="Calibri"/>
                          <a:ea typeface="+mn-ea"/>
                          <a:cs typeface="+mn-cs"/>
                        </a:rPr>
                        <a:t>
 Seit rund einem Jahr gibt es die Humanmilchbank am Elisabeth-Krankenhaus in Mönchengladbach. Hier spenden Frühchen-Mamas für andere Frühchen ihre überschüssige Muttermilch. 🍼
Die ist vor allem für Frühchen wichtig, denn die Muttermilch schützt vor Infektionen oder vor lebensbedrohlichen Darmerkrankungen. 👩🏼‍🍼
Die meisten Muttermilchbanken finanzieren die laufenden Kosten durch Geldspenden. Das Land NRW fördert jetzt den Aufbau von Humanmilchbanken, nach und nach sollen mehr davon entstehen. 💪🏼
Oft können die Mütter von Frühchen aber nicht selbst stillen oder abpumpen. Sie „befinden sich in einer emotionalen Ausnahmesituation, sind extrem belastet durch das Ereignis der unerwarteten Frühgeburt, voller Angst um ihr Kind, haben zum Teil Schmerzen nach einem Kaiserschnitt, haben vielleicht eine Blutarmut, weil sie viel Blut verloren haben unter der Geburt“, sagt die Oberärztin Anja Jaeger. 👩🏼‍⚕️
Toll, dass Humanmilchbanken diese Zeit mit Milch von anderen Frühchen-Mamas überbrücken, oder? ❤️
👩🏻‍💻 Autorin: Catrin Risch
#Muttermilch #Frühchen #Geburt #Krankenhaus #WDR #Lokalzeit #ARD #Mönchengladbach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https://quintly-eu-image-storage.s3.amazonaws.com/60b0c1ceafa7b1885479f8b118a661a3/fc3c5279627871a13e37cf4d4abfee5e.jpg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29319</a:t>
                      </a:r>
                    </a:p>
                  </a:txBody>
                  <a:tcPr/>
                </a:tc>
                <a:extLst>
                  <a:ext uri="{0D108BD9-81ED-4DB2-BD59-A6C34878D82A}">
                    <a16:rowId xmlns:a16="http://schemas.microsoft.com/office/drawing/2014/main" val="2778853112"/>
                  </a:ext>
                </a:extLst>
              </a:tr>
            </a:tbl>
          </a:graphicData>
        </a:graphic>
      </p:graphicFrame>
      <p:sp>
        <p:nvSpPr>
          <p:cNvPr id="4" name="Text Placeholder 3">
            <a:extLst>
              <a:ext uri="{FF2B5EF4-FFF2-40B4-BE49-F238E27FC236}">
                <a16:creationId xmlns:a16="http://schemas.microsoft.com/office/drawing/2014/main" id="{6CE5E80A-1BF2-4878-97DB-F319B4133DD8}"/>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3404172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A2F33-30CD-47B4-A9A6-595F991495F4}"/>
              </a:ext>
            </a:extLst>
          </p:cNvPr>
          <p:cNvSpPr>
            <a:spLocks noGrp="1"/>
          </p:cNvSpPr>
          <p:nvPr>
            <p:ph type="title"/>
          </p:nvPr>
        </p:nvSpPr>
        <p:spPr/>
        <p:txBody>
          <a:bodyPr/>
          <a:lstStyle/>
          <a:p>
            <a:r>
              <a:rPr lang="en-US"/>
              <a:t>Instagram Posts Table (mit Shares) | 01.2.34. WDR Lokalzeit - 12 of 21</a:t>
            </a:r>
          </a:p>
        </p:txBody>
      </p:sp>
      <p:graphicFrame>
        <p:nvGraphicFramePr>
          <p:cNvPr id="5" name="Table Placeholder 4">
            <a:extLst>
              <a:ext uri="{FF2B5EF4-FFF2-40B4-BE49-F238E27FC236}">
                <a16:creationId xmlns:a16="http://schemas.microsoft.com/office/drawing/2014/main" id="{BD1B99AC-8D3C-49DA-9993-27A43E05628B}"/>
              </a:ext>
            </a:extLst>
          </p:cNvPr>
          <p:cNvGraphicFramePr>
            <a:graphicFrameLocks noGrp="1"/>
          </p:cNvGraphicFramePr>
          <p:nvPr>
            <p:ph type="tbl" sz="quarter" idx="13"/>
            <p:extLst>
              <p:ext uri="{D42A27DB-BD31-4B8C-83A1-F6EECF244321}">
                <p14:modId xmlns:p14="http://schemas.microsoft.com/office/powerpoint/2010/main" val="2016559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4035727"/>
                    </a:ext>
                  </a:extLst>
                </a:gridCol>
                <a:gridCol w="1152144">
                  <a:extLst>
                    <a:ext uri="{9D8B030D-6E8A-4147-A177-3AD203B41FA5}">
                      <a16:colId xmlns:a16="http://schemas.microsoft.com/office/drawing/2014/main" val="4110845179"/>
                    </a:ext>
                  </a:extLst>
                </a:gridCol>
                <a:gridCol w="1481328">
                  <a:extLst>
                    <a:ext uri="{9D8B030D-6E8A-4147-A177-3AD203B41FA5}">
                      <a16:colId xmlns:a16="http://schemas.microsoft.com/office/drawing/2014/main" val="3710028493"/>
                    </a:ext>
                  </a:extLst>
                </a:gridCol>
                <a:gridCol w="493776">
                  <a:extLst>
                    <a:ext uri="{9D8B030D-6E8A-4147-A177-3AD203B41FA5}">
                      <a16:colId xmlns:a16="http://schemas.microsoft.com/office/drawing/2014/main" val="1620487624"/>
                    </a:ext>
                  </a:extLst>
                </a:gridCol>
                <a:gridCol w="493776">
                  <a:extLst>
                    <a:ext uri="{9D8B030D-6E8A-4147-A177-3AD203B41FA5}">
                      <a16:colId xmlns:a16="http://schemas.microsoft.com/office/drawing/2014/main" val="3564455619"/>
                    </a:ext>
                  </a:extLst>
                </a:gridCol>
                <a:gridCol w="493776">
                  <a:extLst>
                    <a:ext uri="{9D8B030D-6E8A-4147-A177-3AD203B41FA5}">
                      <a16:colId xmlns:a16="http://schemas.microsoft.com/office/drawing/2014/main" val="3097011055"/>
                    </a:ext>
                  </a:extLst>
                </a:gridCol>
                <a:gridCol w="493776">
                  <a:extLst>
                    <a:ext uri="{9D8B030D-6E8A-4147-A177-3AD203B41FA5}">
                      <a16:colId xmlns:a16="http://schemas.microsoft.com/office/drawing/2014/main" val="1760648141"/>
                    </a:ext>
                  </a:extLst>
                </a:gridCol>
                <a:gridCol w="493776">
                  <a:extLst>
                    <a:ext uri="{9D8B030D-6E8A-4147-A177-3AD203B41FA5}">
                      <a16:colId xmlns:a16="http://schemas.microsoft.com/office/drawing/2014/main" val="3993260594"/>
                    </a:ext>
                  </a:extLst>
                </a:gridCol>
                <a:gridCol w="493776">
                  <a:extLst>
                    <a:ext uri="{9D8B030D-6E8A-4147-A177-3AD203B41FA5}">
                      <a16:colId xmlns:a16="http://schemas.microsoft.com/office/drawing/2014/main" val="1508569580"/>
                    </a:ext>
                  </a:extLst>
                </a:gridCol>
                <a:gridCol w="493776">
                  <a:extLst>
                    <a:ext uri="{9D8B030D-6E8A-4147-A177-3AD203B41FA5}">
                      <a16:colId xmlns:a16="http://schemas.microsoft.com/office/drawing/2014/main" val="897301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10813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- 2025-03-29 12:02:07</a:t>
                      </a:r>
                      <a:r>
                        <a:rPr kumimoji="0" lang="en-US" sz="1000" b="0" i="0" u="none" strike="noStrike" kern="1200" cap="none" spc="0" normalizeH="0" baseline="0" noProof="0">
                          <a:ln>
                            <a:noFill/>
                          </a:ln>
                          <a:solidFill>
                            <a:prstClr val="black"/>
                          </a:solidFill>
                          <a:effectLst/>
                          <a:uLnTx/>
                          <a:uFillTx/>
                          <a:latin typeface="Calibri"/>
                          <a:ea typeface="+mn-ea"/>
                          <a:cs typeface="+mn-cs"/>
                        </a:rPr>
                        <a:t>
 Gianna und Florian sind beste Freunde. Sie ist Fan von Taylor Swift 💃🏻, er ist Koch 👨🏼‍🍳. Eigentlich drehen sie Videos darüber, wie sie ihm die Musik näherbringt, während er Taylor-inspirierte Gerichte kreiert.
Genau das wollten sie mit anderen erleben – und haben kurzerhand den Taylor-Swift-Kochkurs in Mönchengladbach organisiert. Und da gerät sogar das Essen ein bisschen in den Hintergrund. 🍳🍜🍕
Are you ready for it? 🐍
👩🏻‍💻 Autorin: Hanna Makowka 
#Swiftie #TaylorSwift #Kochkurs #Mönchengladbach #Küchenparty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https://quintly-eu-image-storage.s3.amazonaws.com/60b0c1ceafa7b1885479f8b118a661a3/7e206eb889aec3286d4df99a6f9c91df.jpg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26635</a:t>
                      </a:r>
                    </a:p>
                  </a:txBody>
                  <a:tcPr/>
                </a:tc>
                <a:extLst>
                  <a:ext uri="{0D108BD9-81ED-4DB2-BD59-A6C34878D82A}">
                    <a16:rowId xmlns:a16="http://schemas.microsoft.com/office/drawing/2014/main" val="1746955376"/>
                  </a:ext>
                </a:extLst>
              </a:tr>
            </a:tbl>
          </a:graphicData>
        </a:graphic>
      </p:graphicFrame>
      <p:sp>
        <p:nvSpPr>
          <p:cNvPr id="4" name="Text Placeholder 3">
            <a:extLst>
              <a:ext uri="{FF2B5EF4-FFF2-40B4-BE49-F238E27FC236}">
                <a16:creationId xmlns:a16="http://schemas.microsoft.com/office/drawing/2014/main" id="{FB1EEA10-1AAD-4B03-8970-A1E2565359F7}"/>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2958293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8DF92-91AE-4D9F-BF61-8301C1CF103E}"/>
              </a:ext>
            </a:extLst>
          </p:cNvPr>
          <p:cNvSpPr>
            <a:spLocks noGrp="1"/>
          </p:cNvSpPr>
          <p:nvPr>
            <p:ph type="title"/>
          </p:nvPr>
        </p:nvSpPr>
        <p:spPr/>
        <p:txBody>
          <a:bodyPr/>
          <a:lstStyle/>
          <a:p>
            <a:r>
              <a:rPr lang="en-US"/>
              <a:t>Instagram Posts Table (mit Shares) | 01.2.34. WDR Lokalzeit - 13 of 21</a:t>
            </a:r>
          </a:p>
        </p:txBody>
      </p:sp>
      <p:graphicFrame>
        <p:nvGraphicFramePr>
          <p:cNvPr id="5" name="Table Placeholder 4">
            <a:extLst>
              <a:ext uri="{FF2B5EF4-FFF2-40B4-BE49-F238E27FC236}">
                <a16:creationId xmlns:a16="http://schemas.microsoft.com/office/drawing/2014/main" id="{F299F64D-76C8-477D-9427-F40D1673A3D2}"/>
              </a:ext>
            </a:extLst>
          </p:cNvPr>
          <p:cNvGraphicFramePr>
            <a:graphicFrameLocks noGrp="1"/>
          </p:cNvGraphicFramePr>
          <p:nvPr>
            <p:ph type="tbl" sz="quarter" idx="13"/>
            <p:extLst>
              <p:ext uri="{D42A27DB-BD31-4B8C-83A1-F6EECF244321}">
                <p14:modId xmlns:p14="http://schemas.microsoft.com/office/powerpoint/2010/main" val="2609343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09676693"/>
                    </a:ext>
                  </a:extLst>
                </a:gridCol>
                <a:gridCol w="1152144">
                  <a:extLst>
                    <a:ext uri="{9D8B030D-6E8A-4147-A177-3AD203B41FA5}">
                      <a16:colId xmlns:a16="http://schemas.microsoft.com/office/drawing/2014/main" val="2247618001"/>
                    </a:ext>
                  </a:extLst>
                </a:gridCol>
                <a:gridCol w="1481328">
                  <a:extLst>
                    <a:ext uri="{9D8B030D-6E8A-4147-A177-3AD203B41FA5}">
                      <a16:colId xmlns:a16="http://schemas.microsoft.com/office/drawing/2014/main" val="1293311407"/>
                    </a:ext>
                  </a:extLst>
                </a:gridCol>
                <a:gridCol w="493776">
                  <a:extLst>
                    <a:ext uri="{9D8B030D-6E8A-4147-A177-3AD203B41FA5}">
                      <a16:colId xmlns:a16="http://schemas.microsoft.com/office/drawing/2014/main" val="1037648939"/>
                    </a:ext>
                  </a:extLst>
                </a:gridCol>
                <a:gridCol w="493776">
                  <a:extLst>
                    <a:ext uri="{9D8B030D-6E8A-4147-A177-3AD203B41FA5}">
                      <a16:colId xmlns:a16="http://schemas.microsoft.com/office/drawing/2014/main" val="3288881663"/>
                    </a:ext>
                  </a:extLst>
                </a:gridCol>
                <a:gridCol w="493776">
                  <a:extLst>
                    <a:ext uri="{9D8B030D-6E8A-4147-A177-3AD203B41FA5}">
                      <a16:colId xmlns:a16="http://schemas.microsoft.com/office/drawing/2014/main" val="876782337"/>
                    </a:ext>
                  </a:extLst>
                </a:gridCol>
                <a:gridCol w="493776">
                  <a:extLst>
                    <a:ext uri="{9D8B030D-6E8A-4147-A177-3AD203B41FA5}">
                      <a16:colId xmlns:a16="http://schemas.microsoft.com/office/drawing/2014/main" val="910168676"/>
                    </a:ext>
                  </a:extLst>
                </a:gridCol>
                <a:gridCol w="493776">
                  <a:extLst>
                    <a:ext uri="{9D8B030D-6E8A-4147-A177-3AD203B41FA5}">
                      <a16:colId xmlns:a16="http://schemas.microsoft.com/office/drawing/2014/main" val="674867434"/>
                    </a:ext>
                  </a:extLst>
                </a:gridCol>
                <a:gridCol w="493776">
                  <a:extLst>
                    <a:ext uri="{9D8B030D-6E8A-4147-A177-3AD203B41FA5}">
                      <a16:colId xmlns:a16="http://schemas.microsoft.com/office/drawing/2014/main" val="2138948577"/>
                    </a:ext>
                  </a:extLst>
                </a:gridCol>
                <a:gridCol w="493776">
                  <a:extLst>
                    <a:ext uri="{9D8B030D-6E8A-4147-A177-3AD203B41FA5}">
                      <a16:colId xmlns:a16="http://schemas.microsoft.com/office/drawing/2014/main" val="735279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4143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- 2025-03-30 16:01:27</a:t>
                      </a:r>
                      <a:r>
                        <a:rPr kumimoji="0" lang="en-US" sz="1000" b="0" i="0" u="none" strike="noStrike" kern="1200" cap="none" spc="0" normalizeH="0" baseline="0" noProof="0">
                          <a:ln>
                            <a:noFill/>
                          </a:ln>
                          <a:solidFill>
                            <a:prstClr val="black"/>
                          </a:solidFill>
                          <a:effectLst/>
                          <a:uLnTx/>
                          <a:uFillTx/>
                          <a:latin typeface="Calibri"/>
                          <a:ea typeface="+mn-ea"/>
                          <a:cs typeface="+mn-cs"/>
                        </a:rPr>
                        <a:t>
 Jedes Jahr aufs Neue findet der RUW-Jungzüchterwettbewerb in Hamm statt. 🏆 
100 Jungzüchter aus NRW und anderen Teilen Deutschlands präsentieren dort ihre schönsten Rinder. 🐄
Jonas präsentiert Elsa, ein Rind von Jung-Landwirtin Josefa aus Wadersloh. 🐮 
Ausführlicher könnt ihr Jonas und Josefa auf dem YouTube-Kanal WDR Lokalzeit Land.Schafft erleben. 💚 Den Link dazu findest du in unserer Bio! 💪
Welches Tier würdest du gerne mal präsentieren? 🐱🐶 
#Rinderzucht #Lokalzeit #WDR #ARD #Hamm #Landwirt #Kuh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https://quintly-eu-image-storage.s3.amazonaws.com/60b0c1ceafa7b1885479f8b118a661a3/50ca5f0cab9e4453dd16d75c250ab9fc.jpg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26513</a:t>
                      </a:r>
                    </a:p>
                  </a:txBody>
                  <a:tcPr/>
                </a:tc>
                <a:extLst>
                  <a:ext uri="{0D108BD9-81ED-4DB2-BD59-A6C34878D82A}">
                    <a16:rowId xmlns:a16="http://schemas.microsoft.com/office/drawing/2014/main" val="112529650"/>
                  </a:ext>
                </a:extLst>
              </a:tr>
            </a:tbl>
          </a:graphicData>
        </a:graphic>
      </p:graphicFrame>
      <p:sp>
        <p:nvSpPr>
          <p:cNvPr id="4" name="Text Placeholder 3">
            <a:extLst>
              <a:ext uri="{FF2B5EF4-FFF2-40B4-BE49-F238E27FC236}">
                <a16:creationId xmlns:a16="http://schemas.microsoft.com/office/drawing/2014/main" id="{7AA98562-1A9C-475A-82CE-6807440ACC93}"/>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4193098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816D-60E7-42E9-8066-B828DF03A14A}"/>
              </a:ext>
            </a:extLst>
          </p:cNvPr>
          <p:cNvSpPr>
            <a:spLocks noGrp="1"/>
          </p:cNvSpPr>
          <p:nvPr>
            <p:ph type="title"/>
          </p:nvPr>
        </p:nvSpPr>
        <p:spPr/>
        <p:txBody>
          <a:bodyPr/>
          <a:lstStyle/>
          <a:p>
            <a:r>
              <a:rPr lang="en-US"/>
              <a:t>Instagram Posts Table (mit Shares) | 01.2.34. WDR Lokalzeit - 14 of 21</a:t>
            </a:r>
          </a:p>
        </p:txBody>
      </p:sp>
      <p:graphicFrame>
        <p:nvGraphicFramePr>
          <p:cNvPr id="5" name="Table Placeholder 4">
            <a:extLst>
              <a:ext uri="{FF2B5EF4-FFF2-40B4-BE49-F238E27FC236}">
                <a16:creationId xmlns:a16="http://schemas.microsoft.com/office/drawing/2014/main" id="{CF6A876A-A8FC-4451-90C3-CAB7FC4BC279}"/>
              </a:ext>
            </a:extLst>
          </p:cNvPr>
          <p:cNvGraphicFramePr>
            <a:graphicFrameLocks noGrp="1"/>
          </p:cNvGraphicFramePr>
          <p:nvPr>
            <p:ph type="tbl" sz="quarter" idx="13"/>
            <p:extLst>
              <p:ext uri="{D42A27DB-BD31-4B8C-83A1-F6EECF244321}">
                <p14:modId xmlns:p14="http://schemas.microsoft.com/office/powerpoint/2010/main" val="3550836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94562280"/>
                    </a:ext>
                  </a:extLst>
                </a:gridCol>
                <a:gridCol w="1152144">
                  <a:extLst>
                    <a:ext uri="{9D8B030D-6E8A-4147-A177-3AD203B41FA5}">
                      <a16:colId xmlns:a16="http://schemas.microsoft.com/office/drawing/2014/main" val="1966149750"/>
                    </a:ext>
                  </a:extLst>
                </a:gridCol>
                <a:gridCol w="1481328">
                  <a:extLst>
                    <a:ext uri="{9D8B030D-6E8A-4147-A177-3AD203B41FA5}">
                      <a16:colId xmlns:a16="http://schemas.microsoft.com/office/drawing/2014/main" val="2169959324"/>
                    </a:ext>
                  </a:extLst>
                </a:gridCol>
                <a:gridCol w="493776">
                  <a:extLst>
                    <a:ext uri="{9D8B030D-6E8A-4147-A177-3AD203B41FA5}">
                      <a16:colId xmlns:a16="http://schemas.microsoft.com/office/drawing/2014/main" val="737325194"/>
                    </a:ext>
                  </a:extLst>
                </a:gridCol>
                <a:gridCol w="493776">
                  <a:extLst>
                    <a:ext uri="{9D8B030D-6E8A-4147-A177-3AD203B41FA5}">
                      <a16:colId xmlns:a16="http://schemas.microsoft.com/office/drawing/2014/main" val="709967344"/>
                    </a:ext>
                  </a:extLst>
                </a:gridCol>
                <a:gridCol w="493776">
                  <a:extLst>
                    <a:ext uri="{9D8B030D-6E8A-4147-A177-3AD203B41FA5}">
                      <a16:colId xmlns:a16="http://schemas.microsoft.com/office/drawing/2014/main" val="201216815"/>
                    </a:ext>
                  </a:extLst>
                </a:gridCol>
                <a:gridCol w="493776">
                  <a:extLst>
                    <a:ext uri="{9D8B030D-6E8A-4147-A177-3AD203B41FA5}">
                      <a16:colId xmlns:a16="http://schemas.microsoft.com/office/drawing/2014/main" val="3740603908"/>
                    </a:ext>
                  </a:extLst>
                </a:gridCol>
                <a:gridCol w="493776">
                  <a:extLst>
                    <a:ext uri="{9D8B030D-6E8A-4147-A177-3AD203B41FA5}">
                      <a16:colId xmlns:a16="http://schemas.microsoft.com/office/drawing/2014/main" val="4128540080"/>
                    </a:ext>
                  </a:extLst>
                </a:gridCol>
                <a:gridCol w="493776">
                  <a:extLst>
                    <a:ext uri="{9D8B030D-6E8A-4147-A177-3AD203B41FA5}">
                      <a16:colId xmlns:a16="http://schemas.microsoft.com/office/drawing/2014/main" val="3763112189"/>
                    </a:ext>
                  </a:extLst>
                </a:gridCol>
                <a:gridCol w="493776">
                  <a:extLst>
                    <a:ext uri="{9D8B030D-6E8A-4147-A177-3AD203B41FA5}">
                      <a16:colId xmlns:a16="http://schemas.microsoft.com/office/drawing/2014/main" val="224435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67000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- 2025-03-30 12:02:36</a:t>
                      </a:r>
                      <a:r>
                        <a:rPr kumimoji="0" lang="de-DE" sz="1000" b="0" i="0" u="none" strike="noStrike" kern="1200" cap="none" spc="0" normalizeH="0" baseline="0" noProof="0">
                          <a:ln>
                            <a:noFill/>
                          </a:ln>
                          <a:solidFill>
                            <a:prstClr val="black"/>
                          </a:solidFill>
                          <a:effectLst/>
                          <a:uLnTx/>
                          <a:uFillTx/>
                          <a:latin typeface="Calibri"/>
                          <a:ea typeface="+mn-ea"/>
                          <a:cs typeface="+mn-cs"/>
                        </a:rPr>
                        <a:t>
 Seit sieben Jahren ist Anna Hendriks treue Begleiterin – nicht nur als Freizeit-Assistentin, sondern auch als wahre Freundin. 🥰
Gemeinsam haben sie unzählige Erinnerungen geschaffen, von Uno-Spielen bis zu gemeinsamen Ausflügen im Sommer. 😍
#Lokalzeit #WDR #ARD #Ehrenamt #Freundschaft #Trisomie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https://quintly-eu-image-storage.s3.amazonaws.com/60b0c1ceafa7b1885479f8b118a661a3/c62daabc67f5ad9b361c493cbb3eb415.jpg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23820</a:t>
                      </a:r>
                    </a:p>
                  </a:txBody>
                  <a:tcPr/>
                </a:tc>
                <a:extLst>
                  <a:ext uri="{0D108BD9-81ED-4DB2-BD59-A6C34878D82A}">
                    <a16:rowId xmlns:a16="http://schemas.microsoft.com/office/drawing/2014/main" val="3711684284"/>
                  </a:ext>
                </a:extLst>
              </a:tr>
            </a:tbl>
          </a:graphicData>
        </a:graphic>
      </p:graphicFrame>
      <p:sp>
        <p:nvSpPr>
          <p:cNvPr id="4" name="Text Placeholder 3">
            <a:extLst>
              <a:ext uri="{FF2B5EF4-FFF2-40B4-BE49-F238E27FC236}">
                <a16:creationId xmlns:a16="http://schemas.microsoft.com/office/drawing/2014/main" id="{2C96AA5A-7948-4303-928E-455E8518D236}"/>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3182405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CF2EB-E8D4-4445-BEF5-C0B6897B7948}"/>
              </a:ext>
            </a:extLst>
          </p:cNvPr>
          <p:cNvSpPr>
            <a:spLocks noGrp="1"/>
          </p:cNvSpPr>
          <p:nvPr>
            <p:ph type="title"/>
          </p:nvPr>
        </p:nvSpPr>
        <p:spPr/>
        <p:txBody>
          <a:bodyPr/>
          <a:lstStyle/>
          <a:p>
            <a:r>
              <a:rPr lang="en-US"/>
              <a:t>Instagram Posts Table (mit Shares) | 01.2.34. WDR Lokalzeit - 15 of 21</a:t>
            </a:r>
          </a:p>
        </p:txBody>
      </p:sp>
      <p:graphicFrame>
        <p:nvGraphicFramePr>
          <p:cNvPr id="5" name="Table Placeholder 4">
            <a:extLst>
              <a:ext uri="{FF2B5EF4-FFF2-40B4-BE49-F238E27FC236}">
                <a16:creationId xmlns:a16="http://schemas.microsoft.com/office/drawing/2014/main" id="{8298D548-9209-448A-BB57-4BCFB3909C4A}"/>
              </a:ext>
            </a:extLst>
          </p:cNvPr>
          <p:cNvGraphicFramePr>
            <a:graphicFrameLocks noGrp="1"/>
          </p:cNvGraphicFramePr>
          <p:nvPr>
            <p:ph type="tbl" sz="quarter" idx="13"/>
            <p:extLst>
              <p:ext uri="{D42A27DB-BD31-4B8C-83A1-F6EECF244321}">
                <p14:modId xmlns:p14="http://schemas.microsoft.com/office/powerpoint/2010/main" val="2345351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0203666"/>
                    </a:ext>
                  </a:extLst>
                </a:gridCol>
                <a:gridCol w="1152144">
                  <a:extLst>
                    <a:ext uri="{9D8B030D-6E8A-4147-A177-3AD203B41FA5}">
                      <a16:colId xmlns:a16="http://schemas.microsoft.com/office/drawing/2014/main" val="3916517648"/>
                    </a:ext>
                  </a:extLst>
                </a:gridCol>
                <a:gridCol w="1481328">
                  <a:extLst>
                    <a:ext uri="{9D8B030D-6E8A-4147-A177-3AD203B41FA5}">
                      <a16:colId xmlns:a16="http://schemas.microsoft.com/office/drawing/2014/main" val="3388871436"/>
                    </a:ext>
                  </a:extLst>
                </a:gridCol>
                <a:gridCol w="493776">
                  <a:extLst>
                    <a:ext uri="{9D8B030D-6E8A-4147-A177-3AD203B41FA5}">
                      <a16:colId xmlns:a16="http://schemas.microsoft.com/office/drawing/2014/main" val="4091433795"/>
                    </a:ext>
                  </a:extLst>
                </a:gridCol>
                <a:gridCol w="493776">
                  <a:extLst>
                    <a:ext uri="{9D8B030D-6E8A-4147-A177-3AD203B41FA5}">
                      <a16:colId xmlns:a16="http://schemas.microsoft.com/office/drawing/2014/main" val="679038723"/>
                    </a:ext>
                  </a:extLst>
                </a:gridCol>
                <a:gridCol w="493776">
                  <a:extLst>
                    <a:ext uri="{9D8B030D-6E8A-4147-A177-3AD203B41FA5}">
                      <a16:colId xmlns:a16="http://schemas.microsoft.com/office/drawing/2014/main" val="53851194"/>
                    </a:ext>
                  </a:extLst>
                </a:gridCol>
                <a:gridCol w="493776">
                  <a:extLst>
                    <a:ext uri="{9D8B030D-6E8A-4147-A177-3AD203B41FA5}">
                      <a16:colId xmlns:a16="http://schemas.microsoft.com/office/drawing/2014/main" val="989735707"/>
                    </a:ext>
                  </a:extLst>
                </a:gridCol>
                <a:gridCol w="493776">
                  <a:extLst>
                    <a:ext uri="{9D8B030D-6E8A-4147-A177-3AD203B41FA5}">
                      <a16:colId xmlns:a16="http://schemas.microsoft.com/office/drawing/2014/main" val="792357688"/>
                    </a:ext>
                  </a:extLst>
                </a:gridCol>
                <a:gridCol w="493776">
                  <a:extLst>
                    <a:ext uri="{9D8B030D-6E8A-4147-A177-3AD203B41FA5}">
                      <a16:colId xmlns:a16="http://schemas.microsoft.com/office/drawing/2014/main" val="2377517136"/>
                    </a:ext>
                  </a:extLst>
                </a:gridCol>
                <a:gridCol w="493776">
                  <a:extLst>
                    <a:ext uri="{9D8B030D-6E8A-4147-A177-3AD203B41FA5}">
                      <a16:colId xmlns:a16="http://schemas.microsoft.com/office/drawing/2014/main" val="1920935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932985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- 2025-03-24 14:10:00</a:t>
                      </a:r>
                      <a:r>
                        <a:rPr kumimoji="0" lang="de-DE" sz="1000" b="0" i="0" u="none" strike="noStrike" kern="1200" cap="none" spc="0" normalizeH="0" baseline="0" noProof="0">
                          <a:ln>
                            <a:noFill/>
                          </a:ln>
                          <a:solidFill>
                            <a:prstClr val="black"/>
                          </a:solidFill>
                          <a:effectLst/>
                          <a:uLnTx/>
                          <a:uFillTx/>
                          <a:latin typeface="Calibri"/>
                          <a:ea typeface="+mn-ea"/>
                          <a:cs typeface="+mn-cs"/>
                        </a:rPr>
                        <a:t>
 Babygeschrei und Windelnwechseln im Museum? In Bonn ist das kein Problem! 👶🖼
Mama Astrid nimmt uns mit auf eine besondere Museumstour: Zum ersten Mal besucht sie mit ihrem neun Monate alten Sohn Leon die Bundeskunsthalle. Doch hier ist alles anders – speziell für junge Eltern gibt es die “Baby-Art-Connection“: eine Führung, bei der auch Wickel- und Stillpausen Teil des Programms sind!
Wo würdet ihr euch solche Angebote auch wünschen?
👩🏼‍💻Autorin: Judith Reuber
#Baby #Eltern #Mama #Museum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https://quintly-eu-image-storage.s3.amazonaws.com/60b0c1ceafa7b1885479f8b118a661a3/4cfd42fb214775eb86fd17dda4c13498.jpg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20033</a:t>
                      </a:r>
                    </a:p>
                  </a:txBody>
                  <a:tcPr/>
                </a:tc>
                <a:extLst>
                  <a:ext uri="{0D108BD9-81ED-4DB2-BD59-A6C34878D82A}">
                    <a16:rowId xmlns:a16="http://schemas.microsoft.com/office/drawing/2014/main" val="3094497470"/>
                  </a:ext>
                </a:extLst>
              </a:tr>
            </a:tbl>
          </a:graphicData>
        </a:graphic>
      </p:graphicFrame>
      <p:sp>
        <p:nvSpPr>
          <p:cNvPr id="4" name="Text Placeholder 3">
            <a:extLst>
              <a:ext uri="{FF2B5EF4-FFF2-40B4-BE49-F238E27FC236}">
                <a16:creationId xmlns:a16="http://schemas.microsoft.com/office/drawing/2014/main" id="{5A2F91A0-4BFB-408C-A7B5-2DB80230F808}"/>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77241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C690-434F-4507-9F15-D0B5027E9471}"/>
              </a:ext>
            </a:extLst>
          </p:cNvPr>
          <p:cNvSpPr>
            <a:spLocks noGrp="1"/>
          </p:cNvSpPr>
          <p:nvPr>
            <p:ph type="title"/>
          </p:nvPr>
        </p:nvSpPr>
        <p:spPr/>
        <p:txBody>
          <a:bodyPr/>
          <a:lstStyle/>
          <a:p>
            <a:r>
              <a:rPr lang="en-US"/>
              <a:t>Instagram Posts Table (mit Shares) | 01.2.34. WDR Lokalzeit - 16 of 21</a:t>
            </a:r>
          </a:p>
        </p:txBody>
      </p:sp>
      <p:graphicFrame>
        <p:nvGraphicFramePr>
          <p:cNvPr id="5" name="Table Placeholder 4">
            <a:extLst>
              <a:ext uri="{FF2B5EF4-FFF2-40B4-BE49-F238E27FC236}">
                <a16:creationId xmlns:a16="http://schemas.microsoft.com/office/drawing/2014/main" id="{37D954C7-1DCD-4703-9F16-CD1C80A2D4D1}"/>
              </a:ext>
            </a:extLst>
          </p:cNvPr>
          <p:cNvGraphicFramePr>
            <a:graphicFrameLocks noGrp="1"/>
          </p:cNvGraphicFramePr>
          <p:nvPr>
            <p:ph type="tbl" sz="quarter" idx="13"/>
            <p:extLst>
              <p:ext uri="{D42A27DB-BD31-4B8C-83A1-F6EECF244321}">
                <p14:modId xmlns:p14="http://schemas.microsoft.com/office/powerpoint/2010/main" val="2135126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03683079"/>
                    </a:ext>
                  </a:extLst>
                </a:gridCol>
                <a:gridCol w="1152144">
                  <a:extLst>
                    <a:ext uri="{9D8B030D-6E8A-4147-A177-3AD203B41FA5}">
                      <a16:colId xmlns:a16="http://schemas.microsoft.com/office/drawing/2014/main" val="1641401749"/>
                    </a:ext>
                  </a:extLst>
                </a:gridCol>
                <a:gridCol w="1481328">
                  <a:extLst>
                    <a:ext uri="{9D8B030D-6E8A-4147-A177-3AD203B41FA5}">
                      <a16:colId xmlns:a16="http://schemas.microsoft.com/office/drawing/2014/main" val="2488439213"/>
                    </a:ext>
                  </a:extLst>
                </a:gridCol>
                <a:gridCol w="493776">
                  <a:extLst>
                    <a:ext uri="{9D8B030D-6E8A-4147-A177-3AD203B41FA5}">
                      <a16:colId xmlns:a16="http://schemas.microsoft.com/office/drawing/2014/main" val="1159746937"/>
                    </a:ext>
                  </a:extLst>
                </a:gridCol>
                <a:gridCol w="493776">
                  <a:extLst>
                    <a:ext uri="{9D8B030D-6E8A-4147-A177-3AD203B41FA5}">
                      <a16:colId xmlns:a16="http://schemas.microsoft.com/office/drawing/2014/main" val="1707407568"/>
                    </a:ext>
                  </a:extLst>
                </a:gridCol>
                <a:gridCol w="493776">
                  <a:extLst>
                    <a:ext uri="{9D8B030D-6E8A-4147-A177-3AD203B41FA5}">
                      <a16:colId xmlns:a16="http://schemas.microsoft.com/office/drawing/2014/main" val="3872646334"/>
                    </a:ext>
                  </a:extLst>
                </a:gridCol>
                <a:gridCol w="493776">
                  <a:extLst>
                    <a:ext uri="{9D8B030D-6E8A-4147-A177-3AD203B41FA5}">
                      <a16:colId xmlns:a16="http://schemas.microsoft.com/office/drawing/2014/main" val="1708096728"/>
                    </a:ext>
                  </a:extLst>
                </a:gridCol>
                <a:gridCol w="493776">
                  <a:extLst>
                    <a:ext uri="{9D8B030D-6E8A-4147-A177-3AD203B41FA5}">
                      <a16:colId xmlns:a16="http://schemas.microsoft.com/office/drawing/2014/main" val="3823226406"/>
                    </a:ext>
                  </a:extLst>
                </a:gridCol>
                <a:gridCol w="493776">
                  <a:extLst>
                    <a:ext uri="{9D8B030D-6E8A-4147-A177-3AD203B41FA5}">
                      <a16:colId xmlns:a16="http://schemas.microsoft.com/office/drawing/2014/main" val="915949234"/>
                    </a:ext>
                  </a:extLst>
                </a:gridCol>
                <a:gridCol w="493776">
                  <a:extLst>
                    <a:ext uri="{9D8B030D-6E8A-4147-A177-3AD203B41FA5}">
                      <a16:colId xmlns:a16="http://schemas.microsoft.com/office/drawing/2014/main" val="1243657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167403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- 2025-03-26 12:23:58</a:t>
                      </a:r>
                      <a:r>
                        <a:rPr kumimoji="0" lang="de-DE" sz="1000" b="0" i="0" u="none" strike="noStrike" kern="1200" cap="none" spc="0" normalizeH="0" baseline="0" noProof="0">
                          <a:ln>
                            <a:noFill/>
                          </a:ln>
                          <a:solidFill>
                            <a:prstClr val="black"/>
                          </a:solidFill>
                          <a:effectLst/>
                          <a:uLnTx/>
                          <a:uFillTx/>
                          <a:latin typeface="Calibri"/>
                          <a:ea typeface="+mn-ea"/>
                          <a:cs typeface="+mn-cs"/>
                        </a:rPr>
                        <a:t>
 Reinhard Runde wurde kurz nach dem 2. Weltkrieg adoptiert. Bis vor Kurzem wusste er nicht, dass er noch Geschwister hat. 😱 Nach jahrzehntelangem Schweigen der Behörden und seiner Adoptiveltern findet er sie: Seine leibliche Schwester Siegrid und seinen Halbbruder Hermann. ❤️❤️
#Krieg #Adoption #Suche #Geschwister #Lokalzeit #WDR #ARD #Gütersloh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https://quintly-eu-image-storage.s3.amazonaws.com/60b0c1ceafa7b1885479f8b118a661a3/f4969a1db6cc5f4997c6d7b624fdfe3b.jpg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Ukraine, 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18615</a:t>
                      </a:r>
                    </a:p>
                  </a:txBody>
                  <a:tcPr/>
                </a:tc>
                <a:extLst>
                  <a:ext uri="{0D108BD9-81ED-4DB2-BD59-A6C34878D82A}">
                    <a16:rowId xmlns:a16="http://schemas.microsoft.com/office/drawing/2014/main" val="2041592174"/>
                  </a:ext>
                </a:extLst>
              </a:tr>
            </a:tbl>
          </a:graphicData>
        </a:graphic>
      </p:graphicFrame>
      <p:sp>
        <p:nvSpPr>
          <p:cNvPr id="4" name="Text Placeholder 3">
            <a:extLst>
              <a:ext uri="{FF2B5EF4-FFF2-40B4-BE49-F238E27FC236}">
                <a16:creationId xmlns:a16="http://schemas.microsoft.com/office/drawing/2014/main" id="{4907E005-E716-4924-8261-49940B203771}"/>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1482778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C1C5E-4393-417B-99AB-E14E1FEC4C24}"/>
              </a:ext>
            </a:extLst>
          </p:cNvPr>
          <p:cNvSpPr>
            <a:spLocks noGrp="1"/>
          </p:cNvSpPr>
          <p:nvPr>
            <p:ph type="title"/>
          </p:nvPr>
        </p:nvSpPr>
        <p:spPr/>
        <p:txBody>
          <a:bodyPr/>
          <a:lstStyle/>
          <a:p>
            <a:r>
              <a:rPr lang="en-US"/>
              <a:t>Instagram Posts Table (mit Shares) | 01.2.34. WDR Lokalzeit - 17 of 21</a:t>
            </a:r>
          </a:p>
        </p:txBody>
      </p:sp>
      <p:graphicFrame>
        <p:nvGraphicFramePr>
          <p:cNvPr id="5" name="Table Placeholder 4">
            <a:extLst>
              <a:ext uri="{FF2B5EF4-FFF2-40B4-BE49-F238E27FC236}">
                <a16:creationId xmlns:a16="http://schemas.microsoft.com/office/drawing/2014/main" id="{5B406A2D-CE4A-46FF-AED9-5C0631FE0E3A}"/>
              </a:ext>
            </a:extLst>
          </p:cNvPr>
          <p:cNvGraphicFramePr>
            <a:graphicFrameLocks noGrp="1"/>
          </p:cNvGraphicFramePr>
          <p:nvPr>
            <p:ph type="tbl" sz="quarter" idx="13"/>
            <p:extLst>
              <p:ext uri="{D42A27DB-BD31-4B8C-83A1-F6EECF244321}">
                <p14:modId xmlns:p14="http://schemas.microsoft.com/office/powerpoint/2010/main" val="3027865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58108026"/>
                    </a:ext>
                  </a:extLst>
                </a:gridCol>
                <a:gridCol w="1152144">
                  <a:extLst>
                    <a:ext uri="{9D8B030D-6E8A-4147-A177-3AD203B41FA5}">
                      <a16:colId xmlns:a16="http://schemas.microsoft.com/office/drawing/2014/main" val="4266977023"/>
                    </a:ext>
                  </a:extLst>
                </a:gridCol>
                <a:gridCol w="1481328">
                  <a:extLst>
                    <a:ext uri="{9D8B030D-6E8A-4147-A177-3AD203B41FA5}">
                      <a16:colId xmlns:a16="http://schemas.microsoft.com/office/drawing/2014/main" val="4193043294"/>
                    </a:ext>
                  </a:extLst>
                </a:gridCol>
                <a:gridCol w="493776">
                  <a:extLst>
                    <a:ext uri="{9D8B030D-6E8A-4147-A177-3AD203B41FA5}">
                      <a16:colId xmlns:a16="http://schemas.microsoft.com/office/drawing/2014/main" val="3996343797"/>
                    </a:ext>
                  </a:extLst>
                </a:gridCol>
                <a:gridCol w="493776">
                  <a:extLst>
                    <a:ext uri="{9D8B030D-6E8A-4147-A177-3AD203B41FA5}">
                      <a16:colId xmlns:a16="http://schemas.microsoft.com/office/drawing/2014/main" val="2819659893"/>
                    </a:ext>
                  </a:extLst>
                </a:gridCol>
                <a:gridCol w="493776">
                  <a:extLst>
                    <a:ext uri="{9D8B030D-6E8A-4147-A177-3AD203B41FA5}">
                      <a16:colId xmlns:a16="http://schemas.microsoft.com/office/drawing/2014/main" val="4053448860"/>
                    </a:ext>
                  </a:extLst>
                </a:gridCol>
                <a:gridCol w="493776">
                  <a:extLst>
                    <a:ext uri="{9D8B030D-6E8A-4147-A177-3AD203B41FA5}">
                      <a16:colId xmlns:a16="http://schemas.microsoft.com/office/drawing/2014/main" val="3167511914"/>
                    </a:ext>
                  </a:extLst>
                </a:gridCol>
                <a:gridCol w="493776">
                  <a:extLst>
                    <a:ext uri="{9D8B030D-6E8A-4147-A177-3AD203B41FA5}">
                      <a16:colId xmlns:a16="http://schemas.microsoft.com/office/drawing/2014/main" val="2813670288"/>
                    </a:ext>
                  </a:extLst>
                </a:gridCol>
                <a:gridCol w="493776">
                  <a:extLst>
                    <a:ext uri="{9D8B030D-6E8A-4147-A177-3AD203B41FA5}">
                      <a16:colId xmlns:a16="http://schemas.microsoft.com/office/drawing/2014/main" val="918752294"/>
                    </a:ext>
                  </a:extLst>
                </a:gridCol>
                <a:gridCol w="493776">
                  <a:extLst>
                    <a:ext uri="{9D8B030D-6E8A-4147-A177-3AD203B41FA5}">
                      <a16:colId xmlns:a16="http://schemas.microsoft.com/office/drawing/2014/main" val="1618897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88508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- 2025-03-27 17:07:52</a:t>
                      </a:r>
                      <a:r>
                        <a:rPr kumimoji="0" lang="de-DE" sz="1000" b="0" i="0" u="none" strike="noStrike" kern="1200" cap="none" spc="0" normalizeH="0" baseline="0" noProof="0">
                          <a:ln>
                            <a:noFill/>
                          </a:ln>
                          <a:solidFill>
                            <a:prstClr val="black"/>
                          </a:solidFill>
                          <a:effectLst/>
                          <a:uLnTx/>
                          <a:uFillTx/>
                          <a:latin typeface="Calibri"/>
                          <a:ea typeface="+mn-ea"/>
                          <a:cs typeface="+mn-cs"/>
                        </a:rPr>
                        <a:t>
 Alex (Name geändert) sitzt wegen Drogenhandels für mehr als vier Jahre im Gefängnis. Dank eines in NRW einmaligen Projekts der JVA Bielefeld darf er seine fünf Kinder trotzdem regelmäßig sehen. 💪🏼
In der Justizvollzugsanstalt Bielefeld-Brackwede gibt es eine Vater-Kind-Gruppe. Zusätzlich zu den wöchentlichen Regelbesuchszeiten haben dort die Mitglieder der Gruppe die Möglichkeit, eine Extrazeit mit ihren Kindern zu verbringen: drei Stunden am Stück einmal im Monat. Organisiert wird dies gemeinsam von der Justiz in Zusammenarbeit mit Sozialpädagogen der Diakonie. ❤️
#VaterImKnast #Familie #VaterKind #WDR #ARD #Lokalzeit #Bielefeld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https://quintly-eu-image-storage.s3.amazonaws.com/60b0c1ceafa7b1885479f8b118a661a3/accffa1e7688a1b59f97e5a63cd8a6eb.jpg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15731</a:t>
                      </a:r>
                    </a:p>
                  </a:txBody>
                  <a:tcPr/>
                </a:tc>
                <a:extLst>
                  <a:ext uri="{0D108BD9-81ED-4DB2-BD59-A6C34878D82A}">
                    <a16:rowId xmlns:a16="http://schemas.microsoft.com/office/drawing/2014/main" val="3120510839"/>
                  </a:ext>
                </a:extLst>
              </a:tr>
            </a:tbl>
          </a:graphicData>
        </a:graphic>
      </p:graphicFrame>
      <p:sp>
        <p:nvSpPr>
          <p:cNvPr id="4" name="Text Placeholder 3">
            <a:extLst>
              <a:ext uri="{FF2B5EF4-FFF2-40B4-BE49-F238E27FC236}">
                <a16:creationId xmlns:a16="http://schemas.microsoft.com/office/drawing/2014/main" id="{BD08D6E1-B445-41A1-9442-8342BA175ADA}"/>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3573123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9E14D-2851-4683-AF26-9628EA7C1C72}"/>
              </a:ext>
            </a:extLst>
          </p:cNvPr>
          <p:cNvSpPr>
            <a:spLocks noGrp="1"/>
          </p:cNvSpPr>
          <p:nvPr>
            <p:ph type="title"/>
          </p:nvPr>
        </p:nvSpPr>
        <p:spPr/>
        <p:txBody>
          <a:bodyPr/>
          <a:lstStyle/>
          <a:p>
            <a:r>
              <a:rPr lang="en-US"/>
              <a:t>Instagram Posts Table (mit Shares) | 01.2.34. WDR Lokalzeit - 18 of 21</a:t>
            </a:r>
          </a:p>
        </p:txBody>
      </p:sp>
      <p:graphicFrame>
        <p:nvGraphicFramePr>
          <p:cNvPr id="5" name="Table Placeholder 4">
            <a:extLst>
              <a:ext uri="{FF2B5EF4-FFF2-40B4-BE49-F238E27FC236}">
                <a16:creationId xmlns:a16="http://schemas.microsoft.com/office/drawing/2014/main" id="{02A37682-5D0D-40F8-BF28-C2C3E493A95F}"/>
              </a:ext>
            </a:extLst>
          </p:cNvPr>
          <p:cNvGraphicFramePr>
            <a:graphicFrameLocks noGrp="1"/>
          </p:cNvGraphicFramePr>
          <p:nvPr>
            <p:ph type="tbl" sz="quarter" idx="13"/>
            <p:extLst>
              <p:ext uri="{D42A27DB-BD31-4B8C-83A1-F6EECF244321}">
                <p14:modId xmlns:p14="http://schemas.microsoft.com/office/powerpoint/2010/main" val="58956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14664363"/>
                    </a:ext>
                  </a:extLst>
                </a:gridCol>
                <a:gridCol w="1152144">
                  <a:extLst>
                    <a:ext uri="{9D8B030D-6E8A-4147-A177-3AD203B41FA5}">
                      <a16:colId xmlns:a16="http://schemas.microsoft.com/office/drawing/2014/main" val="4067712596"/>
                    </a:ext>
                  </a:extLst>
                </a:gridCol>
                <a:gridCol w="1481328">
                  <a:extLst>
                    <a:ext uri="{9D8B030D-6E8A-4147-A177-3AD203B41FA5}">
                      <a16:colId xmlns:a16="http://schemas.microsoft.com/office/drawing/2014/main" val="2162945449"/>
                    </a:ext>
                  </a:extLst>
                </a:gridCol>
                <a:gridCol w="493776">
                  <a:extLst>
                    <a:ext uri="{9D8B030D-6E8A-4147-A177-3AD203B41FA5}">
                      <a16:colId xmlns:a16="http://schemas.microsoft.com/office/drawing/2014/main" val="511920602"/>
                    </a:ext>
                  </a:extLst>
                </a:gridCol>
                <a:gridCol w="493776">
                  <a:extLst>
                    <a:ext uri="{9D8B030D-6E8A-4147-A177-3AD203B41FA5}">
                      <a16:colId xmlns:a16="http://schemas.microsoft.com/office/drawing/2014/main" val="2914373288"/>
                    </a:ext>
                  </a:extLst>
                </a:gridCol>
                <a:gridCol w="493776">
                  <a:extLst>
                    <a:ext uri="{9D8B030D-6E8A-4147-A177-3AD203B41FA5}">
                      <a16:colId xmlns:a16="http://schemas.microsoft.com/office/drawing/2014/main" val="1784607853"/>
                    </a:ext>
                  </a:extLst>
                </a:gridCol>
                <a:gridCol w="493776">
                  <a:extLst>
                    <a:ext uri="{9D8B030D-6E8A-4147-A177-3AD203B41FA5}">
                      <a16:colId xmlns:a16="http://schemas.microsoft.com/office/drawing/2014/main" val="1576650948"/>
                    </a:ext>
                  </a:extLst>
                </a:gridCol>
                <a:gridCol w="493776">
                  <a:extLst>
                    <a:ext uri="{9D8B030D-6E8A-4147-A177-3AD203B41FA5}">
                      <a16:colId xmlns:a16="http://schemas.microsoft.com/office/drawing/2014/main" val="2699554156"/>
                    </a:ext>
                  </a:extLst>
                </a:gridCol>
                <a:gridCol w="493776">
                  <a:extLst>
                    <a:ext uri="{9D8B030D-6E8A-4147-A177-3AD203B41FA5}">
                      <a16:colId xmlns:a16="http://schemas.microsoft.com/office/drawing/2014/main" val="2165537722"/>
                    </a:ext>
                  </a:extLst>
                </a:gridCol>
                <a:gridCol w="493776">
                  <a:extLst>
                    <a:ext uri="{9D8B030D-6E8A-4147-A177-3AD203B41FA5}">
                      <a16:colId xmlns:a16="http://schemas.microsoft.com/office/drawing/2014/main" val="1795276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30583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- 2025-03-28 12:04:29</a:t>
                      </a:r>
                      <a:r>
                        <a:rPr kumimoji="0" lang="de-DE" sz="1000" b="0" i="0" u="none" strike="noStrike" kern="1200" cap="none" spc="0" normalizeH="0" baseline="0" noProof="0">
                          <a:ln>
                            <a:noFill/>
                          </a:ln>
                          <a:solidFill>
                            <a:prstClr val="black"/>
                          </a:solidFill>
                          <a:effectLst/>
                          <a:uLnTx/>
                          <a:uFillTx/>
                          <a:latin typeface="Calibri"/>
                          <a:ea typeface="+mn-ea"/>
                          <a:cs typeface="+mn-cs"/>
                        </a:rPr>
                        <a:t>
 Ist ihr Ururgroßvater ein Mörder? 🔎 Eigentlich soll die Schülerin Bascha Backhaus nur einen Aufsatz über ihre Familiengeschichte schreiben. Doch dabei stößt sie auf einen der größten Kriminalfälle des Jahres 1928. 🕵🏼‍♀️ Auch ihr Ururgroßvater Heinrich ist in den Fall verwickelt. Hat er vor 96 Jahren einen Waisenjungen ermordet? 🔥😮
#Lokalzeit #WDR #ARD #Brand #Mord #Verbrechen #Kriminalfall #PortaWestfalica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https://quintly-eu-image-storage.s3.amazonaws.com/60b0c1ceafa7b1885479f8b118a661a3/a94ee0392c92f33fa601b4d3100bc2a2.jpg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15177</a:t>
                      </a:r>
                    </a:p>
                  </a:txBody>
                  <a:tcPr/>
                </a:tc>
                <a:extLst>
                  <a:ext uri="{0D108BD9-81ED-4DB2-BD59-A6C34878D82A}">
                    <a16:rowId xmlns:a16="http://schemas.microsoft.com/office/drawing/2014/main" val="1404952120"/>
                  </a:ext>
                </a:extLst>
              </a:tr>
            </a:tbl>
          </a:graphicData>
        </a:graphic>
      </p:graphicFrame>
      <p:sp>
        <p:nvSpPr>
          <p:cNvPr id="4" name="Text Placeholder 3">
            <a:extLst>
              <a:ext uri="{FF2B5EF4-FFF2-40B4-BE49-F238E27FC236}">
                <a16:creationId xmlns:a16="http://schemas.microsoft.com/office/drawing/2014/main" id="{F12D6D36-8CA7-49D9-9847-0B2977C92941}"/>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3346957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FE1B1-6F66-4701-B5BF-686E3BDC9E1A}"/>
              </a:ext>
            </a:extLst>
          </p:cNvPr>
          <p:cNvSpPr>
            <a:spLocks noGrp="1"/>
          </p:cNvSpPr>
          <p:nvPr>
            <p:ph type="title"/>
          </p:nvPr>
        </p:nvSpPr>
        <p:spPr/>
        <p:txBody>
          <a:bodyPr/>
          <a:lstStyle/>
          <a:p>
            <a:r>
              <a:rPr lang="en-US"/>
              <a:t>Instagram Posts Table (mit Shares) | 01.2.34. WDR Lokalzeit - 19 of 21</a:t>
            </a:r>
          </a:p>
        </p:txBody>
      </p:sp>
      <p:graphicFrame>
        <p:nvGraphicFramePr>
          <p:cNvPr id="5" name="Table Placeholder 4">
            <a:extLst>
              <a:ext uri="{FF2B5EF4-FFF2-40B4-BE49-F238E27FC236}">
                <a16:creationId xmlns:a16="http://schemas.microsoft.com/office/drawing/2014/main" id="{51559587-F63D-4C09-9256-FC9C03A51313}"/>
              </a:ext>
            </a:extLst>
          </p:cNvPr>
          <p:cNvGraphicFramePr>
            <a:graphicFrameLocks noGrp="1"/>
          </p:cNvGraphicFramePr>
          <p:nvPr>
            <p:ph type="tbl" sz="quarter" idx="13"/>
            <p:extLst>
              <p:ext uri="{D42A27DB-BD31-4B8C-83A1-F6EECF244321}">
                <p14:modId xmlns:p14="http://schemas.microsoft.com/office/powerpoint/2010/main" val="2014666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75315685"/>
                    </a:ext>
                  </a:extLst>
                </a:gridCol>
                <a:gridCol w="1152144">
                  <a:extLst>
                    <a:ext uri="{9D8B030D-6E8A-4147-A177-3AD203B41FA5}">
                      <a16:colId xmlns:a16="http://schemas.microsoft.com/office/drawing/2014/main" val="3073603751"/>
                    </a:ext>
                  </a:extLst>
                </a:gridCol>
                <a:gridCol w="1481328">
                  <a:extLst>
                    <a:ext uri="{9D8B030D-6E8A-4147-A177-3AD203B41FA5}">
                      <a16:colId xmlns:a16="http://schemas.microsoft.com/office/drawing/2014/main" val="3347725344"/>
                    </a:ext>
                  </a:extLst>
                </a:gridCol>
                <a:gridCol w="493776">
                  <a:extLst>
                    <a:ext uri="{9D8B030D-6E8A-4147-A177-3AD203B41FA5}">
                      <a16:colId xmlns:a16="http://schemas.microsoft.com/office/drawing/2014/main" val="1600783270"/>
                    </a:ext>
                  </a:extLst>
                </a:gridCol>
                <a:gridCol w="493776">
                  <a:extLst>
                    <a:ext uri="{9D8B030D-6E8A-4147-A177-3AD203B41FA5}">
                      <a16:colId xmlns:a16="http://schemas.microsoft.com/office/drawing/2014/main" val="2176088666"/>
                    </a:ext>
                  </a:extLst>
                </a:gridCol>
                <a:gridCol w="493776">
                  <a:extLst>
                    <a:ext uri="{9D8B030D-6E8A-4147-A177-3AD203B41FA5}">
                      <a16:colId xmlns:a16="http://schemas.microsoft.com/office/drawing/2014/main" val="3283827958"/>
                    </a:ext>
                  </a:extLst>
                </a:gridCol>
                <a:gridCol w="493776">
                  <a:extLst>
                    <a:ext uri="{9D8B030D-6E8A-4147-A177-3AD203B41FA5}">
                      <a16:colId xmlns:a16="http://schemas.microsoft.com/office/drawing/2014/main" val="139622522"/>
                    </a:ext>
                  </a:extLst>
                </a:gridCol>
                <a:gridCol w="493776">
                  <a:extLst>
                    <a:ext uri="{9D8B030D-6E8A-4147-A177-3AD203B41FA5}">
                      <a16:colId xmlns:a16="http://schemas.microsoft.com/office/drawing/2014/main" val="3102047519"/>
                    </a:ext>
                  </a:extLst>
                </a:gridCol>
                <a:gridCol w="493776">
                  <a:extLst>
                    <a:ext uri="{9D8B030D-6E8A-4147-A177-3AD203B41FA5}">
                      <a16:colId xmlns:a16="http://schemas.microsoft.com/office/drawing/2014/main" val="3987692027"/>
                    </a:ext>
                  </a:extLst>
                </a:gridCol>
                <a:gridCol w="493776">
                  <a:extLst>
                    <a:ext uri="{9D8B030D-6E8A-4147-A177-3AD203B41FA5}">
                      <a16:colId xmlns:a16="http://schemas.microsoft.com/office/drawing/2014/main" val="2427254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334491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- 2025-03-25 10:33:36</a:t>
                      </a:r>
                      <a:r>
                        <a:rPr kumimoji="0" lang="de-DE" sz="1000" b="0" i="0" u="none" strike="noStrike" kern="1200" cap="none" spc="0" normalizeH="0" baseline="0" noProof="0">
                          <a:ln>
                            <a:noFill/>
                          </a:ln>
                          <a:solidFill>
                            <a:prstClr val="black"/>
                          </a:solidFill>
                          <a:effectLst/>
                          <a:uLnTx/>
                          <a:uFillTx/>
                          <a:latin typeface="Calibri"/>
                          <a:ea typeface="+mn-ea"/>
                          <a:cs typeface="+mn-cs"/>
                        </a:rPr>
                        <a:t>
 Ein Brandstifter hat Emil und Gulka ihre Familie genommen: seinen Sohn, seine Schwiegertochter, seine 3-jährige Enkelin und das erst vor kurzem geborene Baby.  
Im März 2024 steht das Mehrfamilienhaus in Solingen in Flammen. Ein 40-jähriger Solinger steht vor Gericht, er hat die Brandstiftung zugegeben, schweigt aber vor Gericht.  
Die Anklage lautet auf vierfachen Mord und 21-fachen Mordversuch. Das Motiv ist bisher noch nicht abschließend geklärt.  
Emil und Gulka K. erzählen uns ihre Geschichte, weil sie wollen, dass seine Tat und die Opfer nicht vergessen werden. 
 👨🏼‍💻Autor: Wolfram Lumpe
#Trauma #Feuerwehr #Verbrechen #Lokalzeit #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https://quintly-eu-image-storage.s3.amazonaws.com/60b0c1ceafa7b1885479f8b118a661a3/35d1a5555be865b9b0313abef2674e23.jpg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14676</a:t>
                      </a:r>
                    </a:p>
                  </a:txBody>
                  <a:tcPr/>
                </a:tc>
                <a:extLst>
                  <a:ext uri="{0D108BD9-81ED-4DB2-BD59-A6C34878D82A}">
                    <a16:rowId xmlns:a16="http://schemas.microsoft.com/office/drawing/2014/main" val="1939795446"/>
                  </a:ext>
                </a:extLst>
              </a:tr>
            </a:tbl>
          </a:graphicData>
        </a:graphic>
      </p:graphicFrame>
      <p:sp>
        <p:nvSpPr>
          <p:cNvPr id="4" name="Text Placeholder 3">
            <a:extLst>
              <a:ext uri="{FF2B5EF4-FFF2-40B4-BE49-F238E27FC236}">
                <a16:creationId xmlns:a16="http://schemas.microsoft.com/office/drawing/2014/main" id="{B9416E9F-6A5C-4808-BCBE-3FE5A0A83C51}"/>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2082718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C16D3-ED5A-4602-AF68-6F0B0EFCBCFE}"/>
              </a:ext>
            </a:extLst>
          </p:cNvPr>
          <p:cNvSpPr>
            <a:spLocks noGrp="1"/>
          </p:cNvSpPr>
          <p:nvPr>
            <p:ph type="title"/>
          </p:nvPr>
        </p:nvSpPr>
        <p:spPr/>
        <p:txBody>
          <a:bodyPr/>
          <a:lstStyle/>
          <a:p>
            <a:r>
              <a:rPr lang="en-US"/>
              <a:t>Instagram Posts Table (mit Shares) | 01.2.34. WDR Lokalzeit - 20 of 21</a:t>
            </a:r>
          </a:p>
        </p:txBody>
      </p:sp>
      <p:graphicFrame>
        <p:nvGraphicFramePr>
          <p:cNvPr id="5" name="Table Placeholder 4">
            <a:extLst>
              <a:ext uri="{FF2B5EF4-FFF2-40B4-BE49-F238E27FC236}">
                <a16:creationId xmlns:a16="http://schemas.microsoft.com/office/drawing/2014/main" id="{7AB0DDF0-EE89-49E6-86BD-CDB78FE0BF02}"/>
              </a:ext>
            </a:extLst>
          </p:cNvPr>
          <p:cNvGraphicFramePr>
            <a:graphicFrameLocks noGrp="1"/>
          </p:cNvGraphicFramePr>
          <p:nvPr>
            <p:ph type="tbl" sz="quarter" idx="13"/>
            <p:extLst>
              <p:ext uri="{D42A27DB-BD31-4B8C-83A1-F6EECF244321}">
                <p14:modId xmlns:p14="http://schemas.microsoft.com/office/powerpoint/2010/main" val="2314301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21310896"/>
                    </a:ext>
                  </a:extLst>
                </a:gridCol>
                <a:gridCol w="1152144">
                  <a:extLst>
                    <a:ext uri="{9D8B030D-6E8A-4147-A177-3AD203B41FA5}">
                      <a16:colId xmlns:a16="http://schemas.microsoft.com/office/drawing/2014/main" val="375064059"/>
                    </a:ext>
                  </a:extLst>
                </a:gridCol>
                <a:gridCol w="1481328">
                  <a:extLst>
                    <a:ext uri="{9D8B030D-6E8A-4147-A177-3AD203B41FA5}">
                      <a16:colId xmlns:a16="http://schemas.microsoft.com/office/drawing/2014/main" val="749786903"/>
                    </a:ext>
                  </a:extLst>
                </a:gridCol>
                <a:gridCol w="493776">
                  <a:extLst>
                    <a:ext uri="{9D8B030D-6E8A-4147-A177-3AD203B41FA5}">
                      <a16:colId xmlns:a16="http://schemas.microsoft.com/office/drawing/2014/main" val="2315365860"/>
                    </a:ext>
                  </a:extLst>
                </a:gridCol>
                <a:gridCol w="493776">
                  <a:extLst>
                    <a:ext uri="{9D8B030D-6E8A-4147-A177-3AD203B41FA5}">
                      <a16:colId xmlns:a16="http://schemas.microsoft.com/office/drawing/2014/main" val="3702236883"/>
                    </a:ext>
                  </a:extLst>
                </a:gridCol>
                <a:gridCol w="493776">
                  <a:extLst>
                    <a:ext uri="{9D8B030D-6E8A-4147-A177-3AD203B41FA5}">
                      <a16:colId xmlns:a16="http://schemas.microsoft.com/office/drawing/2014/main" val="421644476"/>
                    </a:ext>
                  </a:extLst>
                </a:gridCol>
                <a:gridCol w="493776">
                  <a:extLst>
                    <a:ext uri="{9D8B030D-6E8A-4147-A177-3AD203B41FA5}">
                      <a16:colId xmlns:a16="http://schemas.microsoft.com/office/drawing/2014/main" val="2821555619"/>
                    </a:ext>
                  </a:extLst>
                </a:gridCol>
                <a:gridCol w="493776">
                  <a:extLst>
                    <a:ext uri="{9D8B030D-6E8A-4147-A177-3AD203B41FA5}">
                      <a16:colId xmlns:a16="http://schemas.microsoft.com/office/drawing/2014/main" val="3455593083"/>
                    </a:ext>
                  </a:extLst>
                </a:gridCol>
                <a:gridCol w="493776">
                  <a:extLst>
                    <a:ext uri="{9D8B030D-6E8A-4147-A177-3AD203B41FA5}">
                      <a16:colId xmlns:a16="http://schemas.microsoft.com/office/drawing/2014/main" val="738618131"/>
                    </a:ext>
                  </a:extLst>
                </a:gridCol>
                <a:gridCol w="493776">
                  <a:extLst>
                    <a:ext uri="{9D8B030D-6E8A-4147-A177-3AD203B41FA5}">
                      <a16:colId xmlns:a16="http://schemas.microsoft.com/office/drawing/2014/main" val="4139785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716220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- 2025-03-28 15:08:31</a:t>
                      </a:r>
                      <a:r>
                        <a:rPr kumimoji="0" lang="en-US" sz="1000" b="0" i="0" u="none" strike="noStrike" kern="1200" cap="none" spc="0" normalizeH="0" baseline="0" noProof="0">
                          <a:ln>
                            <a:noFill/>
                          </a:ln>
                          <a:solidFill>
                            <a:prstClr val="black"/>
                          </a:solidFill>
                          <a:effectLst/>
                          <a:uLnTx/>
                          <a:uFillTx/>
                          <a:latin typeface="Calibri"/>
                          <a:ea typeface="+mn-ea"/>
                          <a:cs typeface="+mn-cs"/>
                        </a:rPr>
                        <a:t>
 Heike kann nicht ins Licht. ☀️🚫
Sie hat allerdings keine Sonnenallergie, sondern eine seltene Stoffwechselkrankheit: Erythropoetische Protoporphyrie, kurz EPP. ❤️‍🩹
Ihr Körper reagiert nicht nur auf Sonnenlicht, sondern auch auf LEDs. Das liegt am Blaulichtanteil. 😮
Diese seltene Krankheit schränkt Heike im täglichen Leben immer wieder ein, trotzdem muss sie sich ständig rechtfertigen. ☹️
#Lokalzeit #WDR #ARD #Krankheit #EPP #Meinerzhagen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https://quintly-eu-image-storage.s3.amazonaws.com/60b0c1ceafa7b1885479f8b118a661a3/f7d661036496ad34887bcb275ec550c2.jpg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13509</a:t>
                      </a:r>
                    </a:p>
                  </a:txBody>
                  <a:tcPr/>
                </a:tc>
                <a:extLst>
                  <a:ext uri="{0D108BD9-81ED-4DB2-BD59-A6C34878D82A}">
                    <a16:rowId xmlns:a16="http://schemas.microsoft.com/office/drawing/2014/main" val="3852209455"/>
                  </a:ext>
                </a:extLst>
              </a:tr>
            </a:tbl>
          </a:graphicData>
        </a:graphic>
      </p:graphicFrame>
      <p:sp>
        <p:nvSpPr>
          <p:cNvPr id="4" name="Text Placeholder 3">
            <a:extLst>
              <a:ext uri="{FF2B5EF4-FFF2-40B4-BE49-F238E27FC236}">
                <a16:creationId xmlns:a16="http://schemas.microsoft.com/office/drawing/2014/main" id="{BC72F1B5-5B18-4FD5-ABB9-B52B2BD0965D}"/>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9401080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DB87D-19BD-4087-B2EA-115C264BD1C8}"/>
              </a:ext>
            </a:extLst>
          </p:cNvPr>
          <p:cNvSpPr>
            <a:spLocks noGrp="1"/>
          </p:cNvSpPr>
          <p:nvPr>
            <p:ph type="title"/>
          </p:nvPr>
        </p:nvSpPr>
        <p:spPr/>
        <p:txBody>
          <a:bodyPr/>
          <a:lstStyle/>
          <a:p>
            <a:r>
              <a:rPr lang="en-US"/>
              <a:t>Instagram Posts Table (mit Shares) | 01.2.34. WDR Lokalzeit - 21 of 21</a:t>
            </a:r>
          </a:p>
        </p:txBody>
      </p:sp>
      <p:graphicFrame>
        <p:nvGraphicFramePr>
          <p:cNvPr id="5" name="Table Placeholder 4">
            <a:extLst>
              <a:ext uri="{FF2B5EF4-FFF2-40B4-BE49-F238E27FC236}">
                <a16:creationId xmlns:a16="http://schemas.microsoft.com/office/drawing/2014/main" id="{6A4BEE97-9D14-4F91-9AA4-0DC4C0FAF781}"/>
              </a:ext>
            </a:extLst>
          </p:cNvPr>
          <p:cNvGraphicFramePr>
            <a:graphicFrameLocks noGrp="1"/>
          </p:cNvGraphicFramePr>
          <p:nvPr>
            <p:ph type="tbl" sz="quarter" idx="13"/>
            <p:extLst>
              <p:ext uri="{D42A27DB-BD31-4B8C-83A1-F6EECF244321}">
                <p14:modId xmlns:p14="http://schemas.microsoft.com/office/powerpoint/2010/main" val="3300581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40365064"/>
                    </a:ext>
                  </a:extLst>
                </a:gridCol>
                <a:gridCol w="1152144">
                  <a:extLst>
                    <a:ext uri="{9D8B030D-6E8A-4147-A177-3AD203B41FA5}">
                      <a16:colId xmlns:a16="http://schemas.microsoft.com/office/drawing/2014/main" val="162217640"/>
                    </a:ext>
                  </a:extLst>
                </a:gridCol>
                <a:gridCol w="1481328">
                  <a:extLst>
                    <a:ext uri="{9D8B030D-6E8A-4147-A177-3AD203B41FA5}">
                      <a16:colId xmlns:a16="http://schemas.microsoft.com/office/drawing/2014/main" val="4185760959"/>
                    </a:ext>
                  </a:extLst>
                </a:gridCol>
                <a:gridCol w="493776">
                  <a:extLst>
                    <a:ext uri="{9D8B030D-6E8A-4147-A177-3AD203B41FA5}">
                      <a16:colId xmlns:a16="http://schemas.microsoft.com/office/drawing/2014/main" val="1921349147"/>
                    </a:ext>
                  </a:extLst>
                </a:gridCol>
                <a:gridCol w="493776">
                  <a:extLst>
                    <a:ext uri="{9D8B030D-6E8A-4147-A177-3AD203B41FA5}">
                      <a16:colId xmlns:a16="http://schemas.microsoft.com/office/drawing/2014/main" val="3894808411"/>
                    </a:ext>
                  </a:extLst>
                </a:gridCol>
                <a:gridCol w="493776">
                  <a:extLst>
                    <a:ext uri="{9D8B030D-6E8A-4147-A177-3AD203B41FA5}">
                      <a16:colId xmlns:a16="http://schemas.microsoft.com/office/drawing/2014/main" val="3195588546"/>
                    </a:ext>
                  </a:extLst>
                </a:gridCol>
                <a:gridCol w="493776">
                  <a:extLst>
                    <a:ext uri="{9D8B030D-6E8A-4147-A177-3AD203B41FA5}">
                      <a16:colId xmlns:a16="http://schemas.microsoft.com/office/drawing/2014/main" val="67416954"/>
                    </a:ext>
                  </a:extLst>
                </a:gridCol>
                <a:gridCol w="493776">
                  <a:extLst>
                    <a:ext uri="{9D8B030D-6E8A-4147-A177-3AD203B41FA5}">
                      <a16:colId xmlns:a16="http://schemas.microsoft.com/office/drawing/2014/main" val="3433966416"/>
                    </a:ext>
                  </a:extLst>
                </a:gridCol>
                <a:gridCol w="493776">
                  <a:extLst>
                    <a:ext uri="{9D8B030D-6E8A-4147-A177-3AD203B41FA5}">
                      <a16:colId xmlns:a16="http://schemas.microsoft.com/office/drawing/2014/main" val="4182118721"/>
                    </a:ext>
                  </a:extLst>
                </a:gridCol>
                <a:gridCol w="493776">
                  <a:extLst>
                    <a:ext uri="{9D8B030D-6E8A-4147-A177-3AD203B41FA5}">
                      <a16:colId xmlns:a16="http://schemas.microsoft.com/office/drawing/2014/main" val="2755724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686737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- 2025-03-24 11:06:51</a:t>
                      </a:r>
                      <a:r>
                        <a:rPr kumimoji="0" lang="en-US" sz="1000" b="0" i="0" u="none" strike="noStrike" kern="1200" cap="none" spc="0" normalizeH="0" baseline="0" noProof="0">
                          <a:ln>
                            <a:noFill/>
                          </a:ln>
                          <a:solidFill>
                            <a:prstClr val="black"/>
                          </a:solidFill>
                          <a:effectLst/>
                          <a:uLnTx/>
                          <a:uFillTx/>
                          <a:latin typeface="Calibri"/>
                          <a:ea typeface="+mn-ea"/>
                          <a:cs typeface="+mn-cs"/>
                        </a:rPr>
                        <a:t>
 Martin ist Bäckermeister und liebt sein Handwerk: Er hat eine alte Backstube übernommen und produziert dort das traditionelle Pumpernickel.😋 👨🏻‍🍳
👨🏼‍💻Autor: Jan-Ole Niermann
#Handwerk #Bäckerei #Rezepte #Pumpernickel #Tradition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https://quintly-eu-image-storage.s3.amazonaws.com/60b0c1ceafa7b1885479f8b118a661a3/2f659e6c9eaacc97c2714ef34e00e313.jpg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13415</a:t>
                      </a:r>
                    </a:p>
                  </a:txBody>
                  <a:tcPr/>
                </a:tc>
                <a:extLst>
                  <a:ext uri="{0D108BD9-81ED-4DB2-BD59-A6C34878D82A}">
                    <a16:rowId xmlns:a16="http://schemas.microsoft.com/office/drawing/2014/main" val="69145896"/>
                  </a:ext>
                </a:extLst>
              </a:tr>
            </a:tbl>
          </a:graphicData>
        </a:graphic>
      </p:graphicFrame>
      <p:sp>
        <p:nvSpPr>
          <p:cNvPr id="4" name="Text Placeholder 3">
            <a:extLst>
              <a:ext uri="{FF2B5EF4-FFF2-40B4-BE49-F238E27FC236}">
                <a16:creationId xmlns:a16="http://schemas.microsoft.com/office/drawing/2014/main" id="{DF9C2E77-07BD-4049-B3EA-52A88E805DD8}"/>
              </a:ext>
            </a:extLst>
          </p:cNvPr>
          <p:cNvSpPr>
            <a:spLocks noGrp="1"/>
          </p:cNvSpPr>
          <p:nvPr>
            <p:ph type="body" sz="quarter" idx="14"/>
          </p:nvPr>
        </p:nvSpPr>
        <p:spPr/>
        <p:txBody>
          <a:bodyPr/>
          <a:lstStyle/>
          <a:p>
            <a:r>
              <a:rPr lang="en-US"/>
              <a:t>24/03/2025 - 30/03/2025</a:t>
            </a:r>
          </a:p>
        </p:txBody>
      </p:sp>
    </p:spTree>
    <p:extLst>
      <p:ext uri="{BB962C8B-B14F-4D97-AF65-F5344CB8AC3E}">
        <p14:creationId xmlns:p14="http://schemas.microsoft.com/office/powerpoint/2010/main" val="25121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3858</Words>
  <Application>Microsoft Office PowerPoint</Application>
  <PresentationFormat>On-screen Show (4:3)</PresentationFormat>
  <Paragraphs>462</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Instagram Posts Table (mit Shares) | 01.2.34. WDR Lokalzeit - 1 of 21</vt:lpstr>
      <vt:lpstr>Instagram Posts Table (mit Shares) | 01.2.34. WDR Lokalzeit - 2 of 21</vt:lpstr>
      <vt:lpstr>Instagram Posts Table (mit Shares) | 01.2.34. WDR Lokalzeit - 3 of 21</vt:lpstr>
      <vt:lpstr>Instagram Posts Table (mit Shares) | 01.2.34. WDR Lokalzeit - 4 of 21</vt:lpstr>
      <vt:lpstr>Instagram Posts Table (mit Shares) | 01.2.34. WDR Lokalzeit - 5 of 21</vt:lpstr>
      <vt:lpstr>Instagram Posts Table (mit Shares) | 01.2.34. WDR Lokalzeit - 6 of 21</vt:lpstr>
      <vt:lpstr>Instagram Posts Table (mit Shares) | 01.2.34. WDR Lokalzeit - 7 of 21</vt:lpstr>
      <vt:lpstr>Instagram Posts Table (mit Shares) | 01.2.34. WDR Lokalzeit - 8 of 21</vt:lpstr>
      <vt:lpstr>Instagram Posts Table (mit Shares) | 01.2.34. WDR Lokalzeit - 9 of 21</vt:lpstr>
      <vt:lpstr>Instagram Posts Table (mit Shares) | 01.2.34. WDR Lokalzeit - 10 of 21</vt:lpstr>
      <vt:lpstr>Instagram Posts Table (mit Shares) | 01.2.34. WDR Lokalzeit - 11 of 21</vt:lpstr>
      <vt:lpstr>Instagram Posts Table (mit Shares) | 01.2.34. WDR Lokalzeit - 12 of 21</vt:lpstr>
      <vt:lpstr>Instagram Posts Table (mit Shares) | 01.2.34. WDR Lokalzeit - 13 of 21</vt:lpstr>
      <vt:lpstr>Instagram Posts Table (mit Shares) | 01.2.34. WDR Lokalzeit - 14 of 21</vt:lpstr>
      <vt:lpstr>Instagram Posts Table (mit Shares) | 01.2.34. WDR Lokalzeit - 15 of 21</vt:lpstr>
      <vt:lpstr>Instagram Posts Table (mit Shares) | 01.2.34. WDR Lokalzeit - 16 of 21</vt:lpstr>
      <vt:lpstr>Instagram Posts Table (mit Shares) | 01.2.34. WDR Lokalzeit - 17 of 21</vt:lpstr>
      <vt:lpstr>Instagram Posts Table (mit Shares) | 01.2.34. WDR Lokalzeit - 18 of 21</vt:lpstr>
      <vt:lpstr>Instagram Posts Table (mit Shares) | 01.2.34. WDR Lokalzeit - 19 of 21</vt:lpstr>
      <vt:lpstr>Instagram Posts Table (mit Shares) | 01.2.34. WDR Lokalzeit - 20 of 21</vt:lpstr>
      <vt:lpstr>Instagram Posts Table (mit Shares) | 01.2.34. WDR Lokalzeit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01.2.34. WDR Lokalzeit - 1 of 21</dc:title>
  <dc:creator>Frederik Born</dc:creator>
  <cp:lastModifiedBy>Frederik Born</cp:lastModifiedBy>
  <cp:revision>1</cp:revision>
  <dcterms:created xsi:type="dcterms:W3CDTF">2025-04-01T13:07:51Z</dcterms:created>
  <dcterms:modified xsi:type="dcterms:W3CDTF">2025-04-01T13:10:30Z</dcterms:modified>
</cp:coreProperties>
</file>