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E148-AFD8-4AF7-904A-D570A418F627}"/>
              </a:ext>
            </a:extLst>
          </p:cNvPr>
          <p:cNvSpPr>
            <a:spLocks noGrp="1"/>
          </p:cNvSpPr>
          <p:nvPr>
            <p:ph type="title"/>
          </p:nvPr>
        </p:nvSpPr>
        <p:spPr/>
        <p:txBody>
          <a:bodyPr/>
          <a:lstStyle/>
          <a:p>
            <a:r>
              <a:rPr lang="de-DE"/>
              <a:t>Instagram Alle Posts des Zeitraums (mit Total Interactions) | lokalzeit - 1 of 20</a:t>
            </a:r>
            <a:endParaRPr lang="en-US"/>
          </a:p>
        </p:txBody>
      </p:sp>
      <p:graphicFrame>
        <p:nvGraphicFramePr>
          <p:cNvPr id="5" name="Table Placeholder 4">
            <a:extLst>
              <a:ext uri="{FF2B5EF4-FFF2-40B4-BE49-F238E27FC236}">
                <a16:creationId xmlns:a16="http://schemas.microsoft.com/office/drawing/2014/main" id="{A962CC36-7BA9-4711-92F7-084D6BF388FC}"/>
              </a:ext>
            </a:extLst>
          </p:cNvPr>
          <p:cNvGraphicFramePr>
            <a:graphicFrameLocks noGrp="1"/>
          </p:cNvGraphicFramePr>
          <p:nvPr>
            <p:ph type="tbl" sz="quarter" idx="13"/>
            <p:extLst>
              <p:ext uri="{D42A27DB-BD31-4B8C-83A1-F6EECF244321}">
                <p14:modId xmlns:p14="http://schemas.microsoft.com/office/powerpoint/2010/main" val="585502182"/>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7418236"/>
                    </a:ext>
                  </a:extLst>
                </a:gridCol>
                <a:gridCol w="1316736">
                  <a:extLst>
                    <a:ext uri="{9D8B030D-6E8A-4147-A177-3AD203B41FA5}">
                      <a16:colId xmlns:a16="http://schemas.microsoft.com/office/drawing/2014/main" val="2552544905"/>
                    </a:ext>
                  </a:extLst>
                </a:gridCol>
                <a:gridCol w="1316736">
                  <a:extLst>
                    <a:ext uri="{9D8B030D-6E8A-4147-A177-3AD203B41FA5}">
                      <a16:colId xmlns:a16="http://schemas.microsoft.com/office/drawing/2014/main" val="3502846479"/>
                    </a:ext>
                  </a:extLst>
                </a:gridCol>
                <a:gridCol w="1316736">
                  <a:extLst>
                    <a:ext uri="{9D8B030D-6E8A-4147-A177-3AD203B41FA5}">
                      <a16:colId xmlns:a16="http://schemas.microsoft.com/office/drawing/2014/main" val="3192973138"/>
                    </a:ext>
                  </a:extLst>
                </a:gridCol>
                <a:gridCol w="1316736">
                  <a:extLst>
                    <a:ext uri="{9D8B030D-6E8A-4147-A177-3AD203B41FA5}">
                      <a16:colId xmlns:a16="http://schemas.microsoft.com/office/drawing/2014/main" val="412824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7140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- 2025-03-17 15:20:34</a:t>
                      </a:r>
                      <a:r>
                        <a:rPr kumimoji="0" lang="de-DE" sz="1000" b="0" i="0" u="none" strike="noStrike" kern="1200" cap="none" spc="0" normalizeH="0" baseline="0" noProof="0">
                          <a:ln>
                            <a:noFill/>
                          </a:ln>
                          <a:solidFill>
                            <a:prstClr val="black"/>
                          </a:solidFill>
                          <a:effectLst/>
                          <a:uLnTx/>
                          <a:uFillTx/>
                          <a:latin typeface="Calibri"/>
                          <a:ea typeface="+mn-ea"/>
                          <a:cs typeface="+mn-cs"/>
                        </a:rPr>
                        <a:t>
 Dreckige Klos, viel Müll auf dem Schulhof und sonst auch überall Dreck: Nicht mit Hausmeisterin Masha!
Sie ist seit knapp zwei Jahren die Hausmeisterin an der Marienschule in Bonn – und seitdem ist die ganze Schule sauber und ordentlich. Wie sie das macht? Zum Beispiel mit Stickern auf der Toilette, die sich ganz magisch verändern, wenn sie nass werden. Es wird also nicht mehr neben die Toilette gepinkelt, sondern rein! 🧼✨
Masha setzt die Ordnung nicht mit strengen Regeln durch, sondern wird sehr von den Schülerinnen und Schülern geschätzt. So sehr, dass die sogar freiwillig helfen den Schulhof sauber zu machen. ❤💪
👩🏻‍💻Autorin: Gisela Hartmann
#Schulklo #Hausmeister #Toilette #Sauberkeit #Schule #Bonn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541677</a:t>
                      </a:r>
                    </a:p>
                  </a:txBody>
                  <a:tcPr/>
                </a:tc>
                <a:extLst>
                  <a:ext uri="{0D108BD9-81ED-4DB2-BD59-A6C34878D82A}">
                    <a16:rowId xmlns:a16="http://schemas.microsoft.com/office/drawing/2014/main" val="3814556158"/>
                  </a:ext>
                </a:extLst>
              </a:tr>
            </a:tbl>
          </a:graphicData>
        </a:graphic>
      </p:graphicFrame>
      <p:sp>
        <p:nvSpPr>
          <p:cNvPr id="4" name="Text Placeholder 3">
            <a:extLst>
              <a:ext uri="{FF2B5EF4-FFF2-40B4-BE49-F238E27FC236}">
                <a16:creationId xmlns:a16="http://schemas.microsoft.com/office/drawing/2014/main" id="{578EA2B8-0348-4532-AFA2-9CF2EE758AD5}"/>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2325896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089F-CC51-4AEF-AF70-7E8F22B141F2}"/>
              </a:ext>
            </a:extLst>
          </p:cNvPr>
          <p:cNvSpPr>
            <a:spLocks noGrp="1"/>
          </p:cNvSpPr>
          <p:nvPr>
            <p:ph type="title"/>
          </p:nvPr>
        </p:nvSpPr>
        <p:spPr/>
        <p:txBody>
          <a:bodyPr/>
          <a:lstStyle/>
          <a:p>
            <a:r>
              <a:rPr lang="de-DE"/>
              <a:t>Instagram Alle Posts des Zeitraums (mit Total Interactions) | lokalzeit - 2 of 20</a:t>
            </a:r>
            <a:endParaRPr lang="en-US"/>
          </a:p>
        </p:txBody>
      </p:sp>
      <p:graphicFrame>
        <p:nvGraphicFramePr>
          <p:cNvPr id="5" name="Table Placeholder 4">
            <a:extLst>
              <a:ext uri="{FF2B5EF4-FFF2-40B4-BE49-F238E27FC236}">
                <a16:creationId xmlns:a16="http://schemas.microsoft.com/office/drawing/2014/main" id="{19D09916-FBCF-4C4B-8D72-52615EDAC17B}"/>
              </a:ext>
            </a:extLst>
          </p:cNvPr>
          <p:cNvGraphicFramePr>
            <a:graphicFrameLocks noGrp="1"/>
          </p:cNvGraphicFramePr>
          <p:nvPr>
            <p:ph type="tbl" sz="quarter" idx="13"/>
            <p:extLst>
              <p:ext uri="{D42A27DB-BD31-4B8C-83A1-F6EECF244321}">
                <p14:modId xmlns:p14="http://schemas.microsoft.com/office/powerpoint/2010/main" val="280458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94276686"/>
                    </a:ext>
                  </a:extLst>
                </a:gridCol>
                <a:gridCol w="1316736">
                  <a:extLst>
                    <a:ext uri="{9D8B030D-6E8A-4147-A177-3AD203B41FA5}">
                      <a16:colId xmlns:a16="http://schemas.microsoft.com/office/drawing/2014/main" val="1562697895"/>
                    </a:ext>
                  </a:extLst>
                </a:gridCol>
                <a:gridCol w="1316736">
                  <a:extLst>
                    <a:ext uri="{9D8B030D-6E8A-4147-A177-3AD203B41FA5}">
                      <a16:colId xmlns:a16="http://schemas.microsoft.com/office/drawing/2014/main" val="2353934748"/>
                    </a:ext>
                  </a:extLst>
                </a:gridCol>
                <a:gridCol w="1316736">
                  <a:extLst>
                    <a:ext uri="{9D8B030D-6E8A-4147-A177-3AD203B41FA5}">
                      <a16:colId xmlns:a16="http://schemas.microsoft.com/office/drawing/2014/main" val="647941914"/>
                    </a:ext>
                  </a:extLst>
                </a:gridCol>
                <a:gridCol w="1316736">
                  <a:extLst>
                    <a:ext uri="{9D8B030D-6E8A-4147-A177-3AD203B41FA5}">
                      <a16:colId xmlns:a16="http://schemas.microsoft.com/office/drawing/2014/main" val="1820680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9281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- 2025-03-20 10:04:56</a:t>
                      </a:r>
                      <a:r>
                        <a:rPr kumimoji="0" lang="de-DE" sz="1000" b="0" i="0" u="none" strike="noStrike" kern="1200" cap="none" spc="0" normalizeH="0" baseline="0" noProof="0">
                          <a:ln>
                            <a:noFill/>
                          </a:ln>
                          <a:solidFill>
                            <a:prstClr val="black"/>
                          </a:solidFill>
                          <a:effectLst/>
                          <a:uLnTx/>
                          <a:uFillTx/>
                          <a:latin typeface="Calibri"/>
                          <a:ea typeface="+mn-ea"/>
                          <a:cs typeface="+mn-cs"/>
                        </a:rPr>
                        <a:t>
 Wenn du einen Traum hast, dann kämpfe dafür! 💪Raphaela lässt sich nicht halten – auch nicht von ihrer Diagnose.
Sie lebt mit spinaler Muskelatrophie (SMA), einer seltenen und unheilbaren Nervenkrankheit, die ihre Muskeln immer weiter abbaut. Doch für sie ist das kein Hindernis! Die 22-Jährige ist für ihr Studium aus dem Sauerland nach Dortmund gezogen und verfolgt unbeirrt ihr großes Ziel: Lehrerin werden.
Ihre Geschichte macht Mut, oder? ❤️📚👩‍🦼
#TräumeVerwirklichen #Inklusion #SpinaleMuskelatrophie #StudiumMitHindernissen #TUDortmund #Dortmund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391666</a:t>
                      </a:r>
                    </a:p>
                  </a:txBody>
                  <a:tcPr/>
                </a:tc>
                <a:extLst>
                  <a:ext uri="{0D108BD9-81ED-4DB2-BD59-A6C34878D82A}">
                    <a16:rowId xmlns:a16="http://schemas.microsoft.com/office/drawing/2014/main" val="3631155965"/>
                  </a:ext>
                </a:extLst>
              </a:tr>
            </a:tbl>
          </a:graphicData>
        </a:graphic>
      </p:graphicFrame>
      <p:sp>
        <p:nvSpPr>
          <p:cNvPr id="4" name="Text Placeholder 3">
            <a:extLst>
              <a:ext uri="{FF2B5EF4-FFF2-40B4-BE49-F238E27FC236}">
                <a16:creationId xmlns:a16="http://schemas.microsoft.com/office/drawing/2014/main" id="{79C74B4C-4075-4151-914C-3C42BA40522F}"/>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1982361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6242-427D-413C-902D-52768000DE03}"/>
              </a:ext>
            </a:extLst>
          </p:cNvPr>
          <p:cNvSpPr>
            <a:spLocks noGrp="1"/>
          </p:cNvSpPr>
          <p:nvPr>
            <p:ph type="title"/>
          </p:nvPr>
        </p:nvSpPr>
        <p:spPr/>
        <p:txBody>
          <a:bodyPr/>
          <a:lstStyle/>
          <a:p>
            <a:r>
              <a:rPr lang="de-DE"/>
              <a:t>Instagram Alle Posts des Zeitraums (mit Total Interactions) | lokalzeit - 3 of 20</a:t>
            </a:r>
            <a:endParaRPr lang="en-US"/>
          </a:p>
        </p:txBody>
      </p:sp>
      <p:graphicFrame>
        <p:nvGraphicFramePr>
          <p:cNvPr id="5" name="Table Placeholder 4">
            <a:extLst>
              <a:ext uri="{FF2B5EF4-FFF2-40B4-BE49-F238E27FC236}">
                <a16:creationId xmlns:a16="http://schemas.microsoft.com/office/drawing/2014/main" id="{6289F192-0E8B-4994-BC72-A7F6FDA8B90B}"/>
              </a:ext>
            </a:extLst>
          </p:cNvPr>
          <p:cNvGraphicFramePr>
            <a:graphicFrameLocks noGrp="1"/>
          </p:cNvGraphicFramePr>
          <p:nvPr>
            <p:ph type="tbl" sz="quarter" idx="13"/>
            <p:extLst>
              <p:ext uri="{D42A27DB-BD31-4B8C-83A1-F6EECF244321}">
                <p14:modId xmlns:p14="http://schemas.microsoft.com/office/powerpoint/2010/main" val="93353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14223521"/>
                    </a:ext>
                  </a:extLst>
                </a:gridCol>
                <a:gridCol w="1316736">
                  <a:extLst>
                    <a:ext uri="{9D8B030D-6E8A-4147-A177-3AD203B41FA5}">
                      <a16:colId xmlns:a16="http://schemas.microsoft.com/office/drawing/2014/main" val="3761704069"/>
                    </a:ext>
                  </a:extLst>
                </a:gridCol>
                <a:gridCol w="1316736">
                  <a:extLst>
                    <a:ext uri="{9D8B030D-6E8A-4147-A177-3AD203B41FA5}">
                      <a16:colId xmlns:a16="http://schemas.microsoft.com/office/drawing/2014/main" val="1252685264"/>
                    </a:ext>
                  </a:extLst>
                </a:gridCol>
                <a:gridCol w="1316736">
                  <a:extLst>
                    <a:ext uri="{9D8B030D-6E8A-4147-A177-3AD203B41FA5}">
                      <a16:colId xmlns:a16="http://schemas.microsoft.com/office/drawing/2014/main" val="1966663079"/>
                    </a:ext>
                  </a:extLst>
                </a:gridCol>
                <a:gridCol w="1316736">
                  <a:extLst>
                    <a:ext uri="{9D8B030D-6E8A-4147-A177-3AD203B41FA5}">
                      <a16:colId xmlns:a16="http://schemas.microsoft.com/office/drawing/2014/main" val="2865402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9051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- 2025-03-19 10:22:46</a:t>
                      </a:r>
                      <a:r>
                        <a:rPr kumimoji="0" lang="de-DE" sz="1000" b="0" i="0" u="none" strike="noStrike" kern="1200" cap="none" spc="0" normalizeH="0" baseline="0" noProof="0">
                          <a:ln>
                            <a:noFill/>
                          </a:ln>
                          <a:solidFill>
                            <a:prstClr val="black"/>
                          </a:solidFill>
                          <a:effectLst/>
                          <a:uLnTx/>
                          <a:uFillTx/>
                          <a:latin typeface="Calibri"/>
                          <a:ea typeface="+mn-ea"/>
                          <a:cs typeface="+mn-cs"/>
                        </a:rPr>
                        <a:t>
 Nicht immer kann Judith kranken oder verletzten Tieren helfen. Dann muss die Tierärztin auch schon mal ein Tier einschläfern.
Immer wieder kommt es vor, dass Tiere Dinge auf dem Feld fressen, die sie nicht fressen sollten. Vor allem Müll, den Menschen achtlos wegwerfen – mit schlimmen Folgen.
👩‍💻Autorin: Julia Arns
#Lokalzeit #WDR #ARD #Landwirtschaft #Bauern #Kühe #Westfalen #Schmallenberg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365176</a:t>
                      </a:r>
                    </a:p>
                  </a:txBody>
                  <a:tcPr/>
                </a:tc>
                <a:extLst>
                  <a:ext uri="{0D108BD9-81ED-4DB2-BD59-A6C34878D82A}">
                    <a16:rowId xmlns:a16="http://schemas.microsoft.com/office/drawing/2014/main" val="2534241175"/>
                  </a:ext>
                </a:extLst>
              </a:tr>
            </a:tbl>
          </a:graphicData>
        </a:graphic>
      </p:graphicFrame>
      <p:sp>
        <p:nvSpPr>
          <p:cNvPr id="4" name="Text Placeholder 3">
            <a:extLst>
              <a:ext uri="{FF2B5EF4-FFF2-40B4-BE49-F238E27FC236}">
                <a16:creationId xmlns:a16="http://schemas.microsoft.com/office/drawing/2014/main" id="{3F2C2693-0F84-4128-9956-CE6BE6906A33}"/>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1003527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5BBF4-CE1A-4816-86FB-D7A7D3415847}"/>
              </a:ext>
            </a:extLst>
          </p:cNvPr>
          <p:cNvSpPr>
            <a:spLocks noGrp="1"/>
          </p:cNvSpPr>
          <p:nvPr>
            <p:ph type="title"/>
          </p:nvPr>
        </p:nvSpPr>
        <p:spPr/>
        <p:txBody>
          <a:bodyPr/>
          <a:lstStyle/>
          <a:p>
            <a:r>
              <a:rPr lang="de-DE"/>
              <a:t>Instagram Alle Posts des Zeitraums (mit Total Interactions) | lokalzeit - 4 of 20</a:t>
            </a:r>
            <a:endParaRPr lang="en-US"/>
          </a:p>
        </p:txBody>
      </p:sp>
      <p:graphicFrame>
        <p:nvGraphicFramePr>
          <p:cNvPr id="5" name="Table Placeholder 4">
            <a:extLst>
              <a:ext uri="{FF2B5EF4-FFF2-40B4-BE49-F238E27FC236}">
                <a16:creationId xmlns:a16="http://schemas.microsoft.com/office/drawing/2014/main" id="{A494E37D-41F5-4C65-90AB-D38481BDEFCB}"/>
              </a:ext>
            </a:extLst>
          </p:cNvPr>
          <p:cNvGraphicFramePr>
            <a:graphicFrameLocks noGrp="1"/>
          </p:cNvGraphicFramePr>
          <p:nvPr>
            <p:ph type="tbl" sz="quarter" idx="13"/>
            <p:extLst>
              <p:ext uri="{D42A27DB-BD31-4B8C-83A1-F6EECF244321}">
                <p14:modId xmlns:p14="http://schemas.microsoft.com/office/powerpoint/2010/main" val="1620780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53608075"/>
                    </a:ext>
                  </a:extLst>
                </a:gridCol>
                <a:gridCol w="1316736">
                  <a:extLst>
                    <a:ext uri="{9D8B030D-6E8A-4147-A177-3AD203B41FA5}">
                      <a16:colId xmlns:a16="http://schemas.microsoft.com/office/drawing/2014/main" val="1083613370"/>
                    </a:ext>
                  </a:extLst>
                </a:gridCol>
                <a:gridCol w="1316736">
                  <a:extLst>
                    <a:ext uri="{9D8B030D-6E8A-4147-A177-3AD203B41FA5}">
                      <a16:colId xmlns:a16="http://schemas.microsoft.com/office/drawing/2014/main" val="1338085666"/>
                    </a:ext>
                  </a:extLst>
                </a:gridCol>
                <a:gridCol w="1316736">
                  <a:extLst>
                    <a:ext uri="{9D8B030D-6E8A-4147-A177-3AD203B41FA5}">
                      <a16:colId xmlns:a16="http://schemas.microsoft.com/office/drawing/2014/main" val="466453221"/>
                    </a:ext>
                  </a:extLst>
                </a:gridCol>
                <a:gridCol w="1316736">
                  <a:extLst>
                    <a:ext uri="{9D8B030D-6E8A-4147-A177-3AD203B41FA5}">
                      <a16:colId xmlns:a16="http://schemas.microsoft.com/office/drawing/2014/main" val="656638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3113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- 2025-03-19 13:55:00</a:t>
                      </a:r>
                      <a:r>
                        <a:rPr kumimoji="0" lang="de-DE" sz="1000" b="0" i="0" u="none" strike="noStrike" kern="1200" cap="none" spc="0" normalizeH="0" baseline="0" noProof="0">
                          <a:ln>
                            <a:noFill/>
                          </a:ln>
                          <a:solidFill>
                            <a:prstClr val="black"/>
                          </a:solidFill>
                          <a:effectLst/>
                          <a:uLnTx/>
                          <a:uFillTx/>
                          <a:latin typeface="Calibri"/>
                          <a:ea typeface="+mn-ea"/>
                          <a:cs typeface="+mn-cs"/>
                        </a:rPr>
                        <a:t>
 Es ist Fastenzeit – sowohl bei Muslimen als auch bei Christen.☪️✝️
Die Muslimin Ülkü Özdaş hat zu einem Fastenbrechen zu sich nach Hause eingeladen. Ihr Gast ist unter anderem Mariotte Hillebrand. Bei einem gemeinsamen Abendessen stellen sie fest: In ihren Religionen haben sie mehr Gemeinsamkeiten, als ihnen vorher bewusst war.❤️
👩🏻‍💻Autorin: Nastaran Amirhaji
#Ramadan #Fastenzeit #Muslime #Christen #WDR #ARD #Lokalzeit #Duisburg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193374</a:t>
                      </a:r>
                    </a:p>
                  </a:txBody>
                  <a:tcPr/>
                </a:tc>
                <a:extLst>
                  <a:ext uri="{0D108BD9-81ED-4DB2-BD59-A6C34878D82A}">
                    <a16:rowId xmlns:a16="http://schemas.microsoft.com/office/drawing/2014/main" val="4268790313"/>
                  </a:ext>
                </a:extLst>
              </a:tr>
            </a:tbl>
          </a:graphicData>
        </a:graphic>
      </p:graphicFrame>
      <p:sp>
        <p:nvSpPr>
          <p:cNvPr id="4" name="Text Placeholder 3">
            <a:extLst>
              <a:ext uri="{FF2B5EF4-FFF2-40B4-BE49-F238E27FC236}">
                <a16:creationId xmlns:a16="http://schemas.microsoft.com/office/drawing/2014/main" id="{348FF90F-5665-4DC8-BC8B-FA072C5AB311}"/>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3498223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F93EA-C5AC-4D0F-BAB6-AF606BCCD84A}"/>
              </a:ext>
            </a:extLst>
          </p:cNvPr>
          <p:cNvSpPr>
            <a:spLocks noGrp="1"/>
          </p:cNvSpPr>
          <p:nvPr>
            <p:ph type="title"/>
          </p:nvPr>
        </p:nvSpPr>
        <p:spPr/>
        <p:txBody>
          <a:bodyPr/>
          <a:lstStyle/>
          <a:p>
            <a:r>
              <a:rPr lang="de-DE"/>
              <a:t>Instagram Alle Posts des Zeitraums (mit Total Interactions) | lokalzeit - 5 of 20</a:t>
            </a:r>
            <a:endParaRPr lang="en-US"/>
          </a:p>
        </p:txBody>
      </p:sp>
      <p:graphicFrame>
        <p:nvGraphicFramePr>
          <p:cNvPr id="5" name="Table Placeholder 4">
            <a:extLst>
              <a:ext uri="{FF2B5EF4-FFF2-40B4-BE49-F238E27FC236}">
                <a16:creationId xmlns:a16="http://schemas.microsoft.com/office/drawing/2014/main" id="{F989B2A5-94A8-4F2F-B2B7-5AD676A458D2}"/>
              </a:ext>
            </a:extLst>
          </p:cNvPr>
          <p:cNvGraphicFramePr>
            <a:graphicFrameLocks noGrp="1"/>
          </p:cNvGraphicFramePr>
          <p:nvPr>
            <p:ph type="tbl" sz="quarter" idx="13"/>
            <p:extLst>
              <p:ext uri="{D42A27DB-BD31-4B8C-83A1-F6EECF244321}">
                <p14:modId xmlns:p14="http://schemas.microsoft.com/office/powerpoint/2010/main" val="298475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46058621"/>
                    </a:ext>
                  </a:extLst>
                </a:gridCol>
                <a:gridCol w="1316736">
                  <a:extLst>
                    <a:ext uri="{9D8B030D-6E8A-4147-A177-3AD203B41FA5}">
                      <a16:colId xmlns:a16="http://schemas.microsoft.com/office/drawing/2014/main" val="4183009106"/>
                    </a:ext>
                  </a:extLst>
                </a:gridCol>
                <a:gridCol w="1316736">
                  <a:extLst>
                    <a:ext uri="{9D8B030D-6E8A-4147-A177-3AD203B41FA5}">
                      <a16:colId xmlns:a16="http://schemas.microsoft.com/office/drawing/2014/main" val="2428354171"/>
                    </a:ext>
                  </a:extLst>
                </a:gridCol>
                <a:gridCol w="1316736">
                  <a:extLst>
                    <a:ext uri="{9D8B030D-6E8A-4147-A177-3AD203B41FA5}">
                      <a16:colId xmlns:a16="http://schemas.microsoft.com/office/drawing/2014/main" val="3453322732"/>
                    </a:ext>
                  </a:extLst>
                </a:gridCol>
                <a:gridCol w="1316736">
                  <a:extLst>
                    <a:ext uri="{9D8B030D-6E8A-4147-A177-3AD203B41FA5}">
                      <a16:colId xmlns:a16="http://schemas.microsoft.com/office/drawing/2014/main" val="3216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0417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- 2025-03-23 15:46:05</a:t>
                      </a:r>
                      <a:r>
                        <a:rPr kumimoji="0" lang="de-DE" sz="1000" b="0" i="0" u="none" strike="noStrike" kern="1200" cap="none" spc="0" normalizeH="0" baseline="0" noProof="0">
                          <a:ln>
                            <a:noFill/>
                          </a:ln>
                          <a:solidFill>
                            <a:prstClr val="black"/>
                          </a:solidFill>
                          <a:effectLst/>
                          <a:uLnTx/>
                          <a:uFillTx/>
                          <a:latin typeface="Calibri"/>
                          <a:ea typeface="+mn-ea"/>
                          <a:cs typeface="+mn-cs"/>
                        </a:rPr>
                        <a:t>
 Vor zwei Jahren wird Mia mit 15 Jahren süchtig. Für die Familie eine große Herausforderung. 😔
Ihre Mutter Ramona war hilfslos und wusste nicht, was sie machen sollte. Der Kontakt zu ihrer Tochter wird immer brüchiger durch den Druck, den sie auf sie ausüben.
Doch Ramona gibt nicht auf und findet in ihrer Verzweiflung eine Selbsthilfegruppe für Eltern von suchtkranken Kindern – und dort lernt sie, wie wichtig Verständnis und Geduld sind. Dieser Schritt wird zum Wendepunkt für ihre Mutter-Tochter-Beziehung. ❤️‍🩹
👩‍💻 Autorin: Daniela Bamberger
#Selbsthilfe #Familie #Suchtprävention #Verständnis #Neuanfang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130268</a:t>
                      </a:r>
                    </a:p>
                  </a:txBody>
                  <a:tcPr/>
                </a:tc>
                <a:extLst>
                  <a:ext uri="{0D108BD9-81ED-4DB2-BD59-A6C34878D82A}">
                    <a16:rowId xmlns:a16="http://schemas.microsoft.com/office/drawing/2014/main" val="3428339485"/>
                  </a:ext>
                </a:extLst>
              </a:tr>
            </a:tbl>
          </a:graphicData>
        </a:graphic>
      </p:graphicFrame>
      <p:sp>
        <p:nvSpPr>
          <p:cNvPr id="4" name="Text Placeholder 3">
            <a:extLst>
              <a:ext uri="{FF2B5EF4-FFF2-40B4-BE49-F238E27FC236}">
                <a16:creationId xmlns:a16="http://schemas.microsoft.com/office/drawing/2014/main" id="{F1016A83-3DB4-4FAF-83C5-8DA2136785C7}"/>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3312390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78B25-7BC9-4333-A026-AC216178D5F9}"/>
              </a:ext>
            </a:extLst>
          </p:cNvPr>
          <p:cNvSpPr>
            <a:spLocks noGrp="1"/>
          </p:cNvSpPr>
          <p:nvPr>
            <p:ph type="title"/>
          </p:nvPr>
        </p:nvSpPr>
        <p:spPr/>
        <p:txBody>
          <a:bodyPr/>
          <a:lstStyle/>
          <a:p>
            <a:r>
              <a:rPr lang="de-DE"/>
              <a:t>Instagram Alle Posts des Zeitraums (mit Total Interactions) | lokalzeit - 6 of 20</a:t>
            </a:r>
            <a:endParaRPr lang="en-US"/>
          </a:p>
        </p:txBody>
      </p:sp>
      <p:graphicFrame>
        <p:nvGraphicFramePr>
          <p:cNvPr id="5" name="Table Placeholder 4">
            <a:extLst>
              <a:ext uri="{FF2B5EF4-FFF2-40B4-BE49-F238E27FC236}">
                <a16:creationId xmlns:a16="http://schemas.microsoft.com/office/drawing/2014/main" id="{BA956A35-F3A3-4FBB-8343-E670F8FE7986}"/>
              </a:ext>
            </a:extLst>
          </p:cNvPr>
          <p:cNvGraphicFramePr>
            <a:graphicFrameLocks noGrp="1"/>
          </p:cNvGraphicFramePr>
          <p:nvPr>
            <p:ph type="tbl" sz="quarter" idx="13"/>
            <p:extLst>
              <p:ext uri="{D42A27DB-BD31-4B8C-83A1-F6EECF244321}">
                <p14:modId xmlns:p14="http://schemas.microsoft.com/office/powerpoint/2010/main" val="199905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34936981"/>
                    </a:ext>
                  </a:extLst>
                </a:gridCol>
                <a:gridCol w="1316736">
                  <a:extLst>
                    <a:ext uri="{9D8B030D-6E8A-4147-A177-3AD203B41FA5}">
                      <a16:colId xmlns:a16="http://schemas.microsoft.com/office/drawing/2014/main" val="3460927484"/>
                    </a:ext>
                  </a:extLst>
                </a:gridCol>
                <a:gridCol w="1316736">
                  <a:extLst>
                    <a:ext uri="{9D8B030D-6E8A-4147-A177-3AD203B41FA5}">
                      <a16:colId xmlns:a16="http://schemas.microsoft.com/office/drawing/2014/main" val="2100302055"/>
                    </a:ext>
                  </a:extLst>
                </a:gridCol>
                <a:gridCol w="1316736">
                  <a:extLst>
                    <a:ext uri="{9D8B030D-6E8A-4147-A177-3AD203B41FA5}">
                      <a16:colId xmlns:a16="http://schemas.microsoft.com/office/drawing/2014/main" val="2873395026"/>
                    </a:ext>
                  </a:extLst>
                </a:gridCol>
                <a:gridCol w="1316736">
                  <a:extLst>
                    <a:ext uri="{9D8B030D-6E8A-4147-A177-3AD203B41FA5}">
                      <a16:colId xmlns:a16="http://schemas.microsoft.com/office/drawing/2014/main" val="112023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0090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- 2025-03-22 13:43:32</a:t>
                      </a:r>
                      <a:r>
                        <a:rPr kumimoji="0" lang="de-DE" sz="1000" b="0" i="0" u="none" strike="noStrike" kern="1200" cap="none" spc="0" normalizeH="0" baseline="0" noProof="0">
                          <a:ln>
                            <a:noFill/>
                          </a:ln>
                          <a:solidFill>
                            <a:prstClr val="black"/>
                          </a:solidFill>
                          <a:effectLst/>
                          <a:uLnTx/>
                          <a:uFillTx/>
                          <a:latin typeface="Calibri"/>
                          <a:ea typeface="+mn-ea"/>
                          <a:cs typeface="+mn-cs"/>
                        </a:rPr>
                        <a:t>
 Dirk und Dominik sind Bestatter mit einer Mission ✨
Sie begleiten Eltern, die ihr Baby verloren haben, und schenken Sternenkindern einen würdevollen Abschied – ohne daran zu verdienen.❗️
Denn eine Bestattung kostet auch für Sternenkinder oft mehrere Tausend Euro. 💶
Autorin: Sofia Leikam
#Lokalzeit #WDR #ARD #Abschied #Trauer #Engagement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98219</a:t>
                      </a:r>
                    </a:p>
                  </a:txBody>
                  <a:tcPr/>
                </a:tc>
                <a:extLst>
                  <a:ext uri="{0D108BD9-81ED-4DB2-BD59-A6C34878D82A}">
                    <a16:rowId xmlns:a16="http://schemas.microsoft.com/office/drawing/2014/main" val="3542688723"/>
                  </a:ext>
                </a:extLst>
              </a:tr>
            </a:tbl>
          </a:graphicData>
        </a:graphic>
      </p:graphicFrame>
      <p:sp>
        <p:nvSpPr>
          <p:cNvPr id="4" name="Text Placeholder 3">
            <a:extLst>
              <a:ext uri="{FF2B5EF4-FFF2-40B4-BE49-F238E27FC236}">
                <a16:creationId xmlns:a16="http://schemas.microsoft.com/office/drawing/2014/main" id="{4159F30C-E63E-4CEF-8355-5563C462BA29}"/>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1901583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CCEAE-6C24-4F78-B82E-3F6EE5935E07}"/>
              </a:ext>
            </a:extLst>
          </p:cNvPr>
          <p:cNvSpPr>
            <a:spLocks noGrp="1"/>
          </p:cNvSpPr>
          <p:nvPr>
            <p:ph type="title"/>
          </p:nvPr>
        </p:nvSpPr>
        <p:spPr/>
        <p:txBody>
          <a:bodyPr/>
          <a:lstStyle/>
          <a:p>
            <a:r>
              <a:rPr lang="de-DE"/>
              <a:t>Instagram Alle Posts des Zeitraums (mit Total Interactions) | lokalzeit - 7 of 20</a:t>
            </a:r>
            <a:endParaRPr lang="en-US"/>
          </a:p>
        </p:txBody>
      </p:sp>
      <p:graphicFrame>
        <p:nvGraphicFramePr>
          <p:cNvPr id="5" name="Table Placeholder 4">
            <a:extLst>
              <a:ext uri="{FF2B5EF4-FFF2-40B4-BE49-F238E27FC236}">
                <a16:creationId xmlns:a16="http://schemas.microsoft.com/office/drawing/2014/main" id="{C9C09C3F-CFD3-4594-8F2C-751B1339169E}"/>
              </a:ext>
            </a:extLst>
          </p:cNvPr>
          <p:cNvGraphicFramePr>
            <a:graphicFrameLocks noGrp="1"/>
          </p:cNvGraphicFramePr>
          <p:nvPr>
            <p:ph type="tbl" sz="quarter" idx="13"/>
            <p:extLst>
              <p:ext uri="{D42A27DB-BD31-4B8C-83A1-F6EECF244321}">
                <p14:modId xmlns:p14="http://schemas.microsoft.com/office/powerpoint/2010/main" val="250324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83829374"/>
                    </a:ext>
                  </a:extLst>
                </a:gridCol>
                <a:gridCol w="1316736">
                  <a:extLst>
                    <a:ext uri="{9D8B030D-6E8A-4147-A177-3AD203B41FA5}">
                      <a16:colId xmlns:a16="http://schemas.microsoft.com/office/drawing/2014/main" val="1082249724"/>
                    </a:ext>
                  </a:extLst>
                </a:gridCol>
                <a:gridCol w="1316736">
                  <a:extLst>
                    <a:ext uri="{9D8B030D-6E8A-4147-A177-3AD203B41FA5}">
                      <a16:colId xmlns:a16="http://schemas.microsoft.com/office/drawing/2014/main" val="3771249134"/>
                    </a:ext>
                  </a:extLst>
                </a:gridCol>
                <a:gridCol w="1316736">
                  <a:extLst>
                    <a:ext uri="{9D8B030D-6E8A-4147-A177-3AD203B41FA5}">
                      <a16:colId xmlns:a16="http://schemas.microsoft.com/office/drawing/2014/main" val="253106837"/>
                    </a:ext>
                  </a:extLst>
                </a:gridCol>
                <a:gridCol w="1316736">
                  <a:extLst>
                    <a:ext uri="{9D8B030D-6E8A-4147-A177-3AD203B41FA5}">
                      <a16:colId xmlns:a16="http://schemas.microsoft.com/office/drawing/2014/main" val="2812072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2139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- 2025-03-17 12:57:07</a:t>
                      </a:r>
                      <a:r>
                        <a:rPr kumimoji="0" lang="de-DE" sz="1000" b="0" i="0" u="none" strike="noStrike" kern="1200" cap="none" spc="0" normalizeH="0" baseline="0" noProof="0">
                          <a:ln>
                            <a:noFill/>
                          </a:ln>
                          <a:solidFill>
                            <a:prstClr val="black"/>
                          </a:solidFill>
                          <a:effectLst/>
                          <a:uLnTx/>
                          <a:uFillTx/>
                          <a:latin typeface="Calibri"/>
                          <a:ea typeface="+mn-ea"/>
                          <a:cs typeface="+mn-cs"/>
                        </a:rPr>
                        <a:t>
 Während Ramadan kommen überall Muslime und Nicht-Muslime zum gemeinsamen Fastenbrechen zusammen. Auch in der Mensa der Uni Essen haben sich über 200 Studierende zu einem interkulturellen Abendessen getroffen. Ob Muslim oder nicht: wir haben die Studenten gefragt was für sie das Besondere an Ramadan ist.
👩🏻‍💻Autorin: Nastaran Amirhaji
#ARD #WDR #Lokalzeit #Ramadan #Fastenzeit #Fastenmonat #Ramazan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47861</a:t>
                      </a:r>
                    </a:p>
                  </a:txBody>
                  <a:tcPr/>
                </a:tc>
                <a:extLst>
                  <a:ext uri="{0D108BD9-81ED-4DB2-BD59-A6C34878D82A}">
                    <a16:rowId xmlns:a16="http://schemas.microsoft.com/office/drawing/2014/main" val="3533254437"/>
                  </a:ext>
                </a:extLst>
              </a:tr>
            </a:tbl>
          </a:graphicData>
        </a:graphic>
      </p:graphicFrame>
      <p:sp>
        <p:nvSpPr>
          <p:cNvPr id="4" name="Text Placeholder 3">
            <a:extLst>
              <a:ext uri="{FF2B5EF4-FFF2-40B4-BE49-F238E27FC236}">
                <a16:creationId xmlns:a16="http://schemas.microsoft.com/office/drawing/2014/main" id="{C53092C6-CAF8-4500-8A9A-6446D67BC35C}"/>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2945084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27289-57D4-4B60-959A-2826F8EC69F9}"/>
              </a:ext>
            </a:extLst>
          </p:cNvPr>
          <p:cNvSpPr>
            <a:spLocks noGrp="1"/>
          </p:cNvSpPr>
          <p:nvPr>
            <p:ph type="title"/>
          </p:nvPr>
        </p:nvSpPr>
        <p:spPr/>
        <p:txBody>
          <a:bodyPr/>
          <a:lstStyle/>
          <a:p>
            <a:r>
              <a:rPr lang="de-DE"/>
              <a:t>Instagram Alle Posts des Zeitraums (mit Total Interactions) | lokalzeit - 8 of 20</a:t>
            </a:r>
            <a:endParaRPr lang="en-US"/>
          </a:p>
        </p:txBody>
      </p:sp>
      <p:graphicFrame>
        <p:nvGraphicFramePr>
          <p:cNvPr id="5" name="Table Placeholder 4">
            <a:extLst>
              <a:ext uri="{FF2B5EF4-FFF2-40B4-BE49-F238E27FC236}">
                <a16:creationId xmlns:a16="http://schemas.microsoft.com/office/drawing/2014/main" id="{00D40685-8065-4DC7-8384-F5CAC0076539}"/>
              </a:ext>
            </a:extLst>
          </p:cNvPr>
          <p:cNvGraphicFramePr>
            <a:graphicFrameLocks noGrp="1"/>
          </p:cNvGraphicFramePr>
          <p:nvPr>
            <p:ph type="tbl" sz="quarter" idx="13"/>
            <p:extLst>
              <p:ext uri="{D42A27DB-BD31-4B8C-83A1-F6EECF244321}">
                <p14:modId xmlns:p14="http://schemas.microsoft.com/office/powerpoint/2010/main" val="252068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94975254"/>
                    </a:ext>
                  </a:extLst>
                </a:gridCol>
                <a:gridCol w="1316736">
                  <a:extLst>
                    <a:ext uri="{9D8B030D-6E8A-4147-A177-3AD203B41FA5}">
                      <a16:colId xmlns:a16="http://schemas.microsoft.com/office/drawing/2014/main" val="770411789"/>
                    </a:ext>
                  </a:extLst>
                </a:gridCol>
                <a:gridCol w="1316736">
                  <a:extLst>
                    <a:ext uri="{9D8B030D-6E8A-4147-A177-3AD203B41FA5}">
                      <a16:colId xmlns:a16="http://schemas.microsoft.com/office/drawing/2014/main" val="4111794307"/>
                    </a:ext>
                  </a:extLst>
                </a:gridCol>
                <a:gridCol w="1316736">
                  <a:extLst>
                    <a:ext uri="{9D8B030D-6E8A-4147-A177-3AD203B41FA5}">
                      <a16:colId xmlns:a16="http://schemas.microsoft.com/office/drawing/2014/main" val="2054686008"/>
                    </a:ext>
                  </a:extLst>
                </a:gridCol>
                <a:gridCol w="1316736">
                  <a:extLst>
                    <a:ext uri="{9D8B030D-6E8A-4147-A177-3AD203B41FA5}">
                      <a16:colId xmlns:a16="http://schemas.microsoft.com/office/drawing/2014/main" val="87227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3200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- 2025-03-19 16:10:00</a:t>
                      </a:r>
                      <a:r>
                        <a:rPr kumimoji="0" lang="en-US" sz="1000" b="0" i="0" u="none" strike="noStrike" kern="1200" cap="none" spc="0" normalizeH="0" baseline="0" noProof="0">
                          <a:ln>
                            <a:noFill/>
                          </a:ln>
                          <a:solidFill>
                            <a:prstClr val="black"/>
                          </a:solidFill>
                          <a:effectLst/>
                          <a:uLnTx/>
                          <a:uFillTx/>
                          <a:latin typeface="Calibri"/>
                          <a:ea typeface="+mn-ea"/>
                          <a:cs typeface="+mn-cs"/>
                        </a:rPr>
                        <a:t>
 Sechs Handys, unendlich viele Abenteuer! ✨
Monika aus Ostenfelde zeigt, dass Pokémon Go mehr als nur ein Spiel ist – es ist eine Leidenschaft! 💛 Wenn es mal hakt, steht ihr Sohn mit Rat und Tat zur Seite. Gemeinsam fängt man eben am besten! 🤝
👩🏼‍💻Autorin: Helena Schumacher
#Pokemonika #PokemonGo #Lokalzeit #GottaCatchEmAll #GamingGrandma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46706</a:t>
                      </a:r>
                    </a:p>
                  </a:txBody>
                  <a:tcPr/>
                </a:tc>
                <a:extLst>
                  <a:ext uri="{0D108BD9-81ED-4DB2-BD59-A6C34878D82A}">
                    <a16:rowId xmlns:a16="http://schemas.microsoft.com/office/drawing/2014/main" val="334693507"/>
                  </a:ext>
                </a:extLst>
              </a:tr>
            </a:tbl>
          </a:graphicData>
        </a:graphic>
      </p:graphicFrame>
      <p:sp>
        <p:nvSpPr>
          <p:cNvPr id="4" name="Text Placeholder 3">
            <a:extLst>
              <a:ext uri="{FF2B5EF4-FFF2-40B4-BE49-F238E27FC236}">
                <a16:creationId xmlns:a16="http://schemas.microsoft.com/office/drawing/2014/main" id="{E2B50D5B-9AFE-48BF-989F-68195A1C4251}"/>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4264756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4F540-B0A2-4656-A193-EB740D4DC3FA}"/>
              </a:ext>
            </a:extLst>
          </p:cNvPr>
          <p:cNvSpPr>
            <a:spLocks noGrp="1"/>
          </p:cNvSpPr>
          <p:nvPr>
            <p:ph type="title"/>
          </p:nvPr>
        </p:nvSpPr>
        <p:spPr/>
        <p:txBody>
          <a:bodyPr/>
          <a:lstStyle/>
          <a:p>
            <a:r>
              <a:rPr lang="de-DE"/>
              <a:t>Instagram Alle Posts des Zeitraums (mit Total Interactions) | lokalzeit - 9 of 20</a:t>
            </a:r>
            <a:endParaRPr lang="en-US"/>
          </a:p>
        </p:txBody>
      </p:sp>
      <p:graphicFrame>
        <p:nvGraphicFramePr>
          <p:cNvPr id="5" name="Table Placeholder 4">
            <a:extLst>
              <a:ext uri="{FF2B5EF4-FFF2-40B4-BE49-F238E27FC236}">
                <a16:creationId xmlns:a16="http://schemas.microsoft.com/office/drawing/2014/main" id="{C402A8CB-6E6F-4E51-809F-574CFDA632DE}"/>
              </a:ext>
            </a:extLst>
          </p:cNvPr>
          <p:cNvGraphicFramePr>
            <a:graphicFrameLocks noGrp="1"/>
          </p:cNvGraphicFramePr>
          <p:nvPr>
            <p:ph type="tbl" sz="quarter" idx="13"/>
            <p:extLst>
              <p:ext uri="{D42A27DB-BD31-4B8C-83A1-F6EECF244321}">
                <p14:modId xmlns:p14="http://schemas.microsoft.com/office/powerpoint/2010/main" val="189156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62310114"/>
                    </a:ext>
                  </a:extLst>
                </a:gridCol>
                <a:gridCol w="1316736">
                  <a:extLst>
                    <a:ext uri="{9D8B030D-6E8A-4147-A177-3AD203B41FA5}">
                      <a16:colId xmlns:a16="http://schemas.microsoft.com/office/drawing/2014/main" val="1762657442"/>
                    </a:ext>
                  </a:extLst>
                </a:gridCol>
                <a:gridCol w="1316736">
                  <a:extLst>
                    <a:ext uri="{9D8B030D-6E8A-4147-A177-3AD203B41FA5}">
                      <a16:colId xmlns:a16="http://schemas.microsoft.com/office/drawing/2014/main" val="3577222754"/>
                    </a:ext>
                  </a:extLst>
                </a:gridCol>
                <a:gridCol w="1316736">
                  <a:extLst>
                    <a:ext uri="{9D8B030D-6E8A-4147-A177-3AD203B41FA5}">
                      <a16:colId xmlns:a16="http://schemas.microsoft.com/office/drawing/2014/main" val="1279737615"/>
                    </a:ext>
                  </a:extLst>
                </a:gridCol>
                <a:gridCol w="1316736">
                  <a:extLst>
                    <a:ext uri="{9D8B030D-6E8A-4147-A177-3AD203B41FA5}">
                      <a16:colId xmlns:a16="http://schemas.microsoft.com/office/drawing/2014/main" val="268227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2776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- 2025-03-18 13:50:00</a:t>
                      </a:r>
                      <a:r>
                        <a:rPr kumimoji="0" lang="de-DE" sz="1000" b="0" i="0" u="none" strike="noStrike" kern="1200" cap="none" spc="0" normalizeH="0" baseline="0" noProof="0">
                          <a:ln>
                            <a:noFill/>
                          </a:ln>
                          <a:solidFill>
                            <a:prstClr val="black"/>
                          </a:solidFill>
                          <a:effectLst/>
                          <a:uLnTx/>
                          <a:uFillTx/>
                          <a:latin typeface="Calibri"/>
                          <a:ea typeface="+mn-ea"/>
                          <a:cs typeface="+mn-cs"/>
                        </a:rPr>
                        <a:t>
 Was ist dein Lieblingstier?
Für Alexandra lautet die Antwort ganz klar: Der Spitz! 🐶 13 Fellnasen leben dauerhaft bei ihr. Momentan kümmert sie sich zusätzlich um vier Welpen.
Alexandra legt Wert auf eine artgerechte Zucht: Ihre Hündinnen werfen höchstens vier Mal und dürfen danach ihre Rente bei ihr verbringen.
Das ist nicht selbstverständlich: Viele Züchter geben die Muttertiere weg, wenn sie ihren letzten Wurf gemacht haben.
Außerdem ist sie Zuchtwart: Sie kontrolliert zum Beispiel, ob andere Zuchtstätten genug Raum für die Tiere haben. Umgekehrt wird sie kontrolliert. Mit den Welpenbesitzern bleibt sie im Kontakt und ist immer für sie da.
Reich wird man mit dieser Art Hundezucht nicht: Alexandra arbeitet außerdem als Ärztin in einer Hausarztpraxis.
Sie hat uns verraten, wie sie Beruf und Tierliebe und einen Hut kriegt.
👩🏼‍💻Autorin: Agata Pilarska
#WDR #ARD #Lokalzeit #Spitzlovers #Hundelover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43967</a:t>
                      </a:r>
                    </a:p>
                  </a:txBody>
                  <a:tcPr/>
                </a:tc>
                <a:extLst>
                  <a:ext uri="{0D108BD9-81ED-4DB2-BD59-A6C34878D82A}">
                    <a16:rowId xmlns:a16="http://schemas.microsoft.com/office/drawing/2014/main" val="1987477657"/>
                  </a:ext>
                </a:extLst>
              </a:tr>
            </a:tbl>
          </a:graphicData>
        </a:graphic>
      </p:graphicFrame>
      <p:sp>
        <p:nvSpPr>
          <p:cNvPr id="4" name="Text Placeholder 3">
            <a:extLst>
              <a:ext uri="{FF2B5EF4-FFF2-40B4-BE49-F238E27FC236}">
                <a16:creationId xmlns:a16="http://schemas.microsoft.com/office/drawing/2014/main" id="{4FEA9CCA-A850-4F7F-9088-95107A61E645}"/>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1835046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1FD7-3CE0-41E7-93EC-86749A4DB8E6}"/>
              </a:ext>
            </a:extLst>
          </p:cNvPr>
          <p:cNvSpPr>
            <a:spLocks noGrp="1"/>
          </p:cNvSpPr>
          <p:nvPr>
            <p:ph type="title"/>
          </p:nvPr>
        </p:nvSpPr>
        <p:spPr/>
        <p:txBody>
          <a:bodyPr/>
          <a:lstStyle/>
          <a:p>
            <a:r>
              <a:rPr lang="de-DE"/>
              <a:t>Instagram Alle Posts des Zeitraums (mit Total Interactions) | lokalzeit - 10 of 20</a:t>
            </a:r>
            <a:endParaRPr lang="en-US"/>
          </a:p>
        </p:txBody>
      </p:sp>
      <p:graphicFrame>
        <p:nvGraphicFramePr>
          <p:cNvPr id="5" name="Table Placeholder 4">
            <a:extLst>
              <a:ext uri="{FF2B5EF4-FFF2-40B4-BE49-F238E27FC236}">
                <a16:creationId xmlns:a16="http://schemas.microsoft.com/office/drawing/2014/main" id="{C59CDCF7-E68F-4875-ADC1-FEEC3A467C33}"/>
              </a:ext>
            </a:extLst>
          </p:cNvPr>
          <p:cNvGraphicFramePr>
            <a:graphicFrameLocks noGrp="1"/>
          </p:cNvGraphicFramePr>
          <p:nvPr>
            <p:ph type="tbl" sz="quarter" idx="13"/>
            <p:extLst>
              <p:ext uri="{D42A27DB-BD31-4B8C-83A1-F6EECF244321}">
                <p14:modId xmlns:p14="http://schemas.microsoft.com/office/powerpoint/2010/main" val="6653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18128452"/>
                    </a:ext>
                  </a:extLst>
                </a:gridCol>
                <a:gridCol w="1316736">
                  <a:extLst>
                    <a:ext uri="{9D8B030D-6E8A-4147-A177-3AD203B41FA5}">
                      <a16:colId xmlns:a16="http://schemas.microsoft.com/office/drawing/2014/main" val="1656195895"/>
                    </a:ext>
                  </a:extLst>
                </a:gridCol>
                <a:gridCol w="1316736">
                  <a:extLst>
                    <a:ext uri="{9D8B030D-6E8A-4147-A177-3AD203B41FA5}">
                      <a16:colId xmlns:a16="http://schemas.microsoft.com/office/drawing/2014/main" val="4194995004"/>
                    </a:ext>
                  </a:extLst>
                </a:gridCol>
                <a:gridCol w="1316736">
                  <a:extLst>
                    <a:ext uri="{9D8B030D-6E8A-4147-A177-3AD203B41FA5}">
                      <a16:colId xmlns:a16="http://schemas.microsoft.com/office/drawing/2014/main" val="1653304468"/>
                    </a:ext>
                  </a:extLst>
                </a:gridCol>
                <a:gridCol w="1316736">
                  <a:extLst>
                    <a:ext uri="{9D8B030D-6E8A-4147-A177-3AD203B41FA5}">
                      <a16:colId xmlns:a16="http://schemas.microsoft.com/office/drawing/2014/main" val="3554537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2342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- 2025-03-21 10:37:18</a:t>
                      </a:r>
                      <a:r>
                        <a:rPr kumimoji="0" lang="de-DE" sz="1000" b="0" i="0" u="none" strike="noStrike" kern="1200" cap="none" spc="0" normalizeH="0" baseline="0" noProof="0">
                          <a:ln>
                            <a:noFill/>
                          </a:ln>
                          <a:solidFill>
                            <a:prstClr val="black"/>
                          </a:solidFill>
                          <a:effectLst/>
                          <a:uLnTx/>
                          <a:uFillTx/>
                          <a:latin typeface="Calibri"/>
                          <a:ea typeface="+mn-ea"/>
                          <a:cs typeface="+mn-cs"/>
                        </a:rPr>
                        <a:t>
 Like, wer die Katze gesehen hat 😺
Wem gehört die „Rü“ – Radfahrern 🚲 oder Autofahrern 🚗?
Die Rüttenscheider Straße – besser bekannt als „Rü“ – ist eine der beliebtesten Café-, Restaurant- und Partymeilen in Essen. Seit 2020 ist sie offiziell eine Fahrradstraße. Doch funktioniert das Konzept wirklich? 😱
Ein im letzten Jahr eingeführtes Verkehrskonzept zur Reduzierung des Autoverkehrs wurde nach einer Klage einer Boutique-Besitzerin gekippt.
Jetzt ist erst mal wieder alles beim Alten – und das bedeutet: Zu manchen Uhrzeiten sieht man auf der Fahrradstraße mehr Porsches als Fahrräder. 😅
Der Streit und die Diskussion um die „Rü“ sind Thema in der WDR Lokalzeit – Das Stadtgespräch, jederzeit abrufbar in der ardaudiothek 📻🎧
Was denkst du? Sind Fahrradstraßen die Zukunft oder sorgen sie für ein Verkehrschaos? Schreib’s in die Kommentare! 👇
#Fahrradstraße #Autofahren #Rü #Essen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29879</a:t>
                      </a:r>
                    </a:p>
                  </a:txBody>
                  <a:tcPr/>
                </a:tc>
                <a:extLst>
                  <a:ext uri="{0D108BD9-81ED-4DB2-BD59-A6C34878D82A}">
                    <a16:rowId xmlns:a16="http://schemas.microsoft.com/office/drawing/2014/main" val="3167606121"/>
                  </a:ext>
                </a:extLst>
              </a:tr>
            </a:tbl>
          </a:graphicData>
        </a:graphic>
      </p:graphicFrame>
      <p:sp>
        <p:nvSpPr>
          <p:cNvPr id="4" name="Text Placeholder 3">
            <a:extLst>
              <a:ext uri="{FF2B5EF4-FFF2-40B4-BE49-F238E27FC236}">
                <a16:creationId xmlns:a16="http://schemas.microsoft.com/office/drawing/2014/main" id="{8549BFB5-E4F3-4CBB-B371-3C4D53CA44D2}"/>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2722007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B5CE5-0FD1-4042-99BF-A8767C0B4D35}"/>
              </a:ext>
            </a:extLst>
          </p:cNvPr>
          <p:cNvSpPr>
            <a:spLocks noGrp="1"/>
          </p:cNvSpPr>
          <p:nvPr>
            <p:ph type="title"/>
          </p:nvPr>
        </p:nvSpPr>
        <p:spPr/>
        <p:txBody>
          <a:bodyPr/>
          <a:lstStyle/>
          <a:p>
            <a:r>
              <a:rPr lang="de-DE"/>
              <a:t>Instagram Alle Posts des Zeitraums (mit Total Interactions) | lokalzeit - 11 of 20</a:t>
            </a:r>
            <a:endParaRPr lang="en-US"/>
          </a:p>
        </p:txBody>
      </p:sp>
      <p:graphicFrame>
        <p:nvGraphicFramePr>
          <p:cNvPr id="5" name="Table Placeholder 4">
            <a:extLst>
              <a:ext uri="{FF2B5EF4-FFF2-40B4-BE49-F238E27FC236}">
                <a16:creationId xmlns:a16="http://schemas.microsoft.com/office/drawing/2014/main" id="{DD54E1F4-D782-42EF-9CB6-647252755ED1}"/>
              </a:ext>
            </a:extLst>
          </p:cNvPr>
          <p:cNvGraphicFramePr>
            <a:graphicFrameLocks noGrp="1"/>
          </p:cNvGraphicFramePr>
          <p:nvPr>
            <p:ph type="tbl" sz="quarter" idx="13"/>
            <p:extLst>
              <p:ext uri="{D42A27DB-BD31-4B8C-83A1-F6EECF244321}">
                <p14:modId xmlns:p14="http://schemas.microsoft.com/office/powerpoint/2010/main" val="144010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65753220"/>
                    </a:ext>
                  </a:extLst>
                </a:gridCol>
                <a:gridCol w="1316736">
                  <a:extLst>
                    <a:ext uri="{9D8B030D-6E8A-4147-A177-3AD203B41FA5}">
                      <a16:colId xmlns:a16="http://schemas.microsoft.com/office/drawing/2014/main" val="3770580668"/>
                    </a:ext>
                  </a:extLst>
                </a:gridCol>
                <a:gridCol w="1316736">
                  <a:extLst>
                    <a:ext uri="{9D8B030D-6E8A-4147-A177-3AD203B41FA5}">
                      <a16:colId xmlns:a16="http://schemas.microsoft.com/office/drawing/2014/main" val="3749774802"/>
                    </a:ext>
                  </a:extLst>
                </a:gridCol>
                <a:gridCol w="1316736">
                  <a:extLst>
                    <a:ext uri="{9D8B030D-6E8A-4147-A177-3AD203B41FA5}">
                      <a16:colId xmlns:a16="http://schemas.microsoft.com/office/drawing/2014/main" val="1668532087"/>
                    </a:ext>
                  </a:extLst>
                </a:gridCol>
                <a:gridCol w="1316736">
                  <a:extLst>
                    <a:ext uri="{9D8B030D-6E8A-4147-A177-3AD203B41FA5}">
                      <a16:colId xmlns:a16="http://schemas.microsoft.com/office/drawing/2014/main" val="3865285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4202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- 2025-03-21 13:15:00</a:t>
                      </a:r>
                      <a:r>
                        <a:rPr kumimoji="0" lang="de-DE" sz="1000" b="0" i="0" u="none" strike="noStrike" kern="1200" cap="none" spc="0" normalizeH="0" baseline="0" noProof="0">
                          <a:ln>
                            <a:noFill/>
                          </a:ln>
                          <a:solidFill>
                            <a:prstClr val="black"/>
                          </a:solidFill>
                          <a:effectLst/>
                          <a:uLnTx/>
                          <a:uFillTx/>
                          <a:latin typeface="Calibri"/>
                          <a:ea typeface="+mn-ea"/>
                          <a:cs typeface="+mn-cs"/>
                        </a:rPr>
                        <a:t>
 Welche Sprache würdest du gerne können? 🗣️🗯️
Lukas war mit seinen Freunden im Italien-Urlaub, als ihn die Sprache fasziniert hat. Er hat mit Podcasts und Musik angefangen und danach Unikurse belegt. Mittlerweile kann er nach drei Jahren fließend Italienisch. 🇮🇹
Seit diesem Semester ist er deshalb Language-Guide im Café Lingua an der Uni Duisburg-Essen. Er bringt ehrenamtlich anderen Italienisch bei, nachdem es im letzten Semester keinen Italienisch-Tisch beim Sprachcafé gab. 🥰
🙍🏻‍♂️ Autor: Jonas Burgwinkel
#Sprachen #Polyglott #Italienisch #Ehrenamt #Nachhilfe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29078</a:t>
                      </a:r>
                    </a:p>
                  </a:txBody>
                  <a:tcPr/>
                </a:tc>
                <a:extLst>
                  <a:ext uri="{0D108BD9-81ED-4DB2-BD59-A6C34878D82A}">
                    <a16:rowId xmlns:a16="http://schemas.microsoft.com/office/drawing/2014/main" val="2649126502"/>
                  </a:ext>
                </a:extLst>
              </a:tr>
            </a:tbl>
          </a:graphicData>
        </a:graphic>
      </p:graphicFrame>
      <p:sp>
        <p:nvSpPr>
          <p:cNvPr id="4" name="Text Placeholder 3">
            <a:extLst>
              <a:ext uri="{FF2B5EF4-FFF2-40B4-BE49-F238E27FC236}">
                <a16:creationId xmlns:a16="http://schemas.microsoft.com/office/drawing/2014/main" id="{B4E17054-9110-4D7C-A65B-9EE11E49C891}"/>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356113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C7A0-3F17-4DC0-86AE-4D0ADAF585E7}"/>
              </a:ext>
            </a:extLst>
          </p:cNvPr>
          <p:cNvSpPr>
            <a:spLocks noGrp="1"/>
          </p:cNvSpPr>
          <p:nvPr>
            <p:ph type="title"/>
          </p:nvPr>
        </p:nvSpPr>
        <p:spPr/>
        <p:txBody>
          <a:bodyPr/>
          <a:lstStyle/>
          <a:p>
            <a:r>
              <a:rPr lang="de-DE"/>
              <a:t>Instagram Alle Posts des Zeitraums (mit Total Interactions) | lokalzeit - 12 of 20</a:t>
            </a:r>
            <a:endParaRPr lang="en-US"/>
          </a:p>
        </p:txBody>
      </p:sp>
      <p:graphicFrame>
        <p:nvGraphicFramePr>
          <p:cNvPr id="5" name="Table Placeholder 4">
            <a:extLst>
              <a:ext uri="{FF2B5EF4-FFF2-40B4-BE49-F238E27FC236}">
                <a16:creationId xmlns:a16="http://schemas.microsoft.com/office/drawing/2014/main" id="{767CD78C-E88F-4158-8D0D-EFA808A9F4CE}"/>
              </a:ext>
            </a:extLst>
          </p:cNvPr>
          <p:cNvGraphicFramePr>
            <a:graphicFrameLocks noGrp="1"/>
          </p:cNvGraphicFramePr>
          <p:nvPr>
            <p:ph type="tbl" sz="quarter" idx="13"/>
            <p:extLst>
              <p:ext uri="{D42A27DB-BD31-4B8C-83A1-F6EECF244321}">
                <p14:modId xmlns:p14="http://schemas.microsoft.com/office/powerpoint/2010/main" val="149476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7030703"/>
                    </a:ext>
                  </a:extLst>
                </a:gridCol>
                <a:gridCol w="1316736">
                  <a:extLst>
                    <a:ext uri="{9D8B030D-6E8A-4147-A177-3AD203B41FA5}">
                      <a16:colId xmlns:a16="http://schemas.microsoft.com/office/drawing/2014/main" val="514392467"/>
                    </a:ext>
                  </a:extLst>
                </a:gridCol>
                <a:gridCol w="1316736">
                  <a:extLst>
                    <a:ext uri="{9D8B030D-6E8A-4147-A177-3AD203B41FA5}">
                      <a16:colId xmlns:a16="http://schemas.microsoft.com/office/drawing/2014/main" val="4187594242"/>
                    </a:ext>
                  </a:extLst>
                </a:gridCol>
                <a:gridCol w="1316736">
                  <a:extLst>
                    <a:ext uri="{9D8B030D-6E8A-4147-A177-3AD203B41FA5}">
                      <a16:colId xmlns:a16="http://schemas.microsoft.com/office/drawing/2014/main" val="2755475992"/>
                    </a:ext>
                  </a:extLst>
                </a:gridCol>
                <a:gridCol w="1316736">
                  <a:extLst>
                    <a:ext uri="{9D8B030D-6E8A-4147-A177-3AD203B41FA5}">
                      <a16:colId xmlns:a16="http://schemas.microsoft.com/office/drawing/2014/main" val="318750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6512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- 2025-03-20 13:30:00</a:t>
                      </a:r>
                      <a:r>
                        <a:rPr kumimoji="0" lang="de-DE" sz="1000" b="0" i="0" u="none" strike="noStrike" kern="1200" cap="none" spc="0" normalizeH="0" baseline="0" noProof="0">
                          <a:ln>
                            <a:noFill/>
                          </a:ln>
                          <a:solidFill>
                            <a:prstClr val="black"/>
                          </a:solidFill>
                          <a:effectLst/>
                          <a:uLnTx/>
                          <a:uFillTx/>
                          <a:latin typeface="Calibri"/>
                          <a:ea typeface="+mn-ea"/>
                          <a:cs typeface="+mn-cs"/>
                        </a:rPr>
                        <a:t>
 Rumsitzen ist nichts für ihn: Matthias Strunz liebt Ehrenamt. 💪
Seitdem der Bäckermeister im Ruhestand ist, engagiert er sich besonders viel: Für die Freiwillige Feuerwehr in seinem Heimatort oder mit Kleiderspenden für Osteuropa. Gerade ist er aus Kenia zurück, dort hat er für den Verein Feuerwehrleute ausgebildet.
👨🏼‍💻Jan-Ole Niermann
#Ehrenamt #Feuerwehr #FreiwilligeFeuerwehr #Bäcker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22645</a:t>
                      </a:r>
                    </a:p>
                  </a:txBody>
                  <a:tcPr/>
                </a:tc>
                <a:extLst>
                  <a:ext uri="{0D108BD9-81ED-4DB2-BD59-A6C34878D82A}">
                    <a16:rowId xmlns:a16="http://schemas.microsoft.com/office/drawing/2014/main" val="1856467695"/>
                  </a:ext>
                </a:extLst>
              </a:tr>
            </a:tbl>
          </a:graphicData>
        </a:graphic>
      </p:graphicFrame>
      <p:sp>
        <p:nvSpPr>
          <p:cNvPr id="4" name="Text Placeholder 3">
            <a:extLst>
              <a:ext uri="{FF2B5EF4-FFF2-40B4-BE49-F238E27FC236}">
                <a16:creationId xmlns:a16="http://schemas.microsoft.com/office/drawing/2014/main" id="{35548EEC-9170-4416-830A-187B88C85700}"/>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470795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A593-508B-4AFB-A014-C3709BC07328}"/>
              </a:ext>
            </a:extLst>
          </p:cNvPr>
          <p:cNvSpPr>
            <a:spLocks noGrp="1"/>
          </p:cNvSpPr>
          <p:nvPr>
            <p:ph type="title"/>
          </p:nvPr>
        </p:nvSpPr>
        <p:spPr/>
        <p:txBody>
          <a:bodyPr/>
          <a:lstStyle/>
          <a:p>
            <a:r>
              <a:rPr lang="de-DE"/>
              <a:t>Instagram Alle Posts des Zeitraums (mit Total Interactions) | lokalzeit - 13 of 20</a:t>
            </a:r>
            <a:endParaRPr lang="en-US"/>
          </a:p>
        </p:txBody>
      </p:sp>
      <p:graphicFrame>
        <p:nvGraphicFramePr>
          <p:cNvPr id="5" name="Table Placeholder 4">
            <a:extLst>
              <a:ext uri="{FF2B5EF4-FFF2-40B4-BE49-F238E27FC236}">
                <a16:creationId xmlns:a16="http://schemas.microsoft.com/office/drawing/2014/main" id="{8B7A2CAE-277A-4B94-893F-8AA77F903DB5}"/>
              </a:ext>
            </a:extLst>
          </p:cNvPr>
          <p:cNvGraphicFramePr>
            <a:graphicFrameLocks noGrp="1"/>
          </p:cNvGraphicFramePr>
          <p:nvPr>
            <p:ph type="tbl" sz="quarter" idx="13"/>
            <p:extLst>
              <p:ext uri="{D42A27DB-BD31-4B8C-83A1-F6EECF244321}">
                <p14:modId xmlns:p14="http://schemas.microsoft.com/office/powerpoint/2010/main" val="1985803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42497491"/>
                    </a:ext>
                  </a:extLst>
                </a:gridCol>
                <a:gridCol w="1316736">
                  <a:extLst>
                    <a:ext uri="{9D8B030D-6E8A-4147-A177-3AD203B41FA5}">
                      <a16:colId xmlns:a16="http://schemas.microsoft.com/office/drawing/2014/main" val="3215069213"/>
                    </a:ext>
                  </a:extLst>
                </a:gridCol>
                <a:gridCol w="1316736">
                  <a:extLst>
                    <a:ext uri="{9D8B030D-6E8A-4147-A177-3AD203B41FA5}">
                      <a16:colId xmlns:a16="http://schemas.microsoft.com/office/drawing/2014/main" val="4246804867"/>
                    </a:ext>
                  </a:extLst>
                </a:gridCol>
                <a:gridCol w="1316736">
                  <a:extLst>
                    <a:ext uri="{9D8B030D-6E8A-4147-A177-3AD203B41FA5}">
                      <a16:colId xmlns:a16="http://schemas.microsoft.com/office/drawing/2014/main" val="1685765125"/>
                    </a:ext>
                  </a:extLst>
                </a:gridCol>
                <a:gridCol w="1316736">
                  <a:extLst>
                    <a:ext uri="{9D8B030D-6E8A-4147-A177-3AD203B41FA5}">
                      <a16:colId xmlns:a16="http://schemas.microsoft.com/office/drawing/2014/main" val="148210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3775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- 2025-03-18 16:10:00</a:t>
                      </a:r>
                      <a:r>
                        <a:rPr kumimoji="0" lang="de-DE" sz="1000" b="0" i="0" u="none" strike="noStrike" kern="1200" cap="none" spc="0" normalizeH="0" baseline="0" noProof="0">
                          <a:ln>
                            <a:noFill/>
                          </a:ln>
                          <a:solidFill>
                            <a:prstClr val="black"/>
                          </a:solidFill>
                          <a:effectLst/>
                          <a:uLnTx/>
                          <a:uFillTx/>
                          <a:latin typeface="Calibri"/>
                          <a:ea typeface="+mn-ea"/>
                          <a:cs typeface="+mn-cs"/>
                        </a:rPr>
                        <a:t>
 Ein Ort der Trauer wird zum Ort des Trostes. 🙏🏻
Sonja hat einen schweren Verlust erlitten. Als ihr Sohn Timo zehn Monate alt ist, erfährt sie von seiner lebenszeitverkürzenden Krankheit. Er wird nur sechs Jahre alt. 😔
Ausgerechnet das Kinderhospiz Burgholz in Wuppertal wurde für Sonja zu einem Anker in ihrer Trauer. Immer noch fährt sie dorthin, um dort um ihren Sohn zu trauern.💔
Eine Geschichte über unvorstellbaren Verlust und darüber, wie Trauer einen Raum braucht, um heilen zu können.
👩🏼‍💻Autorin: Michaela Heiser
#Trauerbewältigung #Kinderhospiz #Trost #Wuppertal #Hospiz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20749</a:t>
                      </a:r>
                    </a:p>
                  </a:txBody>
                  <a:tcPr/>
                </a:tc>
                <a:extLst>
                  <a:ext uri="{0D108BD9-81ED-4DB2-BD59-A6C34878D82A}">
                    <a16:rowId xmlns:a16="http://schemas.microsoft.com/office/drawing/2014/main" val="129426711"/>
                  </a:ext>
                </a:extLst>
              </a:tr>
            </a:tbl>
          </a:graphicData>
        </a:graphic>
      </p:graphicFrame>
      <p:sp>
        <p:nvSpPr>
          <p:cNvPr id="4" name="Text Placeholder 3">
            <a:extLst>
              <a:ext uri="{FF2B5EF4-FFF2-40B4-BE49-F238E27FC236}">
                <a16:creationId xmlns:a16="http://schemas.microsoft.com/office/drawing/2014/main" id="{4A3E3D86-BF8A-456F-BA1A-F8DAFBD52BF2}"/>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4216435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64B7-9FCD-44CA-9254-CE3F81037D16}"/>
              </a:ext>
            </a:extLst>
          </p:cNvPr>
          <p:cNvSpPr>
            <a:spLocks noGrp="1"/>
          </p:cNvSpPr>
          <p:nvPr>
            <p:ph type="title"/>
          </p:nvPr>
        </p:nvSpPr>
        <p:spPr/>
        <p:txBody>
          <a:bodyPr/>
          <a:lstStyle/>
          <a:p>
            <a:r>
              <a:rPr lang="de-DE"/>
              <a:t>Instagram Alle Posts des Zeitraums (mit Total Interactions) | lokalzeit - 14 of 20</a:t>
            </a:r>
            <a:endParaRPr lang="en-US"/>
          </a:p>
        </p:txBody>
      </p:sp>
      <p:graphicFrame>
        <p:nvGraphicFramePr>
          <p:cNvPr id="5" name="Table Placeholder 4">
            <a:extLst>
              <a:ext uri="{FF2B5EF4-FFF2-40B4-BE49-F238E27FC236}">
                <a16:creationId xmlns:a16="http://schemas.microsoft.com/office/drawing/2014/main" id="{F97018C6-5D1A-4D5C-B584-695FD3481019}"/>
              </a:ext>
            </a:extLst>
          </p:cNvPr>
          <p:cNvGraphicFramePr>
            <a:graphicFrameLocks noGrp="1"/>
          </p:cNvGraphicFramePr>
          <p:nvPr>
            <p:ph type="tbl" sz="quarter" idx="13"/>
            <p:extLst>
              <p:ext uri="{D42A27DB-BD31-4B8C-83A1-F6EECF244321}">
                <p14:modId xmlns:p14="http://schemas.microsoft.com/office/powerpoint/2010/main" val="3962774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91426936"/>
                    </a:ext>
                  </a:extLst>
                </a:gridCol>
                <a:gridCol w="1316736">
                  <a:extLst>
                    <a:ext uri="{9D8B030D-6E8A-4147-A177-3AD203B41FA5}">
                      <a16:colId xmlns:a16="http://schemas.microsoft.com/office/drawing/2014/main" val="1797329340"/>
                    </a:ext>
                  </a:extLst>
                </a:gridCol>
                <a:gridCol w="1316736">
                  <a:extLst>
                    <a:ext uri="{9D8B030D-6E8A-4147-A177-3AD203B41FA5}">
                      <a16:colId xmlns:a16="http://schemas.microsoft.com/office/drawing/2014/main" val="3859620770"/>
                    </a:ext>
                  </a:extLst>
                </a:gridCol>
                <a:gridCol w="1316736">
                  <a:extLst>
                    <a:ext uri="{9D8B030D-6E8A-4147-A177-3AD203B41FA5}">
                      <a16:colId xmlns:a16="http://schemas.microsoft.com/office/drawing/2014/main" val="3416672461"/>
                    </a:ext>
                  </a:extLst>
                </a:gridCol>
                <a:gridCol w="1316736">
                  <a:extLst>
                    <a:ext uri="{9D8B030D-6E8A-4147-A177-3AD203B41FA5}">
                      <a16:colId xmlns:a16="http://schemas.microsoft.com/office/drawing/2014/main" val="2377174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1966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- 2025-03-21 16:05:00</a:t>
                      </a:r>
                      <a:r>
                        <a:rPr kumimoji="0" lang="de-DE" sz="1000" b="0" i="0" u="none" strike="noStrike" kern="1200" cap="none" spc="0" normalizeH="0" baseline="0" noProof="0">
                          <a:ln>
                            <a:noFill/>
                          </a:ln>
                          <a:solidFill>
                            <a:prstClr val="black"/>
                          </a:solidFill>
                          <a:effectLst/>
                          <a:uLnTx/>
                          <a:uFillTx/>
                          <a:latin typeface="Calibri"/>
                          <a:ea typeface="+mn-ea"/>
                          <a:cs typeface="+mn-cs"/>
                        </a:rPr>
                        <a:t>
 Ein Song zum #WeltDownsyndromTag 🎶💙
Julian und seine Kollegen von der Band neongrau52 zeigen mit ihrem Song, dass Talent und Leidenschaft keine Normen brauchen.
Als inklusives Musikprojekt setzen sie ein starkes Zeichen für Sichtbarkeit und Teilhabe. Julian rappt, spielt Schlagzeug und arbeitet seit 13 Jahren bei der Lebenshilfe – er lässt sich von nichts aufhalten. 💪✨
Die Botschaft? Wir gehören dazu – wir sind nicht tabu! 👊🔥
👩🏼‍💻Autorin: Sophia Naim
#Inklusion #MusikVerbindet #DownSyndrom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19251</a:t>
                      </a:r>
                    </a:p>
                  </a:txBody>
                  <a:tcPr/>
                </a:tc>
                <a:extLst>
                  <a:ext uri="{0D108BD9-81ED-4DB2-BD59-A6C34878D82A}">
                    <a16:rowId xmlns:a16="http://schemas.microsoft.com/office/drawing/2014/main" val="2570024903"/>
                  </a:ext>
                </a:extLst>
              </a:tr>
            </a:tbl>
          </a:graphicData>
        </a:graphic>
      </p:graphicFrame>
      <p:sp>
        <p:nvSpPr>
          <p:cNvPr id="4" name="Text Placeholder 3">
            <a:extLst>
              <a:ext uri="{FF2B5EF4-FFF2-40B4-BE49-F238E27FC236}">
                <a16:creationId xmlns:a16="http://schemas.microsoft.com/office/drawing/2014/main" id="{32773E9A-B09A-4626-B726-5526A39494BC}"/>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2926076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A98E-020F-494B-A57B-3848BF6E36B6}"/>
              </a:ext>
            </a:extLst>
          </p:cNvPr>
          <p:cNvSpPr>
            <a:spLocks noGrp="1"/>
          </p:cNvSpPr>
          <p:nvPr>
            <p:ph type="title"/>
          </p:nvPr>
        </p:nvSpPr>
        <p:spPr/>
        <p:txBody>
          <a:bodyPr/>
          <a:lstStyle/>
          <a:p>
            <a:r>
              <a:rPr lang="de-DE"/>
              <a:t>Instagram Alle Posts des Zeitraums (mit Total Interactions) | lokalzeit - 15 of 20</a:t>
            </a:r>
            <a:endParaRPr lang="en-US"/>
          </a:p>
        </p:txBody>
      </p:sp>
      <p:graphicFrame>
        <p:nvGraphicFramePr>
          <p:cNvPr id="5" name="Table Placeholder 4">
            <a:extLst>
              <a:ext uri="{FF2B5EF4-FFF2-40B4-BE49-F238E27FC236}">
                <a16:creationId xmlns:a16="http://schemas.microsoft.com/office/drawing/2014/main" id="{720A68AC-43FE-4DE7-8F09-12495FC1F606}"/>
              </a:ext>
            </a:extLst>
          </p:cNvPr>
          <p:cNvGraphicFramePr>
            <a:graphicFrameLocks noGrp="1"/>
          </p:cNvGraphicFramePr>
          <p:nvPr>
            <p:ph type="tbl" sz="quarter" idx="13"/>
            <p:extLst>
              <p:ext uri="{D42A27DB-BD31-4B8C-83A1-F6EECF244321}">
                <p14:modId xmlns:p14="http://schemas.microsoft.com/office/powerpoint/2010/main" val="207494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2773518"/>
                    </a:ext>
                  </a:extLst>
                </a:gridCol>
                <a:gridCol w="1316736">
                  <a:extLst>
                    <a:ext uri="{9D8B030D-6E8A-4147-A177-3AD203B41FA5}">
                      <a16:colId xmlns:a16="http://schemas.microsoft.com/office/drawing/2014/main" val="361989696"/>
                    </a:ext>
                  </a:extLst>
                </a:gridCol>
                <a:gridCol w="1316736">
                  <a:extLst>
                    <a:ext uri="{9D8B030D-6E8A-4147-A177-3AD203B41FA5}">
                      <a16:colId xmlns:a16="http://schemas.microsoft.com/office/drawing/2014/main" val="4261212407"/>
                    </a:ext>
                  </a:extLst>
                </a:gridCol>
                <a:gridCol w="1316736">
                  <a:extLst>
                    <a:ext uri="{9D8B030D-6E8A-4147-A177-3AD203B41FA5}">
                      <a16:colId xmlns:a16="http://schemas.microsoft.com/office/drawing/2014/main" val="3821464360"/>
                    </a:ext>
                  </a:extLst>
                </a:gridCol>
                <a:gridCol w="1316736">
                  <a:extLst>
                    <a:ext uri="{9D8B030D-6E8A-4147-A177-3AD203B41FA5}">
                      <a16:colId xmlns:a16="http://schemas.microsoft.com/office/drawing/2014/main" val="2877993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2784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- 2025-03-23 12:51:12</a:t>
                      </a:r>
                      <a:r>
                        <a:rPr kumimoji="0" lang="de-DE" sz="1000" b="0" i="0" u="none" strike="noStrike" kern="1200" cap="none" spc="0" normalizeH="0" baseline="0" noProof="0">
                          <a:ln>
                            <a:noFill/>
                          </a:ln>
                          <a:solidFill>
                            <a:prstClr val="black"/>
                          </a:solidFill>
                          <a:effectLst/>
                          <a:uLnTx/>
                          <a:uFillTx/>
                          <a:latin typeface="Calibri"/>
                          <a:ea typeface="+mn-ea"/>
                          <a:cs typeface="+mn-cs"/>
                        </a:rPr>
                        <a:t>
 Im hohen Alter noch jemanden kennenlernen, mit dem es sofort passt. ❤
Das ist der 73-jährigen Dorothea und der 80-jährigen Ilona passiert. 👭Über einen ehrenamtlichen Besuchsdienst haben die beiden zueinander gefunden. Jetzt verbindet sie eine tiefe Freundschaft. 
👩‍💻Autorin: Anke Hoffmann
#Freundschaft #FreundschaftImAlter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14010</a:t>
                      </a:r>
                    </a:p>
                  </a:txBody>
                  <a:tcPr/>
                </a:tc>
                <a:extLst>
                  <a:ext uri="{0D108BD9-81ED-4DB2-BD59-A6C34878D82A}">
                    <a16:rowId xmlns:a16="http://schemas.microsoft.com/office/drawing/2014/main" val="568915242"/>
                  </a:ext>
                </a:extLst>
              </a:tr>
            </a:tbl>
          </a:graphicData>
        </a:graphic>
      </p:graphicFrame>
      <p:sp>
        <p:nvSpPr>
          <p:cNvPr id="4" name="Text Placeholder 3">
            <a:extLst>
              <a:ext uri="{FF2B5EF4-FFF2-40B4-BE49-F238E27FC236}">
                <a16:creationId xmlns:a16="http://schemas.microsoft.com/office/drawing/2014/main" id="{C4201DC3-AD88-4E79-9146-1DC05BC96BBA}"/>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4050463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FDEFE-AAF3-4A11-9F97-1A94DE83FF4F}"/>
              </a:ext>
            </a:extLst>
          </p:cNvPr>
          <p:cNvSpPr>
            <a:spLocks noGrp="1"/>
          </p:cNvSpPr>
          <p:nvPr>
            <p:ph type="title"/>
          </p:nvPr>
        </p:nvSpPr>
        <p:spPr/>
        <p:txBody>
          <a:bodyPr/>
          <a:lstStyle/>
          <a:p>
            <a:r>
              <a:rPr lang="de-DE"/>
              <a:t>Instagram Alle Posts des Zeitraums (mit Total Interactions) | lokalzeit - 16 of 20</a:t>
            </a:r>
            <a:endParaRPr lang="en-US"/>
          </a:p>
        </p:txBody>
      </p:sp>
      <p:graphicFrame>
        <p:nvGraphicFramePr>
          <p:cNvPr id="5" name="Table Placeholder 4">
            <a:extLst>
              <a:ext uri="{FF2B5EF4-FFF2-40B4-BE49-F238E27FC236}">
                <a16:creationId xmlns:a16="http://schemas.microsoft.com/office/drawing/2014/main" id="{35232FEB-43CB-450F-BF22-39EE377590BF}"/>
              </a:ext>
            </a:extLst>
          </p:cNvPr>
          <p:cNvGraphicFramePr>
            <a:graphicFrameLocks noGrp="1"/>
          </p:cNvGraphicFramePr>
          <p:nvPr>
            <p:ph type="tbl" sz="quarter" idx="13"/>
            <p:extLst>
              <p:ext uri="{D42A27DB-BD31-4B8C-83A1-F6EECF244321}">
                <p14:modId xmlns:p14="http://schemas.microsoft.com/office/powerpoint/2010/main" val="2118041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1765090"/>
                    </a:ext>
                  </a:extLst>
                </a:gridCol>
                <a:gridCol w="1316736">
                  <a:extLst>
                    <a:ext uri="{9D8B030D-6E8A-4147-A177-3AD203B41FA5}">
                      <a16:colId xmlns:a16="http://schemas.microsoft.com/office/drawing/2014/main" val="2231285566"/>
                    </a:ext>
                  </a:extLst>
                </a:gridCol>
                <a:gridCol w="1316736">
                  <a:extLst>
                    <a:ext uri="{9D8B030D-6E8A-4147-A177-3AD203B41FA5}">
                      <a16:colId xmlns:a16="http://schemas.microsoft.com/office/drawing/2014/main" val="1970540061"/>
                    </a:ext>
                  </a:extLst>
                </a:gridCol>
                <a:gridCol w="1316736">
                  <a:extLst>
                    <a:ext uri="{9D8B030D-6E8A-4147-A177-3AD203B41FA5}">
                      <a16:colId xmlns:a16="http://schemas.microsoft.com/office/drawing/2014/main" val="1867086879"/>
                    </a:ext>
                  </a:extLst>
                </a:gridCol>
                <a:gridCol w="1316736">
                  <a:extLst>
                    <a:ext uri="{9D8B030D-6E8A-4147-A177-3AD203B41FA5}">
                      <a16:colId xmlns:a16="http://schemas.microsoft.com/office/drawing/2014/main" val="239619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5483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- 2025-03-17 10:05:00</a:t>
                      </a:r>
                      <a:r>
                        <a:rPr kumimoji="0" lang="de-DE" sz="1000" b="0" i="0" u="none" strike="noStrike" kern="1200" cap="none" spc="0" normalizeH="0" baseline="0" noProof="0">
                          <a:ln>
                            <a:noFill/>
                          </a:ln>
                          <a:solidFill>
                            <a:prstClr val="black"/>
                          </a:solidFill>
                          <a:effectLst/>
                          <a:uLnTx/>
                          <a:uFillTx/>
                          <a:latin typeface="Calibri"/>
                          <a:ea typeface="+mn-ea"/>
                          <a:cs typeface="+mn-cs"/>
                        </a:rPr>
                        <a:t>
 Nihat, Ayshe und ihr Sohn haben die Brandstiftung in ihrem Haus überlebt – eine verwandte Familie mit zwei Kindern nicht. 😢 
Im März 2024 steht das Mehrfamilienhaus in Solingen in Flammen. Ein 40-jähriger Solinger steht vor Gericht, er hat die Brandstiftung zugegeben.  
Das Paar kann sich mit dem kleinen Sohn nur schwer verletzt aus dem Haus retten. Auch ein Jahr später sitzt ihr Schmerz noch tief. 
#Trauma #Feuerwehr #Solingen #Brandstiftung #Lokalzeit #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13181</a:t>
                      </a:r>
                    </a:p>
                  </a:txBody>
                  <a:tcPr/>
                </a:tc>
                <a:extLst>
                  <a:ext uri="{0D108BD9-81ED-4DB2-BD59-A6C34878D82A}">
                    <a16:rowId xmlns:a16="http://schemas.microsoft.com/office/drawing/2014/main" val="1083683203"/>
                  </a:ext>
                </a:extLst>
              </a:tr>
            </a:tbl>
          </a:graphicData>
        </a:graphic>
      </p:graphicFrame>
      <p:sp>
        <p:nvSpPr>
          <p:cNvPr id="4" name="Text Placeholder 3">
            <a:extLst>
              <a:ext uri="{FF2B5EF4-FFF2-40B4-BE49-F238E27FC236}">
                <a16:creationId xmlns:a16="http://schemas.microsoft.com/office/drawing/2014/main" id="{3B677ADF-A781-4E0A-9867-39B68F4C348D}"/>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1176309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50075-A1A3-4AAA-8696-490D811D227F}"/>
              </a:ext>
            </a:extLst>
          </p:cNvPr>
          <p:cNvSpPr>
            <a:spLocks noGrp="1"/>
          </p:cNvSpPr>
          <p:nvPr>
            <p:ph type="title"/>
          </p:nvPr>
        </p:nvSpPr>
        <p:spPr/>
        <p:txBody>
          <a:bodyPr/>
          <a:lstStyle/>
          <a:p>
            <a:r>
              <a:rPr lang="de-DE"/>
              <a:t>Instagram Alle Posts des Zeitraums (mit Total Interactions) | lokalzeit - 17 of 20</a:t>
            </a:r>
            <a:endParaRPr lang="en-US"/>
          </a:p>
        </p:txBody>
      </p:sp>
      <p:graphicFrame>
        <p:nvGraphicFramePr>
          <p:cNvPr id="5" name="Table Placeholder 4">
            <a:extLst>
              <a:ext uri="{FF2B5EF4-FFF2-40B4-BE49-F238E27FC236}">
                <a16:creationId xmlns:a16="http://schemas.microsoft.com/office/drawing/2014/main" id="{BB31B7A5-514A-4D9C-BB34-28330CE62B57}"/>
              </a:ext>
            </a:extLst>
          </p:cNvPr>
          <p:cNvGraphicFramePr>
            <a:graphicFrameLocks noGrp="1"/>
          </p:cNvGraphicFramePr>
          <p:nvPr>
            <p:ph type="tbl" sz="quarter" idx="13"/>
            <p:extLst>
              <p:ext uri="{D42A27DB-BD31-4B8C-83A1-F6EECF244321}">
                <p14:modId xmlns:p14="http://schemas.microsoft.com/office/powerpoint/2010/main" val="2158695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15228989"/>
                    </a:ext>
                  </a:extLst>
                </a:gridCol>
                <a:gridCol w="1316736">
                  <a:extLst>
                    <a:ext uri="{9D8B030D-6E8A-4147-A177-3AD203B41FA5}">
                      <a16:colId xmlns:a16="http://schemas.microsoft.com/office/drawing/2014/main" val="2204991201"/>
                    </a:ext>
                  </a:extLst>
                </a:gridCol>
                <a:gridCol w="1316736">
                  <a:extLst>
                    <a:ext uri="{9D8B030D-6E8A-4147-A177-3AD203B41FA5}">
                      <a16:colId xmlns:a16="http://schemas.microsoft.com/office/drawing/2014/main" val="1200273210"/>
                    </a:ext>
                  </a:extLst>
                </a:gridCol>
                <a:gridCol w="1316736">
                  <a:extLst>
                    <a:ext uri="{9D8B030D-6E8A-4147-A177-3AD203B41FA5}">
                      <a16:colId xmlns:a16="http://schemas.microsoft.com/office/drawing/2014/main" val="3021009580"/>
                    </a:ext>
                  </a:extLst>
                </a:gridCol>
                <a:gridCol w="1316736">
                  <a:extLst>
                    <a:ext uri="{9D8B030D-6E8A-4147-A177-3AD203B41FA5}">
                      <a16:colId xmlns:a16="http://schemas.microsoft.com/office/drawing/2014/main" val="166407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2978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- 2025-03-18 11:36:36</a:t>
                      </a:r>
                      <a:r>
                        <a:rPr kumimoji="0" lang="de-DE" sz="1000" b="0" i="0" u="none" strike="noStrike" kern="1200" cap="none" spc="0" normalizeH="0" baseline="0" noProof="0">
                          <a:ln>
                            <a:noFill/>
                          </a:ln>
                          <a:solidFill>
                            <a:prstClr val="black"/>
                          </a:solidFill>
                          <a:effectLst/>
                          <a:uLnTx/>
                          <a:uFillTx/>
                          <a:latin typeface="Calibri"/>
                          <a:ea typeface="+mn-ea"/>
                          <a:cs typeface="+mn-cs"/>
                        </a:rPr>
                        <a:t>
 Einen Antrag stellen oder einen Brief vom Amt verstehen. Das ist für viele Familien, die neu in Deutschland sind, nicht so leicht.
Stadtteilmutter Aras Surchi kann dann helfen. Man kennt sie in ihrem Viertel und kann sie direkt um Hilfe bitten. ❓✉️🧣
Aras kam selbst aus dem Irak nach Deutschland und hat damals keine Hilfe bekommen. Das soll anderen nicht passieren, deswegen ist sie für alle da. ❤️
👩‍💻Autorin: Lisa Block
#Stadtteilmütter #DRK #Ostmannturmviertel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11419</a:t>
                      </a:r>
                    </a:p>
                  </a:txBody>
                  <a:tcPr/>
                </a:tc>
                <a:extLst>
                  <a:ext uri="{0D108BD9-81ED-4DB2-BD59-A6C34878D82A}">
                    <a16:rowId xmlns:a16="http://schemas.microsoft.com/office/drawing/2014/main" val="105979127"/>
                  </a:ext>
                </a:extLst>
              </a:tr>
            </a:tbl>
          </a:graphicData>
        </a:graphic>
      </p:graphicFrame>
      <p:sp>
        <p:nvSpPr>
          <p:cNvPr id="4" name="Text Placeholder 3">
            <a:extLst>
              <a:ext uri="{FF2B5EF4-FFF2-40B4-BE49-F238E27FC236}">
                <a16:creationId xmlns:a16="http://schemas.microsoft.com/office/drawing/2014/main" id="{87B12EC1-817E-4230-A328-C9A9C882128F}"/>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3523682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83FC8-2D0C-4CC0-A082-A04722471EFE}"/>
              </a:ext>
            </a:extLst>
          </p:cNvPr>
          <p:cNvSpPr>
            <a:spLocks noGrp="1"/>
          </p:cNvSpPr>
          <p:nvPr>
            <p:ph type="title"/>
          </p:nvPr>
        </p:nvSpPr>
        <p:spPr/>
        <p:txBody>
          <a:bodyPr/>
          <a:lstStyle/>
          <a:p>
            <a:r>
              <a:rPr lang="de-DE"/>
              <a:t>Instagram Alle Posts des Zeitraums (mit Total Interactions) | lokalzeit - 18 of 20</a:t>
            </a:r>
            <a:endParaRPr lang="en-US"/>
          </a:p>
        </p:txBody>
      </p:sp>
      <p:graphicFrame>
        <p:nvGraphicFramePr>
          <p:cNvPr id="5" name="Table Placeholder 4">
            <a:extLst>
              <a:ext uri="{FF2B5EF4-FFF2-40B4-BE49-F238E27FC236}">
                <a16:creationId xmlns:a16="http://schemas.microsoft.com/office/drawing/2014/main" id="{B16F6EB6-CC99-466C-8E38-615F8596832B}"/>
              </a:ext>
            </a:extLst>
          </p:cNvPr>
          <p:cNvGraphicFramePr>
            <a:graphicFrameLocks noGrp="1"/>
          </p:cNvGraphicFramePr>
          <p:nvPr>
            <p:ph type="tbl" sz="quarter" idx="13"/>
            <p:extLst>
              <p:ext uri="{D42A27DB-BD31-4B8C-83A1-F6EECF244321}">
                <p14:modId xmlns:p14="http://schemas.microsoft.com/office/powerpoint/2010/main" val="373853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83667521"/>
                    </a:ext>
                  </a:extLst>
                </a:gridCol>
                <a:gridCol w="1316736">
                  <a:extLst>
                    <a:ext uri="{9D8B030D-6E8A-4147-A177-3AD203B41FA5}">
                      <a16:colId xmlns:a16="http://schemas.microsoft.com/office/drawing/2014/main" val="2619688871"/>
                    </a:ext>
                  </a:extLst>
                </a:gridCol>
                <a:gridCol w="1316736">
                  <a:extLst>
                    <a:ext uri="{9D8B030D-6E8A-4147-A177-3AD203B41FA5}">
                      <a16:colId xmlns:a16="http://schemas.microsoft.com/office/drawing/2014/main" val="3491748883"/>
                    </a:ext>
                  </a:extLst>
                </a:gridCol>
                <a:gridCol w="1316736">
                  <a:extLst>
                    <a:ext uri="{9D8B030D-6E8A-4147-A177-3AD203B41FA5}">
                      <a16:colId xmlns:a16="http://schemas.microsoft.com/office/drawing/2014/main" val="2347029887"/>
                    </a:ext>
                  </a:extLst>
                </a:gridCol>
                <a:gridCol w="1316736">
                  <a:extLst>
                    <a:ext uri="{9D8B030D-6E8A-4147-A177-3AD203B41FA5}">
                      <a16:colId xmlns:a16="http://schemas.microsoft.com/office/drawing/2014/main" val="3072419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2859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- 2025-03-20 16:10:00</a:t>
                      </a:r>
                      <a:r>
                        <a:rPr kumimoji="0" lang="en-US" sz="1000" b="0" i="0" u="none" strike="noStrike" kern="1200" cap="none" spc="0" normalizeH="0" baseline="0" noProof="0">
                          <a:ln>
                            <a:noFill/>
                          </a:ln>
                          <a:solidFill>
                            <a:prstClr val="black"/>
                          </a:solidFill>
                          <a:effectLst/>
                          <a:uLnTx/>
                          <a:uFillTx/>
                          <a:latin typeface="Calibri"/>
                          <a:ea typeface="+mn-ea"/>
                          <a:cs typeface="+mn-cs"/>
                        </a:rPr>
                        <a:t>
 Auf diesen Tag freut sich Koch Majd jeden Monat am meisten. 🤗
Beim Candle-Light-Dinner im Seniorenheim »Haus am Tiefenbach« in Dortmund dürfen die Köche richtig kreativ werden. 👨‍🍳 Und die Qualität spricht sich rum: Mittlerweile kommen auch externe Gäste zum Schlemmen ins Seniorenzentrum.
👨🏼‍💻Autor: Simon Voigt
#Dortmund #Seniorenheim #Kochen #Essen #CandleLightDinner #Sterneküche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10491</a:t>
                      </a:r>
                    </a:p>
                  </a:txBody>
                  <a:tcPr/>
                </a:tc>
                <a:extLst>
                  <a:ext uri="{0D108BD9-81ED-4DB2-BD59-A6C34878D82A}">
                    <a16:rowId xmlns:a16="http://schemas.microsoft.com/office/drawing/2014/main" val="3043988862"/>
                  </a:ext>
                </a:extLst>
              </a:tr>
            </a:tbl>
          </a:graphicData>
        </a:graphic>
      </p:graphicFrame>
      <p:sp>
        <p:nvSpPr>
          <p:cNvPr id="4" name="Text Placeholder 3">
            <a:extLst>
              <a:ext uri="{FF2B5EF4-FFF2-40B4-BE49-F238E27FC236}">
                <a16:creationId xmlns:a16="http://schemas.microsoft.com/office/drawing/2014/main" id="{D26B5F85-C181-43FA-8095-F99AC3ACC9F6}"/>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1100454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8E5-AA42-4134-B0EB-E335EC8E6B2B}"/>
              </a:ext>
            </a:extLst>
          </p:cNvPr>
          <p:cNvSpPr>
            <a:spLocks noGrp="1"/>
          </p:cNvSpPr>
          <p:nvPr>
            <p:ph type="title"/>
          </p:nvPr>
        </p:nvSpPr>
        <p:spPr/>
        <p:txBody>
          <a:bodyPr/>
          <a:lstStyle/>
          <a:p>
            <a:r>
              <a:rPr lang="de-DE"/>
              <a:t>Instagram Alle Posts des Zeitraums (mit Total Interactions) | lokalzeit - 19 of 20</a:t>
            </a:r>
            <a:endParaRPr lang="en-US"/>
          </a:p>
        </p:txBody>
      </p:sp>
      <p:graphicFrame>
        <p:nvGraphicFramePr>
          <p:cNvPr id="5" name="Table Placeholder 4">
            <a:extLst>
              <a:ext uri="{FF2B5EF4-FFF2-40B4-BE49-F238E27FC236}">
                <a16:creationId xmlns:a16="http://schemas.microsoft.com/office/drawing/2014/main" id="{16CA66EC-E986-4503-BD20-D85DEF920783}"/>
              </a:ext>
            </a:extLst>
          </p:cNvPr>
          <p:cNvGraphicFramePr>
            <a:graphicFrameLocks noGrp="1"/>
          </p:cNvGraphicFramePr>
          <p:nvPr>
            <p:ph type="tbl" sz="quarter" idx="13"/>
            <p:extLst>
              <p:ext uri="{D42A27DB-BD31-4B8C-83A1-F6EECF244321}">
                <p14:modId xmlns:p14="http://schemas.microsoft.com/office/powerpoint/2010/main" val="177521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33755148"/>
                    </a:ext>
                  </a:extLst>
                </a:gridCol>
                <a:gridCol w="1316736">
                  <a:extLst>
                    <a:ext uri="{9D8B030D-6E8A-4147-A177-3AD203B41FA5}">
                      <a16:colId xmlns:a16="http://schemas.microsoft.com/office/drawing/2014/main" val="3406077910"/>
                    </a:ext>
                  </a:extLst>
                </a:gridCol>
                <a:gridCol w="1316736">
                  <a:extLst>
                    <a:ext uri="{9D8B030D-6E8A-4147-A177-3AD203B41FA5}">
                      <a16:colId xmlns:a16="http://schemas.microsoft.com/office/drawing/2014/main" val="1294674787"/>
                    </a:ext>
                  </a:extLst>
                </a:gridCol>
                <a:gridCol w="1316736">
                  <a:extLst>
                    <a:ext uri="{9D8B030D-6E8A-4147-A177-3AD203B41FA5}">
                      <a16:colId xmlns:a16="http://schemas.microsoft.com/office/drawing/2014/main" val="2851682949"/>
                    </a:ext>
                  </a:extLst>
                </a:gridCol>
                <a:gridCol w="1316736">
                  <a:extLst>
                    <a:ext uri="{9D8B030D-6E8A-4147-A177-3AD203B41FA5}">
                      <a16:colId xmlns:a16="http://schemas.microsoft.com/office/drawing/2014/main" val="1066252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1443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- 2025-03-22 11:35:00</a:t>
                      </a:r>
                      <a:r>
                        <a:rPr kumimoji="0" lang="de-DE" sz="1000" b="0" i="0" u="none" strike="noStrike" kern="1200" cap="none" spc="0" normalizeH="0" baseline="0" noProof="0">
                          <a:ln>
                            <a:noFill/>
                          </a:ln>
                          <a:solidFill>
                            <a:prstClr val="black"/>
                          </a:solidFill>
                          <a:effectLst/>
                          <a:uLnTx/>
                          <a:uFillTx/>
                          <a:latin typeface="Calibri"/>
                          <a:ea typeface="+mn-ea"/>
                          <a:cs typeface="+mn-cs"/>
                        </a:rPr>
                        <a:t>
 Würdest du dich trauen, diese Sprünge mit dem BMX zu machen – trotz Höhenangst? 🚴‍♂️💨
Jimi schon – und er ist gerade mal 16! In der BMX-Szene gilt er als großes Talent, vor allem für hohe und weite Sprünge. 😱
Seine Tricks zeigt er in den größten Hallen Deutschlands. Immer an seiner Seite: sein Papa 👨‍👦❤️ – und genau das macht Jimi richtig glücklich.
#BMX #Talent #Action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9312</a:t>
                      </a:r>
                    </a:p>
                  </a:txBody>
                  <a:tcPr/>
                </a:tc>
                <a:extLst>
                  <a:ext uri="{0D108BD9-81ED-4DB2-BD59-A6C34878D82A}">
                    <a16:rowId xmlns:a16="http://schemas.microsoft.com/office/drawing/2014/main" val="158235143"/>
                  </a:ext>
                </a:extLst>
              </a:tr>
            </a:tbl>
          </a:graphicData>
        </a:graphic>
      </p:graphicFrame>
      <p:sp>
        <p:nvSpPr>
          <p:cNvPr id="4" name="Text Placeholder 3">
            <a:extLst>
              <a:ext uri="{FF2B5EF4-FFF2-40B4-BE49-F238E27FC236}">
                <a16:creationId xmlns:a16="http://schemas.microsoft.com/office/drawing/2014/main" id="{8950F040-4C16-46E6-8DA9-B58022FF9AAD}"/>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1637297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0C11-154E-40AB-91F2-5B67479F2BF3}"/>
              </a:ext>
            </a:extLst>
          </p:cNvPr>
          <p:cNvSpPr>
            <a:spLocks noGrp="1"/>
          </p:cNvSpPr>
          <p:nvPr>
            <p:ph type="title"/>
          </p:nvPr>
        </p:nvSpPr>
        <p:spPr/>
        <p:txBody>
          <a:bodyPr/>
          <a:lstStyle/>
          <a:p>
            <a:r>
              <a:rPr lang="de-DE"/>
              <a:t>Instagram Alle Posts des Zeitraums (mit Total Interactions) | lokalzeit - 20 of 20</a:t>
            </a:r>
            <a:endParaRPr lang="en-US"/>
          </a:p>
        </p:txBody>
      </p:sp>
      <p:graphicFrame>
        <p:nvGraphicFramePr>
          <p:cNvPr id="5" name="Table Placeholder 4">
            <a:extLst>
              <a:ext uri="{FF2B5EF4-FFF2-40B4-BE49-F238E27FC236}">
                <a16:creationId xmlns:a16="http://schemas.microsoft.com/office/drawing/2014/main" id="{38E319BA-D123-48C9-B1E9-47C0D5BA824A}"/>
              </a:ext>
            </a:extLst>
          </p:cNvPr>
          <p:cNvGraphicFramePr>
            <a:graphicFrameLocks noGrp="1"/>
          </p:cNvGraphicFramePr>
          <p:nvPr>
            <p:ph type="tbl" sz="quarter" idx="13"/>
            <p:extLst>
              <p:ext uri="{D42A27DB-BD31-4B8C-83A1-F6EECF244321}">
                <p14:modId xmlns:p14="http://schemas.microsoft.com/office/powerpoint/2010/main" val="3437306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77335059"/>
                    </a:ext>
                  </a:extLst>
                </a:gridCol>
                <a:gridCol w="1316736">
                  <a:extLst>
                    <a:ext uri="{9D8B030D-6E8A-4147-A177-3AD203B41FA5}">
                      <a16:colId xmlns:a16="http://schemas.microsoft.com/office/drawing/2014/main" val="196727812"/>
                    </a:ext>
                  </a:extLst>
                </a:gridCol>
                <a:gridCol w="1316736">
                  <a:extLst>
                    <a:ext uri="{9D8B030D-6E8A-4147-A177-3AD203B41FA5}">
                      <a16:colId xmlns:a16="http://schemas.microsoft.com/office/drawing/2014/main" val="1961118232"/>
                    </a:ext>
                  </a:extLst>
                </a:gridCol>
                <a:gridCol w="1316736">
                  <a:extLst>
                    <a:ext uri="{9D8B030D-6E8A-4147-A177-3AD203B41FA5}">
                      <a16:colId xmlns:a16="http://schemas.microsoft.com/office/drawing/2014/main" val="365877576"/>
                    </a:ext>
                  </a:extLst>
                </a:gridCol>
                <a:gridCol w="1316736">
                  <a:extLst>
                    <a:ext uri="{9D8B030D-6E8A-4147-A177-3AD203B41FA5}">
                      <a16:colId xmlns:a16="http://schemas.microsoft.com/office/drawing/2014/main" val="253770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3604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- 2025-03-22 16:17:53</a:t>
                      </a:r>
                      <a:r>
                        <a:rPr kumimoji="0" lang="de-DE" sz="1000" b="0" i="0" u="none" strike="noStrike" kern="1200" cap="none" spc="0" normalizeH="0" baseline="0" noProof="0">
                          <a:ln>
                            <a:noFill/>
                          </a:ln>
                          <a:solidFill>
                            <a:prstClr val="black"/>
                          </a:solidFill>
                          <a:effectLst/>
                          <a:uLnTx/>
                          <a:uFillTx/>
                          <a:latin typeface="Calibri"/>
                          <a:ea typeface="+mn-ea"/>
                          <a:cs typeface="+mn-cs"/>
                        </a:rPr>
                        <a:t>
 Welches Spiel darf bei einem Spieleabend deiner Meinung nach nicht fehlen? 
Im Kölner Museum Schnütgen trifft Mittelalter auf Gaming! 🎮Die Museumstüren öffnen sich für den ersten Brettspieleabend der Geschichte. Zwischen historischen Ausstellungsstücken tauchen Besucherinnen und Besucher in die Welt mittelalterlicher Spiele ein - mit Führungen, Vorträgen und jeder Menge Spielspaß im Foyer. Lukas von boardgame_historian hat das Event mitorganisiert 🎲
👩🏼‍💻 Autorin: Mathilda Lehnigk 
#MuseumSchnütgen #Mittelalter #Gaming #Brettspiele #KölnerLeben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8904</a:t>
                      </a:r>
                    </a:p>
                  </a:txBody>
                  <a:tcPr/>
                </a:tc>
                <a:extLst>
                  <a:ext uri="{0D108BD9-81ED-4DB2-BD59-A6C34878D82A}">
                    <a16:rowId xmlns:a16="http://schemas.microsoft.com/office/drawing/2014/main" val="1667094838"/>
                  </a:ext>
                </a:extLst>
              </a:tr>
            </a:tbl>
          </a:graphicData>
        </a:graphic>
      </p:graphicFrame>
      <p:sp>
        <p:nvSpPr>
          <p:cNvPr id="4" name="Text Placeholder 3">
            <a:extLst>
              <a:ext uri="{FF2B5EF4-FFF2-40B4-BE49-F238E27FC236}">
                <a16:creationId xmlns:a16="http://schemas.microsoft.com/office/drawing/2014/main" id="{0559856C-9329-425F-A767-C683B3F996E5}"/>
              </a:ext>
            </a:extLst>
          </p:cNvPr>
          <p:cNvSpPr>
            <a:spLocks noGrp="1"/>
          </p:cNvSpPr>
          <p:nvPr>
            <p:ph type="body" sz="quarter" idx="14"/>
          </p:nvPr>
        </p:nvSpPr>
        <p:spPr/>
        <p:txBody>
          <a:bodyPr/>
          <a:lstStyle/>
          <a:p>
            <a:r>
              <a:rPr lang="en-US"/>
              <a:t>17/03/2025 - 23/03/2025</a:t>
            </a:r>
          </a:p>
        </p:txBody>
      </p:sp>
    </p:spTree>
    <p:extLst>
      <p:ext uri="{BB962C8B-B14F-4D97-AF65-F5344CB8AC3E}">
        <p14:creationId xmlns:p14="http://schemas.microsoft.com/office/powerpoint/2010/main" val="23041488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2809</Words>
  <Application>Microsoft Office PowerPoint</Application>
  <PresentationFormat>On-screen Show (4:3)</PresentationFormat>
  <Paragraphs>240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Alle Posts des Zeitraums (mit Total Interactions) | lokalzeit - 1 of 20</vt:lpstr>
      <vt:lpstr>Instagram Alle Posts des Zeitraums (mit Total Interactions) | lokalzeit - 2 of 20</vt:lpstr>
      <vt:lpstr>Instagram Alle Posts des Zeitraums (mit Total Interactions) | lokalzeit - 3 of 20</vt:lpstr>
      <vt:lpstr>Instagram Alle Posts des Zeitraums (mit Total Interactions) | lokalzeit - 4 of 20</vt:lpstr>
      <vt:lpstr>Instagram Alle Posts des Zeitraums (mit Total Interactions) | lokalzeit - 5 of 20</vt:lpstr>
      <vt:lpstr>Instagram Alle Posts des Zeitraums (mit Total Interactions) | lokalzeit - 6 of 20</vt:lpstr>
      <vt:lpstr>Instagram Alle Posts des Zeitraums (mit Total Interactions) | lokalzeit - 7 of 20</vt:lpstr>
      <vt:lpstr>Instagram Alle Posts des Zeitraums (mit Total Interactions) | lokalzeit - 8 of 20</vt:lpstr>
      <vt:lpstr>Instagram Alle Posts des Zeitraums (mit Total Interactions) | lokalzeit - 9 of 20</vt:lpstr>
      <vt:lpstr>Instagram Alle Posts des Zeitraums (mit Total Interactions) | lokalzeit - 10 of 20</vt:lpstr>
      <vt:lpstr>Instagram Alle Posts des Zeitraums (mit Total Interactions) | lokalzeit - 11 of 20</vt:lpstr>
      <vt:lpstr>Instagram Alle Posts des Zeitraums (mit Total Interactions) | lokalzeit - 12 of 20</vt:lpstr>
      <vt:lpstr>Instagram Alle Posts des Zeitraums (mit Total Interactions) | lokalzeit - 13 of 20</vt:lpstr>
      <vt:lpstr>Instagram Alle Posts des Zeitraums (mit Total Interactions) | lokalzeit - 14 of 20</vt:lpstr>
      <vt:lpstr>Instagram Alle Posts des Zeitraums (mit Total Interactions) | lokalzeit - 15 of 20</vt:lpstr>
      <vt:lpstr>Instagram Alle Posts des Zeitraums (mit Total Interactions) | lokalzeit - 16 of 20</vt:lpstr>
      <vt:lpstr>Instagram Alle Posts des Zeitraums (mit Total Interactions) | lokalzeit - 17 of 20</vt:lpstr>
      <vt:lpstr>Instagram Alle Posts des Zeitraums (mit Total Interactions) | lokalzeit - 18 of 20</vt:lpstr>
      <vt:lpstr>Instagram Alle Posts des Zeitraums (mit Total Interactions) | lokalzeit - 19 of 20</vt:lpstr>
      <vt:lpstr>Instagram Alle Posts des Zeitraums (mit Total Interactions)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20</dc:title>
  <dc:creator>Frederik Born</dc:creator>
  <cp:lastModifiedBy>Frederik Born</cp:lastModifiedBy>
  <cp:revision>1</cp:revision>
  <dcterms:created xsi:type="dcterms:W3CDTF">2025-03-25T14:09:45Z</dcterms:created>
  <dcterms:modified xsi:type="dcterms:W3CDTF">2025-03-25T14:10:44Z</dcterms:modified>
</cp:coreProperties>
</file>