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D9B15-7C80-495E-88DA-D4342FC4C991}"/>
              </a:ext>
            </a:extLst>
          </p:cNvPr>
          <p:cNvSpPr>
            <a:spLocks noGrp="1"/>
          </p:cNvSpPr>
          <p:nvPr>
            <p:ph type="title"/>
          </p:nvPr>
        </p:nvSpPr>
        <p:spPr/>
        <p:txBody>
          <a:bodyPr/>
          <a:lstStyle/>
          <a:p>
            <a:r>
              <a:rPr lang="en-US"/>
              <a:t>Instagram Posts Table (mit Shares) | 01.2.34. WDR Lokalzeit - 1 of 19</a:t>
            </a:r>
          </a:p>
        </p:txBody>
      </p:sp>
      <p:graphicFrame>
        <p:nvGraphicFramePr>
          <p:cNvPr id="5" name="Table Placeholder 4">
            <a:extLst>
              <a:ext uri="{FF2B5EF4-FFF2-40B4-BE49-F238E27FC236}">
                <a16:creationId xmlns:a16="http://schemas.microsoft.com/office/drawing/2014/main" id="{1EED92E4-7130-4495-AAAC-0504F01ADDFC}"/>
              </a:ext>
            </a:extLst>
          </p:cNvPr>
          <p:cNvGraphicFramePr>
            <a:graphicFrameLocks noGrp="1"/>
          </p:cNvGraphicFramePr>
          <p:nvPr>
            <p:ph type="tbl" sz="quarter" idx="13"/>
            <p:extLst>
              <p:ext uri="{D42A27DB-BD31-4B8C-83A1-F6EECF244321}">
                <p14:modId xmlns:p14="http://schemas.microsoft.com/office/powerpoint/2010/main" val="2437719112"/>
              </p:ext>
            </p:extLst>
          </p:nvPr>
        </p:nvGraphicFramePr>
        <p:xfrm>
          <a:off x="457200" y="1731963"/>
          <a:ext cx="7488936" cy="1463040"/>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23808031"/>
                    </a:ext>
                  </a:extLst>
                </a:gridCol>
                <a:gridCol w="987552">
                  <a:extLst>
                    <a:ext uri="{9D8B030D-6E8A-4147-A177-3AD203B41FA5}">
                      <a16:colId xmlns:a16="http://schemas.microsoft.com/office/drawing/2014/main" val="4076328917"/>
                    </a:ext>
                  </a:extLst>
                </a:gridCol>
                <a:gridCol w="1316736">
                  <a:extLst>
                    <a:ext uri="{9D8B030D-6E8A-4147-A177-3AD203B41FA5}">
                      <a16:colId xmlns:a16="http://schemas.microsoft.com/office/drawing/2014/main" val="1499282043"/>
                    </a:ext>
                  </a:extLst>
                </a:gridCol>
                <a:gridCol w="411480">
                  <a:extLst>
                    <a:ext uri="{9D8B030D-6E8A-4147-A177-3AD203B41FA5}">
                      <a16:colId xmlns:a16="http://schemas.microsoft.com/office/drawing/2014/main" val="564487763"/>
                    </a:ext>
                  </a:extLst>
                </a:gridCol>
                <a:gridCol w="411480">
                  <a:extLst>
                    <a:ext uri="{9D8B030D-6E8A-4147-A177-3AD203B41FA5}">
                      <a16:colId xmlns:a16="http://schemas.microsoft.com/office/drawing/2014/main" val="2904625724"/>
                    </a:ext>
                  </a:extLst>
                </a:gridCol>
                <a:gridCol w="411480">
                  <a:extLst>
                    <a:ext uri="{9D8B030D-6E8A-4147-A177-3AD203B41FA5}">
                      <a16:colId xmlns:a16="http://schemas.microsoft.com/office/drawing/2014/main" val="783665404"/>
                    </a:ext>
                  </a:extLst>
                </a:gridCol>
                <a:gridCol w="411480">
                  <a:extLst>
                    <a:ext uri="{9D8B030D-6E8A-4147-A177-3AD203B41FA5}">
                      <a16:colId xmlns:a16="http://schemas.microsoft.com/office/drawing/2014/main" val="3408012552"/>
                    </a:ext>
                  </a:extLst>
                </a:gridCol>
                <a:gridCol w="411480">
                  <a:extLst>
                    <a:ext uri="{9D8B030D-6E8A-4147-A177-3AD203B41FA5}">
                      <a16:colId xmlns:a16="http://schemas.microsoft.com/office/drawing/2014/main" val="418539177"/>
                    </a:ext>
                  </a:extLst>
                </a:gridCol>
                <a:gridCol w="411480">
                  <a:extLst>
                    <a:ext uri="{9D8B030D-6E8A-4147-A177-3AD203B41FA5}">
                      <a16:colId xmlns:a16="http://schemas.microsoft.com/office/drawing/2014/main" val="3623024706"/>
                    </a:ext>
                  </a:extLst>
                </a:gridCol>
                <a:gridCol w="411480">
                  <a:extLst>
                    <a:ext uri="{9D8B030D-6E8A-4147-A177-3AD203B41FA5}">
                      <a16:colId xmlns:a16="http://schemas.microsoft.com/office/drawing/2014/main" val="3996375321"/>
                    </a:ext>
                  </a:extLst>
                </a:gridCol>
                <a:gridCol w="411480">
                  <a:extLst>
                    <a:ext uri="{9D8B030D-6E8A-4147-A177-3AD203B41FA5}">
                      <a16:colId xmlns:a16="http://schemas.microsoft.com/office/drawing/2014/main" val="3870159302"/>
                    </a:ext>
                  </a:extLst>
                </a:gridCol>
                <a:gridCol w="411480">
                  <a:extLst>
                    <a:ext uri="{9D8B030D-6E8A-4147-A177-3AD203B41FA5}">
                      <a16:colId xmlns:a16="http://schemas.microsoft.com/office/drawing/2014/main" val="4233292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73769211"/>
                  </a:ext>
                </a:extLst>
              </a:tr>
            </a:tbl>
          </a:graphicData>
        </a:graphic>
      </p:graphicFrame>
      <p:sp>
        <p:nvSpPr>
          <p:cNvPr id="4" name="Text Placeholder 3">
            <a:extLst>
              <a:ext uri="{FF2B5EF4-FFF2-40B4-BE49-F238E27FC236}">
                <a16:creationId xmlns:a16="http://schemas.microsoft.com/office/drawing/2014/main" id="{2D101ADB-6F6F-4125-B7EF-3A87348113AD}"/>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616140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1B5C2-F4B9-4E71-A606-9046E926D473}"/>
              </a:ext>
            </a:extLst>
          </p:cNvPr>
          <p:cNvSpPr>
            <a:spLocks noGrp="1"/>
          </p:cNvSpPr>
          <p:nvPr>
            <p:ph type="title"/>
          </p:nvPr>
        </p:nvSpPr>
        <p:spPr/>
        <p:txBody>
          <a:bodyPr/>
          <a:lstStyle/>
          <a:p>
            <a:r>
              <a:rPr lang="en-US"/>
              <a:t>Instagram Posts Table (mit Shares) | 01.2.34. WDR Lokalzeit - 2 of 19</a:t>
            </a:r>
          </a:p>
        </p:txBody>
      </p:sp>
      <p:graphicFrame>
        <p:nvGraphicFramePr>
          <p:cNvPr id="5" name="Table Placeholder 4">
            <a:extLst>
              <a:ext uri="{FF2B5EF4-FFF2-40B4-BE49-F238E27FC236}">
                <a16:creationId xmlns:a16="http://schemas.microsoft.com/office/drawing/2014/main" id="{74A08C1D-6059-4019-8EA1-3D38E13E919C}"/>
              </a:ext>
            </a:extLst>
          </p:cNvPr>
          <p:cNvGraphicFramePr>
            <a:graphicFrameLocks noGrp="1"/>
          </p:cNvGraphicFramePr>
          <p:nvPr>
            <p:ph type="tbl" sz="quarter" idx="13"/>
            <p:extLst>
              <p:ext uri="{D42A27DB-BD31-4B8C-83A1-F6EECF244321}">
                <p14:modId xmlns:p14="http://schemas.microsoft.com/office/powerpoint/2010/main" val="2035157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12672720"/>
                    </a:ext>
                  </a:extLst>
                </a:gridCol>
                <a:gridCol w="987552">
                  <a:extLst>
                    <a:ext uri="{9D8B030D-6E8A-4147-A177-3AD203B41FA5}">
                      <a16:colId xmlns:a16="http://schemas.microsoft.com/office/drawing/2014/main" val="3828192426"/>
                    </a:ext>
                  </a:extLst>
                </a:gridCol>
                <a:gridCol w="1316736">
                  <a:extLst>
                    <a:ext uri="{9D8B030D-6E8A-4147-A177-3AD203B41FA5}">
                      <a16:colId xmlns:a16="http://schemas.microsoft.com/office/drawing/2014/main" val="3998977714"/>
                    </a:ext>
                  </a:extLst>
                </a:gridCol>
                <a:gridCol w="411480">
                  <a:extLst>
                    <a:ext uri="{9D8B030D-6E8A-4147-A177-3AD203B41FA5}">
                      <a16:colId xmlns:a16="http://schemas.microsoft.com/office/drawing/2014/main" val="138115451"/>
                    </a:ext>
                  </a:extLst>
                </a:gridCol>
                <a:gridCol w="411480">
                  <a:extLst>
                    <a:ext uri="{9D8B030D-6E8A-4147-A177-3AD203B41FA5}">
                      <a16:colId xmlns:a16="http://schemas.microsoft.com/office/drawing/2014/main" val="2451149320"/>
                    </a:ext>
                  </a:extLst>
                </a:gridCol>
                <a:gridCol w="411480">
                  <a:extLst>
                    <a:ext uri="{9D8B030D-6E8A-4147-A177-3AD203B41FA5}">
                      <a16:colId xmlns:a16="http://schemas.microsoft.com/office/drawing/2014/main" val="2783548033"/>
                    </a:ext>
                  </a:extLst>
                </a:gridCol>
                <a:gridCol w="411480">
                  <a:extLst>
                    <a:ext uri="{9D8B030D-6E8A-4147-A177-3AD203B41FA5}">
                      <a16:colId xmlns:a16="http://schemas.microsoft.com/office/drawing/2014/main" val="2260683492"/>
                    </a:ext>
                  </a:extLst>
                </a:gridCol>
                <a:gridCol w="411480">
                  <a:extLst>
                    <a:ext uri="{9D8B030D-6E8A-4147-A177-3AD203B41FA5}">
                      <a16:colId xmlns:a16="http://schemas.microsoft.com/office/drawing/2014/main" val="2046627901"/>
                    </a:ext>
                  </a:extLst>
                </a:gridCol>
                <a:gridCol w="411480">
                  <a:extLst>
                    <a:ext uri="{9D8B030D-6E8A-4147-A177-3AD203B41FA5}">
                      <a16:colId xmlns:a16="http://schemas.microsoft.com/office/drawing/2014/main" val="1546693134"/>
                    </a:ext>
                  </a:extLst>
                </a:gridCol>
                <a:gridCol w="411480">
                  <a:extLst>
                    <a:ext uri="{9D8B030D-6E8A-4147-A177-3AD203B41FA5}">
                      <a16:colId xmlns:a16="http://schemas.microsoft.com/office/drawing/2014/main" val="1061447303"/>
                    </a:ext>
                  </a:extLst>
                </a:gridCol>
                <a:gridCol w="411480">
                  <a:extLst>
                    <a:ext uri="{9D8B030D-6E8A-4147-A177-3AD203B41FA5}">
                      <a16:colId xmlns:a16="http://schemas.microsoft.com/office/drawing/2014/main" val="3951046081"/>
                    </a:ext>
                  </a:extLst>
                </a:gridCol>
                <a:gridCol w="411480">
                  <a:extLst>
                    <a:ext uri="{9D8B030D-6E8A-4147-A177-3AD203B41FA5}">
                      <a16:colId xmlns:a16="http://schemas.microsoft.com/office/drawing/2014/main" val="3284876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66932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- 2025-03-14 12:55:00</a:t>
                      </a:r>
                      <a:r>
                        <a:rPr kumimoji="0" lang="de-DE" sz="1000" b="0" i="0" u="none" strike="noStrike" kern="1200" cap="none" spc="0" normalizeH="0" baseline="0" noProof="0">
                          <a:ln>
                            <a:noFill/>
                          </a:ln>
                          <a:solidFill>
                            <a:prstClr val="black"/>
                          </a:solidFill>
                          <a:effectLst/>
                          <a:uLnTx/>
                          <a:uFillTx/>
                          <a:latin typeface="Calibri"/>
                          <a:ea typeface="+mn-ea"/>
                          <a:cs typeface="+mn-cs"/>
                        </a:rPr>
                        <a:t>
 DIY für Frühchen und Sternenkinder! ✨
Rosemarie Schuster hat vor 15 Jahren einen Deal mit Gott gemacht: Wenn er ihr ihren schwerkranken Mann lässt, handarbeitet sie ehrenamtlich.  
Seitdem produziert sie winzige Strampler, Mützchen, Decken und versorgt etliche Kliniken im Köln-Bonner-Raum. Immer mehr Menschen unterstützen sie. Für Eltern sind ihre Handarbeiten eine wertvolle Erinnerung und oft das einzige Andenken an die Klinikzeit. ♥️
#Lokalzeit #WDR #ARD #Frühchen #Sternenkind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https://quintly-eu-image-storage.s3.amazonaws.com/60b0c1ceafa7b1885479f8b118a661a3/a2e0b6fd66dd2370c7d2308c8f5114e0.jpg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273813</a:t>
                      </a:r>
                    </a:p>
                  </a:txBody>
                  <a:tcPr/>
                </a:tc>
                <a:extLst>
                  <a:ext uri="{0D108BD9-81ED-4DB2-BD59-A6C34878D82A}">
                    <a16:rowId xmlns:a16="http://schemas.microsoft.com/office/drawing/2014/main" val="3319551086"/>
                  </a:ext>
                </a:extLst>
              </a:tr>
            </a:tbl>
          </a:graphicData>
        </a:graphic>
      </p:graphicFrame>
      <p:sp>
        <p:nvSpPr>
          <p:cNvPr id="4" name="Text Placeholder 3">
            <a:extLst>
              <a:ext uri="{FF2B5EF4-FFF2-40B4-BE49-F238E27FC236}">
                <a16:creationId xmlns:a16="http://schemas.microsoft.com/office/drawing/2014/main" id="{0E2EC7A1-CA03-4657-A3B8-48ED88AF4690}"/>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3755285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F2350-FEF5-4A96-A180-D15887A7891A}"/>
              </a:ext>
            </a:extLst>
          </p:cNvPr>
          <p:cNvSpPr>
            <a:spLocks noGrp="1"/>
          </p:cNvSpPr>
          <p:nvPr>
            <p:ph type="title"/>
          </p:nvPr>
        </p:nvSpPr>
        <p:spPr/>
        <p:txBody>
          <a:bodyPr/>
          <a:lstStyle/>
          <a:p>
            <a:r>
              <a:rPr lang="en-US"/>
              <a:t>Instagram Posts Table (mit Shares) | 01.2.34. WDR Lokalzeit - 3 of 19</a:t>
            </a:r>
          </a:p>
        </p:txBody>
      </p:sp>
      <p:graphicFrame>
        <p:nvGraphicFramePr>
          <p:cNvPr id="5" name="Table Placeholder 4">
            <a:extLst>
              <a:ext uri="{FF2B5EF4-FFF2-40B4-BE49-F238E27FC236}">
                <a16:creationId xmlns:a16="http://schemas.microsoft.com/office/drawing/2014/main" id="{3097D386-6124-4DCB-B55A-AAFEA73A3135}"/>
              </a:ext>
            </a:extLst>
          </p:cNvPr>
          <p:cNvGraphicFramePr>
            <a:graphicFrameLocks noGrp="1"/>
          </p:cNvGraphicFramePr>
          <p:nvPr>
            <p:ph type="tbl" sz="quarter" idx="13"/>
            <p:extLst>
              <p:ext uri="{D42A27DB-BD31-4B8C-83A1-F6EECF244321}">
                <p14:modId xmlns:p14="http://schemas.microsoft.com/office/powerpoint/2010/main" val="2804131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40398219"/>
                    </a:ext>
                  </a:extLst>
                </a:gridCol>
                <a:gridCol w="987552">
                  <a:extLst>
                    <a:ext uri="{9D8B030D-6E8A-4147-A177-3AD203B41FA5}">
                      <a16:colId xmlns:a16="http://schemas.microsoft.com/office/drawing/2014/main" val="1337376772"/>
                    </a:ext>
                  </a:extLst>
                </a:gridCol>
                <a:gridCol w="1316736">
                  <a:extLst>
                    <a:ext uri="{9D8B030D-6E8A-4147-A177-3AD203B41FA5}">
                      <a16:colId xmlns:a16="http://schemas.microsoft.com/office/drawing/2014/main" val="1090525703"/>
                    </a:ext>
                  </a:extLst>
                </a:gridCol>
                <a:gridCol w="411480">
                  <a:extLst>
                    <a:ext uri="{9D8B030D-6E8A-4147-A177-3AD203B41FA5}">
                      <a16:colId xmlns:a16="http://schemas.microsoft.com/office/drawing/2014/main" val="4123558761"/>
                    </a:ext>
                  </a:extLst>
                </a:gridCol>
                <a:gridCol w="411480">
                  <a:extLst>
                    <a:ext uri="{9D8B030D-6E8A-4147-A177-3AD203B41FA5}">
                      <a16:colId xmlns:a16="http://schemas.microsoft.com/office/drawing/2014/main" val="1615026797"/>
                    </a:ext>
                  </a:extLst>
                </a:gridCol>
                <a:gridCol w="411480">
                  <a:extLst>
                    <a:ext uri="{9D8B030D-6E8A-4147-A177-3AD203B41FA5}">
                      <a16:colId xmlns:a16="http://schemas.microsoft.com/office/drawing/2014/main" val="2154838937"/>
                    </a:ext>
                  </a:extLst>
                </a:gridCol>
                <a:gridCol w="411480">
                  <a:extLst>
                    <a:ext uri="{9D8B030D-6E8A-4147-A177-3AD203B41FA5}">
                      <a16:colId xmlns:a16="http://schemas.microsoft.com/office/drawing/2014/main" val="1310200081"/>
                    </a:ext>
                  </a:extLst>
                </a:gridCol>
                <a:gridCol w="411480">
                  <a:extLst>
                    <a:ext uri="{9D8B030D-6E8A-4147-A177-3AD203B41FA5}">
                      <a16:colId xmlns:a16="http://schemas.microsoft.com/office/drawing/2014/main" val="2349764835"/>
                    </a:ext>
                  </a:extLst>
                </a:gridCol>
                <a:gridCol w="411480">
                  <a:extLst>
                    <a:ext uri="{9D8B030D-6E8A-4147-A177-3AD203B41FA5}">
                      <a16:colId xmlns:a16="http://schemas.microsoft.com/office/drawing/2014/main" val="1362797461"/>
                    </a:ext>
                  </a:extLst>
                </a:gridCol>
                <a:gridCol w="411480">
                  <a:extLst>
                    <a:ext uri="{9D8B030D-6E8A-4147-A177-3AD203B41FA5}">
                      <a16:colId xmlns:a16="http://schemas.microsoft.com/office/drawing/2014/main" val="3073032808"/>
                    </a:ext>
                  </a:extLst>
                </a:gridCol>
                <a:gridCol w="411480">
                  <a:extLst>
                    <a:ext uri="{9D8B030D-6E8A-4147-A177-3AD203B41FA5}">
                      <a16:colId xmlns:a16="http://schemas.microsoft.com/office/drawing/2014/main" val="3979741914"/>
                    </a:ext>
                  </a:extLst>
                </a:gridCol>
                <a:gridCol w="411480">
                  <a:extLst>
                    <a:ext uri="{9D8B030D-6E8A-4147-A177-3AD203B41FA5}">
                      <a16:colId xmlns:a16="http://schemas.microsoft.com/office/drawing/2014/main" val="1835963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74111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- 2025-03-16 13:57:54</a:t>
                      </a:r>
                      <a:r>
                        <a:rPr kumimoji="0" lang="de-DE" sz="1000" b="0" i="0" u="none" strike="noStrike" kern="1200" cap="none" spc="0" normalizeH="0" baseline="0" noProof="0">
                          <a:ln>
                            <a:noFill/>
                          </a:ln>
                          <a:solidFill>
                            <a:prstClr val="black"/>
                          </a:solidFill>
                          <a:effectLst/>
                          <a:uLnTx/>
                          <a:uFillTx/>
                          <a:latin typeface="Calibri"/>
                          <a:ea typeface="+mn-ea"/>
                          <a:cs typeface="+mn-cs"/>
                        </a:rPr>
                        <a:t>
 Welche deiner Freund:innen würdest du vorstellen? 👀
In Köln könnt ihr eure Single-Freunde auf der Bühne anderen Singles präsentieren. Einmal im Monat könnt ihr bei der Veranstaltung „Kennt ihr schon…?“ Matchmaker spielen. Die nächste Ausgabe im Sektor gibt’s am 14. April im Club Bahnhof Ehrenfeld. 
🧑‍💻Autor: Martin Heuchel 
#Köln #Dating #Kenntihrschon #reallife #Lokalzeit #1LIVE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https://quintly-eu-image-storage.s3.amazonaws.com/60b0c1ceafa7b1885479f8b118a661a3/df8730aca4269963939722d9ab235f18.jpg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213410</a:t>
                      </a:r>
                    </a:p>
                  </a:txBody>
                  <a:tcPr/>
                </a:tc>
                <a:extLst>
                  <a:ext uri="{0D108BD9-81ED-4DB2-BD59-A6C34878D82A}">
                    <a16:rowId xmlns:a16="http://schemas.microsoft.com/office/drawing/2014/main" val="3594590720"/>
                  </a:ext>
                </a:extLst>
              </a:tr>
            </a:tbl>
          </a:graphicData>
        </a:graphic>
      </p:graphicFrame>
      <p:sp>
        <p:nvSpPr>
          <p:cNvPr id="4" name="Text Placeholder 3">
            <a:extLst>
              <a:ext uri="{FF2B5EF4-FFF2-40B4-BE49-F238E27FC236}">
                <a16:creationId xmlns:a16="http://schemas.microsoft.com/office/drawing/2014/main" id="{CCA56E06-F937-4EAF-AEA0-FC20A6034709}"/>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4068856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A76F8-4BBA-4163-B7CF-A379E4DC7F54}"/>
              </a:ext>
            </a:extLst>
          </p:cNvPr>
          <p:cNvSpPr>
            <a:spLocks noGrp="1"/>
          </p:cNvSpPr>
          <p:nvPr>
            <p:ph type="title"/>
          </p:nvPr>
        </p:nvSpPr>
        <p:spPr/>
        <p:txBody>
          <a:bodyPr/>
          <a:lstStyle/>
          <a:p>
            <a:r>
              <a:rPr lang="en-US"/>
              <a:t>Instagram Posts Table (mit Shares) | 01.2.34. WDR Lokalzeit - 4 of 19</a:t>
            </a:r>
          </a:p>
        </p:txBody>
      </p:sp>
      <p:graphicFrame>
        <p:nvGraphicFramePr>
          <p:cNvPr id="5" name="Table Placeholder 4">
            <a:extLst>
              <a:ext uri="{FF2B5EF4-FFF2-40B4-BE49-F238E27FC236}">
                <a16:creationId xmlns:a16="http://schemas.microsoft.com/office/drawing/2014/main" id="{59517197-C24D-41D3-8841-C6ED57AC1C60}"/>
              </a:ext>
            </a:extLst>
          </p:cNvPr>
          <p:cNvGraphicFramePr>
            <a:graphicFrameLocks noGrp="1"/>
          </p:cNvGraphicFramePr>
          <p:nvPr>
            <p:ph type="tbl" sz="quarter" idx="13"/>
            <p:extLst>
              <p:ext uri="{D42A27DB-BD31-4B8C-83A1-F6EECF244321}">
                <p14:modId xmlns:p14="http://schemas.microsoft.com/office/powerpoint/2010/main" val="276588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21007129"/>
                    </a:ext>
                  </a:extLst>
                </a:gridCol>
                <a:gridCol w="987552">
                  <a:extLst>
                    <a:ext uri="{9D8B030D-6E8A-4147-A177-3AD203B41FA5}">
                      <a16:colId xmlns:a16="http://schemas.microsoft.com/office/drawing/2014/main" val="4225491084"/>
                    </a:ext>
                  </a:extLst>
                </a:gridCol>
                <a:gridCol w="1316736">
                  <a:extLst>
                    <a:ext uri="{9D8B030D-6E8A-4147-A177-3AD203B41FA5}">
                      <a16:colId xmlns:a16="http://schemas.microsoft.com/office/drawing/2014/main" val="2341323671"/>
                    </a:ext>
                  </a:extLst>
                </a:gridCol>
                <a:gridCol w="411480">
                  <a:extLst>
                    <a:ext uri="{9D8B030D-6E8A-4147-A177-3AD203B41FA5}">
                      <a16:colId xmlns:a16="http://schemas.microsoft.com/office/drawing/2014/main" val="1420732921"/>
                    </a:ext>
                  </a:extLst>
                </a:gridCol>
                <a:gridCol w="411480">
                  <a:extLst>
                    <a:ext uri="{9D8B030D-6E8A-4147-A177-3AD203B41FA5}">
                      <a16:colId xmlns:a16="http://schemas.microsoft.com/office/drawing/2014/main" val="630524131"/>
                    </a:ext>
                  </a:extLst>
                </a:gridCol>
                <a:gridCol w="411480">
                  <a:extLst>
                    <a:ext uri="{9D8B030D-6E8A-4147-A177-3AD203B41FA5}">
                      <a16:colId xmlns:a16="http://schemas.microsoft.com/office/drawing/2014/main" val="1805316123"/>
                    </a:ext>
                  </a:extLst>
                </a:gridCol>
                <a:gridCol w="411480">
                  <a:extLst>
                    <a:ext uri="{9D8B030D-6E8A-4147-A177-3AD203B41FA5}">
                      <a16:colId xmlns:a16="http://schemas.microsoft.com/office/drawing/2014/main" val="1000183660"/>
                    </a:ext>
                  </a:extLst>
                </a:gridCol>
                <a:gridCol w="411480">
                  <a:extLst>
                    <a:ext uri="{9D8B030D-6E8A-4147-A177-3AD203B41FA5}">
                      <a16:colId xmlns:a16="http://schemas.microsoft.com/office/drawing/2014/main" val="1876240687"/>
                    </a:ext>
                  </a:extLst>
                </a:gridCol>
                <a:gridCol w="411480">
                  <a:extLst>
                    <a:ext uri="{9D8B030D-6E8A-4147-A177-3AD203B41FA5}">
                      <a16:colId xmlns:a16="http://schemas.microsoft.com/office/drawing/2014/main" val="1629089124"/>
                    </a:ext>
                  </a:extLst>
                </a:gridCol>
                <a:gridCol w="411480">
                  <a:extLst>
                    <a:ext uri="{9D8B030D-6E8A-4147-A177-3AD203B41FA5}">
                      <a16:colId xmlns:a16="http://schemas.microsoft.com/office/drawing/2014/main" val="2296353882"/>
                    </a:ext>
                  </a:extLst>
                </a:gridCol>
                <a:gridCol w="411480">
                  <a:extLst>
                    <a:ext uri="{9D8B030D-6E8A-4147-A177-3AD203B41FA5}">
                      <a16:colId xmlns:a16="http://schemas.microsoft.com/office/drawing/2014/main" val="1721565827"/>
                    </a:ext>
                  </a:extLst>
                </a:gridCol>
                <a:gridCol w="411480">
                  <a:extLst>
                    <a:ext uri="{9D8B030D-6E8A-4147-A177-3AD203B41FA5}">
                      <a16:colId xmlns:a16="http://schemas.microsoft.com/office/drawing/2014/main" val="3347605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43962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- 2025-03-11 13:10:00</a:t>
                      </a:r>
                      <a:r>
                        <a:rPr kumimoji="0" lang="de-DE" sz="1000" b="0" i="0" u="none" strike="noStrike" kern="1200" cap="none" spc="0" normalizeH="0" baseline="0" noProof="0">
                          <a:ln>
                            <a:noFill/>
                          </a:ln>
                          <a:solidFill>
                            <a:prstClr val="black"/>
                          </a:solidFill>
                          <a:effectLst/>
                          <a:uLnTx/>
                          <a:uFillTx/>
                          <a:latin typeface="Calibri"/>
                          <a:ea typeface="+mn-ea"/>
                          <a:cs typeface="+mn-cs"/>
                        </a:rPr>
                        <a:t>
 Lotti Breuer arbeitet seit über 50 Jahren als Tagesmutter. 👩‍🍼
Derzeit betreut die 73-Jährige ihr 100. Kind und das trotz schwerer Schicksalsschläge. Ihre Geschichte zeigt, wie viel Kraft und Halt Kinder geben können. 👶✨
#Inspiration #Tagesmutter #Kinderbetreuung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https://quintly-eu-image-storage.s3.amazonaws.com/60b0c1ceafa7b1885479f8b118a661a3/55d57aab2505a92d01bfac1a0f993e04.jpg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4049169"/>
                  </a:ext>
                </a:extLst>
              </a:tr>
            </a:tbl>
          </a:graphicData>
        </a:graphic>
      </p:graphicFrame>
      <p:sp>
        <p:nvSpPr>
          <p:cNvPr id="4" name="Text Placeholder 3">
            <a:extLst>
              <a:ext uri="{FF2B5EF4-FFF2-40B4-BE49-F238E27FC236}">
                <a16:creationId xmlns:a16="http://schemas.microsoft.com/office/drawing/2014/main" id="{60681A9A-710A-4A36-A0F6-59BCD7FF0F0B}"/>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2230101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8910-838A-4863-9C85-B3754D35785A}"/>
              </a:ext>
            </a:extLst>
          </p:cNvPr>
          <p:cNvSpPr>
            <a:spLocks noGrp="1"/>
          </p:cNvSpPr>
          <p:nvPr>
            <p:ph type="title"/>
          </p:nvPr>
        </p:nvSpPr>
        <p:spPr/>
        <p:txBody>
          <a:bodyPr/>
          <a:lstStyle/>
          <a:p>
            <a:r>
              <a:rPr lang="en-US"/>
              <a:t>Instagram Posts Table (mit Shares) | 01.2.34. WDR Lokalzeit - 5 of 19</a:t>
            </a:r>
          </a:p>
        </p:txBody>
      </p:sp>
      <p:graphicFrame>
        <p:nvGraphicFramePr>
          <p:cNvPr id="5" name="Table Placeholder 4">
            <a:extLst>
              <a:ext uri="{FF2B5EF4-FFF2-40B4-BE49-F238E27FC236}">
                <a16:creationId xmlns:a16="http://schemas.microsoft.com/office/drawing/2014/main" id="{B4B01997-8CE9-435E-A294-7C7D334272C1}"/>
              </a:ext>
            </a:extLst>
          </p:cNvPr>
          <p:cNvGraphicFramePr>
            <a:graphicFrameLocks noGrp="1"/>
          </p:cNvGraphicFramePr>
          <p:nvPr>
            <p:ph type="tbl" sz="quarter" idx="13"/>
            <p:extLst>
              <p:ext uri="{D42A27DB-BD31-4B8C-83A1-F6EECF244321}">
                <p14:modId xmlns:p14="http://schemas.microsoft.com/office/powerpoint/2010/main" val="4242367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85061570"/>
                    </a:ext>
                  </a:extLst>
                </a:gridCol>
                <a:gridCol w="987552">
                  <a:extLst>
                    <a:ext uri="{9D8B030D-6E8A-4147-A177-3AD203B41FA5}">
                      <a16:colId xmlns:a16="http://schemas.microsoft.com/office/drawing/2014/main" val="2469161899"/>
                    </a:ext>
                  </a:extLst>
                </a:gridCol>
                <a:gridCol w="1316736">
                  <a:extLst>
                    <a:ext uri="{9D8B030D-6E8A-4147-A177-3AD203B41FA5}">
                      <a16:colId xmlns:a16="http://schemas.microsoft.com/office/drawing/2014/main" val="2319808464"/>
                    </a:ext>
                  </a:extLst>
                </a:gridCol>
                <a:gridCol w="411480">
                  <a:extLst>
                    <a:ext uri="{9D8B030D-6E8A-4147-A177-3AD203B41FA5}">
                      <a16:colId xmlns:a16="http://schemas.microsoft.com/office/drawing/2014/main" val="2534802435"/>
                    </a:ext>
                  </a:extLst>
                </a:gridCol>
                <a:gridCol w="411480">
                  <a:extLst>
                    <a:ext uri="{9D8B030D-6E8A-4147-A177-3AD203B41FA5}">
                      <a16:colId xmlns:a16="http://schemas.microsoft.com/office/drawing/2014/main" val="2885585942"/>
                    </a:ext>
                  </a:extLst>
                </a:gridCol>
                <a:gridCol w="411480">
                  <a:extLst>
                    <a:ext uri="{9D8B030D-6E8A-4147-A177-3AD203B41FA5}">
                      <a16:colId xmlns:a16="http://schemas.microsoft.com/office/drawing/2014/main" val="3773764067"/>
                    </a:ext>
                  </a:extLst>
                </a:gridCol>
                <a:gridCol w="411480">
                  <a:extLst>
                    <a:ext uri="{9D8B030D-6E8A-4147-A177-3AD203B41FA5}">
                      <a16:colId xmlns:a16="http://schemas.microsoft.com/office/drawing/2014/main" val="1433404956"/>
                    </a:ext>
                  </a:extLst>
                </a:gridCol>
                <a:gridCol w="411480">
                  <a:extLst>
                    <a:ext uri="{9D8B030D-6E8A-4147-A177-3AD203B41FA5}">
                      <a16:colId xmlns:a16="http://schemas.microsoft.com/office/drawing/2014/main" val="3904193932"/>
                    </a:ext>
                  </a:extLst>
                </a:gridCol>
                <a:gridCol w="411480">
                  <a:extLst>
                    <a:ext uri="{9D8B030D-6E8A-4147-A177-3AD203B41FA5}">
                      <a16:colId xmlns:a16="http://schemas.microsoft.com/office/drawing/2014/main" val="96503030"/>
                    </a:ext>
                  </a:extLst>
                </a:gridCol>
                <a:gridCol w="411480">
                  <a:extLst>
                    <a:ext uri="{9D8B030D-6E8A-4147-A177-3AD203B41FA5}">
                      <a16:colId xmlns:a16="http://schemas.microsoft.com/office/drawing/2014/main" val="1082387433"/>
                    </a:ext>
                  </a:extLst>
                </a:gridCol>
                <a:gridCol w="411480">
                  <a:extLst>
                    <a:ext uri="{9D8B030D-6E8A-4147-A177-3AD203B41FA5}">
                      <a16:colId xmlns:a16="http://schemas.microsoft.com/office/drawing/2014/main" val="2070698692"/>
                    </a:ext>
                  </a:extLst>
                </a:gridCol>
                <a:gridCol w="411480">
                  <a:extLst>
                    <a:ext uri="{9D8B030D-6E8A-4147-A177-3AD203B41FA5}">
                      <a16:colId xmlns:a16="http://schemas.microsoft.com/office/drawing/2014/main" val="2806330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76420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- 2025-03-13 12:55:00</a:t>
                      </a:r>
                      <a:r>
                        <a:rPr kumimoji="0" lang="de-DE" sz="1000" b="0" i="0" u="none" strike="noStrike" kern="1200" cap="none" spc="0" normalizeH="0" baseline="0" noProof="0">
                          <a:ln>
                            <a:noFill/>
                          </a:ln>
                          <a:solidFill>
                            <a:prstClr val="black"/>
                          </a:solidFill>
                          <a:effectLst/>
                          <a:uLnTx/>
                          <a:uFillTx/>
                          <a:latin typeface="Calibri"/>
                          <a:ea typeface="+mn-ea"/>
                          <a:cs typeface="+mn-cs"/>
                        </a:rPr>
                        <a:t>
 Leon Murschel aus Löhne ist der jüngste Hufschmied Deutschlands. 🐴 Mit gerade einmal 16 Jahren! 
In zwei Jahren, wenn Leon 18 ist und seine Ausbildung abgeschlossen hat, will er das Familienunternehmen von seinem Papa übernehmen. Mach weiter so, Leon! 💪🏻 
👨‍💻Autor: Luca Peters 
#Hufschmied #Ausbildung #Vlotho #Pferde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https://quintly-eu-image-storage.s3.amazonaws.com/60b0c1ceafa7b1885479f8b118a661a3/410f425c18629f62780c81bb25a87325.jpg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57504</a:t>
                      </a:r>
                    </a:p>
                  </a:txBody>
                  <a:tcPr/>
                </a:tc>
                <a:extLst>
                  <a:ext uri="{0D108BD9-81ED-4DB2-BD59-A6C34878D82A}">
                    <a16:rowId xmlns:a16="http://schemas.microsoft.com/office/drawing/2014/main" val="1846826708"/>
                  </a:ext>
                </a:extLst>
              </a:tr>
            </a:tbl>
          </a:graphicData>
        </a:graphic>
      </p:graphicFrame>
      <p:sp>
        <p:nvSpPr>
          <p:cNvPr id="4" name="Text Placeholder 3">
            <a:extLst>
              <a:ext uri="{FF2B5EF4-FFF2-40B4-BE49-F238E27FC236}">
                <a16:creationId xmlns:a16="http://schemas.microsoft.com/office/drawing/2014/main" id="{BB171888-4C5E-4A2E-AC54-C339DB7DE70F}"/>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3462504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36CD4-5EA5-45F4-81E0-60EAB1C7029E}"/>
              </a:ext>
            </a:extLst>
          </p:cNvPr>
          <p:cNvSpPr>
            <a:spLocks noGrp="1"/>
          </p:cNvSpPr>
          <p:nvPr>
            <p:ph type="title"/>
          </p:nvPr>
        </p:nvSpPr>
        <p:spPr/>
        <p:txBody>
          <a:bodyPr/>
          <a:lstStyle/>
          <a:p>
            <a:r>
              <a:rPr lang="en-US"/>
              <a:t>Instagram Posts Table (mit Shares) | 01.2.34. WDR Lokalzeit - 6 of 19</a:t>
            </a:r>
          </a:p>
        </p:txBody>
      </p:sp>
      <p:graphicFrame>
        <p:nvGraphicFramePr>
          <p:cNvPr id="5" name="Table Placeholder 4">
            <a:extLst>
              <a:ext uri="{FF2B5EF4-FFF2-40B4-BE49-F238E27FC236}">
                <a16:creationId xmlns:a16="http://schemas.microsoft.com/office/drawing/2014/main" id="{939818E5-1EE8-4E2E-84C3-9205221FD056}"/>
              </a:ext>
            </a:extLst>
          </p:cNvPr>
          <p:cNvGraphicFramePr>
            <a:graphicFrameLocks noGrp="1"/>
          </p:cNvGraphicFramePr>
          <p:nvPr>
            <p:ph type="tbl" sz="quarter" idx="13"/>
            <p:extLst>
              <p:ext uri="{D42A27DB-BD31-4B8C-83A1-F6EECF244321}">
                <p14:modId xmlns:p14="http://schemas.microsoft.com/office/powerpoint/2010/main" val="1553342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53293890"/>
                    </a:ext>
                  </a:extLst>
                </a:gridCol>
                <a:gridCol w="987552">
                  <a:extLst>
                    <a:ext uri="{9D8B030D-6E8A-4147-A177-3AD203B41FA5}">
                      <a16:colId xmlns:a16="http://schemas.microsoft.com/office/drawing/2014/main" val="3395047457"/>
                    </a:ext>
                  </a:extLst>
                </a:gridCol>
                <a:gridCol w="1316736">
                  <a:extLst>
                    <a:ext uri="{9D8B030D-6E8A-4147-A177-3AD203B41FA5}">
                      <a16:colId xmlns:a16="http://schemas.microsoft.com/office/drawing/2014/main" val="1143391815"/>
                    </a:ext>
                  </a:extLst>
                </a:gridCol>
                <a:gridCol w="411480">
                  <a:extLst>
                    <a:ext uri="{9D8B030D-6E8A-4147-A177-3AD203B41FA5}">
                      <a16:colId xmlns:a16="http://schemas.microsoft.com/office/drawing/2014/main" val="2126568254"/>
                    </a:ext>
                  </a:extLst>
                </a:gridCol>
                <a:gridCol w="411480">
                  <a:extLst>
                    <a:ext uri="{9D8B030D-6E8A-4147-A177-3AD203B41FA5}">
                      <a16:colId xmlns:a16="http://schemas.microsoft.com/office/drawing/2014/main" val="1181018579"/>
                    </a:ext>
                  </a:extLst>
                </a:gridCol>
                <a:gridCol w="411480">
                  <a:extLst>
                    <a:ext uri="{9D8B030D-6E8A-4147-A177-3AD203B41FA5}">
                      <a16:colId xmlns:a16="http://schemas.microsoft.com/office/drawing/2014/main" val="630511438"/>
                    </a:ext>
                  </a:extLst>
                </a:gridCol>
                <a:gridCol w="411480">
                  <a:extLst>
                    <a:ext uri="{9D8B030D-6E8A-4147-A177-3AD203B41FA5}">
                      <a16:colId xmlns:a16="http://schemas.microsoft.com/office/drawing/2014/main" val="4079465605"/>
                    </a:ext>
                  </a:extLst>
                </a:gridCol>
                <a:gridCol w="411480">
                  <a:extLst>
                    <a:ext uri="{9D8B030D-6E8A-4147-A177-3AD203B41FA5}">
                      <a16:colId xmlns:a16="http://schemas.microsoft.com/office/drawing/2014/main" val="3840590751"/>
                    </a:ext>
                  </a:extLst>
                </a:gridCol>
                <a:gridCol w="411480">
                  <a:extLst>
                    <a:ext uri="{9D8B030D-6E8A-4147-A177-3AD203B41FA5}">
                      <a16:colId xmlns:a16="http://schemas.microsoft.com/office/drawing/2014/main" val="349475194"/>
                    </a:ext>
                  </a:extLst>
                </a:gridCol>
                <a:gridCol w="411480">
                  <a:extLst>
                    <a:ext uri="{9D8B030D-6E8A-4147-A177-3AD203B41FA5}">
                      <a16:colId xmlns:a16="http://schemas.microsoft.com/office/drawing/2014/main" val="2854431756"/>
                    </a:ext>
                  </a:extLst>
                </a:gridCol>
                <a:gridCol w="411480">
                  <a:extLst>
                    <a:ext uri="{9D8B030D-6E8A-4147-A177-3AD203B41FA5}">
                      <a16:colId xmlns:a16="http://schemas.microsoft.com/office/drawing/2014/main" val="762565378"/>
                    </a:ext>
                  </a:extLst>
                </a:gridCol>
                <a:gridCol w="411480">
                  <a:extLst>
                    <a:ext uri="{9D8B030D-6E8A-4147-A177-3AD203B41FA5}">
                      <a16:colId xmlns:a16="http://schemas.microsoft.com/office/drawing/2014/main" val="3385588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15967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- 2025-03-10 10:41:32</a:t>
                      </a:r>
                      <a:r>
                        <a:rPr kumimoji="0" lang="de-DE" sz="1000" b="0" i="0" u="none" strike="noStrike" kern="1200" cap="none" spc="0" normalizeH="0" baseline="0" noProof="0">
                          <a:ln>
                            <a:noFill/>
                          </a:ln>
                          <a:solidFill>
                            <a:prstClr val="black"/>
                          </a:solidFill>
                          <a:effectLst/>
                          <a:uLnTx/>
                          <a:uFillTx/>
                          <a:latin typeface="Calibri"/>
                          <a:ea typeface="+mn-ea"/>
                          <a:cs typeface="+mn-cs"/>
                        </a:rPr>
                        <a:t>
 Mit welchem Beruf werde ich glücklich? Diese Frage hat sich auch Lukas gestellt und eine außergewöhnliche Lösung gefunden. 🤔 
Ein E-Bike oder Lastenrad zur Werkstatt bringen ist umständlich - gerade auf dem Land. Lukas baute seinen Van zur Rad-Werkstatt um und fährt seit fünf Jahren von Kunde zu Kunde. Er liebt die frische Luft und den direkten Kontakt. 🚲🍃🤝
👨‍💻 Autor: Marc-André Schröter 
#GuteIdee #Problemlöser #VanLife #Radwerkstatt #Schrauber #E-Bike #AufDemLand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https://quintly-eu-image-storage.s3.amazonaws.com/60b0c1ceafa7b1885479f8b118a661a3/f4a50c919e7cba82551556c7aae8a528.jpg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47385</a:t>
                      </a:r>
                    </a:p>
                  </a:txBody>
                  <a:tcPr/>
                </a:tc>
                <a:extLst>
                  <a:ext uri="{0D108BD9-81ED-4DB2-BD59-A6C34878D82A}">
                    <a16:rowId xmlns:a16="http://schemas.microsoft.com/office/drawing/2014/main" val="3046400859"/>
                  </a:ext>
                </a:extLst>
              </a:tr>
            </a:tbl>
          </a:graphicData>
        </a:graphic>
      </p:graphicFrame>
      <p:sp>
        <p:nvSpPr>
          <p:cNvPr id="4" name="Text Placeholder 3">
            <a:extLst>
              <a:ext uri="{FF2B5EF4-FFF2-40B4-BE49-F238E27FC236}">
                <a16:creationId xmlns:a16="http://schemas.microsoft.com/office/drawing/2014/main" id="{38238DE9-4A07-4B92-9DC8-E44716ECEF1D}"/>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3693141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59FB5-85AD-4285-BC83-04DFB2266914}"/>
              </a:ext>
            </a:extLst>
          </p:cNvPr>
          <p:cNvSpPr>
            <a:spLocks noGrp="1"/>
          </p:cNvSpPr>
          <p:nvPr>
            <p:ph type="title"/>
          </p:nvPr>
        </p:nvSpPr>
        <p:spPr/>
        <p:txBody>
          <a:bodyPr/>
          <a:lstStyle/>
          <a:p>
            <a:r>
              <a:rPr lang="en-US"/>
              <a:t>Instagram Posts Table (mit Shares) | 01.2.34. WDR Lokalzeit - 7 of 19</a:t>
            </a:r>
          </a:p>
        </p:txBody>
      </p:sp>
      <p:graphicFrame>
        <p:nvGraphicFramePr>
          <p:cNvPr id="5" name="Table Placeholder 4">
            <a:extLst>
              <a:ext uri="{FF2B5EF4-FFF2-40B4-BE49-F238E27FC236}">
                <a16:creationId xmlns:a16="http://schemas.microsoft.com/office/drawing/2014/main" id="{A9980756-7CE0-41E9-A14E-947D84CCF944}"/>
              </a:ext>
            </a:extLst>
          </p:cNvPr>
          <p:cNvGraphicFramePr>
            <a:graphicFrameLocks noGrp="1"/>
          </p:cNvGraphicFramePr>
          <p:nvPr>
            <p:ph type="tbl" sz="quarter" idx="13"/>
            <p:extLst>
              <p:ext uri="{D42A27DB-BD31-4B8C-83A1-F6EECF244321}">
                <p14:modId xmlns:p14="http://schemas.microsoft.com/office/powerpoint/2010/main" val="1134134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22158224"/>
                    </a:ext>
                  </a:extLst>
                </a:gridCol>
                <a:gridCol w="987552">
                  <a:extLst>
                    <a:ext uri="{9D8B030D-6E8A-4147-A177-3AD203B41FA5}">
                      <a16:colId xmlns:a16="http://schemas.microsoft.com/office/drawing/2014/main" val="1411515124"/>
                    </a:ext>
                  </a:extLst>
                </a:gridCol>
                <a:gridCol w="1316736">
                  <a:extLst>
                    <a:ext uri="{9D8B030D-6E8A-4147-A177-3AD203B41FA5}">
                      <a16:colId xmlns:a16="http://schemas.microsoft.com/office/drawing/2014/main" val="762500243"/>
                    </a:ext>
                  </a:extLst>
                </a:gridCol>
                <a:gridCol w="411480">
                  <a:extLst>
                    <a:ext uri="{9D8B030D-6E8A-4147-A177-3AD203B41FA5}">
                      <a16:colId xmlns:a16="http://schemas.microsoft.com/office/drawing/2014/main" val="3712248184"/>
                    </a:ext>
                  </a:extLst>
                </a:gridCol>
                <a:gridCol w="411480">
                  <a:extLst>
                    <a:ext uri="{9D8B030D-6E8A-4147-A177-3AD203B41FA5}">
                      <a16:colId xmlns:a16="http://schemas.microsoft.com/office/drawing/2014/main" val="1840575401"/>
                    </a:ext>
                  </a:extLst>
                </a:gridCol>
                <a:gridCol w="411480">
                  <a:extLst>
                    <a:ext uri="{9D8B030D-6E8A-4147-A177-3AD203B41FA5}">
                      <a16:colId xmlns:a16="http://schemas.microsoft.com/office/drawing/2014/main" val="929135352"/>
                    </a:ext>
                  </a:extLst>
                </a:gridCol>
                <a:gridCol w="411480">
                  <a:extLst>
                    <a:ext uri="{9D8B030D-6E8A-4147-A177-3AD203B41FA5}">
                      <a16:colId xmlns:a16="http://schemas.microsoft.com/office/drawing/2014/main" val="2128979258"/>
                    </a:ext>
                  </a:extLst>
                </a:gridCol>
                <a:gridCol w="411480">
                  <a:extLst>
                    <a:ext uri="{9D8B030D-6E8A-4147-A177-3AD203B41FA5}">
                      <a16:colId xmlns:a16="http://schemas.microsoft.com/office/drawing/2014/main" val="1056325213"/>
                    </a:ext>
                  </a:extLst>
                </a:gridCol>
                <a:gridCol w="411480">
                  <a:extLst>
                    <a:ext uri="{9D8B030D-6E8A-4147-A177-3AD203B41FA5}">
                      <a16:colId xmlns:a16="http://schemas.microsoft.com/office/drawing/2014/main" val="1540442839"/>
                    </a:ext>
                  </a:extLst>
                </a:gridCol>
                <a:gridCol w="411480">
                  <a:extLst>
                    <a:ext uri="{9D8B030D-6E8A-4147-A177-3AD203B41FA5}">
                      <a16:colId xmlns:a16="http://schemas.microsoft.com/office/drawing/2014/main" val="2015407166"/>
                    </a:ext>
                  </a:extLst>
                </a:gridCol>
                <a:gridCol w="411480">
                  <a:extLst>
                    <a:ext uri="{9D8B030D-6E8A-4147-A177-3AD203B41FA5}">
                      <a16:colId xmlns:a16="http://schemas.microsoft.com/office/drawing/2014/main" val="4195480369"/>
                    </a:ext>
                  </a:extLst>
                </a:gridCol>
                <a:gridCol w="411480">
                  <a:extLst>
                    <a:ext uri="{9D8B030D-6E8A-4147-A177-3AD203B41FA5}">
                      <a16:colId xmlns:a16="http://schemas.microsoft.com/office/drawing/2014/main" val="4246871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3501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- 2025-03-13 10:11:15</a:t>
                      </a:r>
                      <a:r>
                        <a:rPr kumimoji="0" lang="de-DE" sz="1000" b="0" i="0" u="none" strike="noStrike" kern="1200" cap="none" spc="0" normalizeH="0" baseline="0" noProof="0">
                          <a:ln>
                            <a:noFill/>
                          </a:ln>
                          <a:solidFill>
                            <a:prstClr val="black"/>
                          </a:solidFill>
                          <a:effectLst/>
                          <a:uLnTx/>
                          <a:uFillTx/>
                          <a:latin typeface="Calibri"/>
                          <a:ea typeface="+mn-ea"/>
                          <a:cs typeface="+mn-cs"/>
                        </a:rPr>
                        <a:t>
 Diesen Tag werden sie wohl nie mehr vergessen: Am 30.10.2024 geht an der Gesamtschule in Köln-Holweide der Amokalarm los. 
Viele Stunden dürfen Schüler und Lehrkräfte die Klassenräume nicht verlassen. Gibt es wirklich einen Amokläufer auf dem Flur? 
Passiert ist am Ende nichts –  zumindest äußerlich nicht. 
#Amokalarm #Schule #Köln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https://quintly-eu-image-storage.s3.amazonaws.com/60b0c1ceafa7b1885479f8b118a661a3/bf87eea8ffa5cf72744c4de2d0bc8de4.jpg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47475</a:t>
                      </a:r>
                    </a:p>
                  </a:txBody>
                  <a:tcPr/>
                </a:tc>
                <a:extLst>
                  <a:ext uri="{0D108BD9-81ED-4DB2-BD59-A6C34878D82A}">
                    <a16:rowId xmlns:a16="http://schemas.microsoft.com/office/drawing/2014/main" val="2090028989"/>
                  </a:ext>
                </a:extLst>
              </a:tr>
            </a:tbl>
          </a:graphicData>
        </a:graphic>
      </p:graphicFrame>
      <p:sp>
        <p:nvSpPr>
          <p:cNvPr id="4" name="Text Placeholder 3">
            <a:extLst>
              <a:ext uri="{FF2B5EF4-FFF2-40B4-BE49-F238E27FC236}">
                <a16:creationId xmlns:a16="http://schemas.microsoft.com/office/drawing/2014/main" id="{7CD448B8-83A2-48F6-8C37-70855438FB33}"/>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204851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E589C-DCFC-4E15-8EBE-6B52E0DE7D90}"/>
              </a:ext>
            </a:extLst>
          </p:cNvPr>
          <p:cNvSpPr>
            <a:spLocks noGrp="1"/>
          </p:cNvSpPr>
          <p:nvPr>
            <p:ph type="title"/>
          </p:nvPr>
        </p:nvSpPr>
        <p:spPr/>
        <p:txBody>
          <a:bodyPr/>
          <a:lstStyle/>
          <a:p>
            <a:r>
              <a:rPr lang="en-US"/>
              <a:t>Instagram Posts Table (mit Shares) | 01.2.34. WDR Lokalzeit - 8 of 19</a:t>
            </a:r>
          </a:p>
        </p:txBody>
      </p:sp>
      <p:graphicFrame>
        <p:nvGraphicFramePr>
          <p:cNvPr id="5" name="Table Placeholder 4">
            <a:extLst>
              <a:ext uri="{FF2B5EF4-FFF2-40B4-BE49-F238E27FC236}">
                <a16:creationId xmlns:a16="http://schemas.microsoft.com/office/drawing/2014/main" id="{9CD4D512-C7CE-4D56-9CFC-7C7E77EED1A8}"/>
              </a:ext>
            </a:extLst>
          </p:cNvPr>
          <p:cNvGraphicFramePr>
            <a:graphicFrameLocks noGrp="1"/>
          </p:cNvGraphicFramePr>
          <p:nvPr>
            <p:ph type="tbl" sz="quarter" idx="13"/>
            <p:extLst>
              <p:ext uri="{D42A27DB-BD31-4B8C-83A1-F6EECF244321}">
                <p14:modId xmlns:p14="http://schemas.microsoft.com/office/powerpoint/2010/main" val="2395714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66224861"/>
                    </a:ext>
                  </a:extLst>
                </a:gridCol>
                <a:gridCol w="987552">
                  <a:extLst>
                    <a:ext uri="{9D8B030D-6E8A-4147-A177-3AD203B41FA5}">
                      <a16:colId xmlns:a16="http://schemas.microsoft.com/office/drawing/2014/main" val="1233821241"/>
                    </a:ext>
                  </a:extLst>
                </a:gridCol>
                <a:gridCol w="1316736">
                  <a:extLst>
                    <a:ext uri="{9D8B030D-6E8A-4147-A177-3AD203B41FA5}">
                      <a16:colId xmlns:a16="http://schemas.microsoft.com/office/drawing/2014/main" val="1818507933"/>
                    </a:ext>
                  </a:extLst>
                </a:gridCol>
                <a:gridCol w="411480">
                  <a:extLst>
                    <a:ext uri="{9D8B030D-6E8A-4147-A177-3AD203B41FA5}">
                      <a16:colId xmlns:a16="http://schemas.microsoft.com/office/drawing/2014/main" val="3517822863"/>
                    </a:ext>
                  </a:extLst>
                </a:gridCol>
                <a:gridCol w="411480">
                  <a:extLst>
                    <a:ext uri="{9D8B030D-6E8A-4147-A177-3AD203B41FA5}">
                      <a16:colId xmlns:a16="http://schemas.microsoft.com/office/drawing/2014/main" val="3083941449"/>
                    </a:ext>
                  </a:extLst>
                </a:gridCol>
                <a:gridCol w="411480">
                  <a:extLst>
                    <a:ext uri="{9D8B030D-6E8A-4147-A177-3AD203B41FA5}">
                      <a16:colId xmlns:a16="http://schemas.microsoft.com/office/drawing/2014/main" val="1381372262"/>
                    </a:ext>
                  </a:extLst>
                </a:gridCol>
                <a:gridCol w="411480">
                  <a:extLst>
                    <a:ext uri="{9D8B030D-6E8A-4147-A177-3AD203B41FA5}">
                      <a16:colId xmlns:a16="http://schemas.microsoft.com/office/drawing/2014/main" val="729157178"/>
                    </a:ext>
                  </a:extLst>
                </a:gridCol>
                <a:gridCol w="411480">
                  <a:extLst>
                    <a:ext uri="{9D8B030D-6E8A-4147-A177-3AD203B41FA5}">
                      <a16:colId xmlns:a16="http://schemas.microsoft.com/office/drawing/2014/main" val="1460220761"/>
                    </a:ext>
                  </a:extLst>
                </a:gridCol>
                <a:gridCol w="411480">
                  <a:extLst>
                    <a:ext uri="{9D8B030D-6E8A-4147-A177-3AD203B41FA5}">
                      <a16:colId xmlns:a16="http://schemas.microsoft.com/office/drawing/2014/main" val="4187378194"/>
                    </a:ext>
                  </a:extLst>
                </a:gridCol>
                <a:gridCol w="411480">
                  <a:extLst>
                    <a:ext uri="{9D8B030D-6E8A-4147-A177-3AD203B41FA5}">
                      <a16:colId xmlns:a16="http://schemas.microsoft.com/office/drawing/2014/main" val="2640640545"/>
                    </a:ext>
                  </a:extLst>
                </a:gridCol>
                <a:gridCol w="411480">
                  <a:extLst>
                    <a:ext uri="{9D8B030D-6E8A-4147-A177-3AD203B41FA5}">
                      <a16:colId xmlns:a16="http://schemas.microsoft.com/office/drawing/2014/main" val="3095991867"/>
                    </a:ext>
                  </a:extLst>
                </a:gridCol>
                <a:gridCol w="411480">
                  <a:extLst>
                    <a:ext uri="{9D8B030D-6E8A-4147-A177-3AD203B41FA5}">
                      <a16:colId xmlns:a16="http://schemas.microsoft.com/office/drawing/2014/main" val="201082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20141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- 2025-03-15 15:15:00</a:t>
                      </a:r>
                      <a:r>
                        <a:rPr kumimoji="0" lang="en-US" sz="1000" b="0" i="0" u="none" strike="noStrike" kern="1200" cap="none" spc="0" normalizeH="0" baseline="0" noProof="0">
                          <a:ln>
                            <a:noFill/>
                          </a:ln>
                          <a:solidFill>
                            <a:prstClr val="black"/>
                          </a:solidFill>
                          <a:effectLst/>
                          <a:uLnTx/>
                          <a:uFillTx/>
                          <a:latin typeface="Calibri"/>
                          <a:ea typeface="+mn-ea"/>
                          <a:cs typeface="+mn-cs"/>
                        </a:rPr>
                        <a:t>
 16 und schon Camper fahren? 
Timon kann das, weil er ein 45 km/h Auto zum Camper umfunktioniert hat. 🛻⛺️
Sogenannte Microcars, also Autos, die nicht schneller als 45 km/h fahren, darf man ab 15 mit einem Rollerführerschein fahren. 
Durch die Gegend fahren, draußen chillen und Dosenravioli futtern ist also kein Ding! 😎   
Wie kommst du von A nach B?   👩‍💻Autorin: Anke Bösenberg    #Lokalzeit #WDR #ARD #Camping #Microcar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https://quintly-eu-image-storage.s3.amazonaws.com/60b0c1ceafa7b1885479f8b118a661a3/d3198a2d4a7db5353dfae7c46e90f095.jpg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35806</a:t>
                      </a:r>
                    </a:p>
                  </a:txBody>
                  <a:tcPr/>
                </a:tc>
                <a:extLst>
                  <a:ext uri="{0D108BD9-81ED-4DB2-BD59-A6C34878D82A}">
                    <a16:rowId xmlns:a16="http://schemas.microsoft.com/office/drawing/2014/main" val="1798257769"/>
                  </a:ext>
                </a:extLst>
              </a:tr>
            </a:tbl>
          </a:graphicData>
        </a:graphic>
      </p:graphicFrame>
      <p:sp>
        <p:nvSpPr>
          <p:cNvPr id="4" name="Text Placeholder 3">
            <a:extLst>
              <a:ext uri="{FF2B5EF4-FFF2-40B4-BE49-F238E27FC236}">
                <a16:creationId xmlns:a16="http://schemas.microsoft.com/office/drawing/2014/main" id="{5B997BBB-08B5-4525-A0F6-C54DC4DD8B4D}"/>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538550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DFD2A-E025-41C4-BDC3-270537A8E291}"/>
              </a:ext>
            </a:extLst>
          </p:cNvPr>
          <p:cNvSpPr>
            <a:spLocks noGrp="1"/>
          </p:cNvSpPr>
          <p:nvPr>
            <p:ph type="title"/>
          </p:nvPr>
        </p:nvSpPr>
        <p:spPr/>
        <p:txBody>
          <a:bodyPr/>
          <a:lstStyle/>
          <a:p>
            <a:r>
              <a:rPr lang="en-US"/>
              <a:t>Instagram Posts Table (mit Shares) | 01.2.34. WDR Lokalzeit - 9 of 19</a:t>
            </a:r>
          </a:p>
        </p:txBody>
      </p:sp>
      <p:graphicFrame>
        <p:nvGraphicFramePr>
          <p:cNvPr id="5" name="Table Placeholder 4">
            <a:extLst>
              <a:ext uri="{FF2B5EF4-FFF2-40B4-BE49-F238E27FC236}">
                <a16:creationId xmlns:a16="http://schemas.microsoft.com/office/drawing/2014/main" id="{D5CE77B7-066A-474A-A758-CF291B45EDB5}"/>
              </a:ext>
            </a:extLst>
          </p:cNvPr>
          <p:cNvGraphicFramePr>
            <a:graphicFrameLocks noGrp="1"/>
          </p:cNvGraphicFramePr>
          <p:nvPr>
            <p:ph type="tbl" sz="quarter" idx="13"/>
            <p:extLst>
              <p:ext uri="{D42A27DB-BD31-4B8C-83A1-F6EECF244321}">
                <p14:modId xmlns:p14="http://schemas.microsoft.com/office/powerpoint/2010/main" val="2642651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62566731"/>
                    </a:ext>
                  </a:extLst>
                </a:gridCol>
                <a:gridCol w="987552">
                  <a:extLst>
                    <a:ext uri="{9D8B030D-6E8A-4147-A177-3AD203B41FA5}">
                      <a16:colId xmlns:a16="http://schemas.microsoft.com/office/drawing/2014/main" val="1187477853"/>
                    </a:ext>
                  </a:extLst>
                </a:gridCol>
                <a:gridCol w="1316736">
                  <a:extLst>
                    <a:ext uri="{9D8B030D-6E8A-4147-A177-3AD203B41FA5}">
                      <a16:colId xmlns:a16="http://schemas.microsoft.com/office/drawing/2014/main" val="2183519329"/>
                    </a:ext>
                  </a:extLst>
                </a:gridCol>
                <a:gridCol w="411480">
                  <a:extLst>
                    <a:ext uri="{9D8B030D-6E8A-4147-A177-3AD203B41FA5}">
                      <a16:colId xmlns:a16="http://schemas.microsoft.com/office/drawing/2014/main" val="1508075537"/>
                    </a:ext>
                  </a:extLst>
                </a:gridCol>
                <a:gridCol w="411480">
                  <a:extLst>
                    <a:ext uri="{9D8B030D-6E8A-4147-A177-3AD203B41FA5}">
                      <a16:colId xmlns:a16="http://schemas.microsoft.com/office/drawing/2014/main" val="4117888125"/>
                    </a:ext>
                  </a:extLst>
                </a:gridCol>
                <a:gridCol w="411480">
                  <a:extLst>
                    <a:ext uri="{9D8B030D-6E8A-4147-A177-3AD203B41FA5}">
                      <a16:colId xmlns:a16="http://schemas.microsoft.com/office/drawing/2014/main" val="1838935177"/>
                    </a:ext>
                  </a:extLst>
                </a:gridCol>
                <a:gridCol w="411480">
                  <a:extLst>
                    <a:ext uri="{9D8B030D-6E8A-4147-A177-3AD203B41FA5}">
                      <a16:colId xmlns:a16="http://schemas.microsoft.com/office/drawing/2014/main" val="614419037"/>
                    </a:ext>
                  </a:extLst>
                </a:gridCol>
                <a:gridCol w="411480">
                  <a:extLst>
                    <a:ext uri="{9D8B030D-6E8A-4147-A177-3AD203B41FA5}">
                      <a16:colId xmlns:a16="http://schemas.microsoft.com/office/drawing/2014/main" val="813281551"/>
                    </a:ext>
                  </a:extLst>
                </a:gridCol>
                <a:gridCol w="411480">
                  <a:extLst>
                    <a:ext uri="{9D8B030D-6E8A-4147-A177-3AD203B41FA5}">
                      <a16:colId xmlns:a16="http://schemas.microsoft.com/office/drawing/2014/main" val="1360416388"/>
                    </a:ext>
                  </a:extLst>
                </a:gridCol>
                <a:gridCol w="411480">
                  <a:extLst>
                    <a:ext uri="{9D8B030D-6E8A-4147-A177-3AD203B41FA5}">
                      <a16:colId xmlns:a16="http://schemas.microsoft.com/office/drawing/2014/main" val="394155191"/>
                    </a:ext>
                  </a:extLst>
                </a:gridCol>
                <a:gridCol w="411480">
                  <a:extLst>
                    <a:ext uri="{9D8B030D-6E8A-4147-A177-3AD203B41FA5}">
                      <a16:colId xmlns:a16="http://schemas.microsoft.com/office/drawing/2014/main" val="3407955197"/>
                    </a:ext>
                  </a:extLst>
                </a:gridCol>
                <a:gridCol w="411480">
                  <a:extLst>
                    <a:ext uri="{9D8B030D-6E8A-4147-A177-3AD203B41FA5}">
                      <a16:colId xmlns:a16="http://schemas.microsoft.com/office/drawing/2014/main" val="1204232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41518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- 2025-03-12 16:21:42</a:t>
                      </a:r>
                      <a:r>
                        <a:rPr kumimoji="0" lang="de-DE" sz="1000" b="0" i="0" u="none" strike="noStrike" kern="1200" cap="none" spc="0" normalizeH="0" baseline="0" noProof="0">
                          <a:ln>
                            <a:noFill/>
                          </a:ln>
                          <a:solidFill>
                            <a:prstClr val="black"/>
                          </a:solidFill>
                          <a:effectLst/>
                          <a:uLnTx/>
                          <a:uFillTx/>
                          <a:latin typeface="Calibri"/>
                          <a:ea typeface="+mn-ea"/>
                          <a:cs typeface="+mn-cs"/>
                        </a:rPr>
                        <a:t>
 TW: Hier geht geht um den Tod eines Kindes.
Was, wenn das eigene Kind plötzlich Hirntod ist?
„Ich möchte, dass andere das haben, was Felix hatte – ein schönes Leben.“ Mit diesen Worten beschreibt Antje Aust ihre Entscheidung, die Organe ihres hirntoten Sohnes Felix zu spenden.
Das Organspende-Symbol auf ihrem Arm erinnert täglich an seinen letzten, lebensrettenden Akt der Nächstenliebe. ❤️
👩‍💻 Autorin: Julia Schlöpker
#Organspende #Verlust #Widerspruchslösung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https://quintly-eu-image-storage.s3.amazonaws.com/60b0c1ceafa7b1885479f8b118a661a3/8edb9f35da9f5e4c4eba2115f5389a91.jpg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32300</a:t>
                      </a:r>
                    </a:p>
                  </a:txBody>
                  <a:tcPr/>
                </a:tc>
                <a:extLst>
                  <a:ext uri="{0D108BD9-81ED-4DB2-BD59-A6C34878D82A}">
                    <a16:rowId xmlns:a16="http://schemas.microsoft.com/office/drawing/2014/main" val="2515038858"/>
                  </a:ext>
                </a:extLst>
              </a:tr>
            </a:tbl>
          </a:graphicData>
        </a:graphic>
      </p:graphicFrame>
      <p:sp>
        <p:nvSpPr>
          <p:cNvPr id="4" name="Text Placeholder 3">
            <a:extLst>
              <a:ext uri="{FF2B5EF4-FFF2-40B4-BE49-F238E27FC236}">
                <a16:creationId xmlns:a16="http://schemas.microsoft.com/office/drawing/2014/main" id="{FA129082-7E30-42E9-B444-88696019EF7F}"/>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2610210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2E76B-153C-4861-8073-8E8BD866DFE9}"/>
              </a:ext>
            </a:extLst>
          </p:cNvPr>
          <p:cNvSpPr>
            <a:spLocks noGrp="1"/>
          </p:cNvSpPr>
          <p:nvPr>
            <p:ph type="title"/>
          </p:nvPr>
        </p:nvSpPr>
        <p:spPr/>
        <p:txBody>
          <a:bodyPr/>
          <a:lstStyle/>
          <a:p>
            <a:r>
              <a:rPr lang="en-US"/>
              <a:t>Instagram Posts Table (mit Shares) | 01.2.34. WDR Lokalzeit - 10 of 19</a:t>
            </a:r>
          </a:p>
        </p:txBody>
      </p:sp>
      <p:graphicFrame>
        <p:nvGraphicFramePr>
          <p:cNvPr id="5" name="Table Placeholder 4">
            <a:extLst>
              <a:ext uri="{FF2B5EF4-FFF2-40B4-BE49-F238E27FC236}">
                <a16:creationId xmlns:a16="http://schemas.microsoft.com/office/drawing/2014/main" id="{D4404EB0-5C89-4F7A-A343-84D54641D0A4}"/>
              </a:ext>
            </a:extLst>
          </p:cNvPr>
          <p:cNvGraphicFramePr>
            <a:graphicFrameLocks noGrp="1"/>
          </p:cNvGraphicFramePr>
          <p:nvPr>
            <p:ph type="tbl" sz="quarter" idx="13"/>
            <p:extLst>
              <p:ext uri="{D42A27DB-BD31-4B8C-83A1-F6EECF244321}">
                <p14:modId xmlns:p14="http://schemas.microsoft.com/office/powerpoint/2010/main" val="2867042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83008423"/>
                    </a:ext>
                  </a:extLst>
                </a:gridCol>
                <a:gridCol w="987552">
                  <a:extLst>
                    <a:ext uri="{9D8B030D-6E8A-4147-A177-3AD203B41FA5}">
                      <a16:colId xmlns:a16="http://schemas.microsoft.com/office/drawing/2014/main" val="1201265516"/>
                    </a:ext>
                  </a:extLst>
                </a:gridCol>
                <a:gridCol w="1316736">
                  <a:extLst>
                    <a:ext uri="{9D8B030D-6E8A-4147-A177-3AD203B41FA5}">
                      <a16:colId xmlns:a16="http://schemas.microsoft.com/office/drawing/2014/main" val="1597884954"/>
                    </a:ext>
                  </a:extLst>
                </a:gridCol>
                <a:gridCol w="411480">
                  <a:extLst>
                    <a:ext uri="{9D8B030D-6E8A-4147-A177-3AD203B41FA5}">
                      <a16:colId xmlns:a16="http://schemas.microsoft.com/office/drawing/2014/main" val="3040705051"/>
                    </a:ext>
                  </a:extLst>
                </a:gridCol>
                <a:gridCol w="411480">
                  <a:extLst>
                    <a:ext uri="{9D8B030D-6E8A-4147-A177-3AD203B41FA5}">
                      <a16:colId xmlns:a16="http://schemas.microsoft.com/office/drawing/2014/main" val="4290456199"/>
                    </a:ext>
                  </a:extLst>
                </a:gridCol>
                <a:gridCol w="411480">
                  <a:extLst>
                    <a:ext uri="{9D8B030D-6E8A-4147-A177-3AD203B41FA5}">
                      <a16:colId xmlns:a16="http://schemas.microsoft.com/office/drawing/2014/main" val="4043409667"/>
                    </a:ext>
                  </a:extLst>
                </a:gridCol>
                <a:gridCol w="411480">
                  <a:extLst>
                    <a:ext uri="{9D8B030D-6E8A-4147-A177-3AD203B41FA5}">
                      <a16:colId xmlns:a16="http://schemas.microsoft.com/office/drawing/2014/main" val="2869285095"/>
                    </a:ext>
                  </a:extLst>
                </a:gridCol>
                <a:gridCol w="411480">
                  <a:extLst>
                    <a:ext uri="{9D8B030D-6E8A-4147-A177-3AD203B41FA5}">
                      <a16:colId xmlns:a16="http://schemas.microsoft.com/office/drawing/2014/main" val="2110577969"/>
                    </a:ext>
                  </a:extLst>
                </a:gridCol>
                <a:gridCol w="411480">
                  <a:extLst>
                    <a:ext uri="{9D8B030D-6E8A-4147-A177-3AD203B41FA5}">
                      <a16:colId xmlns:a16="http://schemas.microsoft.com/office/drawing/2014/main" val="2981196489"/>
                    </a:ext>
                  </a:extLst>
                </a:gridCol>
                <a:gridCol w="411480">
                  <a:extLst>
                    <a:ext uri="{9D8B030D-6E8A-4147-A177-3AD203B41FA5}">
                      <a16:colId xmlns:a16="http://schemas.microsoft.com/office/drawing/2014/main" val="897299910"/>
                    </a:ext>
                  </a:extLst>
                </a:gridCol>
                <a:gridCol w="411480">
                  <a:extLst>
                    <a:ext uri="{9D8B030D-6E8A-4147-A177-3AD203B41FA5}">
                      <a16:colId xmlns:a16="http://schemas.microsoft.com/office/drawing/2014/main" val="1683997455"/>
                    </a:ext>
                  </a:extLst>
                </a:gridCol>
                <a:gridCol w="411480">
                  <a:extLst>
                    <a:ext uri="{9D8B030D-6E8A-4147-A177-3AD203B41FA5}">
                      <a16:colId xmlns:a16="http://schemas.microsoft.com/office/drawing/2014/main" val="1866492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3285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- 2025-03-11 10:20:00</a:t>
                      </a:r>
                      <a:r>
                        <a:rPr kumimoji="0" lang="en-US" sz="1000" b="0" i="0" u="none" strike="noStrike" kern="1200" cap="none" spc="0" normalizeH="0" baseline="0" noProof="0">
                          <a:ln>
                            <a:noFill/>
                          </a:ln>
                          <a:solidFill>
                            <a:prstClr val="black"/>
                          </a:solidFill>
                          <a:effectLst/>
                          <a:uLnTx/>
                          <a:uFillTx/>
                          <a:latin typeface="Calibri"/>
                          <a:ea typeface="+mn-ea"/>
                          <a:cs typeface="+mn-cs"/>
                        </a:rPr>
                        <a:t>
 Ramadan verbindet – deswegen haben sich in der Mensa der Uni Essen über 200 Studierende zu einem gemeinsamen interkulturellen Abendessen getroffen. 🤝
Guten Appetit! 🥗
👩‍💻Autorin: Nastaran Amirhaji 
@studierendenwerkedu 
#Ramadan #Fastenzeit #UniEssen #Essen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https://quintly-eu-image-storage.s3.amazonaws.com/60b0c1ceafa7b1885479f8b118a661a3/64df5d90633418c02768c13fedb245a7.jpg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28441</a:t>
                      </a:r>
                    </a:p>
                  </a:txBody>
                  <a:tcPr/>
                </a:tc>
                <a:extLst>
                  <a:ext uri="{0D108BD9-81ED-4DB2-BD59-A6C34878D82A}">
                    <a16:rowId xmlns:a16="http://schemas.microsoft.com/office/drawing/2014/main" val="1094656687"/>
                  </a:ext>
                </a:extLst>
              </a:tr>
            </a:tbl>
          </a:graphicData>
        </a:graphic>
      </p:graphicFrame>
      <p:sp>
        <p:nvSpPr>
          <p:cNvPr id="4" name="Text Placeholder 3">
            <a:extLst>
              <a:ext uri="{FF2B5EF4-FFF2-40B4-BE49-F238E27FC236}">
                <a16:creationId xmlns:a16="http://schemas.microsoft.com/office/drawing/2014/main" id="{7F32BF65-CBA1-4E78-9605-8B24D3314E0F}"/>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1882140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E2949-6041-40CB-A05D-9943CA775A6E}"/>
              </a:ext>
            </a:extLst>
          </p:cNvPr>
          <p:cNvSpPr>
            <a:spLocks noGrp="1"/>
          </p:cNvSpPr>
          <p:nvPr>
            <p:ph type="title"/>
          </p:nvPr>
        </p:nvSpPr>
        <p:spPr/>
        <p:txBody>
          <a:bodyPr/>
          <a:lstStyle/>
          <a:p>
            <a:r>
              <a:rPr lang="en-US"/>
              <a:t>Instagram Posts Table (mit Shares) | 01.2.34. WDR Lokalzeit - 11 of 19</a:t>
            </a:r>
          </a:p>
        </p:txBody>
      </p:sp>
      <p:graphicFrame>
        <p:nvGraphicFramePr>
          <p:cNvPr id="5" name="Table Placeholder 4">
            <a:extLst>
              <a:ext uri="{FF2B5EF4-FFF2-40B4-BE49-F238E27FC236}">
                <a16:creationId xmlns:a16="http://schemas.microsoft.com/office/drawing/2014/main" id="{D8267571-3769-4802-8E1F-F9E502C864C3}"/>
              </a:ext>
            </a:extLst>
          </p:cNvPr>
          <p:cNvGraphicFramePr>
            <a:graphicFrameLocks noGrp="1"/>
          </p:cNvGraphicFramePr>
          <p:nvPr>
            <p:ph type="tbl" sz="quarter" idx="13"/>
            <p:extLst>
              <p:ext uri="{D42A27DB-BD31-4B8C-83A1-F6EECF244321}">
                <p14:modId xmlns:p14="http://schemas.microsoft.com/office/powerpoint/2010/main" val="256923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73412552"/>
                    </a:ext>
                  </a:extLst>
                </a:gridCol>
                <a:gridCol w="987552">
                  <a:extLst>
                    <a:ext uri="{9D8B030D-6E8A-4147-A177-3AD203B41FA5}">
                      <a16:colId xmlns:a16="http://schemas.microsoft.com/office/drawing/2014/main" val="1774794300"/>
                    </a:ext>
                  </a:extLst>
                </a:gridCol>
                <a:gridCol w="1316736">
                  <a:extLst>
                    <a:ext uri="{9D8B030D-6E8A-4147-A177-3AD203B41FA5}">
                      <a16:colId xmlns:a16="http://schemas.microsoft.com/office/drawing/2014/main" val="4031496691"/>
                    </a:ext>
                  </a:extLst>
                </a:gridCol>
                <a:gridCol w="411480">
                  <a:extLst>
                    <a:ext uri="{9D8B030D-6E8A-4147-A177-3AD203B41FA5}">
                      <a16:colId xmlns:a16="http://schemas.microsoft.com/office/drawing/2014/main" val="2203036722"/>
                    </a:ext>
                  </a:extLst>
                </a:gridCol>
                <a:gridCol w="411480">
                  <a:extLst>
                    <a:ext uri="{9D8B030D-6E8A-4147-A177-3AD203B41FA5}">
                      <a16:colId xmlns:a16="http://schemas.microsoft.com/office/drawing/2014/main" val="3089405185"/>
                    </a:ext>
                  </a:extLst>
                </a:gridCol>
                <a:gridCol w="411480">
                  <a:extLst>
                    <a:ext uri="{9D8B030D-6E8A-4147-A177-3AD203B41FA5}">
                      <a16:colId xmlns:a16="http://schemas.microsoft.com/office/drawing/2014/main" val="1826366664"/>
                    </a:ext>
                  </a:extLst>
                </a:gridCol>
                <a:gridCol w="411480">
                  <a:extLst>
                    <a:ext uri="{9D8B030D-6E8A-4147-A177-3AD203B41FA5}">
                      <a16:colId xmlns:a16="http://schemas.microsoft.com/office/drawing/2014/main" val="562468092"/>
                    </a:ext>
                  </a:extLst>
                </a:gridCol>
                <a:gridCol w="411480">
                  <a:extLst>
                    <a:ext uri="{9D8B030D-6E8A-4147-A177-3AD203B41FA5}">
                      <a16:colId xmlns:a16="http://schemas.microsoft.com/office/drawing/2014/main" val="1134682084"/>
                    </a:ext>
                  </a:extLst>
                </a:gridCol>
                <a:gridCol w="411480">
                  <a:extLst>
                    <a:ext uri="{9D8B030D-6E8A-4147-A177-3AD203B41FA5}">
                      <a16:colId xmlns:a16="http://schemas.microsoft.com/office/drawing/2014/main" val="3491359114"/>
                    </a:ext>
                  </a:extLst>
                </a:gridCol>
                <a:gridCol w="411480">
                  <a:extLst>
                    <a:ext uri="{9D8B030D-6E8A-4147-A177-3AD203B41FA5}">
                      <a16:colId xmlns:a16="http://schemas.microsoft.com/office/drawing/2014/main" val="3724994566"/>
                    </a:ext>
                  </a:extLst>
                </a:gridCol>
                <a:gridCol w="411480">
                  <a:extLst>
                    <a:ext uri="{9D8B030D-6E8A-4147-A177-3AD203B41FA5}">
                      <a16:colId xmlns:a16="http://schemas.microsoft.com/office/drawing/2014/main" val="2405348667"/>
                    </a:ext>
                  </a:extLst>
                </a:gridCol>
                <a:gridCol w="411480">
                  <a:extLst>
                    <a:ext uri="{9D8B030D-6E8A-4147-A177-3AD203B41FA5}">
                      <a16:colId xmlns:a16="http://schemas.microsoft.com/office/drawing/2014/main" val="1925090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5866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- 2025-03-12 13:29:09</a:t>
                      </a:r>
                      <a:r>
                        <a:rPr kumimoji="0" lang="de-DE" sz="1000" b="0" i="0" u="none" strike="noStrike" kern="1200" cap="none" spc="0" normalizeH="0" baseline="0" noProof="0">
                          <a:ln>
                            <a:noFill/>
                          </a:ln>
                          <a:solidFill>
                            <a:prstClr val="black"/>
                          </a:solidFill>
                          <a:effectLst/>
                          <a:uLnTx/>
                          <a:uFillTx/>
                          <a:latin typeface="Calibri"/>
                          <a:ea typeface="+mn-ea"/>
                          <a:cs typeface="+mn-cs"/>
                        </a:rPr>
                        <a:t>
 Das ist nichts für Warmduscher! 🥶 Eisbaden im Dortmund-Ems-Kanal in Münster. Mit jedem Badegang ins 5°C kalte Wasser sammeln die „Eisbademeisters“ Spenden für die Kinderkrebshilfe Münster. Über 20.000 Euro an Spenden sind in dieser Saison bereits zusammengekommen. 💪🏻 
👩‍💻 Autorin: Lisa Wissing 
#Münster #Eisbaden #Mutprobe #NRW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https://quintly-eu-image-storage.s3.amazonaws.com/60b0c1ceafa7b1885479f8b118a661a3/18fa7f085e19555f0f20624901b08117.jpg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19004</a:t>
                      </a:r>
                    </a:p>
                  </a:txBody>
                  <a:tcPr/>
                </a:tc>
                <a:extLst>
                  <a:ext uri="{0D108BD9-81ED-4DB2-BD59-A6C34878D82A}">
                    <a16:rowId xmlns:a16="http://schemas.microsoft.com/office/drawing/2014/main" val="1916632918"/>
                  </a:ext>
                </a:extLst>
              </a:tr>
            </a:tbl>
          </a:graphicData>
        </a:graphic>
      </p:graphicFrame>
      <p:sp>
        <p:nvSpPr>
          <p:cNvPr id="4" name="Text Placeholder 3">
            <a:extLst>
              <a:ext uri="{FF2B5EF4-FFF2-40B4-BE49-F238E27FC236}">
                <a16:creationId xmlns:a16="http://schemas.microsoft.com/office/drawing/2014/main" id="{92B545CD-F454-4136-B511-16936E95846D}"/>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416351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CB39E-03A8-4D15-9DAE-AE3659F78DA5}"/>
              </a:ext>
            </a:extLst>
          </p:cNvPr>
          <p:cNvSpPr>
            <a:spLocks noGrp="1"/>
          </p:cNvSpPr>
          <p:nvPr>
            <p:ph type="title"/>
          </p:nvPr>
        </p:nvSpPr>
        <p:spPr/>
        <p:txBody>
          <a:bodyPr/>
          <a:lstStyle/>
          <a:p>
            <a:r>
              <a:rPr lang="en-US"/>
              <a:t>Instagram Posts Table (mit Shares) | 01.2.34. WDR Lokalzeit - 12 of 19</a:t>
            </a:r>
          </a:p>
        </p:txBody>
      </p:sp>
      <p:graphicFrame>
        <p:nvGraphicFramePr>
          <p:cNvPr id="5" name="Table Placeholder 4">
            <a:extLst>
              <a:ext uri="{FF2B5EF4-FFF2-40B4-BE49-F238E27FC236}">
                <a16:creationId xmlns:a16="http://schemas.microsoft.com/office/drawing/2014/main" id="{5C8B5542-75F1-4479-BA9B-DD7B34D18271}"/>
              </a:ext>
            </a:extLst>
          </p:cNvPr>
          <p:cNvGraphicFramePr>
            <a:graphicFrameLocks noGrp="1"/>
          </p:cNvGraphicFramePr>
          <p:nvPr>
            <p:ph type="tbl" sz="quarter" idx="13"/>
            <p:extLst>
              <p:ext uri="{D42A27DB-BD31-4B8C-83A1-F6EECF244321}">
                <p14:modId xmlns:p14="http://schemas.microsoft.com/office/powerpoint/2010/main" val="3445713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70342232"/>
                    </a:ext>
                  </a:extLst>
                </a:gridCol>
                <a:gridCol w="987552">
                  <a:extLst>
                    <a:ext uri="{9D8B030D-6E8A-4147-A177-3AD203B41FA5}">
                      <a16:colId xmlns:a16="http://schemas.microsoft.com/office/drawing/2014/main" val="4051507998"/>
                    </a:ext>
                  </a:extLst>
                </a:gridCol>
                <a:gridCol w="1316736">
                  <a:extLst>
                    <a:ext uri="{9D8B030D-6E8A-4147-A177-3AD203B41FA5}">
                      <a16:colId xmlns:a16="http://schemas.microsoft.com/office/drawing/2014/main" val="394108940"/>
                    </a:ext>
                  </a:extLst>
                </a:gridCol>
                <a:gridCol w="411480">
                  <a:extLst>
                    <a:ext uri="{9D8B030D-6E8A-4147-A177-3AD203B41FA5}">
                      <a16:colId xmlns:a16="http://schemas.microsoft.com/office/drawing/2014/main" val="1193686032"/>
                    </a:ext>
                  </a:extLst>
                </a:gridCol>
                <a:gridCol w="411480">
                  <a:extLst>
                    <a:ext uri="{9D8B030D-6E8A-4147-A177-3AD203B41FA5}">
                      <a16:colId xmlns:a16="http://schemas.microsoft.com/office/drawing/2014/main" val="3742466895"/>
                    </a:ext>
                  </a:extLst>
                </a:gridCol>
                <a:gridCol w="411480">
                  <a:extLst>
                    <a:ext uri="{9D8B030D-6E8A-4147-A177-3AD203B41FA5}">
                      <a16:colId xmlns:a16="http://schemas.microsoft.com/office/drawing/2014/main" val="63200301"/>
                    </a:ext>
                  </a:extLst>
                </a:gridCol>
                <a:gridCol w="411480">
                  <a:extLst>
                    <a:ext uri="{9D8B030D-6E8A-4147-A177-3AD203B41FA5}">
                      <a16:colId xmlns:a16="http://schemas.microsoft.com/office/drawing/2014/main" val="167837049"/>
                    </a:ext>
                  </a:extLst>
                </a:gridCol>
                <a:gridCol w="411480">
                  <a:extLst>
                    <a:ext uri="{9D8B030D-6E8A-4147-A177-3AD203B41FA5}">
                      <a16:colId xmlns:a16="http://schemas.microsoft.com/office/drawing/2014/main" val="159296886"/>
                    </a:ext>
                  </a:extLst>
                </a:gridCol>
                <a:gridCol w="411480">
                  <a:extLst>
                    <a:ext uri="{9D8B030D-6E8A-4147-A177-3AD203B41FA5}">
                      <a16:colId xmlns:a16="http://schemas.microsoft.com/office/drawing/2014/main" val="2160623926"/>
                    </a:ext>
                  </a:extLst>
                </a:gridCol>
                <a:gridCol w="411480">
                  <a:extLst>
                    <a:ext uri="{9D8B030D-6E8A-4147-A177-3AD203B41FA5}">
                      <a16:colId xmlns:a16="http://schemas.microsoft.com/office/drawing/2014/main" val="9938417"/>
                    </a:ext>
                  </a:extLst>
                </a:gridCol>
                <a:gridCol w="411480">
                  <a:extLst>
                    <a:ext uri="{9D8B030D-6E8A-4147-A177-3AD203B41FA5}">
                      <a16:colId xmlns:a16="http://schemas.microsoft.com/office/drawing/2014/main" val="283154277"/>
                    </a:ext>
                  </a:extLst>
                </a:gridCol>
                <a:gridCol w="411480">
                  <a:extLst>
                    <a:ext uri="{9D8B030D-6E8A-4147-A177-3AD203B41FA5}">
                      <a16:colId xmlns:a16="http://schemas.microsoft.com/office/drawing/2014/main" val="3825960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05490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- 2025-03-14 16:15:00</a:t>
                      </a:r>
                      <a:r>
                        <a:rPr kumimoji="0" lang="de-DE" sz="1000" b="0" i="0" u="none" strike="noStrike" kern="1200" cap="none" spc="0" normalizeH="0" baseline="0" noProof="0">
                          <a:ln>
                            <a:noFill/>
                          </a:ln>
                          <a:solidFill>
                            <a:prstClr val="black"/>
                          </a:solidFill>
                          <a:effectLst/>
                          <a:uLnTx/>
                          <a:uFillTx/>
                          <a:latin typeface="Calibri"/>
                          <a:ea typeface="+mn-ea"/>
                          <a:cs typeface="+mn-cs"/>
                        </a:rPr>
                        <a:t>
 Fußball zieht nicht mehr?! 😰 
Der kleine Sportverein SV Kreuzseifen bei Freudenberg stand kurz vor dem Aus. Es waren nur ein paar wenige Mitglieder übrig.  
Denen kommt eine spontane Idee: Wir probieren’s einfach mal mit einer anderen Sportart. Darts! 🎯 Und der Mut hat sich gelohnt: Mittlerweile hat der Verein wieder 36 Mitglieder und stellt mehrere Mannschaften. 
Neuerdings spielt auch eine inklusive Mannschaft mit. Für die Sportliga ist das einzigartig und für den Verein ein bisschen wie im Märchen. ✨ 
Welchen Sport machst du im Verein? 
👨‍💻Autor: Lukas Grünig 
#Sportverein #Darts #Fußball #Freudenberg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https://quintly-eu-image-storage.s3.amazonaws.com/60b0c1ceafa7b1885479f8b118a661a3/7ce55a17a24b5419e55d4d783bb9f4f7.jpg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17636</a:t>
                      </a:r>
                    </a:p>
                  </a:txBody>
                  <a:tcPr/>
                </a:tc>
                <a:extLst>
                  <a:ext uri="{0D108BD9-81ED-4DB2-BD59-A6C34878D82A}">
                    <a16:rowId xmlns:a16="http://schemas.microsoft.com/office/drawing/2014/main" val="3006652019"/>
                  </a:ext>
                </a:extLst>
              </a:tr>
            </a:tbl>
          </a:graphicData>
        </a:graphic>
      </p:graphicFrame>
      <p:sp>
        <p:nvSpPr>
          <p:cNvPr id="4" name="Text Placeholder 3">
            <a:extLst>
              <a:ext uri="{FF2B5EF4-FFF2-40B4-BE49-F238E27FC236}">
                <a16:creationId xmlns:a16="http://schemas.microsoft.com/office/drawing/2014/main" id="{FD336189-3B5D-4D05-9CA8-EA4EA84B20C1}"/>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3176449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F49B8-A8C5-4075-9949-837F1493E6CE}"/>
              </a:ext>
            </a:extLst>
          </p:cNvPr>
          <p:cNvSpPr>
            <a:spLocks noGrp="1"/>
          </p:cNvSpPr>
          <p:nvPr>
            <p:ph type="title"/>
          </p:nvPr>
        </p:nvSpPr>
        <p:spPr/>
        <p:txBody>
          <a:bodyPr/>
          <a:lstStyle/>
          <a:p>
            <a:r>
              <a:rPr lang="en-US"/>
              <a:t>Instagram Posts Table (mit Shares) | 01.2.34. WDR Lokalzeit - 13 of 19</a:t>
            </a:r>
          </a:p>
        </p:txBody>
      </p:sp>
      <p:graphicFrame>
        <p:nvGraphicFramePr>
          <p:cNvPr id="5" name="Table Placeholder 4">
            <a:extLst>
              <a:ext uri="{FF2B5EF4-FFF2-40B4-BE49-F238E27FC236}">
                <a16:creationId xmlns:a16="http://schemas.microsoft.com/office/drawing/2014/main" id="{47222C62-B518-4705-9737-06B8A9FECF52}"/>
              </a:ext>
            </a:extLst>
          </p:cNvPr>
          <p:cNvGraphicFramePr>
            <a:graphicFrameLocks noGrp="1"/>
          </p:cNvGraphicFramePr>
          <p:nvPr>
            <p:ph type="tbl" sz="quarter" idx="13"/>
            <p:extLst>
              <p:ext uri="{D42A27DB-BD31-4B8C-83A1-F6EECF244321}">
                <p14:modId xmlns:p14="http://schemas.microsoft.com/office/powerpoint/2010/main" val="2014783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94411518"/>
                    </a:ext>
                  </a:extLst>
                </a:gridCol>
                <a:gridCol w="987552">
                  <a:extLst>
                    <a:ext uri="{9D8B030D-6E8A-4147-A177-3AD203B41FA5}">
                      <a16:colId xmlns:a16="http://schemas.microsoft.com/office/drawing/2014/main" val="4036028143"/>
                    </a:ext>
                  </a:extLst>
                </a:gridCol>
                <a:gridCol w="1316736">
                  <a:extLst>
                    <a:ext uri="{9D8B030D-6E8A-4147-A177-3AD203B41FA5}">
                      <a16:colId xmlns:a16="http://schemas.microsoft.com/office/drawing/2014/main" val="3805629273"/>
                    </a:ext>
                  </a:extLst>
                </a:gridCol>
                <a:gridCol w="411480">
                  <a:extLst>
                    <a:ext uri="{9D8B030D-6E8A-4147-A177-3AD203B41FA5}">
                      <a16:colId xmlns:a16="http://schemas.microsoft.com/office/drawing/2014/main" val="3270284287"/>
                    </a:ext>
                  </a:extLst>
                </a:gridCol>
                <a:gridCol w="411480">
                  <a:extLst>
                    <a:ext uri="{9D8B030D-6E8A-4147-A177-3AD203B41FA5}">
                      <a16:colId xmlns:a16="http://schemas.microsoft.com/office/drawing/2014/main" val="4133220511"/>
                    </a:ext>
                  </a:extLst>
                </a:gridCol>
                <a:gridCol w="411480">
                  <a:extLst>
                    <a:ext uri="{9D8B030D-6E8A-4147-A177-3AD203B41FA5}">
                      <a16:colId xmlns:a16="http://schemas.microsoft.com/office/drawing/2014/main" val="4210432499"/>
                    </a:ext>
                  </a:extLst>
                </a:gridCol>
                <a:gridCol w="411480">
                  <a:extLst>
                    <a:ext uri="{9D8B030D-6E8A-4147-A177-3AD203B41FA5}">
                      <a16:colId xmlns:a16="http://schemas.microsoft.com/office/drawing/2014/main" val="593530166"/>
                    </a:ext>
                  </a:extLst>
                </a:gridCol>
                <a:gridCol w="411480">
                  <a:extLst>
                    <a:ext uri="{9D8B030D-6E8A-4147-A177-3AD203B41FA5}">
                      <a16:colId xmlns:a16="http://schemas.microsoft.com/office/drawing/2014/main" val="2222938004"/>
                    </a:ext>
                  </a:extLst>
                </a:gridCol>
                <a:gridCol w="411480">
                  <a:extLst>
                    <a:ext uri="{9D8B030D-6E8A-4147-A177-3AD203B41FA5}">
                      <a16:colId xmlns:a16="http://schemas.microsoft.com/office/drawing/2014/main" val="3388305846"/>
                    </a:ext>
                  </a:extLst>
                </a:gridCol>
                <a:gridCol w="411480">
                  <a:extLst>
                    <a:ext uri="{9D8B030D-6E8A-4147-A177-3AD203B41FA5}">
                      <a16:colId xmlns:a16="http://schemas.microsoft.com/office/drawing/2014/main" val="2113185377"/>
                    </a:ext>
                  </a:extLst>
                </a:gridCol>
                <a:gridCol w="411480">
                  <a:extLst>
                    <a:ext uri="{9D8B030D-6E8A-4147-A177-3AD203B41FA5}">
                      <a16:colId xmlns:a16="http://schemas.microsoft.com/office/drawing/2014/main" val="118580869"/>
                    </a:ext>
                  </a:extLst>
                </a:gridCol>
                <a:gridCol w="411480">
                  <a:extLst>
                    <a:ext uri="{9D8B030D-6E8A-4147-A177-3AD203B41FA5}">
                      <a16:colId xmlns:a16="http://schemas.microsoft.com/office/drawing/2014/main" val="1939282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61917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- 2025-03-14 10:05:00</a:t>
                      </a:r>
                      <a:r>
                        <a:rPr kumimoji="0" lang="de-DE" sz="1000" b="0" i="0" u="none" strike="noStrike" kern="1200" cap="none" spc="0" normalizeH="0" baseline="0" noProof="0">
                          <a:ln>
                            <a:noFill/>
                          </a:ln>
                          <a:solidFill>
                            <a:prstClr val="black"/>
                          </a:solidFill>
                          <a:effectLst/>
                          <a:uLnTx/>
                          <a:uFillTx/>
                          <a:latin typeface="Calibri"/>
                          <a:ea typeface="+mn-ea"/>
                          <a:cs typeface="+mn-cs"/>
                        </a:rPr>
                        <a:t>
 Kaum eine Stadt wurde im Zweiten Weltkrieg so zerstört wie Düren! 
Um Kindern das Ausmaß der Bombenangriffe näher zu bringen, hat die VHS Rur-Eifel sich etwas Besonderes ausgedacht: Im Rahmen eines Computer-Kurses bauen Kinder den Dürener Marktplatz vor und nach der Zerstörung in Minecraft nach. 👾
Aber keine Sorge: Eine Exkursion in der Stadt und ein Museumsbesuch waren auch Teil des Projekts! 
👨‍💻Autor: Daniel Engstler 
#Düren #Minecraft #ZweiterWeltkrieg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https://quintly-eu-image-storage.s3.amazonaws.com/60b0c1ceafa7b1885479f8b118a661a3/f6ed0d53f8af746a8a50de821e9f6482.jpg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Ukraine, 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17212</a:t>
                      </a:r>
                    </a:p>
                  </a:txBody>
                  <a:tcPr/>
                </a:tc>
                <a:extLst>
                  <a:ext uri="{0D108BD9-81ED-4DB2-BD59-A6C34878D82A}">
                    <a16:rowId xmlns:a16="http://schemas.microsoft.com/office/drawing/2014/main" val="703614635"/>
                  </a:ext>
                </a:extLst>
              </a:tr>
            </a:tbl>
          </a:graphicData>
        </a:graphic>
      </p:graphicFrame>
      <p:sp>
        <p:nvSpPr>
          <p:cNvPr id="4" name="Text Placeholder 3">
            <a:extLst>
              <a:ext uri="{FF2B5EF4-FFF2-40B4-BE49-F238E27FC236}">
                <a16:creationId xmlns:a16="http://schemas.microsoft.com/office/drawing/2014/main" id="{D208EDF2-3AF0-4D36-AFF5-FBA430810FE6}"/>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1809372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9BAB8-504E-4BAA-A52C-056ECD964A60}"/>
              </a:ext>
            </a:extLst>
          </p:cNvPr>
          <p:cNvSpPr>
            <a:spLocks noGrp="1"/>
          </p:cNvSpPr>
          <p:nvPr>
            <p:ph type="title"/>
          </p:nvPr>
        </p:nvSpPr>
        <p:spPr/>
        <p:txBody>
          <a:bodyPr/>
          <a:lstStyle/>
          <a:p>
            <a:r>
              <a:rPr lang="en-US"/>
              <a:t>Instagram Posts Table (mit Shares) | 01.2.34. WDR Lokalzeit - 14 of 19</a:t>
            </a:r>
          </a:p>
        </p:txBody>
      </p:sp>
      <p:graphicFrame>
        <p:nvGraphicFramePr>
          <p:cNvPr id="5" name="Table Placeholder 4">
            <a:extLst>
              <a:ext uri="{FF2B5EF4-FFF2-40B4-BE49-F238E27FC236}">
                <a16:creationId xmlns:a16="http://schemas.microsoft.com/office/drawing/2014/main" id="{B928D2FD-8CB4-4A20-9C23-1683920C4901}"/>
              </a:ext>
            </a:extLst>
          </p:cNvPr>
          <p:cNvGraphicFramePr>
            <a:graphicFrameLocks noGrp="1"/>
          </p:cNvGraphicFramePr>
          <p:nvPr>
            <p:ph type="tbl" sz="quarter" idx="13"/>
            <p:extLst>
              <p:ext uri="{D42A27DB-BD31-4B8C-83A1-F6EECF244321}">
                <p14:modId xmlns:p14="http://schemas.microsoft.com/office/powerpoint/2010/main" val="774480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42147739"/>
                    </a:ext>
                  </a:extLst>
                </a:gridCol>
                <a:gridCol w="987552">
                  <a:extLst>
                    <a:ext uri="{9D8B030D-6E8A-4147-A177-3AD203B41FA5}">
                      <a16:colId xmlns:a16="http://schemas.microsoft.com/office/drawing/2014/main" val="2824499879"/>
                    </a:ext>
                  </a:extLst>
                </a:gridCol>
                <a:gridCol w="1316736">
                  <a:extLst>
                    <a:ext uri="{9D8B030D-6E8A-4147-A177-3AD203B41FA5}">
                      <a16:colId xmlns:a16="http://schemas.microsoft.com/office/drawing/2014/main" val="1069305679"/>
                    </a:ext>
                  </a:extLst>
                </a:gridCol>
                <a:gridCol w="411480">
                  <a:extLst>
                    <a:ext uri="{9D8B030D-6E8A-4147-A177-3AD203B41FA5}">
                      <a16:colId xmlns:a16="http://schemas.microsoft.com/office/drawing/2014/main" val="89239674"/>
                    </a:ext>
                  </a:extLst>
                </a:gridCol>
                <a:gridCol w="411480">
                  <a:extLst>
                    <a:ext uri="{9D8B030D-6E8A-4147-A177-3AD203B41FA5}">
                      <a16:colId xmlns:a16="http://schemas.microsoft.com/office/drawing/2014/main" val="3512386711"/>
                    </a:ext>
                  </a:extLst>
                </a:gridCol>
                <a:gridCol w="411480">
                  <a:extLst>
                    <a:ext uri="{9D8B030D-6E8A-4147-A177-3AD203B41FA5}">
                      <a16:colId xmlns:a16="http://schemas.microsoft.com/office/drawing/2014/main" val="3830226453"/>
                    </a:ext>
                  </a:extLst>
                </a:gridCol>
                <a:gridCol w="411480">
                  <a:extLst>
                    <a:ext uri="{9D8B030D-6E8A-4147-A177-3AD203B41FA5}">
                      <a16:colId xmlns:a16="http://schemas.microsoft.com/office/drawing/2014/main" val="2416223875"/>
                    </a:ext>
                  </a:extLst>
                </a:gridCol>
                <a:gridCol w="411480">
                  <a:extLst>
                    <a:ext uri="{9D8B030D-6E8A-4147-A177-3AD203B41FA5}">
                      <a16:colId xmlns:a16="http://schemas.microsoft.com/office/drawing/2014/main" val="417134246"/>
                    </a:ext>
                  </a:extLst>
                </a:gridCol>
                <a:gridCol w="411480">
                  <a:extLst>
                    <a:ext uri="{9D8B030D-6E8A-4147-A177-3AD203B41FA5}">
                      <a16:colId xmlns:a16="http://schemas.microsoft.com/office/drawing/2014/main" val="508794657"/>
                    </a:ext>
                  </a:extLst>
                </a:gridCol>
                <a:gridCol w="411480">
                  <a:extLst>
                    <a:ext uri="{9D8B030D-6E8A-4147-A177-3AD203B41FA5}">
                      <a16:colId xmlns:a16="http://schemas.microsoft.com/office/drawing/2014/main" val="4241294955"/>
                    </a:ext>
                  </a:extLst>
                </a:gridCol>
                <a:gridCol w="411480">
                  <a:extLst>
                    <a:ext uri="{9D8B030D-6E8A-4147-A177-3AD203B41FA5}">
                      <a16:colId xmlns:a16="http://schemas.microsoft.com/office/drawing/2014/main" val="3690079725"/>
                    </a:ext>
                  </a:extLst>
                </a:gridCol>
                <a:gridCol w="411480">
                  <a:extLst>
                    <a:ext uri="{9D8B030D-6E8A-4147-A177-3AD203B41FA5}">
                      <a16:colId xmlns:a16="http://schemas.microsoft.com/office/drawing/2014/main" val="3076273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67258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- 2025-03-13 16:15:00</a:t>
                      </a:r>
                      <a:r>
                        <a:rPr kumimoji="0" lang="de-DE" sz="1000" b="0" i="0" u="none" strike="noStrike" kern="1200" cap="none" spc="0" normalizeH="0" baseline="0" noProof="0">
                          <a:ln>
                            <a:noFill/>
                          </a:ln>
                          <a:solidFill>
                            <a:prstClr val="black"/>
                          </a:solidFill>
                          <a:effectLst/>
                          <a:uLnTx/>
                          <a:uFillTx/>
                          <a:latin typeface="Calibri"/>
                          <a:ea typeface="+mn-ea"/>
                          <a:cs typeface="+mn-cs"/>
                        </a:rPr>
                        <a:t>
 Unser Reporter Florian Dolle hat sich der Natur ausgeliefert. Einen Tag und eine Nacht im Wald – bei gerade mal 2 Grad. 🥶 
Hilfe hat er von Dominik Schlummer bekommen. Der Wildnispädagoge gab Tipps zum Laubhausbau und wie man Feuer bohrt. Trotz Regen hat Florian die Nacht überstanden – und das mit nur einer Decke! 💪 
#Survival #Wald #Abenteuer #Greven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https://quintly-eu-image-storage.s3.amazonaws.com/60b0c1ceafa7b1885479f8b118a661a3/6a0072df9fa0f855da267c6fd747f3cc.jpg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17578</a:t>
                      </a:r>
                    </a:p>
                  </a:txBody>
                  <a:tcPr/>
                </a:tc>
                <a:extLst>
                  <a:ext uri="{0D108BD9-81ED-4DB2-BD59-A6C34878D82A}">
                    <a16:rowId xmlns:a16="http://schemas.microsoft.com/office/drawing/2014/main" val="387115526"/>
                  </a:ext>
                </a:extLst>
              </a:tr>
            </a:tbl>
          </a:graphicData>
        </a:graphic>
      </p:graphicFrame>
      <p:sp>
        <p:nvSpPr>
          <p:cNvPr id="4" name="Text Placeholder 3">
            <a:extLst>
              <a:ext uri="{FF2B5EF4-FFF2-40B4-BE49-F238E27FC236}">
                <a16:creationId xmlns:a16="http://schemas.microsoft.com/office/drawing/2014/main" id="{C04CA2C1-AA31-49C9-B3DF-C979F636D009}"/>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1263852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04F6F-C06D-4D5A-8A2E-CE10E09CE1DD}"/>
              </a:ext>
            </a:extLst>
          </p:cNvPr>
          <p:cNvSpPr>
            <a:spLocks noGrp="1"/>
          </p:cNvSpPr>
          <p:nvPr>
            <p:ph type="title"/>
          </p:nvPr>
        </p:nvSpPr>
        <p:spPr/>
        <p:txBody>
          <a:bodyPr/>
          <a:lstStyle/>
          <a:p>
            <a:r>
              <a:rPr lang="en-US"/>
              <a:t>Instagram Posts Table (mit Shares) | 01.2.34. WDR Lokalzeit - 15 of 19</a:t>
            </a:r>
          </a:p>
        </p:txBody>
      </p:sp>
      <p:graphicFrame>
        <p:nvGraphicFramePr>
          <p:cNvPr id="5" name="Table Placeholder 4">
            <a:extLst>
              <a:ext uri="{FF2B5EF4-FFF2-40B4-BE49-F238E27FC236}">
                <a16:creationId xmlns:a16="http://schemas.microsoft.com/office/drawing/2014/main" id="{C274201F-A270-495D-8195-CBF0559B4CC7}"/>
              </a:ext>
            </a:extLst>
          </p:cNvPr>
          <p:cNvGraphicFramePr>
            <a:graphicFrameLocks noGrp="1"/>
          </p:cNvGraphicFramePr>
          <p:nvPr>
            <p:ph type="tbl" sz="quarter" idx="13"/>
            <p:extLst>
              <p:ext uri="{D42A27DB-BD31-4B8C-83A1-F6EECF244321}">
                <p14:modId xmlns:p14="http://schemas.microsoft.com/office/powerpoint/2010/main" val="2491931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28870716"/>
                    </a:ext>
                  </a:extLst>
                </a:gridCol>
                <a:gridCol w="987552">
                  <a:extLst>
                    <a:ext uri="{9D8B030D-6E8A-4147-A177-3AD203B41FA5}">
                      <a16:colId xmlns:a16="http://schemas.microsoft.com/office/drawing/2014/main" val="3637978647"/>
                    </a:ext>
                  </a:extLst>
                </a:gridCol>
                <a:gridCol w="1316736">
                  <a:extLst>
                    <a:ext uri="{9D8B030D-6E8A-4147-A177-3AD203B41FA5}">
                      <a16:colId xmlns:a16="http://schemas.microsoft.com/office/drawing/2014/main" val="2722584704"/>
                    </a:ext>
                  </a:extLst>
                </a:gridCol>
                <a:gridCol w="411480">
                  <a:extLst>
                    <a:ext uri="{9D8B030D-6E8A-4147-A177-3AD203B41FA5}">
                      <a16:colId xmlns:a16="http://schemas.microsoft.com/office/drawing/2014/main" val="2948286148"/>
                    </a:ext>
                  </a:extLst>
                </a:gridCol>
                <a:gridCol w="411480">
                  <a:extLst>
                    <a:ext uri="{9D8B030D-6E8A-4147-A177-3AD203B41FA5}">
                      <a16:colId xmlns:a16="http://schemas.microsoft.com/office/drawing/2014/main" val="2864491356"/>
                    </a:ext>
                  </a:extLst>
                </a:gridCol>
                <a:gridCol w="411480">
                  <a:extLst>
                    <a:ext uri="{9D8B030D-6E8A-4147-A177-3AD203B41FA5}">
                      <a16:colId xmlns:a16="http://schemas.microsoft.com/office/drawing/2014/main" val="3441071674"/>
                    </a:ext>
                  </a:extLst>
                </a:gridCol>
                <a:gridCol w="411480">
                  <a:extLst>
                    <a:ext uri="{9D8B030D-6E8A-4147-A177-3AD203B41FA5}">
                      <a16:colId xmlns:a16="http://schemas.microsoft.com/office/drawing/2014/main" val="947730629"/>
                    </a:ext>
                  </a:extLst>
                </a:gridCol>
                <a:gridCol w="411480">
                  <a:extLst>
                    <a:ext uri="{9D8B030D-6E8A-4147-A177-3AD203B41FA5}">
                      <a16:colId xmlns:a16="http://schemas.microsoft.com/office/drawing/2014/main" val="451414045"/>
                    </a:ext>
                  </a:extLst>
                </a:gridCol>
                <a:gridCol w="411480">
                  <a:extLst>
                    <a:ext uri="{9D8B030D-6E8A-4147-A177-3AD203B41FA5}">
                      <a16:colId xmlns:a16="http://schemas.microsoft.com/office/drawing/2014/main" val="2073752078"/>
                    </a:ext>
                  </a:extLst>
                </a:gridCol>
                <a:gridCol w="411480">
                  <a:extLst>
                    <a:ext uri="{9D8B030D-6E8A-4147-A177-3AD203B41FA5}">
                      <a16:colId xmlns:a16="http://schemas.microsoft.com/office/drawing/2014/main" val="1415041916"/>
                    </a:ext>
                  </a:extLst>
                </a:gridCol>
                <a:gridCol w="411480">
                  <a:extLst>
                    <a:ext uri="{9D8B030D-6E8A-4147-A177-3AD203B41FA5}">
                      <a16:colId xmlns:a16="http://schemas.microsoft.com/office/drawing/2014/main" val="4163428277"/>
                    </a:ext>
                  </a:extLst>
                </a:gridCol>
                <a:gridCol w="411480">
                  <a:extLst>
                    <a:ext uri="{9D8B030D-6E8A-4147-A177-3AD203B41FA5}">
                      <a16:colId xmlns:a16="http://schemas.microsoft.com/office/drawing/2014/main" val="2162006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19232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- 2025-03-15 10:55:00</a:t>
                      </a:r>
                      <a:r>
                        <a:rPr kumimoji="0" lang="de-DE" sz="1000" b="0" i="0" u="none" strike="noStrike" kern="1200" cap="none" spc="0" normalizeH="0" baseline="0" noProof="0">
                          <a:ln>
                            <a:noFill/>
                          </a:ln>
                          <a:solidFill>
                            <a:prstClr val="black"/>
                          </a:solidFill>
                          <a:effectLst/>
                          <a:uLnTx/>
                          <a:uFillTx/>
                          <a:latin typeface="Calibri"/>
                          <a:ea typeface="+mn-ea"/>
                          <a:cs typeface="+mn-cs"/>
                        </a:rPr>
                        <a:t>
 Erst Kita-Leiterin, jetzt mit vollem Einsatz für die Obdachlosen:  
Als Jana vor zehn Jahren neu nach Grevenbroich gezogen ist, sind ihr die Obdachlosen schnell ans Herz gewachsen. ❤️
Jana ist am Anfang mit dem Bollerwagen durch die Stadt gelaufen und hat Lebensmittel und Kaffee verteilt. Damit sie den Obdachlosen noch besser helfen kann, hat Jana einen Verein gegründet: „Grevenbroich packt an“.
Jeden Monat organisiert sie zwei Verteilertage, an denen nicht nur Hygieneartikel und Lebensmittel, sondern auch warmes Essen und Kleidung ausgegeben werden. Sie kennt alle Wohnungslosen beim Namen, ihre Geschichten und gibt jedem Einzelnen das Gefühl, willkommen zu sein. 🫶🏽
Dank ihrer unermüdlichen Arbeit und der Großzügigkeit der Spender konnte der Verein bereits vielen Menschen helfen, wieder auf die Beine zu kommen. 🤝
👩‍💻Autorin: Manuela Klüppel 
#GrevenbroichPacktAn #Obdachlosenhilfe #GemeinsamStark #Ehrenamt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https://quintly-eu-image-storage.s3.amazonaws.com/60b0c1ceafa7b1885479f8b118a661a3/3ddf5899a4e392f888f2067cb816ba82.jpg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14942</a:t>
                      </a:r>
                    </a:p>
                  </a:txBody>
                  <a:tcPr/>
                </a:tc>
                <a:extLst>
                  <a:ext uri="{0D108BD9-81ED-4DB2-BD59-A6C34878D82A}">
                    <a16:rowId xmlns:a16="http://schemas.microsoft.com/office/drawing/2014/main" val="3279448787"/>
                  </a:ext>
                </a:extLst>
              </a:tr>
            </a:tbl>
          </a:graphicData>
        </a:graphic>
      </p:graphicFrame>
      <p:sp>
        <p:nvSpPr>
          <p:cNvPr id="4" name="Text Placeholder 3">
            <a:extLst>
              <a:ext uri="{FF2B5EF4-FFF2-40B4-BE49-F238E27FC236}">
                <a16:creationId xmlns:a16="http://schemas.microsoft.com/office/drawing/2014/main" id="{E813572E-3DF5-4502-B471-0BEBA5E3E1A1}"/>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992186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6E6EB-3920-4B50-8F32-13F5CB4D0B21}"/>
              </a:ext>
            </a:extLst>
          </p:cNvPr>
          <p:cNvSpPr>
            <a:spLocks noGrp="1"/>
          </p:cNvSpPr>
          <p:nvPr>
            <p:ph type="title"/>
          </p:nvPr>
        </p:nvSpPr>
        <p:spPr/>
        <p:txBody>
          <a:bodyPr/>
          <a:lstStyle/>
          <a:p>
            <a:r>
              <a:rPr lang="en-US"/>
              <a:t>Instagram Posts Table (mit Shares) | 01.2.34. WDR Lokalzeit - 16 of 19</a:t>
            </a:r>
          </a:p>
        </p:txBody>
      </p:sp>
      <p:graphicFrame>
        <p:nvGraphicFramePr>
          <p:cNvPr id="5" name="Table Placeholder 4">
            <a:extLst>
              <a:ext uri="{FF2B5EF4-FFF2-40B4-BE49-F238E27FC236}">
                <a16:creationId xmlns:a16="http://schemas.microsoft.com/office/drawing/2014/main" id="{91F83B86-464A-4E5C-B978-12940BADE6C4}"/>
              </a:ext>
            </a:extLst>
          </p:cNvPr>
          <p:cNvGraphicFramePr>
            <a:graphicFrameLocks noGrp="1"/>
          </p:cNvGraphicFramePr>
          <p:nvPr>
            <p:ph type="tbl" sz="quarter" idx="13"/>
            <p:extLst>
              <p:ext uri="{D42A27DB-BD31-4B8C-83A1-F6EECF244321}">
                <p14:modId xmlns:p14="http://schemas.microsoft.com/office/powerpoint/2010/main" val="2098942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03530811"/>
                    </a:ext>
                  </a:extLst>
                </a:gridCol>
                <a:gridCol w="987552">
                  <a:extLst>
                    <a:ext uri="{9D8B030D-6E8A-4147-A177-3AD203B41FA5}">
                      <a16:colId xmlns:a16="http://schemas.microsoft.com/office/drawing/2014/main" val="2535835516"/>
                    </a:ext>
                  </a:extLst>
                </a:gridCol>
                <a:gridCol w="1316736">
                  <a:extLst>
                    <a:ext uri="{9D8B030D-6E8A-4147-A177-3AD203B41FA5}">
                      <a16:colId xmlns:a16="http://schemas.microsoft.com/office/drawing/2014/main" val="274028124"/>
                    </a:ext>
                  </a:extLst>
                </a:gridCol>
                <a:gridCol w="411480">
                  <a:extLst>
                    <a:ext uri="{9D8B030D-6E8A-4147-A177-3AD203B41FA5}">
                      <a16:colId xmlns:a16="http://schemas.microsoft.com/office/drawing/2014/main" val="83878976"/>
                    </a:ext>
                  </a:extLst>
                </a:gridCol>
                <a:gridCol w="411480">
                  <a:extLst>
                    <a:ext uri="{9D8B030D-6E8A-4147-A177-3AD203B41FA5}">
                      <a16:colId xmlns:a16="http://schemas.microsoft.com/office/drawing/2014/main" val="2480965275"/>
                    </a:ext>
                  </a:extLst>
                </a:gridCol>
                <a:gridCol w="411480">
                  <a:extLst>
                    <a:ext uri="{9D8B030D-6E8A-4147-A177-3AD203B41FA5}">
                      <a16:colId xmlns:a16="http://schemas.microsoft.com/office/drawing/2014/main" val="898606999"/>
                    </a:ext>
                  </a:extLst>
                </a:gridCol>
                <a:gridCol w="411480">
                  <a:extLst>
                    <a:ext uri="{9D8B030D-6E8A-4147-A177-3AD203B41FA5}">
                      <a16:colId xmlns:a16="http://schemas.microsoft.com/office/drawing/2014/main" val="3770374346"/>
                    </a:ext>
                  </a:extLst>
                </a:gridCol>
                <a:gridCol w="411480">
                  <a:extLst>
                    <a:ext uri="{9D8B030D-6E8A-4147-A177-3AD203B41FA5}">
                      <a16:colId xmlns:a16="http://schemas.microsoft.com/office/drawing/2014/main" val="2721026998"/>
                    </a:ext>
                  </a:extLst>
                </a:gridCol>
                <a:gridCol w="411480">
                  <a:extLst>
                    <a:ext uri="{9D8B030D-6E8A-4147-A177-3AD203B41FA5}">
                      <a16:colId xmlns:a16="http://schemas.microsoft.com/office/drawing/2014/main" val="1418844164"/>
                    </a:ext>
                  </a:extLst>
                </a:gridCol>
                <a:gridCol w="411480">
                  <a:extLst>
                    <a:ext uri="{9D8B030D-6E8A-4147-A177-3AD203B41FA5}">
                      <a16:colId xmlns:a16="http://schemas.microsoft.com/office/drawing/2014/main" val="114679142"/>
                    </a:ext>
                  </a:extLst>
                </a:gridCol>
                <a:gridCol w="411480">
                  <a:extLst>
                    <a:ext uri="{9D8B030D-6E8A-4147-A177-3AD203B41FA5}">
                      <a16:colId xmlns:a16="http://schemas.microsoft.com/office/drawing/2014/main" val="2049846855"/>
                    </a:ext>
                  </a:extLst>
                </a:gridCol>
                <a:gridCol w="411480">
                  <a:extLst>
                    <a:ext uri="{9D8B030D-6E8A-4147-A177-3AD203B41FA5}">
                      <a16:colId xmlns:a16="http://schemas.microsoft.com/office/drawing/2014/main" val="1328965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64261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- 2025-03-12 09:58:56</a:t>
                      </a:r>
                      <a:r>
                        <a:rPr kumimoji="0" lang="de-DE" sz="1000" b="0" i="0" u="none" strike="noStrike" kern="1200" cap="none" spc="0" normalizeH="0" baseline="0" noProof="0">
                          <a:ln>
                            <a:noFill/>
                          </a:ln>
                          <a:solidFill>
                            <a:prstClr val="black"/>
                          </a:solidFill>
                          <a:effectLst/>
                          <a:uLnTx/>
                          <a:uFillTx/>
                          <a:latin typeface="Calibri"/>
                          <a:ea typeface="+mn-ea"/>
                          <a:cs typeface="+mn-cs"/>
                        </a:rPr>
                        <a:t>
 Sind dir schon Kartons mit Kerzenresten aufgefallen?
Die werden für die Menschen in der Ukraine gesammelt. Die leiden immer wieder unter Stromausfällen. Im Kriegsgebiet gibt es deshalb manchmal kaum warmes Essen oder Licht.  
Jörg sammelt mit weiteren Ehrenamtlern im Rahmen des Projekts “dovira” Kerzenreste für die Menschen in der Ukraine. Sobald die Kerzenreste in der Ukraine angekommen sind, werden aus ihnen zahlreiche Büchsenlichter hergestellt. 
👨‍💻 Autor: Christian Licht 
#Ukraine #Gemeinde #Solingen #Kerzenreste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https://quintly-eu-image-storage.s3.amazonaws.com/60b0c1ceafa7b1885479f8b118a661a3/b88e3f5f3bfdd80586b1ffb96e3fa6fe.jpg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Ukraine, 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62849647"/>
                  </a:ext>
                </a:extLst>
              </a:tr>
            </a:tbl>
          </a:graphicData>
        </a:graphic>
      </p:graphicFrame>
      <p:sp>
        <p:nvSpPr>
          <p:cNvPr id="4" name="Text Placeholder 3">
            <a:extLst>
              <a:ext uri="{FF2B5EF4-FFF2-40B4-BE49-F238E27FC236}">
                <a16:creationId xmlns:a16="http://schemas.microsoft.com/office/drawing/2014/main" id="{CBBDA331-C401-4A11-956D-39DDD7CEAD87}"/>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2939224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A4D9B-A9BE-48C7-93EB-2575AA6EAC5E}"/>
              </a:ext>
            </a:extLst>
          </p:cNvPr>
          <p:cNvSpPr>
            <a:spLocks noGrp="1"/>
          </p:cNvSpPr>
          <p:nvPr>
            <p:ph type="title"/>
          </p:nvPr>
        </p:nvSpPr>
        <p:spPr/>
        <p:txBody>
          <a:bodyPr/>
          <a:lstStyle/>
          <a:p>
            <a:r>
              <a:rPr lang="en-US"/>
              <a:t>Instagram Posts Table (mit Shares) | 01.2.34. WDR Lokalzeit - 17 of 19</a:t>
            </a:r>
          </a:p>
        </p:txBody>
      </p:sp>
      <p:graphicFrame>
        <p:nvGraphicFramePr>
          <p:cNvPr id="5" name="Table Placeholder 4">
            <a:extLst>
              <a:ext uri="{FF2B5EF4-FFF2-40B4-BE49-F238E27FC236}">
                <a16:creationId xmlns:a16="http://schemas.microsoft.com/office/drawing/2014/main" id="{10C2366A-FBC8-4ED5-AD17-3373A9573EB6}"/>
              </a:ext>
            </a:extLst>
          </p:cNvPr>
          <p:cNvGraphicFramePr>
            <a:graphicFrameLocks noGrp="1"/>
          </p:cNvGraphicFramePr>
          <p:nvPr>
            <p:ph type="tbl" sz="quarter" idx="13"/>
            <p:extLst>
              <p:ext uri="{D42A27DB-BD31-4B8C-83A1-F6EECF244321}">
                <p14:modId xmlns:p14="http://schemas.microsoft.com/office/powerpoint/2010/main" val="1765992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77457317"/>
                    </a:ext>
                  </a:extLst>
                </a:gridCol>
                <a:gridCol w="987552">
                  <a:extLst>
                    <a:ext uri="{9D8B030D-6E8A-4147-A177-3AD203B41FA5}">
                      <a16:colId xmlns:a16="http://schemas.microsoft.com/office/drawing/2014/main" val="2871519660"/>
                    </a:ext>
                  </a:extLst>
                </a:gridCol>
                <a:gridCol w="1316736">
                  <a:extLst>
                    <a:ext uri="{9D8B030D-6E8A-4147-A177-3AD203B41FA5}">
                      <a16:colId xmlns:a16="http://schemas.microsoft.com/office/drawing/2014/main" val="2812245212"/>
                    </a:ext>
                  </a:extLst>
                </a:gridCol>
                <a:gridCol w="411480">
                  <a:extLst>
                    <a:ext uri="{9D8B030D-6E8A-4147-A177-3AD203B41FA5}">
                      <a16:colId xmlns:a16="http://schemas.microsoft.com/office/drawing/2014/main" val="573518900"/>
                    </a:ext>
                  </a:extLst>
                </a:gridCol>
                <a:gridCol w="411480">
                  <a:extLst>
                    <a:ext uri="{9D8B030D-6E8A-4147-A177-3AD203B41FA5}">
                      <a16:colId xmlns:a16="http://schemas.microsoft.com/office/drawing/2014/main" val="4235828927"/>
                    </a:ext>
                  </a:extLst>
                </a:gridCol>
                <a:gridCol w="411480">
                  <a:extLst>
                    <a:ext uri="{9D8B030D-6E8A-4147-A177-3AD203B41FA5}">
                      <a16:colId xmlns:a16="http://schemas.microsoft.com/office/drawing/2014/main" val="439647278"/>
                    </a:ext>
                  </a:extLst>
                </a:gridCol>
                <a:gridCol w="411480">
                  <a:extLst>
                    <a:ext uri="{9D8B030D-6E8A-4147-A177-3AD203B41FA5}">
                      <a16:colId xmlns:a16="http://schemas.microsoft.com/office/drawing/2014/main" val="2047137958"/>
                    </a:ext>
                  </a:extLst>
                </a:gridCol>
                <a:gridCol w="411480">
                  <a:extLst>
                    <a:ext uri="{9D8B030D-6E8A-4147-A177-3AD203B41FA5}">
                      <a16:colId xmlns:a16="http://schemas.microsoft.com/office/drawing/2014/main" val="824966629"/>
                    </a:ext>
                  </a:extLst>
                </a:gridCol>
                <a:gridCol w="411480">
                  <a:extLst>
                    <a:ext uri="{9D8B030D-6E8A-4147-A177-3AD203B41FA5}">
                      <a16:colId xmlns:a16="http://schemas.microsoft.com/office/drawing/2014/main" val="2105485580"/>
                    </a:ext>
                  </a:extLst>
                </a:gridCol>
                <a:gridCol w="411480">
                  <a:extLst>
                    <a:ext uri="{9D8B030D-6E8A-4147-A177-3AD203B41FA5}">
                      <a16:colId xmlns:a16="http://schemas.microsoft.com/office/drawing/2014/main" val="2446370815"/>
                    </a:ext>
                  </a:extLst>
                </a:gridCol>
                <a:gridCol w="411480">
                  <a:extLst>
                    <a:ext uri="{9D8B030D-6E8A-4147-A177-3AD203B41FA5}">
                      <a16:colId xmlns:a16="http://schemas.microsoft.com/office/drawing/2014/main" val="2777029215"/>
                    </a:ext>
                  </a:extLst>
                </a:gridCol>
                <a:gridCol w="411480">
                  <a:extLst>
                    <a:ext uri="{9D8B030D-6E8A-4147-A177-3AD203B41FA5}">
                      <a16:colId xmlns:a16="http://schemas.microsoft.com/office/drawing/2014/main" val="1580084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29301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- 2025-03-10 13:37:50</a:t>
                      </a:r>
                      <a:r>
                        <a:rPr kumimoji="0" lang="en-US" sz="1000" b="0" i="0" u="none" strike="noStrike" kern="1200" cap="none" spc="0" normalizeH="0" baseline="0" noProof="0">
                          <a:ln>
                            <a:noFill/>
                          </a:ln>
                          <a:solidFill>
                            <a:prstClr val="black"/>
                          </a:solidFill>
                          <a:effectLst/>
                          <a:uLnTx/>
                          <a:uFillTx/>
                          <a:latin typeface="Calibri"/>
                          <a:ea typeface="+mn-ea"/>
                          <a:cs typeface="+mn-cs"/>
                        </a:rPr>
                        <a:t>
 Reise mit der WDR Zeitkapsel zurück in die Vergangenheit! Erlebe Retro-Vibes, Kult-Musik und Designklassiker – interaktiv &amp; immersiv. 🎶🔮
Das WebVR-Projekt findest du online unter www.zeitkapsel.wdr.de.
Stell dir vor, du stehst plötzlich mitten in den 1960ern. Keine Doku, kein altes Filmmaterial, sondern ein echtes, interaktives Zeitreise-Erlebnis. Genau das bietet das WDR Zeitkapsel-Projekt. 
Das Besondere: Es ist nicht nur Retro-Nostalgie, sondern ein echtes Geschichtserlebnis. Ein Mix aus Virtual Reality, interaktiver Storytelling-Magie und lebendiger Geschichte – fast, als wärst du wirklich dort. 🚀 
In welches Jahrzehnt würdest du gerne mal reisen?
#WDRZeitkapsel #Zeitreise #Throwback #RetroVibes #VirtualReality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https://quintly-eu-image-storage.s3.amazonaws.com/60b0c1ceafa7b1885479f8b118a661a3/ea9badf52aa6a96ade7f5712b2edb6c1.jpg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NRW-Post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50040965"/>
                  </a:ext>
                </a:extLst>
              </a:tr>
            </a:tbl>
          </a:graphicData>
        </a:graphic>
      </p:graphicFrame>
      <p:sp>
        <p:nvSpPr>
          <p:cNvPr id="4" name="Text Placeholder 3">
            <a:extLst>
              <a:ext uri="{FF2B5EF4-FFF2-40B4-BE49-F238E27FC236}">
                <a16:creationId xmlns:a16="http://schemas.microsoft.com/office/drawing/2014/main" id="{ED49CE32-5ACF-407E-AF31-13EC5B86FBB8}"/>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1230781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EE337-DB44-427C-AFC3-B90C82D033B5}"/>
              </a:ext>
            </a:extLst>
          </p:cNvPr>
          <p:cNvSpPr>
            <a:spLocks noGrp="1"/>
          </p:cNvSpPr>
          <p:nvPr>
            <p:ph type="title"/>
          </p:nvPr>
        </p:nvSpPr>
        <p:spPr/>
        <p:txBody>
          <a:bodyPr/>
          <a:lstStyle/>
          <a:p>
            <a:r>
              <a:rPr lang="en-US"/>
              <a:t>Instagram Posts Table (mit Shares) | 01.2.34. WDR Lokalzeit - 18 of 19</a:t>
            </a:r>
          </a:p>
        </p:txBody>
      </p:sp>
      <p:graphicFrame>
        <p:nvGraphicFramePr>
          <p:cNvPr id="5" name="Table Placeholder 4">
            <a:extLst>
              <a:ext uri="{FF2B5EF4-FFF2-40B4-BE49-F238E27FC236}">
                <a16:creationId xmlns:a16="http://schemas.microsoft.com/office/drawing/2014/main" id="{78691872-341B-4E2B-914C-01BBF5F01A61}"/>
              </a:ext>
            </a:extLst>
          </p:cNvPr>
          <p:cNvGraphicFramePr>
            <a:graphicFrameLocks noGrp="1"/>
          </p:cNvGraphicFramePr>
          <p:nvPr>
            <p:ph type="tbl" sz="quarter" idx="13"/>
            <p:extLst>
              <p:ext uri="{D42A27DB-BD31-4B8C-83A1-F6EECF244321}">
                <p14:modId xmlns:p14="http://schemas.microsoft.com/office/powerpoint/2010/main" val="34099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8576072"/>
                    </a:ext>
                  </a:extLst>
                </a:gridCol>
                <a:gridCol w="987552">
                  <a:extLst>
                    <a:ext uri="{9D8B030D-6E8A-4147-A177-3AD203B41FA5}">
                      <a16:colId xmlns:a16="http://schemas.microsoft.com/office/drawing/2014/main" val="4175454779"/>
                    </a:ext>
                  </a:extLst>
                </a:gridCol>
                <a:gridCol w="1316736">
                  <a:extLst>
                    <a:ext uri="{9D8B030D-6E8A-4147-A177-3AD203B41FA5}">
                      <a16:colId xmlns:a16="http://schemas.microsoft.com/office/drawing/2014/main" val="3777763896"/>
                    </a:ext>
                  </a:extLst>
                </a:gridCol>
                <a:gridCol w="411480">
                  <a:extLst>
                    <a:ext uri="{9D8B030D-6E8A-4147-A177-3AD203B41FA5}">
                      <a16:colId xmlns:a16="http://schemas.microsoft.com/office/drawing/2014/main" val="2842346496"/>
                    </a:ext>
                  </a:extLst>
                </a:gridCol>
                <a:gridCol w="411480">
                  <a:extLst>
                    <a:ext uri="{9D8B030D-6E8A-4147-A177-3AD203B41FA5}">
                      <a16:colId xmlns:a16="http://schemas.microsoft.com/office/drawing/2014/main" val="2898538392"/>
                    </a:ext>
                  </a:extLst>
                </a:gridCol>
                <a:gridCol w="411480">
                  <a:extLst>
                    <a:ext uri="{9D8B030D-6E8A-4147-A177-3AD203B41FA5}">
                      <a16:colId xmlns:a16="http://schemas.microsoft.com/office/drawing/2014/main" val="281382341"/>
                    </a:ext>
                  </a:extLst>
                </a:gridCol>
                <a:gridCol w="411480">
                  <a:extLst>
                    <a:ext uri="{9D8B030D-6E8A-4147-A177-3AD203B41FA5}">
                      <a16:colId xmlns:a16="http://schemas.microsoft.com/office/drawing/2014/main" val="2132871270"/>
                    </a:ext>
                  </a:extLst>
                </a:gridCol>
                <a:gridCol w="411480">
                  <a:extLst>
                    <a:ext uri="{9D8B030D-6E8A-4147-A177-3AD203B41FA5}">
                      <a16:colId xmlns:a16="http://schemas.microsoft.com/office/drawing/2014/main" val="3184186375"/>
                    </a:ext>
                  </a:extLst>
                </a:gridCol>
                <a:gridCol w="411480">
                  <a:extLst>
                    <a:ext uri="{9D8B030D-6E8A-4147-A177-3AD203B41FA5}">
                      <a16:colId xmlns:a16="http://schemas.microsoft.com/office/drawing/2014/main" val="766402421"/>
                    </a:ext>
                  </a:extLst>
                </a:gridCol>
                <a:gridCol w="411480">
                  <a:extLst>
                    <a:ext uri="{9D8B030D-6E8A-4147-A177-3AD203B41FA5}">
                      <a16:colId xmlns:a16="http://schemas.microsoft.com/office/drawing/2014/main" val="3490997983"/>
                    </a:ext>
                  </a:extLst>
                </a:gridCol>
                <a:gridCol w="411480">
                  <a:extLst>
                    <a:ext uri="{9D8B030D-6E8A-4147-A177-3AD203B41FA5}">
                      <a16:colId xmlns:a16="http://schemas.microsoft.com/office/drawing/2014/main" val="2395742443"/>
                    </a:ext>
                  </a:extLst>
                </a:gridCol>
                <a:gridCol w="411480">
                  <a:extLst>
                    <a:ext uri="{9D8B030D-6E8A-4147-A177-3AD203B41FA5}">
                      <a16:colId xmlns:a16="http://schemas.microsoft.com/office/drawing/2014/main" val="3943984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39367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- 2025-03-16 16:20:00</a:t>
                      </a:r>
                      <a:r>
                        <a:rPr kumimoji="0" lang="de-DE" sz="1000" b="0" i="0" u="none" strike="noStrike" kern="1200" cap="none" spc="0" normalizeH="0" baseline="0" noProof="0">
                          <a:ln>
                            <a:noFill/>
                          </a:ln>
                          <a:solidFill>
                            <a:prstClr val="black"/>
                          </a:solidFill>
                          <a:effectLst/>
                          <a:uLnTx/>
                          <a:uFillTx/>
                          <a:latin typeface="Calibri"/>
                          <a:ea typeface="+mn-ea"/>
                          <a:cs typeface="+mn-cs"/>
                        </a:rPr>
                        <a:t>
 Tobias arbeitet mit Straftätern, denn er ist Bewährungshelfer. 😯
Er unterstützt seine Klienten dabei, die Herausforderungen von Sucht und Kriminalität zu überwinden. 
Dass Menschen kriminell werden, hat nämlich meist eine bestimmte Ursache. Tobias arbeitet mit den Verurteilten daran, warum sie straffällig geworden sind, und hilft ihnen, dass sie nicht wieder vor Gericht landen.  
Trotz schwieriger Umstände gibt es immer Hoffnung auf einen Neuanfang. 🙏🏼
👩‍💻Autorin: Manuela Klüppel 
#Bewährung #Sozialarbeit #Suchtbekämpfung #Kriminalität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https://quintly-eu-image-storage.s3.amazonaws.com/60b0c1ceafa7b1885479f8b118a661a3/a7067a0014cb7709bbe6ca338765f2c4.jpg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9799</a:t>
                      </a:r>
                    </a:p>
                  </a:txBody>
                  <a:tcPr/>
                </a:tc>
                <a:extLst>
                  <a:ext uri="{0D108BD9-81ED-4DB2-BD59-A6C34878D82A}">
                    <a16:rowId xmlns:a16="http://schemas.microsoft.com/office/drawing/2014/main" val="2273695087"/>
                  </a:ext>
                </a:extLst>
              </a:tr>
            </a:tbl>
          </a:graphicData>
        </a:graphic>
      </p:graphicFrame>
      <p:sp>
        <p:nvSpPr>
          <p:cNvPr id="4" name="Text Placeholder 3">
            <a:extLst>
              <a:ext uri="{FF2B5EF4-FFF2-40B4-BE49-F238E27FC236}">
                <a16:creationId xmlns:a16="http://schemas.microsoft.com/office/drawing/2014/main" id="{F2FF2506-7E2F-4060-A405-79162BB26A1B}"/>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2296713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69FF8-F8D9-4F48-B649-0077E2DC9C7D}"/>
              </a:ext>
            </a:extLst>
          </p:cNvPr>
          <p:cNvSpPr>
            <a:spLocks noGrp="1"/>
          </p:cNvSpPr>
          <p:nvPr>
            <p:ph type="title"/>
          </p:nvPr>
        </p:nvSpPr>
        <p:spPr/>
        <p:txBody>
          <a:bodyPr/>
          <a:lstStyle/>
          <a:p>
            <a:r>
              <a:rPr lang="en-US"/>
              <a:t>Instagram Posts Table (mit Shares) | 01.2.34. WDR Lokalzeit - 19 of 19</a:t>
            </a:r>
          </a:p>
        </p:txBody>
      </p:sp>
      <p:graphicFrame>
        <p:nvGraphicFramePr>
          <p:cNvPr id="5" name="Table Placeholder 4">
            <a:extLst>
              <a:ext uri="{FF2B5EF4-FFF2-40B4-BE49-F238E27FC236}">
                <a16:creationId xmlns:a16="http://schemas.microsoft.com/office/drawing/2014/main" id="{357F6B42-F6A7-4216-BFBE-187CA015613C}"/>
              </a:ext>
            </a:extLst>
          </p:cNvPr>
          <p:cNvGraphicFramePr>
            <a:graphicFrameLocks noGrp="1"/>
          </p:cNvGraphicFramePr>
          <p:nvPr>
            <p:ph type="tbl" sz="quarter" idx="13"/>
            <p:extLst>
              <p:ext uri="{D42A27DB-BD31-4B8C-83A1-F6EECF244321}">
                <p14:modId xmlns:p14="http://schemas.microsoft.com/office/powerpoint/2010/main" val="2633782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38497884"/>
                    </a:ext>
                  </a:extLst>
                </a:gridCol>
                <a:gridCol w="987552">
                  <a:extLst>
                    <a:ext uri="{9D8B030D-6E8A-4147-A177-3AD203B41FA5}">
                      <a16:colId xmlns:a16="http://schemas.microsoft.com/office/drawing/2014/main" val="3790915134"/>
                    </a:ext>
                  </a:extLst>
                </a:gridCol>
                <a:gridCol w="1316736">
                  <a:extLst>
                    <a:ext uri="{9D8B030D-6E8A-4147-A177-3AD203B41FA5}">
                      <a16:colId xmlns:a16="http://schemas.microsoft.com/office/drawing/2014/main" val="4142895019"/>
                    </a:ext>
                  </a:extLst>
                </a:gridCol>
                <a:gridCol w="411480">
                  <a:extLst>
                    <a:ext uri="{9D8B030D-6E8A-4147-A177-3AD203B41FA5}">
                      <a16:colId xmlns:a16="http://schemas.microsoft.com/office/drawing/2014/main" val="2357242960"/>
                    </a:ext>
                  </a:extLst>
                </a:gridCol>
                <a:gridCol w="411480">
                  <a:extLst>
                    <a:ext uri="{9D8B030D-6E8A-4147-A177-3AD203B41FA5}">
                      <a16:colId xmlns:a16="http://schemas.microsoft.com/office/drawing/2014/main" val="1061270144"/>
                    </a:ext>
                  </a:extLst>
                </a:gridCol>
                <a:gridCol w="411480">
                  <a:extLst>
                    <a:ext uri="{9D8B030D-6E8A-4147-A177-3AD203B41FA5}">
                      <a16:colId xmlns:a16="http://schemas.microsoft.com/office/drawing/2014/main" val="3332421974"/>
                    </a:ext>
                  </a:extLst>
                </a:gridCol>
                <a:gridCol w="411480">
                  <a:extLst>
                    <a:ext uri="{9D8B030D-6E8A-4147-A177-3AD203B41FA5}">
                      <a16:colId xmlns:a16="http://schemas.microsoft.com/office/drawing/2014/main" val="3583752942"/>
                    </a:ext>
                  </a:extLst>
                </a:gridCol>
                <a:gridCol w="411480">
                  <a:extLst>
                    <a:ext uri="{9D8B030D-6E8A-4147-A177-3AD203B41FA5}">
                      <a16:colId xmlns:a16="http://schemas.microsoft.com/office/drawing/2014/main" val="3335292069"/>
                    </a:ext>
                  </a:extLst>
                </a:gridCol>
                <a:gridCol w="411480">
                  <a:extLst>
                    <a:ext uri="{9D8B030D-6E8A-4147-A177-3AD203B41FA5}">
                      <a16:colId xmlns:a16="http://schemas.microsoft.com/office/drawing/2014/main" val="222527876"/>
                    </a:ext>
                  </a:extLst>
                </a:gridCol>
                <a:gridCol w="411480">
                  <a:extLst>
                    <a:ext uri="{9D8B030D-6E8A-4147-A177-3AD203B41FA5}">
                      <a16:colId xmlns:a16="http://schemas.microsoft.com/office/drawing/2014/main" val="831392894"/>
                    </a:ext>
                  </a:extLst>
                </a:gridCol>
                <a:gridCol w="411480">
                  <a:extLst>
                    <a:ext uri="{9D8B030D-6E8A-4147-A177-3AD203B41FA5}">
                      <a16:colId xmlns:a16="http://schemas.microsoft.com/office/drawing/2014/main" val="1815875787"/>
                    </a:ext>
                  </a:extLst>
                </a:gridCol>
                <a:gridCol w="411480">
                  <a:extLst>
                    <a:ext uri="{9D8B030D-6E8A-4147-A177-3AD203B41FA5}">
                      <a16:colId xmlns:a16="http://schemas.microsoft.com/office/drawing/2014/main" val="3166403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11690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- 2025-03-16 11:15:00</a:t>
                      </a:r>
                      <a:r>
                        <a:rPr kumimoji="0" lang="de-DE" sz="1000" b="0" i="0" u="none" strike="noStrike" kern="1200" cap="none" spc="0" normalizeH="0" baseline="0" noProof="0">
                          <a:ln>
                            <a:noFill/>
                          </a:ln>
                          <a:solidFill>
                            <a:prstClr val="black"/>
                          </a:solidFill>
                          <a:effectLst/>
                          <a:uLnTx/>
                          <a:uFillTx/>
                          <a:latin typeface="Calibri"/>
                          <a:ea typeface="+mn-ea"/>
                          <a:cs typeface="+mn-cs"/>
                        </a:rPr>
                        <a:t>
 Pferde mit Gewalt trainieren – das geht gar nicht, findet Pferdeflüsterin Katharina aus Dortmund. 
Bei ihr gibt es deshalb Pferdetherapie auf die sanfte Art.🐎 
Ihr Motto: Der Mensch ist nicht Boss, sondern Freund des Pferdes. Und wenn man mit dem Pferd befreundet sein möchte, muss man es auch gut behandeln. 👩🏻❤️🐴 
👨‍💻Autor: Simon Ewerbeck 
#Pferd #Pferdetraining #Horsemanship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https://quintly-eu-image-storage.s3.amazonaws.com/60b0c1ceafa7b1885479f8b118a661a3/7dec87e3bbaecfe7e70b73be08e888d3.jpg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8843</a:t>
                      </a:r>
                    </a:p>
                  </a:txBody>
                  <a:tcPr/>
                </a:tc>
                <a:extLst>
                  <a:ext uri="{0D108BD9-81ED-4DB2-BD59-A6C34878D82A}">
                    <a16:rowId xmlns:a16="http://schemas.microsoft.com/office/drawing/2014/main" val="1205610431"/>
                  </a:ext>
                </a:extLst>
              </a:tr>
            </a:tbl>
          </a:graphicData>
        </a:graphic>
      </p:graphicFrame>
      <p:sp>
        <p:nvSpPr>
          <p:cNvPr id="4" name="Text Placeholder 3">
            <a:extLst>
              <a:ext uri="{FF2B5EF4-FFF2-40B4-BE49-F238E27FC236}">
                <a16:creationId xmlns:a16="http://schemas.microsoft.com/office/drawing/2014/main" id="{1D876FD7-527B-4CA0-940C-9ECF8D0D6B32}"/>
              </a:ext>
            </a:extLst>
          </p:cNvPr>
          <p:cNvSpPr>
            <a:spLocks noGrp="1"/>
          </p:cNvSpPr>
          <p:nvPr>
            <p:ph type="body" sz="quarter" idx="14"/>
          </p:nvPr>
        </p:nvSpPr>
        <p:spPr/>
        <p:txBody>
          <a:bodyPr/>
          <a:lstStyle/>
          <a:p>
            <a:r>
              <a:rPr lang="en-US"/>
              <a:t>10/03/2025 - 16/03/2025</a:t>
            </a:r>
          </a:p>
        </p:txBody>
      </p:sp>
    </p:spTree>
    <p:extLst>
      <p:ext uri="{BB962C8B-B14F-4D97-AF65-F5344CB8AC3E}">
        <p14:creationId xmlns:p14="http://schemas.microsoft.com/office/powerpoint/2010/main" val="39388702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3483</Words>
  <Application>Microsoft Office PowerPoint</Application>
  <PresentationFormat>On-screen Show (4:3)</PresentationFormat>
  <Paragraphs>482</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Instagram Posts Table (mit Shares) | 01.2.34. WDR Lokalzeit - 1 of 19</vt:lpstr>
      <vt:lpstr>Instagram Posts Table (mit Shares) | 01.2.34. WDR Lokalzeit - 2 of 19</vt:lpstr>
      <vt:lpstr>Instagram Posts Table (mit Shares) | 01.2.34. WDR Lokalzeit - 3 of 19</vt:lpstr>
      <vt:lpstr>Instagram Posts Table (mit Shares) | 01.2.34. WDR Lokalzeit - 4 of 19</vt:lpstr>
      <vt:lpstr>Instagram Posts Table (mit Shares) | 01.2.34. WDR Lokalzeit - 5 of 19</vt:lpstr>
      <vt:lpstr>Instagram Posts Table (mit Shares) | 01.2.34. WDR Lokalzeit - 6 of 19</vt:lpstr>
      <vt:lpstr>Instagram Posts Table (mit Shares) | 01.2.34. WDR Lokalzeit - 7 of 19</vt:lpstr>
      <vt:lpstr>Instagram Posts Table (mit Shares) | 01.2.34. WDR Lokalzeit - 8 of 19</vt:lpstr>
      <vt:lpstr>Instagram Posts Table (mit Shares) | 01.2.34. WDR Lokalzeit - 9 of 19</vt:lpstr>
      <vt:lpstr>Instagram Posts Table (mit Shares) | 01.2.34. WDR Lokalzeit - 10 of 19</vt:lpstr>
      <vt:lpstr>Instagram Posts Table (mit Shares) | 01.2.34. WDR Lokalzeit - 11 of 19</vt:lpstr>
      <vt:lpstr>Instagram Posts Table (mit Shares) | 01.2.34. WDR Lokalzeit - 12 of 19</vt:lpstr>
      <vt:lpstr>Instagram Posts Table (mit Shares) | 01.2.34. WDR Lokalzeit - 13 of 19</vt:lpstr>
      <vt:lpstr>Instagram Posts Table (mit Shares) | 01.2.34. WDR Lokalzeit - 14 of 19</vt:lpstr>
      <vt:lpstr>Instagram Posts Table (mit Shares) | 01.2.34. WDR Lokalzeit - 15 of 19</vt:lpstr>
      <vt:lpstr>Instagram Posts Table (mit Shares) | 01.2.34. WDR Lokalzeit - 16 of 19</vt:lpstr>
      <vt:lpstr>Instagram Posts Table (mit Shares) | 01.2.34. WDR Lokalzeit - 17 of 19</vt:lpstr>
      <vt:lpstr>Instagram Posts Table (mit Shares) | 01.2.34. WDR Lokalzeit - 18 of 19</vt:lpstr>
      <vt:lpstr>Instagram Posts Table (mit Shares) | 01.2.34. WDR Lokalzeit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01.2.34. WDR Lokalzeit - 1 of 19</dc:title>
  <dc:creator>Frederik Born</dc:creator>
  <cp:lastModifiedBy>Frederik Born</cp:lastModifiedBy>
  <cp:revision>1</cp:revision>
  <dcterms:created xsi:type="dcterms:W3CDTF">2025-03-19T08:24:18Z</dcterms:created>
  <dcterms:modified xsi:type="dcterms:W3CDTF">2025-03-19T08:26:47Z</dcterms:modified>
</cp:coreProperties>
</file>