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AA242-BD54-4BF1-ACFA-BB6587B3CA4B}"/>
              </a:ext>
            </a:extLst>
          </p:cNvPr>
          <p:cNvSpPr>
            <a:spLocks noGrp="1"/>
          </p:cNvSpPr>
          <p:nvPr>
            <p:ph type="title"/>
          </p:nvPr>
        </p:nvSpPr>
        <p:spPr/>
        <p:txBody>
          <a:bodyPr/>
          <a:lstStyle/>
          <a:p>
            <a:r>
              <a:rPr lang="de-DE"/>
              <a:t>Instagram Alle Posts des Zeitraums (mit Total Interactions) | lokalzeit - 1 of 19</a:t>
            </a:r>
            <a:endParaRPr lang="en-US"/>
          </a:p>
        </p:txBody>
      </p:sp>
      <p:graphicFrame>
        <p:nvGraphicFramePr>
          <p:cNvPr id="5" name="Table Placeholder 4">
            <a:extLst>
              <a:ext uri="{FF2B5EF4-FFF2-40B4-BE49-F238E27FC236}">
                <a16:creationId xmlns:a16="http://schemas.microsoft.com/office/drawing/2014/main" id="{787EF013-71E4-4BAB-8ABF-E24D9522C90B}"/>
              </a:ext>
            </a:extLst>
          </p:cNvPr>
          <p:cNvGraphicFramePr>
            <a:graphicFrameLocks noGrp="1"/>
          </p:cNvGraphicFramePr>
          <p:nvPr>
            <p:ph type="tbl" sz="quarter" idx="13"/>
            <p:extLst>
              <p:ext uri="{D42A27DB-BD31-4B8C-83A1-F6EECF244321}">
                <p14:modId xmlns:p14="http://schemas.microsoft.com/office/powerpoint/2010/main" val="2924334843"/>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85586008"/>
                    </a:ext>
                  </a:extLst>
                </a:gridCol>
                <a:gridCol w="1316736">
                  <a:extLst>
                    <a:ext uri="{9D8B030D-6E8A-4147-A177-3AD203B41FA5}">
                      <a16:colId xmlns:a16="http://schemas.microsoft.com/office/drawing/2014/main" val="2225992297"/>
                    </a:ext>
                  </a:extLst>
                </a:gridCol>
                <a:gridCol w="1316736">
                  <a:extLst>
                    <a:ext uri="{9D8B030D-6E8A-4147-A177-3AD203B41FA5}">
                      <a16:colId xmlns:a16="http://schemas.microsoft.com/office/drawing/2014/main" val="744050470"/>
                    </a:ext>
                  </a:extLst>
                </a:gridCol>
                <a:gridCol w="1316736">
                  <a:extLst>
                    <a:ext uri="{9D8B030D-6E8A-4147-A177-3AD203B41FA5}">
                      <a16:colId xmlns:a16="http://schemas.microsoft.com/office/drawing/2014/main" val="80544263"/>
                    </a:ext>
                  </a:extLst>
                </a:gridCol>
                <a:gridCol w="1316736">
                  <a:extLst>
                    <a:ext uri="{9D8B030D-6E8A-4147-A177-3AD203B41FA5}">
                      <a16:colId xmlns:a16="http://schemas.microsoft.com/office/drawing/2014/main" val="231476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8877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- 2025-03-01 10:55:00</a:t>
                      </a:r>
                      <a:r>
                        <a:rPr kumimoji="0" lang="de-DE" sz="1000" b="0" i="0" u="none" strike="noStrike" kern="1200" cap="none" spc="0" normalizeH="0" baseline="0" noProof="0">
                          <a:ln>
                            <a:noFill/>
                          </a:ln>
                          <a:solidFill>
                            <a:prstClr val="black"/>
                          </a:solidFill>
                          <a:effectLst/>
                          <a:uLnTx/>
                          <a:uFillTx/>
                          <a:latin typeface="Calibri"/>
                          <a:ea typeface="+mn-ea"/>
                          <a:cs typeface="+mn-cs"/>
                        </a:rPr>
                        <a:t>
 Für Ivan Palattela geht ein Traum in Erfüllung: Endlich ist er Karnevalsprinz.🤴 
Der 43-Jährige arbeitet als Haustechniker ⚒ bei den Bonner Werkstätten, einer Einrichtung für Menschen mit Behinderung. Jedes Jahr ernennen die Werkstätten ein Karnevals-Prinzenpaar. Für das närrische Amt gibt es eine lange Warteliste. 
Diese Saison durfte Prinz Ivan I. endlich das Zepter übernehmen – zusammen mit Prinzessin Lena I. 👸 ist er auf zahlreichen Karnevals-Veranstaltungen unterwegs. Das Highlight für die beiden: ihr Heimspiel – die inklusive Karnevalssitzung der Bonner Werkstätten. 🎉 💐 
👩‍💻Autorin: Laura Hohmann 
#Karneval #Inklusion #Prinzenpaar #Alaf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293951</a:t>
                      </a:r>
                    </a:p>
                  </a:txBody>
                  <a:tcPr/>
                </a:tc>
                <a:extLst>
                  <a:ext uri="{0D108BD9-81ED-4DB2-BD59-A6C34878D82A}">
                    <a16:rowId xmlns:a16="http://schemas.microsoft.com/office/drawing/2014/main" val="1884304445"/>
                  </a:ext>
                </a:extLst>
              </a:tr>
            </a:tbl>
          </a:graphicData>
        </a:graphic>
      </p:graphicFrame>
      <p:sp>
        <p:nvSpPr>
          <p:cNvPr id="4" name="Text Placeholder 3">
            <a:extLst>
              <a:ext uri="{FF2B5EF4-FFF2-40B4-BE49-F238E27FC236}">
                <a16:creationId xmlns:a16="http://schemas.microsoft.com/office/drawing/2014/main" id="{E084DACD-508E-4FAC-9998-B08E9F168AA1}"/>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500743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7BC81-B719-438B-92BF-E4FC7FFC7695}"/>
              </a:ext>
            </a:extLst>
          </p:cNvPr>
          <p:cNvSpPr>
            <a:spLocks noGrp="1"/>
          </p:cNvSpPr>
          <p:nvPr>
            <p:ph type="title"/>
          </p:nvPr>
        </p:nvSpPr>
        <p:spPr/>
        <p:txBody>
          <a:bodyPr/>
          <a:lstStyle/>
          <a:p>
            <a:r>
              <a:rPr lang="de-DE"/>
              <a:t>Instagram Alle Posts des Zeitraums (mit Total Interactions) | lokalzeit - 2 of 19</a:t>
            </a:r>
            <a:endParaRPr lang="en-US"/>
          </a:p>
        </p:txBody>
      </p:sp>
      <p:graphicFrame>
        <p:nvGraphicFramePr>
          <p:cNvPr id="5" name="Table Placeholder 4">
            <a:extLst>
              <a:ext uri="{FF2B5EF4-FFF2-40B4-BE49-F238E27FC236}">
                <a16:creationId xmlns:a16="http://schemas.microsoft.com/office/drawing/2014/main" id="{768E5E14-73C1-46A9-B520-67EC732B4052}"/>
              </a:ext>
            </a:extLst>
          </p:cNvPr>
          <p:cNvGraphicFramePr>
            <a:graphicFrameLocks noGrp="1"/>
          </p:cNvGraphicFramePr>
          <p:nvPr>
            <p:ph type="tbl" sz="quarter" idx="13"/>
            <p:extLst>
              <p:ext uri="{D42A27DB-BD31-4B8C-83A1-F6EECF244321}">
                <p14:modId xmlns:p14="http://schemas.microsoft.com/office/powerpoint/2010/main" val="1625600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6773530"/>
                    </a:ext>
                  </a:extLst>
                </a:gridCol>
                <a:gridCol w="1316736">
                  <a:extLst>
                    <a:ext uri="{9D8B030D-6E8A-4147-A177-3AD203B41FA5}">
                      <a16:colId xmlns:a16="http://schemas.microsoft.com/office/drawing/2014/main" val="3508998151"/>
                    </a:ext>
                  </a:extLst>
                </a:gridCol>
                <a:gridCol w="1316736">
                  <a:extLst>
                    <a:ext uri="{9D8B030D-6E8A-4147-A177-3AD203B41FA5}">
                      <a16:colId xmlns:a16="http://schemas.microsoft.com/office/drawing/2014/main" val="2266340547"/>
                    </a:ext>
                  </a:extLst>
                </a:gridCol>
                <a:gridCol w="1316736">
                  <a:extLst>
                    <a:ext uri="{9D8B030D-6E8A-4147-A177-3AD203B41FA5}">
                      <a16:colId xmlns:a16="http://schemas.microsoft.com/office/drawing/2014/main" val="920651311"/>
                    </a:ext>
                  </a:extLst>
                </a:gridCol>
                <a:gridCol w="1316736">
                  <a:extLst>
                    <a:ext uri="{9D8B030D-6E8A-4147-A177-3AD203B41FA5}">
                      <a16:colId xmlns:a16="http://schemas.microsoft.com/office/drawing/2014/main" val="404981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8859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- 2025-02-25 16:50:00</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mal in einem Karnevalsverein getanzt? 🤡
Vanessa Buch liebt den Karneval - doch für Menschen, die wie sie eine Beeinträchtigung haben, ist es schwer, selbst in einem Verein mitzumachen. In der KG Ruet-Wiss-Okerke ist sie jetzt angekommen: In der inklusiven Tanzgarde tanzen Menschen mit und ohne Beeinträchtigung im Alter zwischen 7 und 29 Jahren gemeinsam.  👯🤸
👩‍💻Autorin: Cindy Glasmacher 
#Lokalzeit #WDR #Inklusion #AlleZusammen #Karneval #ARD #Tanzgarde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116590</a:t>
                      </a:r>
                    </a:p>
                  </a:txBody>
                  <a:tcPr/>
                </a:tc>
                <a:extLst>
                  <a:ext uri="{0D108BD9-81ED-4DB2-BD59-A6C34878D82A}">
                    <a16:rowId xmlns:a16="http://schemas.microsoft.com/office/drawing/2014/main" val="1685021253"/>
                  </a:ext>
                </a:extLst>
              </a:tr>
            </a:tbl>
          </a:graphicData>
        </a:graphic>
      </p:graphicFrame>
      <p:sp>
        <p:nvSpPr>
          <p:cNvPr id="4" name="Text Placeholder 3">
            <a:extLst>
              <a:ext uri="{FF2B5EF4-FFF2-40B4-BE49-F238E27FC236}">
                <a16:creationId xmlns:a16="http://schemas.microsoft.com/office/drawing/2014/main" id="{3EFA74F0-CEF5-4EE3-80A0-6414DFC5F45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335845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70BA-6841-48FD-85A2-A21F92FF4ACC}"/>
              </a:ext>
            </a:extLst>
          </p:cNvPr>
          <p:cNvSpPr>
            <a:spLocks noGrp="1"/>
          </p:cNvSpPr>
          <p:nvPr>
            <p:ph type="title"/>
          </p:nvPr>
        </p:nvSpPr>
        <p:spPr/>
        <p:txBody>
          <a:bodyPr/>
          <a:lstStyle/>
          <a:p>
            <a:r>
              <a:rPr lang="de-DE"/>
              <a:t>Instagram Alle Posts des Zeitraums (mit Total Interactions) | lokalzeit - 3 of 19</a:t>
            </a:r>
            <a:endParaRPr lang="en-US"/>
          </a:p>
        </p:txBody>
      </p:sp>
      <p:graphicFrame>
        <p:nvGraphicFramePr>
          <p:cNvPr id="5" name="Table Placeholder 4">
            <a:extLst>
              <a:ext uri="{FF2B5EF4-FFF2-40B4-BE49-F238E27FC236}">
                <a16:creationId xmlns:a16="http://schemas.microsoft.com/office/drawing/2014/main" id="{2807DFB6-3477-4D2B-861D-0DA9D5BBB8B9}"/>
              </a:ext>
            </a:extLst>
          </p:cNvPr>
          <p:cNvGraphicFramePr>
            <a:graphicFrameLocks noGrp="1"/>
          </p:cNvGraphicFramePr>
          <p:nvPr>
            <p:ph type="tbl" sz="quarter" idx="13"/>
            <p:extLst>
              <p:ext uri="{D42A27DB-BD31-4B8C-83A1-F6EECF244321}">
                <p14:modId xmlns:p14="http://schemas.microsoft.com/office/powerpoint/2010/main" val="224572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22568135"/>
                    </a:ext>
                  </a:extLst>
                </a:gridCol>
                <a:gridCol w="1316736">
                  <a:extLst>
                    <a:ext uri="{9D8B030D-6E8A-4147-A177-3AD203B41FA5}">
                      <a16:colId xmlns:a16="http://schemas.microsoft.com/office/drawing/2014/main" val="3172280647"/>
                    </a:ext>
                  </a:extLst>
                </a:gridCol>
                <a:gridCol w="1316736">
                  <a:extLst>
                    <a:ext uri="{9D8B030D-6E8A-4147-A177-3AD203B41FA5}">
                      <a16:colId xmlns:a16="http://schemas.microsoft.com/office/drawing/2014/main" val="3416621930"/>
                    </a:ext>
                  </a:extLst>
                </a:gridCol>
                <a:gridCol w="1316736">
                  <a:extLst>
                    <a:ext uri="{9D8B030D-6E8A-4147-A177-3AD203B41FA5}">
                      <a16:colId xmlns:a16="http://schemas.microsoft.com/office/drawing/2014/main" val="2169813044"/>
                    </a:ext>
                  </a:extLst>
                </a:gridCol>
                <a:gridCol w="1316736">
                  <a:extLst>
                    <a:ext uri="{9D8B030D-6E8A-4147-A177-3AD203B41FA5}">
                      <a16:colId xmlns:a16="http://schemas.microsoft.com/office/drawing/2014/main" val="1289484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9264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- 2025-02-24 12:45:00</a:t>
                      </a:r>
                      <a:r>
                        <a:rPr kumimoji="0" lang="en-US" sz="1000" b="0" i="0" u="none" strike="noStrike" kern="1200" cap="none" spc="0" normalizeH="0" baseline="0" noProof="0">
                          <a:ln>
                            <a:noFill/>
                          </a:ln>
                          <a:solidFill>
                            <a:prstClr val="black"/>
                          </a:solidFill>
                          <a:effectLst/>
                          <a:uLnTx/>
                          <a:uFillTx/>
                          <a:latin typeface="Calibri"/>
                          <a:ea typeface="+mn-ea"/>
                          <a:cs typeface="+mn-cs"/>
                        </a:rPr>
                        <a:t>
 Kölsches Lebensjeföhl, Frauenpower und Testosteron: Die veedelperlen und diegruenguertelrosen bereiten sich bei der größten und jecksten Chorprobe Kölns auf ihren Auftritt beim Rosenmontagszug vor 🥳
👨‍💻 Autor: Moritz Kutsch
#Chorprobe #Karneval #Medley #Lokalzeit #WDR #ARD 
koelner_karneval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91730</a:t>
                      </a:r>
                    </a:p>
                  </a:txBody>
                  <a:tcPr/>
                </a:tc>
                <a:extLst>
                  <a:ext uri="{0D108BD9-81ED-4DB2-BD59-A6C34878D82A}">
                    <a16:rowId xmlns:a16="http://schemas.microsoft.com/office/drawing/2014/main" val="4074968546"/>
                  </a:ext>
                </a:extLst>
              </a:tr>
            </a:tbl>
          </a:graphicData>
        </a:graphic>
      </p:graphicFrame>
      <p:sp>
        <p:nvSpPr>
          <p:cNvPr id="4" name="Text Placeholder 3">
            <a:extLst>
              <a:ext uri="{FF2B5EF4-FFF2-40B4-BE49-F238E27FC236}">
                <a16:creationId xmlns:a16="http://schemas.microsoft.com/office/drawing/2014/main" id="{EDCEA99E-6CD9-47CC-939C-726AC35C6B0D}"/>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601214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B085-13D5-4F40-A274-0495BE9BD212}"/>
              </a:ext>
            </a:extLst>
          </p:cNvPr>
          <p:cNvSpPr>
            <a:spLocks noGrp="1"/>
          </p:cNvSpPr>
          <p:nvPr>
            <p:ph type="title"/>
          </p:nvPr>
        </p:nvSpPr>
        <p:spPr/>
        <p:txBody>
          <a:bodyPr/>
          <a:lstStyle/>
          <a:p>
            <a:r>
              <a:rPr lang="de-DE"/>
              <a:t>Instagram Alle Posts des Zeitraums (mit Total Interactions) | lokalzeit - 4 of 19</a:t>
            </a:r>
            <a:endParaRPr lang="en-US"/>
          </a:p>
        </p:txBody>
      </p:sp>
      <p:graphicFrame>
        <p:nvGraphicFramePr>
          <p:cNvPr id="5" name="Table Placeholder 4">
            <a:extLst>
              <a:ext uri="{FF2B5EF4-FFF2-40B4-BE49-F238E27FC236}">
                <a16:creationId xmlns:a16="http://schemas.microsoft.com/office/drawing/2014/main" id="{A3232BDB-060E-4CDE-8439-797C363B1DFE}"/>
              </a:ext>
            </a:extLst>
          </p:cNvPr>
          <p:cNvGraphicFramePr>
            <a:graphicFrameLocks noGrp="1"/>
          </p:cNvGraphicFramePr>
          <p:nvPr>
            <p:ph type="tbl" sz="quarter" idx="13"/>
            <p:extLst>
              <p:ext uri="{D42A27DB-BD31-4B8C-83A1-F6EECF244321}">
                <p14:modId xmlns:p14="http://schemas.microsoft.com/office/powerpoint/2010/main" val="2598413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7115249"/>
                    </a:ext>
                  </a:extLst>
                </a:gridCol>
                <a:gridCol w="1316736">
                  <a:extLst>
                    <a:ext uri="{9D8B030D-6E8A-4147-A177-3AD203B41FA5}">
                      <a16:colId xmlns:a16="http://schemas.microsoft.com/office/drawing/2014/main" val="588243336"/>
                    </a:ext>
                  </a:extLst>
                </a:gridCol>
                <a:gridCol w="1316736">
                  <a:extLst>
                    <a:ext uri="{9D8B030D-6E8A-4147-A177-3AD203B41FA5}">
                      <a16:colId xmlns:a16="http://schemas.microsoft.com/office/drawing/2014/main" val="3398469522"/>
                    </a:ext>
                  </a:extLst>
                </a:gridCol>
                <a:gridCol w="1316736">
                  <a:extLst>
                    <a:ext uri="{9D8B030D-6E8A-4147-A177-3AD203B41FA5}">
                      <a16:colId xmlns:a16="http://schemas.microsoft.com/office/drawing/2014/main" val="3984165829"/>
                    </a:ext>
                  </a:extLst>
                </a:gridCol>
                <a:gridCol w="1316736">
                  <a:extLst>
                    <a:ext uri="{9D8B030D-6E8A-4147-A177-3AD203B41FA5}">
                      <a16:colId xmlns:a16="http://schemas.microsoft.com/office/drawing/2014/main" val="171634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7409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- 2025-02-24 16:00:00</a:t>
                      </a:r>
                      <a:r>
                        <a:rPr kumimoji="0" lang="de-DE" sz="1000" b="0" i="0" u="none" strike="noStrike" kern="1200" cap="none" spc="0" normalizeH="0" baseline="0" noProof="0">
                          <a:ln>
                            <a:noFill/>
                          </a:ln>
                          <a:solidFill>
                            <a:prstClr val="black"/>
                          </a:solidFill>
                          <a:effectLst/>
                          <a:uLnTx/>
                          <a:uFillTx/>
                          <a:latin typeface="Calibri"/>
                          <a:ea typeface="+mn-ea"/>
                          <a:cs typeface="+mn-cs"/>
                        </a:rPr>
                        <a:t>
 Würdet ihr euch das trauen?
Drei Freunde, null Gastro-Erfahrung, eine große Mission. 🍺
Alex (21), Kevin (27) und Dennis (24) erwecken ihre Dorfkneipe in Dam-Birth wieder zum Leben - ohne je vorher hinterm Tresen gestanden zu haben. Weil ihrem Dorf ein Herz fehlt. Ein Treffpunkt. Ein Zuhause für alle.
Ob alles klappt? Wissen sie selbst noch nicht. Aber sie haben etwas, das wichtiger ist als Erfahrung: Den Mut, für ihre Heimat einzustehen.
👩🏻‍💻Autorin: Ina Reuter
#Dorfkneipe #Heimat #Gastronomie #Dorfliebe #ARD #WDR #Lokalzeit #1LIVE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70743</a:t>
                      </a:r>
                    </a:p>
                  </a:txBody>
                  <a:tcPr/>
                </a:tc>
                <a:extLst>
                  <a:ext uri="{0D108BD9-81ED-4DB2-BD59-A6C34878D82A}">
                    <a16:rowId xmlns:a16="http://schemas.microsoft.com/office/drawing/2014/main" val="14157143"/>
                  </a:ext>
                </a:extLst>
              </a:tr>
            </a:tbl>
          </a:graphicData>
        </a:graphic>
      </p:graphicFrame>
      <p:sp>
        <p:nvSpPr>
          <p:cNvPr id="4" name="Text Placeholder 3">
            <a:extLst>
              <a:ext uri="{FF2B5EF4-FFF2-40B4-BE49-F238E27FC236}">
                <a16:creationId xmlns:a16="http://schemas.microsoft.com/office/drawing/2014/main" id="{43253C0C-0088-4AF3-B355-6F308ECA0FD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55434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7EC3-3F17-4CF5-924D-0499D0573B64}"/>
              </a:ext>
            </a:extLst>
          </p:cNvPr>
          <p:cNvSpPr>
            <a:spLocks noGrp="1"/>
          </p:cNvSpPr>
          <p:nvPr>
            <p:ph type="title"/>
          </p:nvPr>
        </p:nvSpPr>
        <p:spPr/>
        <p:txBody>
          <a:bodyPr/>
          <a:lstStyle/>
          <a:p>
            <a:r>
              <a:rPr lang="de-DE"/>
              <a:t>Instagram Alle Posts des Zeitraums (mit Total Interactions) | lokalzeit - 5 of 19</a:t>
            </a:r>
            <a:endParaRPr lang="en-US"/>
          </a:p>
        </p:txBody>
      </p:sp>
      <p:graphicFrame>
        <p:nvGraphicFramePr>
          <p:cNvPr id="5" name="Table Placeholder 4">
            <a:extLst>
              <a:ext uri="{FF2B5EF4-FFF2-40B4-BE49-F238E27FC236}">
                <a16:creationId xmlns:a16="http://schemas.microsoft.com/office/drawing/2014/main" id="{2ED4A494-EA4C-4C9B-AC8D-6002AC96B846}"/>
              </a:ext>
            </a:extLst>
          </p:cNvPr>
          <p:cNvGraphicFramePr>
            <a:graphicFrameLocks noGrp="1"/>
          </p:cNvGraphicFramePr>
          <p:nvPr>
            <p:ph type="tbl" sz="quarter" idx="13"/>
            <p:extLst>
              <p:ext uri="{D42A27DB-BD31-4B8C-83A1-F6EECF244321}">
                <p14:modId xmlns:p14="http://schemas.microsoft.com/office/powerpoint/2010/main" val="2186999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51726811"/>
                    </a:ext>
                  </a:extLst>
                </a:gridCol>
                <a:gridCol w="1316736">
                  <a:extLst>
                    <a:ext uri="{9D8B030D-6E8A-4147-A177-3AD203B41FA5}">
                      <a16:colId xmlns:a16="http://schemas.microsoft.com/office/drawing/2014/main" val="3786073059"/>
                    </a:ext>
                  </a:extLst>
                </a:gridCol>
                <a:gridCol w="1316736">
                  <a:extLst>
                    <a:ext uri="{9D8B030D-6E8A-4147-A177-3AD203B41FA5}">
                      <a16:colId xmlns:a16="http://schemas.microsoft.com/office/drawing/2014/main" val="1603675921"/>
                    </a:ext>
                  </a:extLst>
                </a:gridCol>
                <a:gridCol w="1316736">
                  <a:extLst>
                    <a:ext uri="{9D8B030D-6E8A-4147-A177-3AD203B41FA5}">
                      <a16:colId xmlns:a16="http://schemas.microsoft.com/office/drawing/2014/main" val="1915623126"/>
                    </a:ext>
                  </a:extLst>
                </a:gridCol>
                <a:gridCol w="1316736">
                  <a:extLst>
                    <a:ext uri="{9D8B030D-6E8A-4147-A177-3AD203B41FA5}">
                      <a16:colId xmlns:a16="http://schemas.microsoft.com/office/drawing/2014/main" val="1827247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7366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- 2025-02-28 10:10:00</a:t>
                      </a:r>
                      <a:r>
                        <a:rPr kumimoji="0" lang="de-DE" sz="1000" b="0" i="0" u="none" strike="noStrike" kern="1200" cap="none" spc="0" normalizeH="0" baseline="0" noProof="0">
                          <a:ln>
                            <a:noFill/>
                          </a:ln>
                          <a:solidFill>
                            <a:prstClr val="black"/>
                          </a:solidFill>
                          <a:effectLst/>
                          <a:uLnTx/>
                          <a:uFillTx/>
                          <a:latin typeface="Calibri"/>
                          <a:ea typeface="+mn-ea"/>
                          <a:cs typeface="+mn-cs"/>
                        </a:rPr>
                        <a:t>
 🍬 Kamelle und K.O.-Tropfen-Schutz: Die verteilen momentan PartyGuides wie Lena und Paulina beim Straßenkarneval in Münster.  
Immer wieder kommt es dazu, dass Täter die ausgelassene Stimmung im Festzelt oder beim Umzug ausnutzen, um K.O.-Tropfen 💧 ins Getränk zu kippen – mit gefährlichen Folgen für die Opfer. 
❗Die ehrenamtlichen PartyGuides machen regelmäßig bei Veranstaltungen in Münster darauf aufmerksam, verteilen Präventionsmaterial und raten: Behaltet euer Getränk im Auge, lasst niemanden aus eurer Gruppe allein und meldet euch beim Sicherheitsdienst und der Polizei, wenn euch etwas merkwürdig vorkommt. 
👩‍💻Autorin: Brigitte Lieb 
#Lokalzeit #WDR # ARD #SicherFeiern #Karneval #KOTropfen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44140</a:t>
                      </a:r>
                    </a:p>
                  </a:txBody>
                  <a:tcPr/>
                </a:tc>
                <a:extLst>
                  <a:ext uri="{0D108BD9-81ED-4DB2-BD59-A6C34878D82A}">
                    <a16:rowId xmlns:a16="http://schemas.microsoft.com/office/drawing/2014/main" val="784507501"/>
                  </a:ext>
                </a:extLst>
              </a:tr>
            </a:tbl>
          </a:graphicData>
        </a:graphic>
      </p:graphicFrame>
      <p:sp>
        <p:nvSpPr>
          <p:cNvPr id="4" name="Text Placeholder 3">
            <a:extLst>
              <a:ext uri="{FF2B5EF4-FFF2-40B4-BE49-F238E27FC236}">
                <a16:creationId xmlns:a16="http://schemas.microsoft.com/office/drawing/2014/main" id="{6FFD9ACC-CE3B-4196-9006-92E605C93D83}"/>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057132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B6C82-D3EE-43F1-9EE0-138B093D43CF}"/>
              </a:ext>
            </a:extLst>
          </p:cNvPr>
          <p:cNvSpPr>
            <a:spLocks noGrp="1"/>
          </p:cNvSpPr>
          <p:nvPr>
            <p:ph type="title"/>
          </p:nvPr>
        </p:nvSpPr>
        <p:spPr/>
        <p:txBody>
          <a:bodyPr/>
          <a:lstStyle/>
          <a:p>
            <a:r>
              <a:rPr lang="de-DE"/>
              <a:t>Instagram Alle Posts des Zeitraums (mit Total Interactions) | lokalzeit - 6 of 19</a:t>
            </a:r>
            <a:endParaRPr lang="en-US"/>
          </a:p>
        </p:txBody>
      </p:sp>
      <p:graphicFrame>
        <p:nvGraphicFramePr>
          <p:cNvPr id="5" name="Table Placeholder 4">
            <a:extLst>
              <a:ext uri="{FF2B5EF4-FFF2-40B4-BE49-F238E27FC236}">
                <a16:creationId xmlns:a16="http://schemas.microsoft.com/office/drawing/2014/main" id="{D00C2DD7-4AA7-43D9-BBD0-EDA5147D91B0}"/>
              </a:ext>
            </a:extLst>
          </p:cNvPr>
          <p:cNvGraphicFramePr>
            <a:graphicFrameLocks noGrp="1"/>
          </p:cNvGraphicFramePr>
          <p:nvPr>
            <p:ph type="tbl" sz="quarter" idx="13"/>
            <p:extLst>
              <p:ext uri="{D42A27DB-BD31-4B8C-83A1-F6EECF244321}">
                <p14:modId xmlns:p14="http://schemas.microsoft.com/office/powerpoint/2010/main" val="1808656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8611452"/>
                    </a:ext>
                  </a:extLst>
                </a:gridCol>
                <a:gridCol w="1316736">
                  <a:extLst>
                    <a:ext uri="{9D8B030D-6E8A-4147-A177-3AD203B41FA5}">
                      <a16:colId xmlns:a16="http://schemas.microsoft.com/office/drawing/2014/main" val="1056009105"/>
                    </a:ext>
                  </a:extLst>
                </a:gridCol>
                <a:gridCol w="1316736">
                  <a:extLst>
                    <a:ext uri="{9D8B030D-6E8A-4147-A177-3AD203B41FA5}">
                      <a16:colId xmlns:a16="http://schemas.microsoft.com/office/drawing/2014/main" val="581779400"/>
                    </a:ext>
                  </a:extLst>
                </a:gridCol>
                <a:gridCol w="1316736">
                  <a:extLst>
                    <a:ext uri="{9D8B030D-6E8A-4147-A177-3AD203B41FA5}">
                      <a16:colId xmlns:a16="http://schemas.microsoft.com/office/drawing/2014/main" val="123061417"/>
                    </a:ext>
                  </a:extLst>
                </a:gridCol>
                <a:gridCol w="1316736">
                  <a:extLst>
                    <a:ext uri="{9D8B030D-6E8A-4147-A177-3AD203B41FA5}">
                      <a16:colId xmlns:a16="http://schemas.microsoft.com/office/drawing/2014/main" val="3305622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9996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- 2025-02-28 16:55:00</a:t>
                      </a:r>
                      <a:r>
                        <a:rPr kumimoji="0" lang="de-DE" sz="1000" b="0" i="0" u="none" strike="noStrike" kern="1200" cap="none" spc="0" normalizeH="0" baseline="0" noProof="0">
                          <a:ln>
                            <a:noFill/>
                          </a:ln>
                          <a:solidFill>
                            <a:prstClr val="black"/>
                          </a:solidFill>
                          <a:effectLst/>
                          <a:uLnTx/>
                          <a:uFillTx/>
                          <a:latin typeface="Calibri"/>
                          <a:ea typeface="+mn-ea"/>
                          <a:cs typeface="+mn-cs"/>
                        </a:rPr>
                        <a:t>
 Sieht einfach aus – ist aber Hochleistungssport.☝🏼 
Bis zu fünf Mal am Tag steht André mit „High Energy“ auf der Bühne. Wir haben ihn bei einem Auftrittsmarathon begleitet.🕺 
Schmerzen, Erschöpfung und Unsicherheiten dürfen sie sich nicht anmerken lassen. Ist man Teil von „High Energy“, wird durchgezogen. 💪🏼 Und das bis tief in die Nacht - wochenlang. Die Showtanzgruppe ist sechsfacher Deutscher Meister im Showtanz und André Müller stolzer Teil des Teams. 👯‍♂️ 
👩‍💻Autorin: Lea Hollender  
#Lokalzeit #WDR #ARD #Showtanz #Tanzen #Karneval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29037</a:t>
                      </a:r>
                    </a:p>
                  </a:txBody>
                  <a:tcPr/>
                </a:tc>
                <a:extLst>
                  <a:ext uri="{0D108BD9-81ED-4DB2-BD59-A6C34878D82A}">
                    <a16:rowId xmlns:a16="http://schemas.microsoft.com/office/drawing/2014/main" val="3425641413"/>
                  </a:ext>
                </a:extLst>
              </a:tr>
            </a:tbl>
          </a:graphicData>
        </a:graphic>
      </p:graphicFrame>
      <p:sp>
        <p:nvSpPr>
          <p:cNvPr id="4" name="Text Placeholder 3">
            <a:extLst>
              <a:ext uri="{FF2B5EF4-FFF2-40B4-BE49-F238E27FC236}">
                <a16:creationId xmlns:a16="http://schemas.microsoft.com/office/drawing/2014/main" id="{EC79923D-DA14-4EC2-AD54-151BB8D289C1}"/>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770419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197B5-FDA1-43EF-9156-1D36FDEF9F5C}"/>
              </a:ext>
            </a:extLst>
          </p:cNvPr>
          <p:cNvSpPr>
            <a:spLocks noGrp="1"/>
          </p:cNvSpPr>
          <p:nvPr>
            <p:ph type="title"/>
          </p:nvPr>
        </p:nvSpPr>
        <p:spPr/>
        <p:txBody>
          <a:bodyPr/>
          <a:lstStyle/>
          <a:p>
            <a:r>
              <a:rPr lang="de-DE"/>
              <a:t>Instagram Alle Posts des Zeitraums (mit Total Interactions) | lokalzeit - 7 of 19</a:t>
            </a:r>
            <a:endParaRPr lang="en-US"/>
          </a:p>
        </p:txBody>
      </p:sp>
      <p:graphicFrame>
        <p:nvGraphicFramePr>
          <p:cNvPr id="5" name="Table Placeholder 4">
            <a:extLst>
              <a:ext uri="{FF2B5EF4-FFF2-40B4-BE49-F238E27FC236}">
                <a16:creationId xmlns:a16="http://schemas.microsoft.com/office/drawing/2014/main" id="{5CBF9290-B672-45D6-9818-AB5F24D93CDB}"/>
              </a:ext>
            </a:extLst>
          </p:cNvPr>
          <p:cNvGraphicFramePr>
            <a:graphicFrameLocks noGrp="1"/>
          </p:cNvGraphicFramePr>
          <p:nvPr>
            <p:ph type="tbl" sz="quarter" idx="13"/>
            <p:extLst>
              <p:ext uri="{D42A27DB-BD31-4B8C-83A1-F6EECF244321}">
                <p14:modId xmlns:p14="http://schemas.microsoft.com/office/powerpoint/2010/main" val="3370205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91882414"/>
                    </a:ext>
                  </a:extLst>
                </a:gridCol>
                <a:gridCol w="1316736">
                  <a:extLst>
                    <a:ext uri="{9D8B030D-6E8A-4147-A177-3AD203B41FA5}">
                      <a16:colId xmlns:a16="http://schemas.microsoft.com/office/drawing/2014/main" val="4269932901"/>
                    </a:ext>
                  </a:extLst>
                </a:gridCol>
                <a:gridCol w="1316736">
                  <a:extLst>
                    <a:ext uri="{9D8B030D-6E8A-4147-A177-3AD203B41FA5}">
                      <a16:colId xmlns:a16="http://schemas.microsoft.com/office/drawing/2014/main" val="172271177"/>
                    </a:ext>
                  </a:extLst>
                </a:gridCol>
                <a:gridCol w="1316736">
                  <a:extLst>
                    <a:ext uri="{9D8B030D-6E8A-4147-A177-3AD203B41FA5}">
                      <a16:colId xmlns:a16="http://schemas.microsoft.com/office/drawing/2014/main" val="1280086071"/>
                    </a:ext>
                  </a:extLst>
                </a:gridCol>
                <a:gridCol w="1316736">
                  <a:extLst>
                    <a:ext uri="{9D8B030D-6E8A-4147-A177-3AD203B41FA5}">
                      <a16:colId xmlns:a16="http://schemas.microsoft.com/office/drawing/2014/main" val="1416545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2316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- 2025-02-27 12:35:00</a:t>
                      </a:r>
                      <a:r>
                        <a:rPr kumimoji="0" lang="de-DE" sz="1000" b="0" i="0" u="none" strike="noStrike" kern="1200" cap="none" spc="0" normalizeH="0" baseline="0" noProof="0">
                          <a:ln>
                            <a:noFill/>
                          </a:ln>
                          <a:solidFill>
                            <a:prstClr val="black"/>
                          </a:solidFill>
                          <a:effectLst/>
                          <a:uLnTx/>
                          <a:uFillTx/>
                          <a:latin typeface="Calibri"/>
                          <a:ea typeface="+mn-ea"/>
                          <a:cs typeface="+mn-cs"/>
                        </a:rPr>
                        <a:t>
 Konstantin ist mit Leib und Seele Land- und Baumaschinenmechatroniker. 🔧 Für seine Firma in Meerbusch hängt er sich voll rein. 🚜 
Obwohl er erst Geselle ist, sucht der 21-Jährige schon neue Azubis für die Firma. Möglich macht das sein Chef. Bei dem Unternehmen darf jeder Verantwortung übernehmen. 💪 
#Ausbildung #Handwerk #Traktor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27138</a:t>
                      </a:r>
                    </a:p>
                  </a:txBody>
                  <a:tcPr/>
                </a:tc>
                <a:extLst>
                  <a:ext uri="{0D108BD9-81ED-4DB2-BD59-A6C34878D82A}">
                    <a16:rowId xmlns:a16="http://schemas.microsoft.com/office/drawing/2014/main" val="1309164186"/>
                  </a:ext>
                </a:extLst>
              </a:tr>
            </a:tbl>
          </a:graphicData>
        </a:graphic>
      </p:graphicFrame>
      <p:sp>
        <p:nvSpPr>
          <p:cNvPr id="4" name="Text Placeholder 3">
            <a:extLst>
              <a:ext uri="{FF2B5EF4-FFF2-40B4-BE49-F238E27FC236}">
                <a16:creationId xmlns:a16="http://schemas.microsoft.com/office/drawing/2014/main" id="{11EBD181-16D6-4FBB-8096-3B91F548A496}"/>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220579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85A71-C0C6-40EB-99F6-A5D9A1BEC147}"/>
              </a:ext>
            </a:extLst>
          </p:cNvPr>
          <p:cNvSpPr>
            <a:spLocks noGrp="1"/>
          </p:cNvSpPr>
          <p:nvPr>
            <p:ph type="title"/>
          </p:nvPr>
        </p:nvSpPr>
        <p:spPr/>
        <p:txBody>
          <a:bodyPr/>
          <a:lstStyle/>
          <a:p>
            <a:r>
              <a:rPr lang="de-DE"/>
              <a:t>Instagram Alle Posts des Zeitraums (mit Total Interactions) | lokalzeit - 8 of 19</a:t>
            </a:r>
            <a:endParaRPr lang="en-US"/>
          </a:p>
        </p:txBody>
      </p:sp>
      <p:graphicFrame>
        <p:nvGraphicFramePr>
          <p:cNvPr id="5" name="Table Placeholder 4">
            <a:extLst>
              <a:ext uri="{FF2B5EF4-FFF2-40B4-BE49-F238E27FC236}">
                <a16:creationId xmlns:a16="http://schemas.microsoft.com/office/drawing/2014/main" id="{A7682A76-3D28-4755-AA98-E8A348733293}"/>
              </a:ext>
            </a:extLst>
          </p:cNvPr>
          <p:cNvGraphicFramePr>
            <a:graphicFrameLocks noGrp="1"/>
          </p:cNvGraphicFramePr>
          <p:nvPr>
            <p:ph type="tbl" sz="quarter" idx="13"/>
            <p:extLst>
              <p:ext uri="{D42A27DB-BD31-4B8C-83A1-F6EECF244321}">
                <p14:modId xmlns:p14="http://schemas.microsoft.com/office/powerpoint/2010/main" val="4348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37673880"/>
                    </a:ext>
                  </a:extLst>
                </a:gridCol>
                <a:gridCol w="1316736">
                  <a:extLst>
                    <a:ext uri="{9D8B030D-6E8A-4147-A177-3AD203B41FA5}">
                      <a16:colId xmlns:a16="http://schemas.microsoft.com/office/drawing/2014/main" val="2541879312"/>
                    </a:ext>
                  </a:extLst>
                </a:gridCol>
                <a:gridCol w="1316736">
                  <a:extLst>
                    <a:ext uri="{9D8B030D-6E8A-4147-A177-3AD203B41FA5}">
                      <a16:colId xmlns:a16="http://schemas.microsoft.com/office/drawing/2014/main" val="3488823139"/>
                    </a:ext>
                  </a:extLst>
                </a:gridCol>
                <a:gridCol w="1316736">
                  <a:extLst>
                    <a:ext uri="{9D8B030D-6E8A-4147-A177-3AD203B41FA5}">
                      <a16:colId xmlns:a16="http://schemas.microsoft.com/office/drawing/2014/main" val="366106445"/>
                    </a:ext>
                  </a:extLst>
                </a:gridCol>
                <a:gridCol w="1316736">
                  <a:extLst>
                    <a:ext uri="{9D8B030D-6E8A-4147-A177-3AD203B41FA5}">
                      <a16:colId xmlns:a16="http://schemas.microsoft.com/office/drawing/2014/main" val="421849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8516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- 2025-02-27 16:35:00</a:t>
                      </a:r>
                      <a:r>
                        <a:rPr kumimoji="0" lang="de-DE" sz="1000" b="0" i="0" u="none" strike="noStrike" kern="1200" cap="none" spc="0" normalizeH="0" baseline="0" noProof="0">
                          <a:ln>
                            <a:noFill/>
                          </a:ln>
                          <a:solidFill>
                            <a:prstClr val="black"/>
                          </a:solidFill>
                          <a:effectLst/>
                          <a:uLnTx/>
                          <a:uFillTx/>
                          <a:latin typeface="Calibri"/>
                          <a:ea typeface="+mn-ea"/>
                          <a:cs typeface="+mn-cs"/>
                        </a:rPr>
                        <a:t>
 🎨🖌️ Beim Malen lernen nicht nur die Kinder von Patrick – sondern auch andersrum. „Wir sind als Erwachsene immer drauf bedacht, genau auf der Linie zu zeichnen und alles perfekt zu machen. Die Kinder malen einfach frei“, sagt Patrick. 
In der Kita hat er einen neuen Herzensjob gefunden. 🧸❤️ 
👩‍💻Autorin: Katrin Wrobel 
#Kita #Handwerk #Quereinstieg #WDR #Lokalzeit #ARD # Monheim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26241</a:t>
                      </a:r>
                    </a:p>
                  </a:txBody>
                  <a:tcPr/>
                </a:tc>
                <a:extLst>
                  <a:ext uri="{0D108BD9-81ED-4DB2-BD59-A6C34878D82A}">
                    <a16:rowId xmlns:a16="http://schemas.microsoft.com/office/drawing/2014/main" val="2256842608"/>
                  </a:ext>
                </a:extLst>
              </a:tr>
            </a:tbl>
          </a:graphicData>
        </a:graphic>
      </p:graphicFrame>
      <p:sp>
        <p:nvSpPr>
          <p:cNvPr id="4" name="Text Placeholder 3">
            <a:extLst>
              <a:ext uri="{FF2B5EF4-FFF2-40B4-BE49-F238E27FC236}">
                <a16:creationId xmlns:a16="http://schemas.microsoft.com/office/drawing/2014/main" id="{9C266F94-29A2-4DE5-9403-361A557C3AE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4176127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6E2D9-8D84-4354-AF2B-7D72B16979A9}"/>
              </a:ext>
            </a:extLst>
          </p:cNvPr>
          <p:cNvSpPr>
            <a:spLocks noGrp="1"/>
          </p:cNvSpPr>
          <p:nvPr>
            <p:ph type="title"/>
          </p:nvPr>
        </p:nvSpPr>
        <p:spPr/>
        <p:txBody>
          <a:bodyPr/>
          <a:lstStyle/>
          <a:p>
            <a:r>
              <a:rPr lang="de-DE"/>
              <a:t>Instagram Alle Posts des Zeitraums (mit Total Interactions) | lokalzeit - 9 of 19</a:t>
            </a:r>
            <a:endParaRPr lang="en-US"/>
          </a:p>
        </p:txBody>
      </p:sp>
      <p:graphicFrame>
        <p:nvGraphicFramePr>
          <p:cNvPr id="5" name="Table Placeholder 4">
            <a:extLst>
              <a:ext uri="{FF2B5EF4-FFF2-40B4-BE49-F238E27FC236}">
                <a16:creationId xmlns:a16="http://schemas.microsoft.com/office/drawing/2014/main" id="{FEC26ECD-7B7F-4085-A8C4-C81AB0D943D2}"/>
              </a:ext>
            </a:extLst>
          </p:cNvPr>
          <p:cNvGraphicFramePr>
            <a:graphicFrameLocks noGrp="1"/>
          </p:cNvGraphicFramePr>
          <p:nvPr>
            <p:ph type="tbl" sz="quarter" idx="13"/>
            <p:extLst>
              <p:ext uri="{D42A27DB-BD31-4B8C-83A1-F6EECF244321}">
                <p14:modId xmlns:p14="http://schemas.microsoft.com/office/powerpoint/2010/main" val="2328008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52555100"/>
                    </a:ext>
                  </a:extLst>
                </a:gridCol>
                <a:gridCol w="1316736">
                  <a:extLst>
                    <a:ext uri="{9D8B030D-6E8A-4147-A177-3AD203B41FA5}">
                      <a16:colId xmlns:a16="http://schemas.microsoft.com/office/drawing/2014/main" val="2226679973"/>
                    </a:ext>
                  </a:extLst>
                </a:gridCol>
                <a:gridCol w="1316736">
                  <a:extLst>
                    <a:ext uri="{9D8B030D-6E8A-4147-A177-3AD203B41FA5}">
                      <a16:colId xmlns:a16="http://schemas.microsoft.com/office/drawing/2014/main" val="2977509447"/>
                    </a:ext>
                  </a:extLst>
                </a:gridCol>
                <a:gridCol w="1316736">
                  <a:extLst>
                    <a:ext uri="{9D8B030D-6E8A-4147-A177-3AD203B41FA5}">
                      <a16:colId xmlns:a16="http://schemas.microsoft.com/office/drawing/2014/main" val="3673643300"/>
                    </a:ext>
                  </a:extLst>
                </a:gridCol>
                <a:gridCol w="1316736">
                  <a:extLst>
                    <a:ext uri="{9D8B030D-6E8A-4147-A177-3AD203B41FA5}">
                      <a16:colId xmlns:a16="http://schemas.microsoft.com/office/drawing/2014/main" val="1584261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92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- 2025-03-02 13:45:00</a:t>
                      </a:r>
                      <a:r>
                        <a:rPr kumimoji="0" lang="de-DE" sz="1000" b="0" i="0" u="none" strike="noStrike" kern="1200" cap="none" spc="0" normalizeH="0" baseline="0" noProof="0">
                          <a:ln>
                            <a:noFill/>
                          </a:ln>
                          <a:solidFill>
                            <a:prstClr val="black"/>
                          </a:solidFill>
                          <a:effectLst/>
                          <a:uLnTx/>
                          <a:uFillTx/>
                          <a:latin typeface="Calibri"/>
                          <a:ea typeface="+mn-ea"/>
                          <a:cs typeface="+mn-cs"/>
                        </a:rPr>
                        <a:t>
 Karneval ist: Süßes, Kostüme und – Figuren! 🍬🤡 
Svenja bastelt schon seit rund 15 Jahren in der Werkstatt von Jacques Tilly in Düsseldorf an den berühmten Pappkameraden, die im Rosenmontagsumzug gezeigt werden. 
Natürlich sind die für dieses Jahr noch streng geheim. Weil aber Jacques Tilly mehr in den Hintergrund treten will, bleibt mehr Arbeit an Svenja hängen. Wird sie das Erbe von Tilly antreten? 🎨🛠️
#Karneval #Düsseldorf #JacquesTilly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24672</a:t>
                      </a:r>
                    </a:p>
                  </a:txBody>
                  <a:tcPr/>
                </a:tc>
                <a:extLst>
                  <a:ext uri="{0D108BD9-81ED-4DB2-BD59-A6C34878D82A}">
                    <a16:rowId xmlns:a16="http://schemas.microsoft.com/office/drawing/2014/main" val="3461369855"/>
                  </a:ext>
                </a:extLst>
              </a:tr>
            </a:tbl>
          </a:graphicData>
        </a:graphic>
      </p:graphicFrame>
      <p:sp>
        <p:nvSpPr>
          <p:cNvPr id="4" name="Text Placeholder 3">
            <a:extLst>
              <a:ext uri="{FF2B5EF4-FFF2-40B4-BE49-F238E27FC236}">
                <a16:creationId xmlns:a16="http://schemas.microsoft.com/office/drawing/2014/main" id="{05B72735-66A6-4C73-8BCA-5E7B613EAB78}"/>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045883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329DD-BC56-4311-8E37-9F0FABC6EC17}"/>
              </a:ext>
            </a:extLst>
          </p:cNvPr>
          <p:cNvSpPr>
            <a:spLocks noGrp="1"/>
          </p:cNvSpPr>
          <p:nvPr>
            <p:ph type="title"/>
          </p:nvPr>
        </p:nvSpPr>
        <p:spPr/>
        <p:txBody>
          <a:bodyPr/>
          <a:lstStyle/>
          <a:p>
            <a:r>
              <a:rPr lang="de-DE"/>
              <a:t>Instagram Alle Posts des Zeitraums (mit Total Interactions) | lokalzeit - 10 of 19</a:t>
            </a:r>
            <a:endParaRPr lang="en-US"/>
          </a:p>
        </p:txBody>
      </p:sp>
      <p:graphicFrame>
        <p:nvGraphicFramePr>
          <p:cNvPr id="5" name="Table Placeholder 4">
            <a:extLst>
              <a:ext uri="{FF2B5EF4-FFF2-40B4-BE49-F238E27FC236}">
                <a16:creationId xmlns:a16="http://schemas.microsoft.com/office/drawing/2014/main" id="{9080AD86-513B-4337-BDDB-8FB704F00939}"/>
              </a:ext>
            </a:extLst>
          </p:cNvPr>
          <p:cNvGraphicFramePr>
            <a:graphicFrameLocks noGrp="1"/>
          </p:cNvGraphicFramePr>
          <p:nvPr>
            <p:ph type="tbl" sz="quarter" idx="13"/>
            <p:extLst>
              <p:ext uri="{D42A27DB-BD31-4B8C-83A1-F6EECF244321}">
                <p14:modId xmlns:p14="http://schemas.microsoft.com/office/powerpoint/2010/main" val="3811588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28509468"/>
                    </a:ext>
                  </a:extLst>
                </a:gridCol>
                <a:gridCol w="1316736">
                  <a:extLst>
                    <a:ext uri="{9D8B030D-6E8A-4147-A177-3AD203B41FA5}">
                      <a16:colId xmlns:a16="http://schemas.microsoft.com/office/drawing/2014/main" val="1852675385"/>
                    </a:ext>
                  </a:extLst>
                </a:gridCol>
                <a:gridCol w="1316736">
                  <a:extLst>
                    <a:ext uri="{9D8B030D-6E8A-4147-A177-3AD203B41FA5}">
                      <a16:colId xmlns:a16="http://schemas.microsoft.com/office/drawing/2014/main" val="2366845127"/>
                    </a:ext>
                  </a:extLst>
                </a:gridCol>
                <a:gridCol w="1316736">
                  <a:extLst>
                    <a:ext uri="{9D8B030D-6E8A-4147-A177-3AD203B41FA5}">
                      <a16:colId xmlns:a16="http://schemas.microsoft.com/office/drawing/2014/main" val="3164768183"/>
                    </a:ext>
                  </a:extLst>
                </a:gridCol>
                <a:gridCol w="1316736">
                  <a:extLst>
                    <a:ext uri="{9D8B030D-6E8A-4147-A177-3AD203B41FA5}">
                      <a16:colId xmlns:a16="http://schemas.microsoft.com/office/drawing/2014/main" val="418041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3069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- 2025-03-01 14:35:00</a:t>
                      </a:r>
                      <a:r>
                        <a:rPr kumimoji="0" lang="de-DE" sz="1000" b="0" i="0" u="none" strike="noStrike" kern="1200" cap="none" spc="0" normalizeH="0" baseline="0" noProof="0">
                          <a:ln>
                            <a:noFill/>
                          </a:ln>
                          <a:solidFill>
                            <a:prstClr val="black"/>
                          </a:solidFill>
                          <a:effectLst/>
                          <a:uLnTx/>
                          <a:uFillTx/>
                          <a:latin typeface="Calibri"/>
                          <a:ea typeface="+mn-ea"/>
                          <a:cs typeface="+mn-cs"/>
                        </a:rPr>
                        <a:t>
 Direkt nach der Schule zur Berufsfeuerwehr? 🔥🚒 Der 17-jährige Nico hat dafür sein Abi abgebrochen. Er träumt davon, Feuerwehrmann zu werden. 👨‍🚒
Bei der Feuerwehr in Aachen geht das jetzt schneller. Ohne Vorausbildung - direkt nach der Mittleren Reife. Sonst war noch eine andere Berufsausbildung Voraussetzung. Mit dem neuen Ausbildungsmodell verkürzt sich die Ausbildungszeit um 1,5 Jahre.  
👩‍💻Autorin: Sofia Leikam 
#Feuerwehr #Ausbildung #Handwerk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21098</a:t>
                      </a:r>
                    </a:p>
                  </a:txBody>
                  <a:tcPr/>
                </a:tc>
                <a:extLst>
                  <a:ext uri="{0D108BD9-81ED-4DB2-BD59-A6C34878D82A}">
                    <a16:rowId xmlns:a16="http://schemas.microsoft.com/office/drawing/2014/main" val="1653290912"/>
                  </a:ext>
                </a:extLst>
              </a:tr>
            </a:tbl>
          </a:graphicData>
        </a:graphic>
      </p:graphicFrame>
      <p:sp>
        <p:nvSpPr>
          <p:cNvPr id="4" name="Text Placeholder 3">
            <a:extLst>
              <a:ext uri="{FF2B5EF4-FFF2-40B4-BE49-F238E27FC236}">
                <a16:creationId xmlns:a16="http://schemas.microsoft.com/office/drawing/2014/main" id="{1F3A2571-F6BA-48F3-AE35-41634FA656D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288843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4FBA-B801-45E4-B9B9-258406A7583C}"/>
              </a:ext>
            </a:extLst>
          </p:cNvPr>
          <p:cNvSpPr>
            <a:spLocks noGrp="1"/>
          </p:cNvSpPr>
          <p:nvPr>
            <p:ph type="title"/>
          </p:nvPr>
        </p:nvSpPr>
        <p:spPr/>
        <p:txBody>
          <a:bodyPr/>
          <a:lstStyle/>
          <a:p>
            <a:r>
              <a:rPr lang="de-DE"/>
              <a:t>Instagram Alle Posts des Zeitraums (mit Total Interactions) | lokalzeit - 11 of 19</a:t>
            </a:r>
            <a:endParaRPr lang="en-US"/>
          </a:p>
        </p:txBody>
      </p:sp>
      <p:graphicFrame>
        <p:nvGraphicFramePr>
          <p:cNvPr id="5" name="Table Placeholder 4">
            <a:extLst>
              <a:ext uri="{FF2B5EF4-FFF2-40B4-BE49-F238E27FC236}">
                <a16:creationId xmlns:a16="http://schemas.microsoft.com/office/drawing/2014/main" id="{AC3D9D51-9947-44A6-9A5F-3E7D63502936}"/>
              </a:ext>
            </a:extLst>
          </p:cNvPr>
          <p:cNvGraphicFramePr>
            <a:graphicFrameLocks noGrp="1"/>
          </p:cNvGraphicFramePr>
          <p:nvPr>
            <p:ph type="tbl" sz="quarter" idx="13"/>
            <p:extLst>
              <p:ext uri="{D42A27DB-BD31-4B8C-83A1-F6EECF244321}">
                <p14:modId xmlns:p14="http://schemas.microsoft.com/office/powerpoint/2010/main" val="367964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14668987"/>
                    </a:ext>
                  </a:extLst>
                </a:gridCol>
                <a:gridCol w="1316736">
                  <a:extLst>
                    <a:ext uri="{9D8B030D-6E8A-4147-A177-3AD203B41FA5}">
                      <a16:colId xmlns:a16="http://schemas.microsoft.com/office/drawing/2014/main" val="1087772813"/>
                    </a:ext>
                  </a:extLst>
                </a:gridCol>
                <a:gridCol w="1316736">
                  <a:extLst>
                    <a:ext uri="{9D8B030D-6E8A-4147-A177-3AD203B41FA5}">
                      <a16:colId xmlns:a16="http://schemas.microsoft.com/office/drawing/2014/main" val="2005217784"/>
                    </a:ext>
                  </a:extLst>
                </a:gridCol>
                <a:gridCol w="1316736">
                  <a:extLst>
                    <a:ext uri="{9D8B030D-6E8A-4147-A177-3AD203B41FA5}">
                      <a16:colId xmlns:a16="http://schemas.microsoft.com/office/drawing/2014/main" val="3971338375"/>
                    </a:ext>
                  </a:extLst>
                </a:gridCol>
                <a:gridCol w="1316736">
                  <a:extLst>
                    <a:ext uri="{9D8B030D-6E8A-4147-A177-3AD203B41FA5}">
                      <a16:colId xmlns:a16="http://schemas.microsoft.com/office/drawing/2014/main" val="59292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1621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- 2025-02-28 13:45:00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bist Lehrer 👨‍🏫 und kündigst deinen Job, um als Sänger durch Deutschlands Kirchen zu touren. 🎤🎶
Das hat Tobias Levenig gemacht! Letzten Sommer beschließt er, das Schulleben vorerst an den Nagel zu hängen und auf Tour zu gehen. Sein Ziel: 100.000 Euro für die SOS-Kinderdörfer zu sammeln. 🫶🏽    👨‍💻Autor: Heinrich Buttermann
#Kirche #Lehrer #Erwitte #SOSKinderdoerfer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17580</a:t>
                      </a:r>
                    </a:p>
                  </a:txBody>
                  <a:tcPr/>
                </a:tc>
                <a:extLst>
                  <a:ext uri="{0D108BD9-81ED-4DB2-BD59-A6C34878D82A}">
                    <a16:rowId xmlns:a16="http://schemas.microsoft.com/office/drawing/2014/main" val="3368884619"/>
                  </a:ext>
                </a:extLst>
              </a:tr>
            </a:tbl>
          </a:graphicData>
        </a:graphic>
      </p:graphicFrame>
      <p:sp>
        <p:nvSpPr>
          <p:cNvPr id="4" name="Text Placeholder 3">
            <a:extLst>
              <a:ext uri="{FF2B5EF4-FFF2-40B4-BE49-F238E27FC236}">
                <a16:creationId xmlns:a16="http://schemas.microsoft.com/office/drawing/2014/main" id="{75E11D05-EE6F-405B-A17B-DB7FF580D8AD}"/>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4281371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86571-18B2-460A-9C66-97A40E22C37D}"/>
              </a:ext>
            </a:extLst>
          </p:cNvPr>
          <p:cNvSpPr>
            <a:spLocks noGrp="1"/>
          </p:cNvSpPr>
          <p:nvPr>
            <p:ph type="title"/>
          </p:nvPr>
        </p:nvSpPr>
        <p:spPr/>
        <p:txBody>
          <a:bodyPr/>
          <a:lstStyle/>
          <a:p>
            <a:r>
              <a:rPr lang="de-DE"/>
              <a:t>Instagram Alle Posts des Zeitraums (mit Total Interactions) | lokalzeit - 12 of 19</a:t>
            </a:r>
            <a:endParaRPr lang="en-US"/>
          </a:p>
        </p:txBody>
      </p:sp>
      <p:graphicFrame>
        <p:nvGraphicFramePr>
          <p:cNvPr id="5" name="Table Placeholder 4">
            <a:extLst>
              <a:ext uri="{FF2B5EF4-FFF2-40B4-BE49-F238E27FC236}">
                <a16:creationId xmlns:a16="http://schemas.microsoft.com/office/drawing/2014/main" id="{E2ED189F-9CF6-4AB5-9322-13922E57FC19}"/>
              </a:ext>
            </a:extLst>
          </p:cNvPr>
          <p:cNvGraphicFramePr>
            <a:graphicFrameLocks noGrp="1"/>
          </p:cNvGraphicFramePr>
          <p:nvPr>
            <p:ph type="tbl" sz="quarter" idx="13"/>
            <p:extLst>
              <p:ext uri="{D42A27DB-BD31-4B8C-83A1-F6EECF244321}">
                <p14:modId xmlns:p14="http://schemas.microsoft.com/office/powerpoint/2010/main" val="780255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6415004"/>
                    </a:ext>
                  </a:extLst>
                </a:gridCol>
                <a:gridCol w="1316736">
                  <a:extLst>
                    <a:ext uri="{9D8B030D-6E8A-4147-A177-3AD203B41FA5}">
                      <a16:colId xmlns:a16="http://schemas.microsoft.com/office/drawing/2014/main" val="3023379280"/>
                    </a:ext>
                  </a:extLst>
                </a:gridCol>
                <a:gridCol w="1316736">
                  <a:extLst>
                    <a:ext uri="{9D8B030D-6E8A-4147-A177-3AD203B41FA5}">
                      <a16:colId xmlns:a16="http://schemas.microsoft.com/office/drawing/2014/main" val="271531922"/>
                    </a:ext>
                  </a:extLst>
                </a:gridCol>
                <a:gridCol w="1316736">
                  <a:extLst>
                    <a:ext uri="{9D8B030D-6E8A-4147-A177-3AD203B41FA5}">
                      <a16:colId xmlns:a16="http://schemas.microsoft.com/office/drawing/2014/main" val="1706595218"/>
                    </a:ext>
                  </a:extLst>
                </a:gridCol>
                <a:gridCol w="1316736">
                  <a:extLst>
                    <a:ext uri="{9D8B030D-6E8A-4147-A177-3AD203B41FA5}">
                      <a16:colId xmlns:a16="http://schemas.microsoft.com/office/drawing/2014/main" val="357970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9119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- 2025-02-27 09:45:00</a:t>
                      </a:r>
                      <a:r>
                        <a:rPr kumimoji="0" lang="de-DE" sz="1000" b="0" i="0" u="none" strike="noStrike" kern="1200" cap="none" spc="0" normalizeH="0" baseline="0" noProof="0">
                          <a:ln>
                            <a:noFill/>
                          </a:ln>
                          <a:solidFill>
                            <a:prstClr val="black"/>
                          </a:solidFill>
                          <a:effectLst/>
                          <a:uLnTx/>
                          <a:uFillTx/>
                          <a:latin typeface="Calibri"/>
                          <a:ea typeface="+mn-ea"/>
                          <a:cs typeface="+mn-cs"/>
                        </a:rPr>
                        <a:t>
 Die kölsche Band „Die Räuber“ gibt Karnevals-Nachhilfe für Kinder, die bisher nicht so viel mit Karneval zu tun hatten. 
Ein Highlight bei der Karnevals AG der Katharina-Henoth-Gesamtschule in Köln. Hier haben 90 Prozent der Schüler einen Migrationshintergrund. 
So wie Helin Ali Idoo und Tuana Büyükyılmaz. Sie sind beide nicht mit Karneval groß geworden und freuen sich, dass sie dieses Jahr zum ersten Mal als Karnevalsengel beim Schull- un Veedelszöch mit dabei sein dürfen. 
👩‍💻 Autorin: Janina Werner 
#Karneval #Räuber #Fastleovend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16911</a:t>
                      </a:r>
                    </a:p>
                  </a:txBody>
                  <a:tcPr/>
                </a:tc>
                <a:extLst>
                  <a:ext uri="{0D108BD9-81ED-4DB2-BD59-A6C34878D82A}">
                    <a16:rowId xmlns:a16="http://schemas.microsoft.com/office/drawing/2014/main" val="1765624129"/>
                  </a:ext>
                </a:extLst>
              </a:tr>
            </a:tbl>
          </a:graphicData>
        </a:graphic>
      </p:graphicFrame>
      <p:sp>
        <p:nvSpPr>
          <p:cNvPr id="4" name="Text Placeholder 3">
            <a:extLst>
              <a:ext uri="{FF2B5EF4-FFF2-40B4-BE49-F238E27FC236}">
                <a16:creationId xmlns:a16="http://schemas.microsoft.com/office/drawing/2014/main" id="{4A85706E-79E3-4155-9136-D08A173EB0DF}"/>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611047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C4812-72FC-4BEA-AAD7-C9A7F3370F18}"/>
              </a:ext>
            </a:extLst>
          </p:cNvPr>
          <p:cNvSpPr>
            <a:spLocks noGrp="1"/>
          </p:cNvSpPr>
          <p:nvPr>
            <p:ph type="title"/>
          </p:nvPr>
        </p:nvSpPr>
        <p:spPr/>
        <p:txBody>
          <a:bodyPr/>
          <a:lstStyle/>
          <a:p>
            <a:r>
              <a:rPr lang="de-DE"/>
              <a:t>Instagram Alle Posts des Zeitraums (mit Total Interactions) | lokalzeit - 13 of 19</a:t>
            </a:r>
            <a:endParaRPr lang="en-US"/>
          </a:p>
        </p:txBody>
      </p:sp>
      <p:graphicFrame>
        <p:nvGraphicFramePr>
          <p:cNvPr id="5" name="Table Placeholder 4">
            <a:extLst>
              <a:ext uri="{FF2B5EF4-FFF2-40B4-BE49-F238E27FC236}">
                <a16:creationId xmlns:a16="http://schemas.microsoft.com/office/drawing/2014/main" id="{A357577A-9FBD-4D30-9D16-5D6F370AE53E}"/>
              </a:ext>
            </a:extLst>
          </p:cNvPr>
          <p:cNvGraphicFramePr>
            <a:graphicFrameLocks noGrp="1"/>
          </p:cNvGraphicFramePr>
          <p:nvPr>
            <p:ph type="tbl" sz="quarter" idx="13"/>
            <p:extLst>
              <p:ext uri="{D42A27DB-BD31-4B8C-83A1-F6EECF244321}">
                <p14:modId xmlns:p14="http://schemas.microsoft.com/office/powerpoint/2010/main" val="3648901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83945721"/>
                    </a:ext>
                  </a:extLst>
                </a:gridCol>
                <a:gridCol w="1316736">
                  <a:extLst>
                    <a:ext uri="{9D8B030D-6E8A-4147-A177-3AD203B41FA5}">
                      <a16:colId xmlns:a16="http://schemas.microsoft.com/office/drawing/2014/main" val="418655488"/>
                    </a:ext>
                  </a:extLst>
                </a:gridCol>
                <a:gridCol w="1316736">
                  <a:extLst>
                    <a:ext uri="{9D8B030D-6E8A-4147-A177-3AD203B41FA5}">
                      <a16:colId xmlns:a16="http://schemas.microsoft.com/office/drawing/2014/main" val="1551096459"/>
                    </a:ext>
                  </a:extLst>
                </a:gridCol>
                <a:gridCol w="1316736">
                  <a:extLst>
                    <a:ext uri="{9D8B030D-6E8A-4147-A177-3AD203B41FA5}">
                      <a16:colId xmlns:a16="http://schemas.microsoft.com/office/drawing/2014/main" val="1887576652"/>
                    </a:ext>
                  </a:extLst>
                </a:gridCol>
                <a:gridCol w="1316736">
                  <a:extLst>
                    <a:ext uri="{9D8B030D-6E8A-4147-A177-3AD203B41FA5}">
                      <a16:colId xmlns:a16="http://schemas.microsoft.com/office/drawing/2014/main" val="298660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9656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- 2025-02-26 10:05:00</a:t>
                      </a:r>
                      <a:r>
                        <a:rPr kumimoji="0" lang="en-US" sz="1000" b="0" i="0" u="none" strike="noStrike" kern="1200" cap="none" spc="0" normalizeH="0" baseline="0" noProof="0">
                          <a:ln>
                            <a:noFill/>
                          </a:ln>
                          <a:solidFill>
                            <a:prstClr val="black"/>
                          </a:solidFill>
                          <a:effectLst/>
                          <a:uLnTx/>
                          <a:uFillTx/>
                          <a:latin typeface="Calibri"/>
                          <a:ea typeface="+mn-ea"/>
                          <a:cs typeface="+mn-cs"/>
                        </a:rPr>
                        <a:t>
 Eine Kneipe im ältesten Gebäude in Köln-Lindenthal eröffnen? Easy, kein Problem 💪🏻 ...dachte sich Mark. Doch im Lokal warteten jahrzehntealtes Frittenfett und feuchte Wände. 🍟💧
Eröffnung zu Karneval? Na ja, klappt nicht ganz. Aber Mark gibt alles, um seine „Leev Marie” aus dem Dornröschenschlaf zu holen. 
Autorin: Henrike Utsch 
#Kneipe #Karneval #Eröffnung #Köln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14783</a:t>
                      </a:r>
                    </a:p>
                  </a:txBody>
                  <a:tcPr/>
                </a:tc>
                <a:extLst>
                  <a:ext uri="{0D108BD9-81ED-4DB2-BD59-A6C34878D82A}">
                    <a16:rowId xmlns:a16="http://schemas.microsoft.com/office/drawing/2014/main" val="3935986963"/>
                  </a:ext>
                </a:extLst>
              </a:tr>
            </a:tbl>
          </a:graphicData>
        </a:graphic>
      </p:graphicFrame>
      <p:sp>
        <p:nvSpPr>
          <p:cNvPr id="4" name="Text Placeholder 3">
            <a:extLst>
              <a:ext uri="{FF2B5EF4-FFF2-40B4-BE49-F238E27FC236}">
                <a16:creationId xmlns:a16="http://schemas.microsoft.com/office/drawing/2014/main" id="{B7DE0EE7-8573-40E0-98BC-C0D618DC08B5}"/>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648724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9FDA-C803-4AF9-A7EA-F659A68CA5A2}"/>
              </a:ext>
            </a:extLst>
          </p:cNvPr>
          <p:cNvSpPr>
            <a:spLocks noGrp="1"/>
          </p:cNvSpPr>
          <p:nvPr>
            <p:ph type="title"/>
          </p:nvPr>
        </p:nvSpPr>
        <p:spPr/>
        <p:txBody>
          <a:bodyPr/>
          <a:lstStyle/>
          <a:p>
            <a:r>
              <a:rPr lang="de-DE"/>
              <a:t>Instagram Alle Posts des Zeitraums (mit Total Interactions) | lokalzeit - 14 of 19</a:t>
            </a:r>
            <a:endParaRPr lang="en-US"/>
          </a:p>
        </p:txBody>
      </p:sp>
      <p:graphicFrame>
        <p:nvGraphicFramePr>
          <p:cNvPr id="5" name="Table Placeholder 4">
            <a:extLst>
              <a:ext uri="{FF2B5EF4-FFF2-40B4-BE49-F238E27FC236}">
                <a16:creationId xmlns:a16="http://schemas.microsoft.com/office/drawing/2014/main" id="{71F43072-80E1-47CB-9EF0-DB3AC52646ED}"/>
              </a:ext>
            </a:extLst>
          </p:cNvPr>
          <p:cNvGraphicFramePr>
            <a:graphicFrameLocks noGrp="1"/>
          </p:cNvGraphicFramePr>
          <p:nvPr>
            <p:ph type="tbl" sz="quarter" idx="13"/>
            <p:extLst>
              <p:ext uri="{D42A27DB-BD31-4B8C-83A1-F6EECF244321}">
                <p14:modId xmlns:p14="http://schemas.microsoft.com/office/powerpoint/2010/main" val="11083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81941149"/>
                    </a:ext>
                  </a:extLst>
                </a:gridCol>
                <a:gridCol w="1316736">
                  <a:extLst>
                    <a:ext uri="{9D8B030D-6E8A-4147-A177-3AD203B41FA5}">
                      <a16:colId xmlns:a16="http://schemas.microsoft.com/office/drawing/2014/main" val="3903679391"/>
                    </a:ext>
                  </a:extLst>
                </a:gridCol>
                <a:gridCol w="1316736">
                  <a:extLst>
                    <a:ext uri="{9D8B030D-6E8A-4147-A177-3AD203B41FA5}">
                      <a16:colId xmlns:a16="http://schemas.microsoft.com/office/drawing/2014/main" val="479288344"/>
                    </a:ext>
                  </a:extLst>
                </a:gridCol>
                <a:gridCol w="1316736">
                  <a:extLst>
                    <a:ext uri="{9D8B030D-6E8A-4147-A177-3AD203B41FA5}">
                      <a16:colId xmlns:a16="http://schemas.microsoft.com/office/drawing/2014/main" val="1058481056"/>
                    </a:ext>
                  </a:extLst>
                </a:gridCol>
                <a:gridCol w="1316736">
                  <a:extLst>
                    <a:ext uri="{9D8B030D-6E8A-4147-A177-3AD203B41FA5}">
                      <a16:colId xmlns:a16="http://schemas.microsoft.com/office/drawing/2014/main" val="44197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822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- 2025-02-24 10:39:03</a:t>
                      </a:r>
                      <a:r>
                        <a:rPr kumimoji="0" lang="de-DE" sz="1000" b="0" i="0" u="none" strike="noStrike" kern="1200" cap="none" spc="0" normalizeH="0" baseline="0" noProof="0">
                          <a:ln>
                            <a:noFill/>
                          </a:ln>
                          <a:solidFill>
                            <a:prstClr val="black"/>
                          </a:solidFill>
                          <a:effectLst/>
                          <a:uLnTx/>
                          <a:uFillTx/>
                          <a:latin typeface="Calibri"/>
                          <a:ea typeface="+mn-ea"/>
                          <a:cs typeface="+mn-cs"/>
                        </a:rPr>
                        <a:t>
 Am 24.2.2022 hat Russland die Ukraine angegriffen. Seitdem kämpft Alex an der Front für sein Heimatland.
Er lebt eigentlich seit 15 Jahren in Köln – hat hier studiert, gearbeitet und ist eingebürgert. Gerade ist er auf Heimaturlaub und genießt die Zeit mit seiner Freundin Julia. Bald muss er wieder an die Front.
Aber nicht nur Alex kämpft für sein Heimatland, auch Julia setzt sich ein und sammelt mit dem Blau-gelben Kreuz Spenden für die Ukraine.
Wir haben Alex‘ Namen geändert und zeigen ihn anonymisiert. Er möchte nicht erkannt werden, weil er Angst vor Übergriffen von hier lebenden Russen hat.
👩🏻‍💻Autorin: Estella Mazur
#Lokalzeit #Ukraine #Krieg #Angriffskrieg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14554</a:t>
                      </a:r>
                    </a:p>
                  </a:txBody>
                  <a:tcPr/>
                </a:tc>
                <a:extLst>
                  <a:ext uri="{0D108BD9-81ED-4DB2-BD59-A6C34878D82A}">
                    <a16:rowId xmlns:a16="http://schemas.microsoft.com/office/drawing/2014/main" val="1390429199"/>
                  </a:ext>
                </a:extLst>
              </a:tr>
            </a:tbl>
          </a:graphicData>
        </a:graphic>
      </p:graphicFrame>
      <p:sp>
        <p:nvSpPr>
          <p:cNvPr id="4" name="Text Placeholder 3">
            <a:extLst>
              <a:ext uri="{FF2B5EF4-FFF2-40B4-BE49-F238E27FC236}">
                <a16:creationId xmlns:a16="http://schemas.microsoft.com/office/drawing/2014/main" id="{8E7B8075-A5DD-406D-9B37-EA2C4299D537}"/>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745339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8CE1A-54ED-4431-B47D-136D7DCA3AF3}"/>
              </a:ext>
            </a:extLst>
          </p:cNvPr>
          <p:cNvSpPr>
            <a:spLocks noGrp="1"/>
          </p:cNvSpPr>
          <p:nvPr>
            <p:ph type="title"/>
          </p:nvPr>
        </p:nvSpPr>
        <p:spPr/>
        <p:txBody>
          <a:bodyPr/>
          <a:lstStyle/>
          <a:p>
            <a:r>
              <a:rPr lang="de-DE"/>
              <a:t>Instagram Alle Posts des Zeitraums (mit Total Interactions) | lokalzeit - 15 of 19</a:t>
            </a:r>
            <a:endParaRPr lang="en-US"/>
          </a:p>
        </p:txBody>
      </p:sp>
      <p:graphicFrame>
        <p:nvGraphicFramePr>
          <p:cNvPr id="5" name="Table Placeholder 4">
            <a:extLst>
              <a:ext uri="{FF2B5EF4-FFF2-40B4-BE49-F238E27FC236}">
                <a16:creationId xmlns:a16="http://schemas.microsoft.com/office/drawing/2014/main" id="{B23AEC47-5290-4F4D-9547-420B7C899641}"/>
              </a:ext>
            </a:extLst>
          </p:cNvPr>
          <p:cNvGraphicFramePr>
            <a:graphicFrameLocks noGrp="1"/>
          </p:cNvGraphicFramePr>
          <p:nvPr>
            <p:ph type="tbl" sz="quarter" idx="13"/>
            <p:extLst>
              <p:ext uri="{D42A27DB-BD31-4B8C-83A1-F6EECF244321}">
                <p14:modId xmlns:p14="http://schemas.microsoft.com/office/powerpoint/2010/main" val="2068347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59043290"/>
                    </a:ext>
                  </a:extLst>
                </a:gridCol>
                <a:gridCol w="1316736">
                  <a:extLst>
                    <a:ext uri="{9D8B030D-6E8A-4147-A177-3AD203B41FA5}">
                      <a16:colId xmlns:a16="http://schemas.microsoft.com/office/drawing/2014/main" val="2266246258"/>
                    </a:ext>
                  </a:extLst>
                </a:gridCol>
                <a:gridCol w="1316736">
                  <a:extLst>
                    <a:ext uri="{9D8B030D-6E8A-4147-A177-3AD203B41FA5}">
                      <a16:colId xmlns:a16="http://schemas.microsoft.com/office/drawing/2014/main" val="2910550332"/>
                    </a:ext>
                  </a:extLst>
                </a:gridCol>
                <a:gridCol w="1316736">
                  <a:extLst>
                    <a:ext uri="{9D8B030D-6E8A-4147-A177-3AD203B41FA5}">
                      <a16:colId xmlns:a16="http://schemas.microsoft.com/office/drawing/2014/main" val="2724033534"/>
                    </a:ext>
                  </a:extLst>
                </a:gridCol>
                <a:gridCol w="1316736">
                  <a:extLst>
                    <a:ext uri="{9D8B030D-6E8A-4147-A177-3AD203B41FA5}">
                      <a16:colId xmlns:a16="http://schemas.microsoft.com/office/drawing/2014/main" val="3136100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0094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- 2025-02-25 10:27:41</a:t>
                      </a:r>
                      <a:r>
                        <a:rPr kumimoji="0" lang="de-DE" sz="1000" b="0" i="0" u="none" strike="noStrike" kern="1200" cap="none" spc="0" normalizeH="0" baseline="0" noProof="0">
                          <a:ln>
                            <a:noFill/>
                          </a:ln>
                          <a:solidFill>
                            <a:prstClr val="black"/>
                          </a:solidFill>
                          <a:effectLst/>
                          <a:uLnTx/>
                          <a:uFillTx/>
                          <a:latin typeface="Calibri"/>
                          <a:ea typeface="+mn-ea"/>
                          <a:cs typeface="+mn-cs"/>
                        </a:rPr>
                        <a:t>
 Einmal im Monat laden Rezan Jadaan und seine Familie die ganze Nachbarschaft zum Backen ein. 🧑‍🍳 In einem Nachbarschaftstreff in Bielefeld wird gemeinsam das traditionelle Tanoor-Brot aus dem Irak gemacht. 
Mit der Aktion sollen Menschen zusammengebracht werden – egal welchen kulturellen Hintergrund sie haben. Deswegen helfen auch alle beim Backen oder bringen eigene Rezepte mit, die als Beilagen serviert werden. 🥗🥘 
Rezan und seine Familie sind vor dem Völkermord an den Jesiden aus dem Irak geflohen. Das gemeinsame Backen hilft ihnen, sich ihrer Heimat näher zu fühlen. 🧡
🧑‍💻Autor: Simon Kaufmann 
#Backen #Nachbarschaftstreff #Interkulturell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12746</a:t>
                      </a:r>
                    </a:p>
                  </a:txBody>
                  <a:tcPr/>
                </a:tc>
                <a:extLst>
                  <a:ext uri="{0D108BD9-81ED-4DB2-BD59-A6C34878D82A}">
                    <a16:rowId xmlns:a16="http://schemas.microsoft.com/office/drawing/2014/main" val="1224613713"/>
                  </a:ext>
                </a:extLst>
              </a:tr>
            </a:tbl>
          </a:graphicData>
        </a:graphic>
      </p:graphicFrame>
      <p:sp>
        <p:nvSpPr>
          <p:cNvPr id="4" name="Text Placeholder 3">
            <a:extLst>
              <a:ext uri="{FF2B5EF4-FFF2-40B4-BE49-F238E27FC236}">
                <a16:creationId xmlns:a16="http://schemas.microsoft.com/office/drawing/2014/main" id="{B455C693-3B62-484B-904A-8DD04219C7DC}"/>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985135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7B5D-88BA-4DB0-89D1-F2182CABDC53}"/>
              </a:ext>
            </a:extLst>
          </p:cNvPr>
          <p:cNvSpPr>
            <a:spLocks noGrp="1"/>
          </p:cNvSpPr>
          <p:nvPr>
            <p:ph type="title"/>
          </p:nvPr>
        </p:nvSpPr>
        <p:spPr/>
        <p:txBody>
          <a:bodyPr/>
          <a:lstStyle/>
          <a:p>
            <a:r>
              <a:rPr lang="de-DE"/>
              <a:t>Instagram Alle Posts des Zeitraums (mit Total Interactions) | lokalzeit - 16 of 19</a:t>
            </a:r>
            <a:endParaRPr lang="en-US"/>
          </a:p>
        </p:txBody>
      </p:sp>
      <p:graphicFrame>
        <p:nvGraphicFramePr>
          <p:cNvPr id="5" name="Table Placeholder 4">
            <a:extLst>
              <a:ext uri="{FF2B5EF4-FFF2-40B4-BE49-F238E27FC236}">
                <a16:creationId xmlns:a16="http://schemas.microsoft.com/office/drawing/2014/main" id="{66FBA374-6D96-4742-A364-013C11F13635}"/>
              </a:ext>
            </a:extLst>
          </p:cNvPr>
          <p:cNvGraphicFramePr>
            <a:graphicFrameLocks noGrp="1"/>
          </p:cNvGraphicFramePr>
          <p:nvPr>
            <p:ph type="tbl" sz="quarter" idx="13"/>
            <p:extLst>
              <p:ext uri="{D42A27DB-BD31-4B8C-83A1-F6EECF244321}">
                <p14:modId xmlns:p14="http://schemas.microsoft.com/office/powerpoint/2010/main" val="114357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8900521"/>
                    </a:ext>
                  </a:extLst>
                </a:gridCol>
                <a:gridCol w="1316736">
                  <a:extLst>
                    <a:ext uri="{9D8B030D-6E8A-4147-A177-3AD203B41FA5}">
                      <a16:colId xmlns:a16="http://schemas.microsoft.com/office/drawing/2014/main" val="3560422904"/>
                    </a:ext>
                  </a:extLst>
                </a:gridCol>
                <a:gridCol w="1316736">
                  <a:extLst>
                    <a:ext uri="{9D8B030D-6E8A-4147-A177-3AD203B41FA5}">
                      <a16:colId xmlns:a16="http://schemas.microsoft.com/office/drawing/2014/main" val="3298352154"/>
                    </a:ext>
                  </a:extLst>
                </a:gridCol>
                <a:gridCol w="1316736">
                  <a:extLst>
                    <a:ext uri="{9D8B030D-6E8A-4147-A177-3AD203B41FA5}">
                      <a16:colId xmlns:a16="http://schemas.microsoft.com/office/drawing/2014/main" val="1104969371"/>
                    </a:ext>
                  </a:extLst>
                </a:gridCol>
                <a:gridCol w="1316736">
                  <a:extLst>
                    <a:ext uri="{9D8B030D-6E8A-4147-A177-3AD203B41FA5}">
                      <a16:colId xmlns:a16="http://schemas.microsoft.com/office/drawing/2014/main" val="260862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2691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- 2025-02-26 16:54:44</a:t>
                      </a:r>
                      <a:r>
                        <a:rPr kumimoji="0" lang="en-US" sz="1000" b="0" i="0" u="none" strike="noStrike" kern="1200" cap="none" spc="0" normalizeH="0" baseline="0" noProof="0">
                          <a:ln>
                            <a:noFill/>
                          </a:ln>
                          <a:solidFill>
                            <a:prstClr val="black"/>
                          </a:solidFill>
                          <a:effectLst/>
                          <a:uLnTx/>
                          <a:uFillTx/>
                          <a:latin typeface="Calibri"/>
                          <a:ea typeface="+mn-ea"/>
                          <a:cs typeface="+mn-cs"/>
                        </a:rPr>
                        <a:t>
 Was habt ihr schon mal upgecycelt? 🔧🎨 
Sebastian Mevissen hat einen 40 Jahre alten Wohnwagen in ein einzigartiges Marvel-Wohnmobil verwandelt: Außen seine Lieblingshelden, innen alles neu – ein echtes Fanstück. 😍
Als gelernter Tischler &amp; Airbrusher hat er fast drei Jahre daran gearbeitet. Und nun träumt er davon mit dem Marvel-Mobil bei der Disneyland-Parade mitfahren. 
#Marvel #Wohnwagen #Comic #AirBrush #Cosplay #Upcycling #Lokalzeit #Ehrenamt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11342</a:t>
                      </a:r>
                    </a:p>
                  </a:txBody>
                  <a:tcPr/>
                </a:tc>
                <a:extLst>
                  <a:ext uri="{0D108BD9-81ED-4DB2-BD59-A6C34878D82A}">
                    <a16:rowId xmlns:a16="http://schemas.microsoft.com/office/drawing/2014/main" val="580361390"/>
                  </a:ext>
                </a:extLst>
              </a:tr>
            </a:tbl>
          </a:graphicData>
        </a:graphic>
      </p:graphicFrame>
      <p:sp>
        <p:nvSpPr>
          <p:cNvPr id="4" name="Text Placeholder 3">
            <a:extLst>
              <a:ext uri="{FF2B5EF4-FFF2-40B4-BE49-F238E27FC236}">
                <a16:creationId xmlns:a16="http://schemas.microsoft.com/office/drawing/2014/main" id="{A587D76A-EB8C-4BDE-96D7-DDBD1FB29926}"/>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215637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4868-5AF4-453E-B8E1-07E990FE6515}"/>
              </a:ext>
            </a:extLst>
          </p:cNvPr>
          <p:cNvSpPr>
            <a:spLocks noGrp="1"/>
          </p:cNvSpPr>
          <p:nvPr>
            <p:ph type="title"/>
          </p:nvPr>
        </p:nvSpPr>
        <p:spPr/>
        <p:txBody>
          <a:bodyPr/>
          <a:lstStyle/>
          <a:p>
            <a:r>
              <a:rPr lang="de-DE"/>
              <a:t>Instagram Alle Posts des Zeitraums (mit Total Interactions) | lokalzeit - 17 of 19</a:t>
            </a:r>
            <a:endParaRPr lang="en-US"/>
          </a:p>
        </p:txBody>
      </p:sp>
      <p:graphicFrame>
        <p:nvGraphicFramePr>
          <p:cNvPr id="5" name="Table Placeholder 4">
            <a:extLst>
              <a:ext uri="{FF2B5EF4-FFF2-40B4-BE49-F238E27FC236}">
                <a16:creationId xmlns:a16="http://schemas.microsoft.com/office/drawing/2014/main" id="{8CC55C83-8D81-45E7-91C9-F04F8E156FB4}"/>
              </a:ext>
            </a:extLst>
          </p:cNvPr>
          <p:cNvGraphicFramePr>
            <a:graphicFrameLocks noGrp="1"/>
          </p:cNvGraphicFramePr>
          <p:nvPr>
            <p:ph type="tbl" sz="quarter" idx="13"/>
            <p:extLst>
              <p:ext uri="{D42A27DB-BD31-4B8C-83A1-F6EECF244321}">
                <p14:modId xmlns:p14="http://schemas.microsoft.com/office/powerpoint/2010/main" val="109547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88418979"/>
                    </a:ext>
                  </a:extLst>
                </a:gridCol>
                <a:gridCol w="1316736">
                  <a:extLst>
                    <a:ext uri="{9D8B030D-6E8A-4147-A177-3AD203B41FA5}">
                      <a16:colId xmlns:a16="http://schemas.microsoft.com/office/drawing/2014/main" val="2552743333"/>
                    </a:ext>
                  </a:extLst>
                </a:gridCol>
                <a:gridCol w="1316736">
                  <a:extLst>
                    <a:ext uri="{9D8B030D-6E8A-4147-A177-3AD203B41FA5}">
                      <a16:colId xmlns:a16="http://schemas.microsoft.com/office/drawing/2014/main" val="1007532768"/>
                    </a:ext>
                  </a:extLst>
                </a:gridCol>
                <a:gridCol w="1316736">
                  <a:extLst>
                    <a:ext uri="{9D8B030D-6E8A-4147-A177-3AD203B41FA5}">
                      <a16:colId xmlns:a16="http://schemas.microsoft.com/office/drawing/2014/main" val="3252078125"/>
                    </a:ext>
                  </a:extLst>
                </a:gridCol>
                <a:gridCol w="1316736">
                  <a:extLst>
                    <a:ext uri="{9D8B030D-6E8A-4147-A177-3AD203B41FA5}">
                      <a16:colId xmlns:a16="http://schemas.microsoft.com/office/drawing/2014/main" val="1035594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7920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- 2025-03-02 10:20:00</a:t>
                      </a:r>
                      <a:r>
                        <a:rPr kumimoji="0" lang="de-DE" sz="1000" b="0" i="0" u="none" strike="noStrike" kern="1200" cap="none" spc="0" normalizeH="0" baseline="0" noProof="0">
                          <a:ln>
                            <a:noFill/>
                          </a:ln>
                          <a:solidFill>
                            <a:prstClr val="black"/>
                          </a:solidFill>
                          <a:effectLst/>
                          <a:uLnTx/>
                          <a:uFillTx/>
                          <a:latin typeface="Calibri"/>
                          <a:ea typeface="+mn-ea"/>
                          <a:cs typeface="+mn-cs"/>
                        </a:rPr>
                        <a:t>
 📸 Paderborn - ein beliebter Treffpunkt für Hobby-Fotografen? Oh ja! Der Grund: Eisvögel! 🪶
Die sind im Winter im Paderquellgebiet oft zu sehen. Für Naturfotografen wie Jochen ist es deswegen gerade eine besonders spannende Zeit. Er kann gar nicht genug kriegen von seinem Lieblingstier - braucht dafür aber auch viel Geduld. ☺️
👨‍💻Autor: Jan-Ole Niermann
#Eisvogel #Natur #Paderborn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9440</a:t>
                      </a:r>
                    </a:p>
                  </a:txBody>
                  <a:tcPr/>
                </a:tc>
                <a:extLst>
                  <a:ext uri="{0D108BD9-81ED-4DB2-BD59-A6C34878D82A}">
                    <a16:rowId xmlns:a16="http://schemas.microsoft.com/office/drawing/2014/main" val="120732381"/>
                  </a:ext>
                </a:extLst>
              </a:tr>
            </a:tbl>
          </a:graphicData>
        </a:graphic>
      </p:graphicFrame>
      <p:sp>
        <p:nvSpPr>
          <p:cNvPr id="4" name="Text Placeholder 3">
            <a:extLst>
              <a:ext uri="{FF2B5EF4-FFF2-40B4-BE49-F238E27FC236}">
                <a16:creationId xmlns:a16="http://schemas.microsoft.com/office/drawing/2014/main" id="{A73E1F97-9DA9-4757-8D3D-819828D8458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023649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BEB47-5525-4F27-8E50-0EB5E0A100B6}"/>
              </a:ext>
            </a:extLst>
          </p:cNvPr>
          <p:cNvSpPr>
            <a:spLocks noGrp="1"/>
          </p:cNvSpPr>
          <p:nvPr>
            <p:ph type="title"/>
          </p:nvPr>
        </p:nvSpPr>
        <p:spPr/>
        <p:txBody>
          <a:bodyPr/>
          <a:lstStyle/>
          <a:p>
            <a:r>
              <a:rPr lang="de-DE"/>
              <a:t>Instagram Alle Posts des Zeitraums (mit Total Interactions) | lokalzeit - 18 of 19</a:t>
            </a:r>
            <a:endParaRPr lang="en-US"/>
          </a:p>
        </p:txBody>
      </p:sp>
      <p:graphicFrame>
        <p:nvGraphicFramePr>
          <p:cNvPr id="5" name="Table Placeholder 4">
            <a:extLst>
              <a:ext uri="{FF2B5EF4-FFF2-40B4-BE49-F238E27FC236}">
                <a16:creationId xmlns:a16="http://schemas.microsoft.com/office/drawing/2014/main" id="{A3449F3F-EE6D-4155-B296-600C61252EA4}"/>
              </a:ext>
            </a:extLst>
          </p:cNvPr>
          <p:cNvGraphicFramePr>
            <a:graphicFrameLocks noGrp="1"/>
          </p:cNvGraphicFramePr>
          <p:nvPr>
            <p:ph type="tbl" sz="quarter" idx="13"/>
            <p:extLst>
              <p:ext uri="{D42A27DB-BD31-4B8C-83A1-F6EECF244321}">
                <p14:modId xmlns:p14="http://schemas.microsoft.com/office/powerpoint/2010/main" val="3507205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27417346"/>
                    </a:ext>
                  </a:extLst>
                </a:gridCol>
                <a:gridCol w="1316736">
                  <a:extLst>
                    <a:ext uri="{9D8B030D-6E8A-4147-A177-3AD203B41FA5}">
                      <a16:colId xmlns:a16="http://schemas.microsoft.com/office/drawing/2014/main" val="4201832667"/>
                    </a:ext>
                  </a:extLst>
                </a:gridCol>
                <a:gridCol w="1316736">
                  <a:extLst>
                    <a:ext uri="{9D8B030D-6E8A-4147-A177-3AD203B41FA5}">
                      <a16:colId xmlns:a16="http://schemas.microsoft.com/office/drawing/2014/main" val="4031151699"/>
                    </a:ext>
                  </a:extLst>
                </a:gridCol>
                <a:gridCol w="1316736">
                  <a:extLst>
                    <a:ext uri="{9D8B030D-6E8A-4147-A177-3AD203B41FA5}">
                      <a16:colId xmlns:a16="http://schemas.microsoft.com/office/drawing/2014/main" val="520799891"/>
                    </a:ext>
                  </a:extLst>
                </a:gridCol>
                <a:gridCol w="1316736">
                  <a:extLst>
                    <a:ext uri="{9D8B030D-6E8A-4147-A177-3AD203B41FA5}">
                      <a16:colId xmlns:a16="http://schemas.microsoft.com/office/drawing/2014/main" val="265981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1077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- 2025-02-25 13:40:00</a:t>
                      </a:r>
                      <a:r>
                        <a:rPr kumimoji="0" lang="de-DE" sz="1000" b="0" i="0" u="none" strike="noStrike" kern="1200" cap="none" spc="0" normalizeH="0" baseline="0" noProof="0">
                          <a:ln>
                            <a:noFill/>
                          </a:ln>
                          <a:solidFill>
                            <a:prstClr val="black"/>
                          </a:solidFill>
                          <a:effectLst/>
                          <a:uLnTx/>
                          <a:uFillTx/>
                          <a:latin typeface="Calibri"/>
                          <a:ea typeface="+mn-ea"/>
                          <a:cs typeface="+mn-cs"/>
                        </a:rPr>
                        <a:t>
 Kinder, die unvorstellbares Leid erlebt haben, sollen wieder einen Ort zum Spielen bekommen. 🧸 Das hat sich Lamia Faqirzada-Özal aus Essen fest vorgenommen. 🙏🏼
Seit dem verheerenden Erdbeben in der Türkei läuft der Wiederaufbau immer noch schleppend. Vor allem Kinder leiden, viele haben ihre Eltern verloren und keinen geschützten Raum, in dem sie betreut werden. Deshalb hat Lamia rund 650.000 Euro Spenden für den Bau einer KiTa in der türkischen Erdbebenregion Hatay gesammelt. 💶
👩‍💻Autorin: Solveig Bader 
#Erdbeben #Kita #Türkei #Erdbebenhilfe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8268</a:t>
                      </a:r>
                    </a:p>
                  </a:txBody>
                  <a:tcPr/>
                </a:tc>
                <a:extLst>
                  <a:ext uri="{0D108BD9-81ED-4DB2-BD59-A6C34878D82A}">
                    <a16:rowId xmlns:a16="http://schemas.microsoft.com/office/drawing/2014/main" val="1187894165"/>
                  </a:ext>
                </a:extLst>
              </a:tr>
            </a:tbl>
          </a:graphicData>
        </a:graphic>
      </p:graphicFrame>
      <p:sp>
        <p:nvSpPr>
          <p:cNvPr id="4" name="Text Placeholder 3">
            <a:extLst>
              <a:ext uri="{FF2B5EF4-FFF2-40B4-BE49-F238E27FC236}">
                <a16:creationId xmlns:a16="http://schemas.microsoft.com/office/drawing/2014/main" id="{41B8EFE8-A0B9-42EB-861C-582C4545599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930296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39DE-C917-4369-9880-4C0A11A72A0C}"/>
              </a:ext>
            </a:extLst>
          </p:cNvPr>
          <p:cNvSpPr>
            <a:spLocks noGrp="1"/>
          </p:cNvSpPr>
          <p:nvPr>
            <p:ph type="title"/>
          </p:nvPr>
        </p:nvSpPr>
        <p:spPr/>
        <p:txBody>
          <a:bodyPr/>
          <a:lstStyle/>
          <a:p>
            <a:r>
              <a:rPr lang="de-DE"/>
              <a:t>Instagram Alle Posts des Zeitraums (mit Total Interactions) | lokalzeit - 19 of 19</a:t>
            </a:r>
            <a:endParaRPr lang="en-US"/>
          </a:p>
        </p:txBody>
      </p:sp>
      <p:graphicFrame>
        <p:nvGraphicFramePr>
          <p:cNvPr id="5" name="Table Placeholder 4">
            <a:extLst>
              <a:ext uri="{FF2B5EF4-FFF2-40B4-BE49-F238E27FC236}">
                <a16:creationId xmlns:a16="http://schemas.microsoft.com/office/drawing/2014/main" id="{343C3D79-3575-45F5-83A6-AEE8995A2BCC}"/>
              </a:ext>
            </a:extLst>
          </p:cNvPr>
          <p:cNvGraphicFramePr>
            <a:graphicFrameLocks noGrp="1"/>
          </p:cNvGraphicFramePr>
          <p:nvPr>
            <p:ph type="tbl" sz="quarter" idx="13"/>
            <p:extLst>
              <p:ext uri="{D42A27DB-BD31-4B8C-83A1-F6EECF244321}">
                <p14:modId xmlns:p14="http://schemas.microsoft.com/office/powerpoint/2010/main" val="1642189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12668052"/>
                    </a:ext>
                  </a:extLst>
                </a:gridCol>
                <a:gridCol w="1316736">
                  <a:extLst>
                    <a:ext uri="{9D8B030D-6E8A-4147-A177-3AD203B41FA5}">
                      <a16:colId xmlns:a16="http://schemas.microsoft.com/office/drawing/2014/main" val="2124651550"/>
                    </a:ext>
                  </a:extLst>
                </a:gridCol>
                <a:gridCol w="1316736">
                  <a:extLst>
                    <a:ext uri="{9D8B030D-6E8A-4147-A177-3AD203B41FA5}">
                      <a16:colId xmlns:a16="http://schemas.microsoft.com/office/drawing/2014/main" val="3761447181"/>
                    </a:ext>
                  </a:extLst>
                </a:gridCol>
                <a:gridCol w="1316736">
                  <a:extLst>
                    <a:ext uri="{9D8B030D-6E8A-4147-A177-3AD203B41FA5}">
                      <a16:colId xmlns:a16="http://schemas.microsoft.com/office/drawing/2014/main" val="3257388139"/>
                    </a:ext>
                  </a:extLst>
                </a:gridCol>
                <a:gridCol w="1316736">
                  <a:extLst>
                    <a:ext uri="{9D8B030D-6E8A-4147-A177-3AD203B41FA5}">
                      <a16:colId xmlns:a16="http://schemas.microsoft.com/office/drawing/2014/main" val="620577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575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- 2025-03-02 16:25:00</a:t>
                      </a:r>
                      <a:r>
                        <a:rPr kumimoji="0" lang="de-DE" sz="1000" b="0" i="0" u="none" strike="noStrike" kern="1200" cap="none" spc="0" normalizeH="0" baseline="0" noProof="0">
                          <a:ln>
                            <a:noFill/>
                          </a:ln>
                          <a:solidFill>
                            <a:prstClr val="black"/>
                          </a:solidFill>
                          <a:effectLst/>
                          <a:uLnTx/>
                          <a:uFillTx/>
                          <a:latin typeface="Calibri"/>
                          <a:ea typeface="+mn-ea"/>
                          <a:cs typeface="+mn-cs"/>
                        </a:rPr>
                        <a:t>
 Wo gibt’s denn heutzutage noch was umsonst? 🤔  In der Vesperkirche in Gütersloh! Hunderte Ehrenamtliche verteilen hier Mahlzeiten an jeden hungrigen Menschen – vollkommen kostenlos. 🥣💸 
Unter dem Kirchendach kommen Menschen aus ganz Gütersloh an gedeckten Tischen zusammen und kommen ins Gespräch. 🗣 
Finanziert wird das Projekt über Spenden.      #Lokalzeit #WDR #Vesperkirche #KostenloseMahlzeit #Gemeinschaft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7292</a:t>
                      </a:r>
                    </a:p>
                  </a:txBody>
                  <a:tcPr/>
                </a:tc>
                <a:extLst>
                  <a:ext uri="{0D108BD9-81ED-4DB2-BD59-A6C34878D82A}">
                    <a16:rowId xmlns:a16="http://schemas.microsoft.com/office/drawing/2014/main" val="171679168"/>
                  </a:ext>
                </a:extLst>
              </a:tr>
            </a:tbl>
          </a:graphicData>
        </a:graphic>
      </p:graphicFrame>
      <p:sp>
        <p:nvSpPr>
          <p:cNvPr id="4" name="Text Placeholder 3">
            <a:extLst>
              <a:ext uri="{FF2B5EF4-FFF2-40B4-BE49-F238E27FC236}">
                <a16:creationId xmlns:a16="http://schemas.microsoft.com/office/drawing/2014/main" id="{7F546059-A424-4295-968F-411B5F77AC8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3989309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2551</Words>
  <Application>Microsoft Office PowerPoint</Application>
  <PresentationFormat>On-screen Show (4:3)</PresentationFormat>
  <Paragraphs>228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Alle Posts des Zeitraums (mit Total Interactions) | lokalzeit - 1 of 19</vt:lpstr>
      <vt:lpstr>Instagram Alle Posts des Zeitraums (mit Total Interactions) | lokalzeit - 2 of 19</vt:lpstr>
      <vt:lpstr>Instagram Alle Posts des Zeitraums (mit Total Interactions) | lokalzeit - 3 of 19</vt:lpstr>
      <vt:lpstr>Instagram Alle Posts des Zeitraums (mit Total Interactions) | lokalzeit - 4 of 19</vt:lpstr>
      <vt:lpstr>Instagram Alle Posts des Zeitraums (mit Total Interactions) | lokalzeit - 5 of 19</vt:lpstr>
      <vt:lpstr>Instagram Alle Posts des Zeitraums (mit Total Interactions) | lokalzeit - 6 of 19</vt:lpstr>
      <vt:lpstr>Instagram Alle Posts des Zeitraums (mit Total Interactions) | lokalzeit - 7 of 19</vt:lpstr>
      <vt:lpstr>Instagram Alle Posts des Zeitraums (mit Total Interactions) | lokalzeit - 8 of 19</vt:lpstr>
      <vt:lpstr>Instagram Alle Posts des Zeitraums (mit Total Interactions) | lokalzeit - 9 of 19</vt:lpstr>
      <vt:lpstr>Instagram Alle Posts des Zeitraums (mit Total Interactions) | lokalzeit - 10 of 19</vt:lpstr>
      <vt:lpstr>Instagram Alle Posts des Zeitraums (mit Total Interactions) | lokalzeit - 11 of 19</vt:lpstr>
      <vt:lpstr>Instagram Alle Posts des Zeitraums (mit Total Interactions) | lokalzeit - 12 of 19</vt:lpstr>
      <vt:lpstr>Instagram Alle Posts des Zeitraums (mit Total Interactions) | lokalzeit - 13 of 19</vt:lpstr>
      <vt:lpstr>Instagram Alle Posts des Zeitraums (mit Total Interactions) | lokalzeit - 14 of 19</vt:lpstr>
      <vt:lpstr>Instagram Alle Posts des Zeitraums (mit Total Interactions) | lokalzeit - 15 of 19</vt:lpstr>
      <vt:lpstr>Instagram Alle Posts des Zeitraums (mit Total Interactions) | lokalzeit - 16 of 19</vt:lpstr>
      <vt:lpstr>Instagram Alle Posts des Zeitraums (mit Total Interactions) | lokalzeit - 17 of 19</vt:lpstr>
      <vt:lpstr>Instagram Alle Posts des Zeitraums (mit Total Interactions) | lokalzeit - 18 of 19</vt:lpstr>
      <vt:lpstr>Instagram Alle Posts des Zeitraums (mit Total Interactions) |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19</dc:title>
  <dc:creator>Frederik Born</dc:creator>
  <cp:lastModifiedBy>Frederik Born</cp:lastModifiedBy>
  <cp:revision>1</cp:revision>
  <dcterms:created xsi:type="dcterms:W3CDTF">2025-03-03T13:08:27Z</dcterms:created>
  <dcterms:modified xsi:type="dcterms:W3CDTF">2025-03-03T13:09:24Z</dcterms:modified>
</cp:coreProperties>
</file>