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05A5-1FE5-404C-8F6B-FE58E38A3DFF}"/>
              </a:ext>
            </a:extLst>
          </p:cNvPr>
          <p:cNvSpPr>
            <a:spLocks noGrp="1"/>
          </p:cNvSpPr>
          <p:nvPr>
            <p:ph type="title"/>
          </p:nvPr>
        </p:nvSpPr>
        <p:spPr/>
        <p:txBody>
          <a:bodyPr/>
          <a:lstStyle/>
          <a:p>
            <a:r>
              <a:rPr lang="en-US"/>
              <a:t>Instagram Posts Table (mit Shares) | 01.2.34. WDR Lokalzeit - 1 of 20</a:t>
            </a:r>
          </a:p>
        </p:txBody>
      </p:sp>
      <p:graphicFrame>
        <p:nvGraphicFramePr>
          <p:cNvPr id="5" name="Table Placeholder 4">
            <a:extLst>
              <a:ext uri="{FF2B5EF4-FFF2-40B4-BE49-F238E27FC236}">
                <a16:creationId xmlns:a16="http://schemas.microsoft.com/office/drawing/2014/main" id="{702BDF64-B6B1-4A79-B9A5-AF8726FA11BA}"/>
              </a:ext>
            </a:extLst>
          </p:cNvPr>
          <p:cNvGraphicFramePr>
            <a:graphicFrameLocks noGrp="1"/>
          </p:cNvGraphicFramePr>
          <p:nvPr>
            <p:ph type="tbl" sz="quarter" idx="13"/>
            <p:extLst>
              <p:ext uri="{D42A27DB-BD31-4B8C-83A1-F6EECF244321}">
                <p14:modId xmlns:p14="http://schemas.microsoft.com/office/powerpoint/2010/main" val="2251950158"/>
              </p:ext>
            </p:extLst>
          </p:nvPr>
        </p:nvGraphicFramePr>
        <p:xfrm>
          <a:off x="457200" y="1731963"/>
          <a:ext cx="7488936" cy="1463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41114314"/>
                    </a:ext>
                  </a:extLst>
                </a:gridCol>
                <a:gridCol w="987552">
                  <a:extLst>
                    <a:ext uri="{9D8B030D-6E8A-4147-A177-3AD203B41FA5}">
                      <a16:colId xmlns:a16="http://schemas.microsoft.com/office/drawing/2014/main" val="739084476"/>
                    </a:ext>
                  </a:extLst>
                </a:gridCol>
                <a:gridCol w="1316736">
                  <a:extLst>
                    <a:ext uri="{9D8B030D-6E8A-4147-A177-3AD203B41FA5}">
                      <a16:colId xmlns:a16="http://schemas.microsoft.com/office/drawing/2014/main" val="3197214618"/>
                    </a:ext>
                  </a:extLst>
                </a:gridCol>
                <a:gridCol w="411480">
                  <a:extLst>
                    <a:ext uri="{9D8B030D-6E8A-4147-A177-3AD203B41FA5}">
                      <a16:colId xmlns:a16="http://schemas.microsoft.com/office/drawing/2014/main" val="3054223899"/>
                    </a:ext>
                  </a:extLst>
                </a:gridCol>
                <a:gridCol w="411480">
                  <a:extLst>
                    <a:ext uri="{9D8B030D-6E8A-4147-A177-3AD203B41FA5}">
                      <a16:colId xmlns:a16="http://schemas.microsoft.com/office/drawing/2014/main" val="1879965887"/>
                    </a:ext>
                  </a:extLst>
                </a:gridCol>
                <a:gridCol w="411480">
                  <a:extLst>
                    <a:ext uri="{9D8B030D-6E8A-4147-A177-3AD203B41FA5}">
                      <a16:colId xmlns:a16="http://schemas.microsoft.com/office/drawing/2014/main" val="2358194585"/>
                    </a:ext>
                  </a:extLst>
                </a:gridCol>
                <a:gridCol w="411480">
                  <a:extLst>
                    <a:ext uri="{9D8B030D-6E8A-4147-A177-3AD203B41FA5}">
                      <a16:colId xmlns:a16="http://schemas.microsoft.com/office/drawing/2014/main" val="2452768149"/>
                    </a:ext>
                  </a:extLst>
                </a:gridCol>
                <a:gridCol w="411480">
                  <a:extLst>
                    <a:ext uri="{9D8B030D-6E8A-4147-A177-3AD203B41FA5}">
                      <a16:colId xmlns:a16="http://schemas.microsoft.com/office/drawing/2014/main" val="2492569562"/>
                    </a:ext>
                  </a:extLst>
                </a:gridCol>
                <a:gridCol w="411480">
                  <a:extLst>
                    <a:ext uri="{9D8B030D-6E8A-4147-A177-3AD203B41FA5}">
                      <a16:colId xmlns:a16="http://schemas.microsoft.com/office/drawing/2014/main" val="2934472606"/>
                    </a:ext>
                  </a:extLst>
                </a:gridCol>
                <a:gridCol w="411480">
                  <a:extLst>
                    <a:ext uri="{9D8B030D-6E8A-4147-A177-3AD203B41FA5}">
                      <a16:colId xmlns:a16="http://schemas.microsoft.com/office/drawing/2014/main" val="1295291238"/>
                    </a:ext>
                  </a:extLst>
                </a:gridCol>
                <a:gridCol w="411480">
                  <a:extLst>
                    <a:ext uri="{9D8B030D-6E8A-4147-A177-3AD203B41FA5}">
                      <a16:colId xmlns:a16="http://schemas.microsoft.com/office/drawing/2014/main" val="3731232039"/>
                    </a:ext>
                  </a:extLst>
                </a:gridCol>
                <a:gridCol w="411480">
                  <a:extLst>
                    <a:ext uri="{9D8B030D-6E8A-4147-A177-3AD203B41FA5}">
                      <a16:colId xmlns:a16="http://schemas.microsoft.com/office/drawing/2014/main" val="1983679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5356149"/>
                  </a:ext>
                </a:extLst>
              </a:tr>
            </a:tbl>
          </a:graphicData>
        </a:graphic>
      </p:graphicFrame>
      <p:sp>
        <p:nvSpPr>
          <p:cNvPr id="4" name="Text Placeholder 3">
            <a:extLst>
              <a:ext uri="{FF2B5EF4-FFF2-40B4-BE49-F238E27FC236}">
                <a16:creationId xmlns:a16="http://schemas.microsoft.com/office/drawing/2014/main" id="{9633A224-57AC-4CDE-A025-9990A0316122}"/>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611650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BC665-2959-4A51-8E12-6B39201381C1}"/>
              </a:ext>
            </a:extLst>
          </p:cNvPr>
          <p:cNvSpPr>
            <a:spLocks noGrp="1"/>
          </p:cNvSpPr>
          <p:nvPr>
            <p:ph type="title"/>
          </p:nvPr>
        </p:nvSpPr>
        <p:spPr/>
        <p:txBody>
          <a:bodyPr/>
          <a:lstStyle/>
          <a:p>
            <a:r>
              <a:rPr lang="en-US"/>
              <a:t>Instagram Posts Table (mit Shares) | 01.2.34. WDR Lokalzeit - 2 of 20</a:t>
            </a:r>
          </a:p>
        </p:txBody>
      </p:sp>
      <p:graphicFrame>
        <p:nvGraphicFramePr>
          <p:cNvPr id="5" name="Table Placeholder 4">
            <a:extLst>
              <a:ext uri="{FF2B5EF4-FFF2-40B4-BE49-F238E27FC236}">
                <a16:creationId xmlns:a16="http://schemas.microsoft.com/office/drawing/2014/main" id="{1EA10AB6-2278-4646-ADBA-E1409AEF7DBF}"/>
              </a:ext>
            </a:extLst>
          </p:cNvPr>
          <p:cNvGraphicFramePr>
            <a:graphicFrameLocks noGrp="1"/>
          </p:cNvGraphicFramePr>
          <p:nvPr>
            <p:ph type="tbl" sz="quarter" idx="13"/>
            <p:extLst>
              <p:ext uri="{D42A27DB-BD31-4B8C-83A1-F6EECF244321}">
                <p14:modId xmlns:p14="http://schemas.microsoft.com/office/powerpoint/2010/main" val="344142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0137476"/>
                    </a:ext>
                  </a:extLst>
                </a:gridCol>
                <a:gridCol w="987552">
                  <a:extLst>
                    <a:ext uri="{9D8B030D-6E8A-4147-A177-3AD203B41FA5}">
                      <a16:colId xmlns:a16="http://schemas.microsoft.com/office/drawing/2014/main" val="2081979465"/>
                    </a:ext>
                  </a:extLst>
                </a:gridCol>
                <a:gridCol w="1316736">
                  <a:extLst>
                    <a:ext uri="{9D8B030D-6E8A-4147-A177-3AD203B41FA5}">
                      <a16:colId xmlns:a16="http://schemas.microsoft.com/office/drawing/2014/main" val="1181977589"/>
                    </a:ext>
                  </a:extLst>
                </a:gridCol>
                <a:gridCol w="411480">
                  <a:extLst>
                    <a:ext uri="{9D8B030D-6E8A-4147-A177-3AD203B41FA5}">
                      <a16:colId xmlns:a16="http://schemas.microsoft.com/office/drawing/2014/main" val="3427734192"/>
                    </a:ext>
                  </a:extLst>
                </a:gridCol>
                <a:gridCol w="411480">
                  <a:extLst>
                    <a:ext uri="{9D8B030D-6E8A-4147-A177-3AD203B41FA5}">
                      <a16:colId xmlns:a16="http://schemas.microsoft.com/office/drawing/2014/main" val="3489794674"/>
                    </a:ext>
                  </a:extLst>
                </a:gridCol>
                <a:gridCol w="411480">
                  <a:extLst>
                    <a:ext uri="{9D8B030D-6E8A-4147-A177-3AD203B41FA5}">
                      <a16:colId xmlns:a16="http://schemas.microsoft.com/office/drawing/2014/main" val="3641015707"/>
                    </a:ext>
                  </a:extLst>
                </a:gridCol>
                <a:gridCol w="411480">
                  <a:extLst>
                    <a:ext uri="{9D8B030D-6E8A-4147-A177-3AD203B41FA5}">
                      <a16:colId xmlns:a16="http://schemas.microsoft.com/office/drawing/2014/main" val="1085722907"/>
                    </a:ext>
                  </a:extLst>
                </a:gridCol>
                <a:gridCol w="411480">
                  <a:extLst>
                    <a:ext uri="{9D8B030D-6E8A-4147-A177-3AD203B41FA5}">
                      <a16:colId xmlns:a16="http://schemas.microsoft.com/office/drawing/2014/main" val="4291052109"/>
                    </a:ext>
                  </a:extLst>
                </a:gridCol>
                <a:gridCol w="411480">
                  <a:extLst>
                    <a:ext uri="{9D8B030D-6E8A-4147-A177-3AD203B41FA5}">
                      <a16:colId xmlns:a16="http://schemas.microsoft.com/office/drawing/2014/main" val="888429262"/>
                    </a:ext>
                  </a:extLst>
                </a:gridCol>
                <a:gridCol w="411480">
                  <a:extLst>
                    <a:ext uri="{9D8B030D-6E8A-4147-A177-3AD203B41FA5}">
                      <a16:colId xmlns:a16="http://schemas.microsoft.com/office/drawing/2014/main" val="1472109176"/>
                    </a:ext>
                  </a:extLst>
                </a:gridCol>
                <a:gridCol w="411480">
                  <a:extLst>
                    <a:ext uri="{9D8B030D-6E8A-4147-A177-3AD203B41FA5}">
                      <a16:colId xmlns:a16="http://schemas.microsoft.com/office/drawing/2014/main" val="2247629548"/>
                    </a:ext>
                  </a:extLst>
                </a:gridCol>
                <a:gridCol w="411480">
                  <a:extLst>
                    <a:ext uri="{9D8B030D-6E8A-4147-A177-3AD203B41FA5}">
                      <a16:colId xmlns:a16="http://schemas.microsoft.com/office/drawing/2014/main" val="4162430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6633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- 2025-02-23 10:55:00</a:t>
                      </a:r>
                      <a:r>
                        <a:rPr kumimoji="0" lang="de-DE" sz="1000" b="0" i="0" u="none" strike="noStrike" kern="1200" cap="none" spc="0" normalizeH="0" baseline="0" noProof="0">
                          <a:ln>
                            <a:noFill/>
                          </a:ln>
                          <a:solidFill>
                            <a:prstClr val="black"/>
                          </a:solidFill>
                          <a:effectLst/>
                          <a:uLnTx/>
                          <a:uFillTx/>
                          <a:latin typeface="Calibri"/>
                          <a:ea typeface="+mn-ea"/>
                          <a:cs typeface="+mn-cs"/>
                        </a:rPr>
                        <a:t>
 Janine hat ein extremes Hobby: Jeden Tag läuft sie mehr als 50 Kilometer durch Schermbeck und Umgebung.🚶🏼‍♀️ 
Klingt extrem, ist extrem! Für Janine hat das Laufen aber eine heilende Wirkung. Sie kämpft damit gegen die Schmerzen, die ihr Erkrankungen wie Rheuma und Arthrose bereiten. 🩹
👨‍💻Autor: Christian Richter 
#Marathon #Laufen #Rheuma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https://quintly-eu-image-storage.s3.amazonaws.com/60b0c1ceafa7b1885479f8b118a661a3/fe2fefb986c0234b7e3787d3b347a788.jpg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866901</a:t>
                      </a:r>
                    </a:p>
                  </a:txBody>
                  <a:tcPr/>
                </a:tc>
                <a:extLst>
                  <a:ext uri="{0D108BD9-81ED-4DB2-BD59-A6C34878D82A}">
                    <a16:rowId xmlns:a16="http://schemas.microsoft.com/office/drawing/2014/main" val="1263355158"/>
                  </a:ext>
                </a:extLst>
              </a:tr>
            </a:tbl>
          </a:graphicData>
        </a:graphic>
      </p:graphicFrame>
      <p:sp>
        <p:nvSpPr>
          <p:cNvPr id="4" name="Text Placeholder 3">
            <a:extLst>
              <a:ext uri="{FF2B5EF4-FFF2-40B4-BE49-F238E27FC236}">
                <a16:creationId xmlns:a16="http://schemas.microsoft.com/office/drawing/2014/main" id="{56BB1454-BD99-42A9-A4A9-84751E3AE60A}"/>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392273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2DFE1-B3ED-43EA-9EE3-165363711543}"/>
              </a:ext>
            </a:extLst>
          </p:cNvPr>
          <p:cNvSpPr>
            <a:spLocks noGrp="1"/>
          </p:cNvSpPr>
          <p:nvPr>
            <p:ph type="title"/>
          </p:nvPr>
        </p:nvSpPr>
        <p:spPr/>
        <p:txBody>
          <a:bodyPr/>
          <a:lstStyle/>
          <a:p>
            <a:r>
              <a:rPr lang="en-US"/>
              <a:t>Instagram Posts Table (mit Shares) | 01.2.34. WDR Lokalzeit - 3 of 20</a:t>
            </a:r>
          </a:p>
        </p:txBody>
      </p:sp>
      <p:graphicFrame>
        <p:nvGraphicFramePr>
          <p:cNvPr id="5" name="Table Placeholder 4">
            <a:extLst>
              <a:ext uri="{FF2B5EF4-FFF2-40B4-BE49-F238E27FC236}">
                <a16:creationId xmlns:a16="http://schemas.microsoft.com/office/drawing/2014/main" id="{73A4820F-D43C-4B5F-89B3-44B77681BB53}"/>
              </a:ext>
            </a:extLst>
          </p:cNvPr>
          <p:cNvGraphicFramePr>
            <a:graphicFrameLocks noGrp="1"/>
          </p:cNvGraphicFramePr>
          <p:nvPr>
            <p:ph type="tbl" sz="quarter" idx="13"/>
            <p:extLst>
              <p:ext uri="{D42A27DB-BD31-4B8C-83A1-F6EECF244321}">
                <p14:modId xmlns:p14="http://schemas.microsoft.com/office/powerpoint/2010/main" val="131020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5704132"/>
                    </a:ext>
                  </a:extLst>
                </a:gridCol>
                <a:gridCol w="987552">
                  <a:extLst>
                    <a:ext uri="{9D8B030D-6E8A-4147-A177-3AD203B41FA5}">
                      <a16:colId xmlns:a16="http://schemas.microsoft.com/office/drawing/2014/main" val="4185844235"/>
                    </a:ext>
                  </a:extLst>
                </a:gridCol>
                <a:gridCol w="1316736">
                  <a:extLst>
                    <a:ext uri="{9D8B030D-6E8A-4147-A177-3AD203B41FA5}">
                      <a16:colId xmlns:a16="http://schemas.microsoft.com/office/drawing/2014/main" val="1971234436"/>
                    </a:ext>
                  </a:extLst>
                </a:gridCol>
                <a:gridCol w="411480">
                  <a:extLst>
                    <a:ext uri="{9D8B030D-6E8A-4147-A177-3AD203B41FA5}">
                      <a16:colId xmlns:a16="http://schemas.microsoft.com/office/drawing/2014/main" val="2859785494"/>
                    </a:ext>
                  </a:extLst>
                </a:gridCol>
                <a:gridCol w="411480">
                  <a:extLst>
                    <a:ext uri="{9D8B030D-6E8A-4147-A177-3AD203B41FA5}">
                      <a16:colId xmlns:a16="http://schemas.microsoft.com/office/drawing/2014/main" val="2455981122"/>
                    </a:ext>
                  </a:extLst>
                </a:gridCol>
                <a:gridCol w="411480">
                  <a:extLst>
                    <a:ext uri="{9D8B030D-6E8A-4147-A177-3AD203B41FA5}">
                      <a16:colId xmlns:a16="http://schemas.microsoft.com/office/drawing/2014/main" val="2813679240"/>
                    </a:ext>
                  </a:extLst>
                </a:gridCol>
                <a:gridCol w="411480">
                  <a:extLst>
                    <a:ext uri="{9D8B030D-6E8A-4147-A177-3AD203B41FA5}">
                      <a16:colId xmlns:a16="http://schemas.microsoft.com/office/drawing/2014/main" val="2113189815"/>
                    </a:ext>
                  </a:extLst>
                </a:gridCol>
                <a:gridCol w="411480">
                  <a:extLst>
                    <a:ext uri="{9D8B030D-6E8A-4147-A177-3AD203B41FA5}">
                      <a16:colId xmlns:a16="http://schemas.microsoft.com/office/drawing/2014/main" val="4171126829"/>
                    </a:ext>
                  </a:extLst>
                </a:gridCol>
                <a:gridCol w="411480">
                  <a:extLst>
                    <a:ext uri="{9D8B030D-6E8A-4147-A177-3AD203B41FA5}">
                      <a16:colId xmlns:a16="http://schemas.microsoft.com/office/drawing/2014/main" val="2746958850"/>
                    </a:ext>
                  </a:extLst>
                </a:gridCol>
                <a:gridCol w="411480">
                  <a:extLst>
                    <a:ext uri="{9D8B030D-6E8A-4147-A177-3AD203B41FA5}">
                      <a16:colId xmlns:a16="http://schemas.microsoft.com/office/drawing/2014/main" val="3775675208"/>
                    </a:ext>
                  </a:extLst>
                </a:gridCol>
                <a:gridCol w="411480">
                  <a:extLst>
                    <a:ext uri="{9D8B030D-6E8A-4147-A177-3AD203B41FA5}">
                      <a16:colId xmlns:a16="http://schemas.microsoft.com/office/drawing/2014/main" val="1137036165"/>
                    </a:ext>
                  </a:extLst>
                </a:gridCol>
                <a:gridCol w="411480">
                  <a:extLst>
                    <a:ext uri="{9D8B030D-6E8A-4147-A177-3AD203B41FA5}">
                      <a16:colId xmlns:a16="http://schemas.microsoft.com/office/drawing/2014/main" val="208071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3608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- 2025-02-20 10:25:00</a:t>
                      </a:r>
                      <a:r>
                        <a:rPr kumimoji="0" lang="de-DE" sz="1000" b="0" i="0" u="none" strike="noStrike" kern="1200" cap="none" spc="0" normalizeH="0" baseline="0" noProof="0">
                          <a:ln>
                            <a:noFill/>
                          </a:ln>
                          <a:solidFill>
                            <a:prstClr val="black"/>
                          </a:solidFill>
                          <a:effectLst/>
                          <a:uLnTx/>
                          <a:uFillTx/>
                          <a:latin typeface="Calibri"/>
                          <a:ea typeface="+mn-ea"/>
                          <a:cs typeface="+mn-cs"/>
                        </a:rPr>
                        <a:t>
 Dominik hat seinen Meistertitel gefeiert und steigt spät nachts ins Auto als ein Unfall sein Leben für immer verändert. Er erleidet schwere Verbrennungen, verliert beide Beine und den linken Arm. Dominik hat sich dazu entschlossen, über den Unfall zu sprechen. Bei den »Crash Kurs« Veranstaltungen der Polizei NRW warnt Dominik vor den Gefahren von Alkohol und Müdigkeit beim Autofahren. 
👩‍💻 Autorin: Elisabeth Konstantinidis
#Autofahren #Verkehrssicherheit #Unfall #AlkoholAmSteuer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https://quintly-eu-image-storage.s3.amazonaws.com/60b0c1ceafa7b1885479f8b118a661a3/792136cbf2e4e1390d974c67dc55d50c.jpg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742395</a:t>
                      </a:r>
                    </a:p>
                  </a:txBody>
                  <a:tcPr/>
                </a:tc>
                <a:extLst>
                  <a:ext uri="{0D108BD9-81ED-4DB2-BD59-A6C34878D82A}">
                    <a16:rowId xmlns:a16="http://schemas.microsoft.com/office/drawing/2014/main" val="1042580231"/>
                  </a:ext>
                </a:extLst>
              </a:tr>
            </a:tbl>
          </a:graphicData>
        </a:graphic>
      </p:graphicFrame>
      <p:sp>
        <p:nvSpPr>
          <p:cNvPr id="4" name="Text Placeholder 3">
            <a:extLst>
              <a:ext uri="{FF2B5EF4-FFF2-40B4-BE49-F238E27FC236}">
                <a16:creationId xmlns:a16="http://schemas.microsoft.com/office/drawing/2014/main" id="{4F4C1DA8-FF12-4C22-A6C7-74CC45F4B7F1}"/>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98431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0F30E-5E84-4557-8F50-199C3EA087A1}"/>
              </a:ext>
            </a:extLst>
          </p:cNvPr>
          <p:cNvSpPr>
            <a:spLocks noGrp="1"/>
          </p:cNvSpPr>
          <p:nvPr>
            <p:ph type="title"/>
          </p:nvPr>
        </p:nvSpPr>
        <p:spPr/>
        <p:txBody>
          <a:bodyPr/>
          <a:lstStyle/>
          <a:p>
            <a:r>
              <a:rPr lang="en-US"/>
              <a:t>Instagram Posts Table (mit Shares) | 01.2.34. WDR Lokalzeit - 4 of 20</a:t>
            </a:r>
          </a:p>
        </p:txBody>
      </p:sp>
      <p:graphicFrame>
        <p:nvGraphicFramePr>
          <p:cNvPr id="5" name="Table Placeholder 4">
            <a:extLst>
              <a:ext uri="{FF2B5EF4-FFF2-40B4-BE49-F238E27FC236}">
                <a16:creationId xmlns:a16="http://schemas.microsoft.com/office/drawing/2014/main" id="{7CFE925B-ACA6-4291-8979-366A71D34AF3}"/>
              </a:ext>
            </a:extLst>
          </p:cNvPr>
          <p:cNvGraphicFramePr>
            <a:graphicFrameLocks noGrp="1"/>
          </p:cNvGraphicFramePr>
          <p:nvPr>
            <p:ph type="tbl" sz="quarter" idx="13"/>
            <p:extLst>
              <p:ext uri="{D42A27DB-BD31-4B8C-83A1-F6EECF244321}">
                <p14:modId xmlns:p14="http://schemas.microsoft.com/office/powerpoint/2010/main" val="97747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34366669"/>
                    </a:ext>
                  </a:extLst>
                </a:gridCol>
                <a:gridCol w="987552">
                  <a:extLst>
                    <a:ext uri="{9D8B030D-6E8A-4147-A177-3AD203B41FA5}">
                      <a16:colId xmlns:a16="http://schemas.microsoft.com/office/drawing/2014/main" val="4236986761"/>
                    </a:ext>
                  </a:extLst>
                </a:gridCol>
                <a:gridCol w="1316736">
                  <a:extLst>
                    <a:ext uri="{9D8B030D-6E8A-4147-A177-3AD203B41FA5}">
                      <a16:colId xmlns:a16="http://schemas.microsoft.com/office/drawing/2014/main" val="1103210969"/>
                    </a:ext>
                  </a:extLst>
                </a:gridCol>
                <a:gridCol w="411480">
                  <a:extLst>
                    <a:ext uri="{9D8B030D-6E8A-4147-A177-3AD203B41FA5}">
                      <a16:colId xmlns:a16="http://schemas.microsoft.com/office/drawing/2014/main" val="3063909480"/>
                    </a:ext>
                  </a:extLst>
                </a:gridCol>
                <a:gridCol w="411480">
                  <a:extLst>
                    <a:ext uri="{9D8B030D-6E8A-4147-A177-3AD203B41FA5}">
                      <a16:colId xmlns:a16="http://schemas.microsoft.com/office/drawing/2014/main" val="1361055634"/>
                    </a:ext>
                  </a:extLst>
                </a:gridCol>
                <a:gridCol w="411480">
                  <a:extLst>
                    <a:ext uri="{9D8B030D-6E8A-4147-A177-3AD203B41FA5}">
                      <a16:colId xmlns:a16="http://schemas.microsoft.com/office/drawing/2014/main" val="1414758739"/>
                    </a:ext>
                  </a:extLst>
                </a:gridCol>
                <a:gridCol w="411480">
                  <a:extLst>
                    <a:ext uri="{9D8B030D-6E8A-4147-A177-3AD203B41FA5}">
                      <a16:colId xmlns:a16="http://schemas.microsoft.com/office/drawing/2014/main" val="3605614591"/>
                    </a:ext>
                  </a:extLst>
                </a:gridCol>
                <a:gridCol w="411480">
                  <a:extLst>
                    <a:ext uri="{9D8B030D-6E8A-4147-A177-3AD203B41FA5}">
                      <a16:colId xmlns:a16="http://schemas.microsoft.com/office/drawing/2014/main" val="2945756189"/>
                    </a:ext>
                  </a:extLst>
                </a:gridCol>
                <a:gridCol w="411480">
                  <a:extLst>
                    <a:ext uri="{9D8B030D-6E8A-4147-A177-3AD203B41FA5}">
                      <a16:colId xmlns:a16="http://schemas.microsoft.com/office/drawing/2014/main" val="3690800778"/>
                    </a:ext>
                  </a:extLst>
                </a:gridCol>
                <a:gridCol w="411480">
                  <a:extLst>
                    <a:ext uri="{9D8B030D-6E8A-4147-A177-3AD203B41FA5}">
                      <a16:colId xmlns:a16="http://schemas.microsoft.com/office/drawing/2014/main" val="432168935"/>
                    </a:ext>
                  </a:extLst>
                </a:gridCol>
                <a:gridCol w="411480">
                  <a:extLst>
                    <a:ext uri="{9D8B030D-6E8A-4147-A177-3AD203B41FA5}">
                      <a16:colId xmlns:a16="http://schemas.microsoft.com/office/drawing/2014/main" val="262050475"/>
                    </a:ext>
                  </a:extLst>
                </a:gridCol>
                <a:gridCol w="411480">
                  <a:extLst>
                    <a:ext uri="{9D8B030D-6E8A-4147-A177-3AD203B41FA5}">
                      <a16:colId xmlns:a16="http://schemas.microsoft.com/office/drawing/2014/main" val="4119724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8737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- 2025-02-23 17:15:00</a:t>
                      </a:r>
                      <a:r>
                        <a:rPr kumimoji="0" lang="de-DE" sz="1000" b="0" i="0" u="none" strike="noStrike" kern="1200" cap="none" spc="0" normalizeH="0" baseline="0" noProof="0">
                          <a:ln>
                            <a:noFill/>
                          </a:ln>
                          <a:solidFill>
                            <a:prstClr val="black"/>
                          </a:solidFill>
                          <a:effectLst/>
                          <a:uLnTx/>
                          <a:uFillTx/>
                          <a:latin typeface="Calibri"/>
                          <a:ea typeface="+mn-ea"/>
                          <a:cs typeface="+mn-cs"/>
                        </a:rPr>
                        <a:t>
 Sechs Männer, die zusammen Kochen lernen wollen. 👨‍🍳 Sie alle haben eines gemeinsam: In der Regel waren es bislang die Frauen, die zuhause gekocht haben. 
Wolfgangs Frau zum Beispiel ist aber mittlerweile pflegebedürftig. Da hilft nur eines: Ein Kochkurs nur für Männer, wo man nebenbei auch noch gute Gespräche und Freundschaften finden kann.  🫶🏽
#Kochkurs #Männer #Kochen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https://quintly-eu-image-storage.s3.amazonaws.com/60b0c1ceafa7b1885479f8b118a661a3/254757f0c601c53ba5cc8690e74bf781.jpg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290815</a:t>
                      </a:r>
                    </a:p>
                  </a:txBody>
                  <a:tcPr/>
                </a:tc>
                <a:extLst>
                  <a:ext uri="{0D108BD9-81ED-4DB2-BD59-A6C34878D82A}">
                    <a16:rowId xmlns:a16="http://schemas.microsoft.com/office/drawing/2014/main" val="3985940339"/>
                  </a:ext>
                </a:extLst>
              </a:tr>
            </a:tbl>
          </a:graphicData>
        </a:graphic>
      </p:graphicFrame>
      <p:sp>
        <p:nvSpPr>
          <p:cNvPr id="4" name="Text Placeholder 3">
            <a:extLst>
              <a:ext uri="{FF2B5EF4-FFF2-40B4-BE49-F238E27FC236}">
                <a16:creationId xmlns:a16="http://schemas.microsoft.com/office/drawing/2014/main" id="{52A8AC0E-415D-45F3-B06B-2228CC92643C}"/>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405233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68F07-E125-40A8-B9DF-2AC6AFDE6A0D}"/>
              </a:ext>
            </a:extLst>
          </p:cNvPr>
          <p:cNvSpPr>
            <a:spLocks noGrp="1"/>
          </p:cNvSpPr>
          <p:nvPr>
            <p:ph type="title"/>
          </p:nvPr>
        </p:nvSpPr>
        <p:spPr/>
        <p:txBody>
          <a:bodyPr/>
          <a:lstStyle/>
          <a:p>
            <a:r>
              <a:rPr lang="en-US"/>
              <a:t>Instagram Posts Table (mit Shares) | 01.2.34. WDR Lokalzeit - 5 of 20</a:t>
            </a:r>
          </a:p>
        </p:txBody>
      </p:sp>
      <p:graphicFrame>
        <p:nvGraphicFramePr>
          <p:cNvPr id="5" name="Table Placeholder 4">
            <a:extLst>
              <a:ext uri="{FF2B5EF4-FFF2-40B4-BE49-F238E27FC236}">
                <a16:creationId xmlns:a16="http://schemas.microsoft.com/office/drawing/2014/main" id="{8C5FB10B-5D19-4940-8CA9-DE01459B9B36}"/>
              </a:ext>
            </a:extLst>
          </p:cNvPr>
          <p:cNvGraphicFramePr>
            <a:graphicFrameLocks noGrp="1"/>
          </p:cNvGraphicFramePr>
          <p:nvPr>
            <p:ph type="tbl" sz="quarter" idx="13"/>
            <p:extLst>
              <p:ext uri="{D42A27DB-BD31-4B8C-83A1-F6EECF244321}">
                <p14:modId xmlns:p14="http://schemas.microsoft.com/office/powerpoint/2010/main" val="68602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3989467"/>
                    </a:ext>
                  </a:extLst>
                </a:gridCol>
                <a:gridCol w="987552">
                  <a:extLst>
                    <a:ext uri="{9D8B030D-6E8A-4147-A177-3AD203B41FA5}">
                      <a16:colId xmlns:a16="http://schemas.microsoft.com/office/drawing/2014/main" val="3544880344"/>
                    </a:ext>
                  </a:extLst>
                </a:gridCol>
                <a:gridCol w="1316736">
                  <a:extLst>
                    <a:ext uri="{9D8B030D-6E8A-4147-A177-3AD203B41FA5}">
                      <a16:colId xmlns:a16="http://schemas.microsoft.com/office/drawing/2014/main" val="591896319"/>
                    </a:ext>
                  </a:extLst>
                </a:gridCol>
                <a:gridCol w="411480">
                  <a:extLst>
                    <a:ext uri="{9D8B030D-6E8A-4147-A177-3AD203B41FA5}">
                      <a16:colId xmlns:a16="http://schemas.microsoft.com/office/drawing/2014/main" val="2297098543"/>
                    </a:ext>
                  </a:extLst>
                </a:gridCol>
                <a:gridCol w="411480">
                  <a:extLst>
                    <a:ext uri="{9D8B030D-6E8A-4147-A177-3AD203B41FA5}">
                      <a16:colId xmlns:a16="http://schemas.microsoft.com/office/drawing/2014/main" val="373882727"/>
                    </a:ext>
                  </a:extLst>
                </a:gridCol>
                <a:gridCol w="411480">
                  <a:extLst>
                    <a:ext uri="{9D8B030D-6E8A-4147-A177-3AD203B41FA5}">
                      <a16:colId xmlns:a16="http://schemas.microsoft.com/office/drawing/2014/main" val="2298352432"/>
                    </a:ext>
                  </a:extLst>
                </a:gridCol>
                <a:gridCol w="411480">
                  <a:extLst>
                    <a:ext uri="{9D8B030D-6E8A-4147-A177-3AD203B41FA5}">
                      <a16:colId xmlns:a16="http://schemas.microsoft.com/office/drawing/2014/main" val="1579502548"/>
                    </a:ext>
                  </a:extLst>
                </a:gridCol>
                <a:gridCol w="411480">
                  <a:extLst>
                    <a:ext uri="{9D8B030D-6E8A-4147-A177-3AD203B41FA5}">
                      <a16:colId xmlns:a16="http://schemas.microsoft.com/office/drawing/2014/main" val="4246102529"/>
                    </a:ext>
                  </a:extLst>
                </a:gridCol>
                <a:gridCol w="411480">
                  <a:extLst>
                    <a:ext uri="{9D8B030D-6E8A-4147-A177-3AD203B41FA5}">
                      <a16:colId xmlns:a16="http://schemas.microsoft.com/office/drawing/2014/main" val="3347650940"/>
                    </a:ext>
                  </a:extLst>
                </a:gridCol>
                <a:gridCol w="411480">
                  <a:extLst>
                    <a:ext uri="{9D8B030D-6E8A-4147-A177-3AD203B41FA5}">
                      <a16:colId xmlns:a16="http://schemas.microsoft.com/office/drawing/2014/main" val="2060765541"/>
                    </a:ext>
                  </a:extLst>
                </a:gridCol>
                <a:gridCol w="411480">
                  <a:extLst>
                    <a:ext uri="{9D8B030D-6E8A-4147-A177-3AD203B41FA5}">
                      <a16:colId xmlns:a16="http://schemas.microsoft.com/office/drawing/2014/main" val="1071482704"/>
                    </a:ext>
                  </a:extLst>
                </a:gridCol>
                <a:gridCol w="411480">
                  <a:extLst>
                    <a:ext uri="{9D8B030D-6E8A-4147-A177-3AD203B41FA5}">
                      <a16:colId xmlns:a16="http://schemas.microsoft.com/office/drawing/2014/main" val="2703083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6806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- 2025-02-18 14:08:26</a:t>
                      </a:r>
                      <a:r>
                        <a:rPr kumimoji="0" lang="de-DE" sz="1000" b="0" i="0" u="none" strike="noStrike" kern="1200" cap="none" spc="0" normalizeH="0" baseline="0" noProof="0">
                          <a:ln>
                            <a:noFill/>
                          </a:ln>
                          <a:solidFill>
                            <a:prstClr val="black"/>
                          </a:solidFill>
                          <a:effectLst/>
                          <a:uLnTx/>
                          <a:uFillTx/>
                          <a:latin typeface="Calibri"/>
                          <a:ea typeface="+mn-ea"/>
                          <a:cs typeface="+mn-cs"/>
                        </a:rPr>
                        <a:t>
 Lange hat Sam nicht gewusst, dass sie Autistin mit Inselbegabung ist - und sich gefragt, ob mit ihr etwas nicht stimmt. Ihre Diagnose war für sie mit 26 Jahren schließlich eine große Erleichterung. Heute arbeitet die 44-Jährige beim Landeskriminalamt NRW und fühlt sich endlich am richtigen Platz. Denn ihre besonderen Fähigkeiten kann sie hier voll einsetzen. Sie wertet Bilder und Videos sexualisierter Gewalt an Kindern aus, um Täter und Opfer zu identifizieren. Mit ihrem fotografischen Gedächtnis kann sie dabei schneller arbeiten als die Computersysteme. 💪 
👩‍💻 Autorin: Katrin Wrobel 
#Autismus #Landeskriminalamt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https://quintly-eu-image-storage.s3.amazonaws.com/60b0c1ceafa7b1885479f8b118a661a3/a0f3610f1b6bde5f94cb857174c5a71b.jpg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16512076"/>
                  </a:ext>
                </a:extLst>
              </a:tr>
            </a:tbl>
          </a:graphicData>
        </a:graphic>
      </p:graphicFrame>
      <p:sp>
        <p:nvSpPr>
          <p:cNvPr id="4" name="Text Placeholder 3">
            <a:extLst>
              <a:ext uri="{FF2B5EF4-FFF2-40B4-BE49-F238E27FC236}">
                <a16:creationId xmlns:a16="http://schemas.microsoft.com/office/drawing/2014/main" id="{8E334C5D-F299-4B65-A2AC-5A715C0D9151}"/>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662161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B5B20-1525-409B-80F4-A5EA19D321A7}"/>
              </a:ext>
            </a:extLst>
          </p:cNvPr>
          <p:cNvSpPr>
            <a:spLocks noGrp="1"/>
          </p:cNvSpPr>
          <p:nvPr>
            <p:ph type="title"/>
          </p:nvPr>
        </p:nvSpPr>
        <p:spPr/>
        <p:txBody>
          <a:bodyPr/>
          <a:lstStyle/>
          <a:p>
            <a:r>
              <a:rPr lang="en-US"/>
              <a:t>Instagram Posts Table (mit Shares) | 01.2.34. WDR Lokalzeit - 6 of 20</a:t>
            </a:r>
          </a:p>
        </p:txBody>
      </p:sp>
      <p:graphicFrame>
        <p:nvGraphicFramePr>
          <p:cNvPr id="5" name="Table Placeholder 4">
            <a:extLst>
              <a:ext uri="{FF2B5EF4-FFF2-40B4-BE49-F238E27FC236}">
                <a16:creationId xmlns:a16="http://schemas.microsoft.com/office/drawing/2014/main" id="{45955784-252E-4D84-8BCD-49A8B9A94E51}"/>
              </a:ext>
            </a:extLst>
          </p:cNvPr>
          <p:cNvGraphicFramePr>
            <a:graphicFrameLocks noGrp="1"/>
          </p:cNvGraphicFramePr>
          <p:nvPr>
            <p:ph type="tbl" sz="quarter" idx="13"/>
            <p:extLst>
              <p:ext uri="{D42A27DB-BD31-4B8C-83A1-F6EECF244321}">
                <p14:modId xmlns:p14="http://schemas.microsoft.com/office/powerpoint/2010/main" val="232725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85996555"/>
                    </a:ext>
                  </a:extLst>
                </a:gridCol>
                <a:gridCol w="987552">
                  <a:extLst>
                    <a:ext uri="{9D8B030D-6E8A-4147-A177-3AD203B41FA5}">
                      <a16:colId xmlns:a16="http://schemas.microsoft.com/office/drawing/2014/main" val="638700179"/>
                    </a:ext>
                  </a:extLst>
                </a:gridCol>
                <a:gridCol w="1316736">
                  <a:extLst>
                    <a:ext uri="{9D8B030D-6E8A-4147-A177-3AD203B41FA5}">
                      <a16:colId xmlns:a16="http://schemas.microsoft.com/office/drawing/2014/main" val="1889355684"/>
                    </a:ext>
                  </a:extLst>
                </a:gridCol>
                <a:gridCol w="411480">
                  <a:extLst>
                    <a:ext uri="{9D8B030D-6E8A-4147-A177-3AD203B41FA5}">
                      <a16:colId xmlns:a16="http://schemas.microsoft.com/office/drawing/2014/main" val="2899100829"/>
                    </a:ext>
                  </a:extLst>
                </a:gridCol>
                <a:gridCol w="411480">
                  <a:extLst>
                    <a:ext uri="{9D8B030D-6E8A-4147-A177-3AD203B41FA5}">
                      <a16:colId xmlns:a16="http://schemas.microsoft.com/office/drawing/2014/main" val="3080353682"/>
                    </a:ext>
                  </a:extLst>
                </a:gridCol>
                <a:gridCol w="411480">
                  <a:extLst>
                    <a:ext uri="{9D8B030D-6E8A-4147-A177-3AD203B41FA5}">
                      <a16:colId xmlns:a16="http://schemas.microsoft.com/office/drawing/2014/main" val="3083688066"/>
                    </a:ext>
                  </a:extLst>
                </a:gridCol>
                <a:gridCol w="411480">
                  <a:extLst>
                    <a:ext uri="{9D8B030D-6E8A-4147-A177-3AD203B41FA5}">
                      <a16:colId xmlns:a16="http://schemas.microsoft.com/office/drawing/2014/main" val="2418449363"/>
                    </a:ext>
                  </a:extLst>
                </a:gridCol>
                <a:gridCol w="411480">
                  <a:extLst>
                    <a:ext uri="{9D8B030D-6E8A-4147-A177-3AD203B41FA5}">
                      <a16:colId xmlns:a16="http://schemas.microsoft.com/office/drawing/2014/main" val="2853821269"/>
                    </a:ext>
                  </a:extLst>
                </a:gridCol>
                <a:gridCol w="411480">
                  <a:extLst>
                    <a:ext uri="{9D8B030D-6E8A-4147-A177-3AD203B41FA5}">
                      <a16:colId xmlns:a16="http://schemas.microsoft.com/office/drawing/2014/main" val="1491566296"/>
                    </a:ext>
                  </a:extLst>
                </a:gridCol>
                <a:gridCol w="411480">
                  <a:extLst>
                    <a:ext uri="{9D8B030D-6E8A-4147-A177-3AD203B41FA5}">
                      <a16:colId xmlns:a16="http://schemas.microsoft.com/office/drawing/2014/main" val="2215272553"/>
                    </a:ext>
                  </a:extLst>
                </a:gridCol>
                <a:gridCol w="411480">
                  <a:extLst>
                    <a:ext uri="{9D8B030D-6E8A-4147-A177-3AD203B41FA5}">
                      <a16:colId xmlns:a16="http://schemas.microsoft.com/office/drawing/2014/main" val="2827705775"/>
                    </a:ext>
                  </a:extLst>
                </a:gridCol>
                <a:gridCol w="411480">
                  <a:extLst>
                    <a:ext uri="{9D8B030D-6E8A-4147-A177-3AD203B41FA5}">
                      <a16:colId xmlns:a16="http://schemas.microsoft.com/office/drawing/2014/main" val="234759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0831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- 2025-02-23 13:50:00</a:t>
                      </a:r>
                      <a:r>
                        <a:rPr kumimoji="0" lang="de-DE" sz="1000" b="0" i="0" u="none" strike="noStrike" kern="1200" cap="none" spc="0" normalizeH="0" baseline="0" noProof="0">
                          <a:ln>
                            <a:noFill/>
                          </a:ln>
                          <a:solidFill>
                            <a:prstClr val="black"/>
                          </a:solidFill>
                          <a:effectLst/>
                          <a:uLnTx/>
                          <a:uFillTx/>
                          <a:latin typeface="Calibri"/>
                          <a:ea typeface="+mn-ea"/>
                          <a:cs typeface="+mn-cs"/>
                        </a:rPr>
                        <a:t>
 🚬 Weggeworfene Zigarettenstummel sehen nicht nur unschön aus, sondern sind auch umweltschädlich. Geht also gar nicht! Das findet auch Tom Pungel. Doch statt sich aufzuregen, wird er aktiv. 💪🏼
Rund um Attendorn sammelt Tom Kippenreste auf und verteilt gleichzeitig kleine Aschenbecher an Raucher – für mehr Rücksicht und Umweltbewusstsein. 🌱
#Rauchen #Umwetlverschmutzung #Zigaretten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https://quintly-eu-image-storage.s3.amazonaws.com/60b0c1ceafa7b1885479f8b118a661a3/95aea2756b79284d02a4e471071aba4e.jpg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40465</a:t>
                      </a:r>
                    </a:p>
                  </a:txBody>
                  <a:tcPr/>
                </a:tc>
                <a:extLst>
                  <a:ext uri="{0D108BD9-81ED-4DB2-BD59-A6C34878D82A}">
                    <a16:rowId xmlns:a16="http://schemas.microsoft.com/office/drawing/2014/main" val="3249952029"/>
                  </a:ext>
                </a:extLst>
              </a:tr>
            </a:tbl>
          </a:graphicData>
        </a:graphic>
      </p:graphicFrame>
      <p:sp>
        <p:nvSpPr>
          <p:cNvPr id="4" name="Text Placeholder 3">
            <a:extLst>
              <a:ext uri="{FF2B5EF4-FFF2-40B4-BE49-F238E27FC236}">
                <a16:creationId xmlns:a16="http://schemas.microsoft.com/office/drawing/2014/main" id="{F4EF1836-85E1-4806-ADFC-E1712DC33551}"/>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3539156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DA238-3C1B-458A-A599-A3B116D8F183}"/>
              </a:ext>
            </a:extLst>
          </p:cNvPr>
          <p:cNvSpPr>
            <a:spLocks noGrp="1"/>
          </p:cNvSpPr>
          <p:nvPr>
            <p:ph type="title"/>
          </p:nvPr>
        </p:nvSpPr>
        <p:spPr/>
        <p:txBody>
          <a:bodyPr/>
          <a:lstStyle/>
          <a:p>
            <a:r>
              <a:rPr lang="en-US"/>
              <a:t>Instagram Posts Table (mit Shares) | 01.2.34. WDR Lokalzeit - 7 of 20</a:t>
            </a:r>
          </a:p>
        </p:txBody>
      </p:sp>
      <p:graphicFrame>
        <p:nvGraphicFramePr>
          <p:cNvPr id="5" name="Table Placeholder 4">
            <a:extLst>
              <a:ext uri="{FF2B5EF4-FFF2-40B4-BE49-F238E27FC236}">
                <a16:creationId xmlns:a16="http://schemas.microsoft.com/office/drawing/2014/main" id="{42E7F35B-E18E-4DE8-BBC4-DE0FFA78F8D6}"/>
              </a:ext>
            </a:extLst>
          </p:cNvPr>
          <p:cNvGraphicFramePr>
            <a:graphicFrameLocks noGrp="1"/>
          </p:cNvGraphicFramePr>
          <p:nvPr>
            <p:ph type="tbl" sz="quarter" idx="13"/>
            <p:extLst>
              <p:ext uri="{D42A27DB-BD31-4B8C-83A1-F6EECF244321}">
                <p14:modId xmlns:p14="http://schemas.microsoft.com/office/powerpoint/2010/main" val="2431811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62958524"/>
                    </a:ext>
                  </a:extLst>
                </a:gridCol>
                <a:gridCol w="987552">
                  <a:extLst>
                    <a:ext uri="{9D8B030D-6E8A-4147-A177-3AD203B41FA5}">
                      <a16:colId xmlns:a16="http://schemas.microsoft.com/office/drawing/2014/main" val="2369848497"/>
                    </a:ext>
                  </a:extLst>
                </a:gridCol>
                <a:gridCol w="1316736">
                  <a:extLst>
                    <a:ext uri="{9D8B030D-6E8A-4147-A177-3AD203B41FA5}">
                      <a16:colId xmlns:a16="http://schemas.microsoft.com/office/drawing/2014/main" val="1553352144"/>
                    </a:ext>
                  </a:extLst>
                </a:gridCol>
                <a:gridCol w="411480">
                  <a:extLst>
                    <a:ext uri="{9D8B030D-6E8A-4147-A177-3AD203B41FA5}">
                      <a16:colId xmlns:a16="http://schemas.microsoft.com/office/drawing/2014/main" val="45241427"/>
                    </a:ext>
                  </a:extLst>
                </a:gridCol>
                <a:gridCol w="411480">
                  <a:extLst>
                    <a:ext uri="{9D8B030D-6E8A-4147-A177-3AD203B41FA5}">
                      <a16:colId xmlns:a16="http://schemas.microsoft.com/office/drawing/2014/main" val="4161889258"/>
                    </a:ext>
                  </a:extLst>
                </a:gridCol>
                <a:gridCol w="411480">
                  <a:extLst>
                    <a:ext uri="{9D8B030D-6E8A-4147-A177-3AD203B41FA5}">
                      <a16:colId xmlns:a16="http://schemas.microsoft.com/office/drawing/2014/main" val="3883137061"/>
                    </a:ext>
                  </a:extLst>
                </a:gridCol>
                <a:gridCol w="411480">
                  <a:extLst>
                    <a:ext uri="{9D8B030D-6E8A-4147-A177-3AD203B41FA5}">
                      <a16:colId xmlns:a16="http://schemas.microsoft.com/office/drawing/2014/main" val="2407892019"/>
                    </a:ext>
                  </a:extLst>
                </a:gridCol>
                <a:gridCol w="411480">
                  <a:extLst>
                    <a:ext uri="{9D8B030D-6E8A-4147-A177-3AD203B41FA5}">
                      <a16:colId xmlns:a16="http://schemas.microsoft.com/office/drawing/2014/main" val="3992429250"/>
                    </a:ext>
                  </a:extLst>
                </a:gridCol>
                <a:gridCol w="411480">
                  <a:extLst>
                    <a:ext uri="{9D8B030D-6E8A-4147-A177-3AD203B41FA5}">
                      <a16:colId xmlns:a16="http://schemas.microsoft.com/office/drawing/2014/main" val="112767083"/>
                    </a:ext>
                  </a:extLst>
                </a:gridCol>
                <a:gridCol w="411480">
                  <a:extLst>
                    <a:ext uri="{9D8B030D-6E8A-4147-A177-3AD203B41FA5}">
                      <a16:colId xmlns:a16="http://schemas.microsoft.com/office/drawing/2014/main" val="1638574310"/>
                    </a:ext>
                  </a:extLst>
                </a:gridCol>
                <a:gridCol w="411480">
                  <a:extLst>
                    <a:ext uri="{9D8B030D-6E8A-4147-A177-3AD203B41FA5}">
                      <a16:colId xmlns:a16="http://schemas.microsoft.com/office/drawing/2014/main" val="1581881568"/>
                    </a:ext>
                  </a:extLst>
                </a:gridCol>
                <a:gridCol w="411480">
                  <a:extLst>
                    <a:ext uri="{9D8B030D-6E8A-4147-A177-3AD203B41FA5}">
                      <a16:colId xmlns:a16="http://schemas.microsoft.com/office/drawing/2014/main" val="24225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4894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- 2025-02-21 17:15:00</a:t>
                      </a:r>
                      <a:r>
                        <a:rPr kumimoji="0" lang="de-DE" sz="1000" b="0" i="0" u="none" strike="noStrike" kern="1200" cap="none" spc="0" normalizeH="0" baseline="0" noProof="0">
                          <a:ln>
                            <a:noFill/>
                          </a:ln>
                          <a:solidFill>
                            <a:prstClr val="black"/>
                          </a:solidFill>
                          <a:effectLst/>
                          <a:uLnTx/>
                          <a:uFillTx/>
                          <a:latin typeface="Calibri"/>
                          <a:ea typeface="+mn-ea"/>
                          <a:cs typeface="+mn-cs"/>
                        </a:rPr>
                        <a:t>
 Drogenschmuggel und ein Unfall ohne Führerschein - deswegen musste Marco 100 Sozialstunden ableisten. 😬 
Seit mittlerweile sieben Jahren gibt es das Projekt „Bunte Schule“ der Fachstelle zur Ableistung gemeinnütziger Arbeit 🏫 
Für Marco ist das Projekt ideal, weil er den Kindern gerne hilft. 💪 
#Schule #Sozialstunden #GemeinnützigeArbeit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https://quintly-eu-image-storage.s3.amazonaws.com/60b0c1ceafa7b1885479f8b118a661a3/b4e77d491cab5a2e984c5435a6778fcd.jpg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37118</a:t>
                      </a:r>
                    </a:p>
                  </a:txBody>
                  <a:tcPr/>
                </a:tc>
                <a:extLst>
                  <a:ext uri="{0D108BD9-81ED-4DB2-BD59-A6C34878D82A}">
                    <a16:rowId xmlns:a16="http://schemas.microsoft.com/office/drawing/2014/main" val="3914147502"/>
                  </a:ext>
                </a:extLst>
              </a:tr>
            </a:tbl>
          </a:graphicData>
        </a:graphic>
      </p:graphicFrame>
      <p:sp>
        <p:nvSpPr>
          <p:cNvPr id="4" name="Text Placeholder 3">
            <a:extLst>
              <a:ext uri="{FF2B5EF4-FFF2-40B4-BE49-F238E27FC236}">
                <a16:creationId xmlns:a16="http://schemas.microsoft.com/office/drawing/2014/main" id="{1BF369B8-1555-4E26-BF82-2AA7EF62B13C}"/>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887941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AEBE-332C-4F15-84EF-3CF2758BCFFE}"/>
              </a:ext>
            </a:extLst>
          </p:cNvPr>
          <p:cNvSpPr>
            <a:spLocks noGrp="1"/>
          </p:cNvSpPr>
          <p:nvPr>
            <p:ph type="title"/>
          </p:nvPr>
        </p:nvSpPr>
        <p:spPr/>
        <p:txBody>
          <a:bodyPr/>
          <a:lstStyle/>
          <a:p>
            <a:r>
              <a:rPr lang="en-US"/>
              <a:t>Instagram Posts Table (mit Shares) | 01.2.34. WDR Lokalzeit - 8 of 20</a:t>
            </a:r>
          </a:p>
        </p:txBody>
      </p:sp>
      <p:graphicFrame>
        <p:nvGraphicFramePr>
          <p:cNvPr id="5" name="Table Placeholder 4">
            <a:extLst>
              <a:ext uri="{FF2B5EF4-FFF2-40B4-BE49-F238E27FC236}">
                <a16:creationId xmlns:a16="http://schemas.microsoft.com/office/drawing/2014/main" id="{2B51192D-1E72-480B-BD45-F8E7A88ED7B4}"/>
              </a:ext>
            </a:extLst>
          </p:cNvPr>
          <p:cNvGraphicFramePr>
            <a:graphicFrameLocks noGrp="1"/>
          </p:cNvGraphicFramePr>
          <p:nvPr>
            <p:ph type="tbl" sz="quarter" idx="13"/>
            <p:extLst>
              <p:ext uri="{D42A27DB-BD31-4B8C-83A1-F6EECF244321}">
                <p14:modId xmlns:p14="http://schemas.microsoft.com/office/powerpoint/2010/main" val="338221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8342114"/>
                    </a:ext>
                  </a:extLst>
                </a:gridCol>
                <a:gridCol w="987552">
                  <a:extLst>
                    <a:ext uri="{9D8B030D-6E8A-4147-A177-3AD203B41FA5}">
                      <a16:colId xmlns:a16="http://schemas.microsoft.com/office/drawing/2014/main" val="3352011065"/>
                    </a:ext>
                  </a:extLst>
                </a:gridCol>
                <a:gridCol w="1316736">
                  <a:extLst>
                    <a:ext uri="{9D8B030D-6E8A-4147-A177-3AD203B41FA5}">
                      <a16:colId xmlns:a16="http://schemas.microsoft.com/office/drawing/2014/main" val="3356093065"/>
                    </a:ext>
                  </a:extLst>
                </a:gridCol>
                <a:gridCol w="411480">
                  <a:extLst>
                    <a:ext uri="{9D8B030D-6E8A-4147-A177-3AD203B41FA5}">
                      <a16:colId xmlns:a16="http://schemas.microsoft.com/office/drawing/2014/main" val="4000288057"/>
                    </a:ext>
                  </a:extLst>
                </a:gridCol>
                <a:gridCol w="411480">
                  <a:extLst>
                    <a:ext uri="{9D8B030D-6E8A-4147-A177-3AD203B41FA5}">
                      <a16:colId xmlns:a16="http://schemas.microsoft.com/office/drawing/2014/main" val="3404382035"/>
                    </a:ext>
                  </a:extLst>
                </a:gridCol>
                <a:gridCol w="411480">
                  <a:extLst>
                    <a:ext uri="{9D8B030D-6E8A-4147-A177-3AD203B41FA5}">
                      <a16:colId xmlns:a16="http://schemas.microsoft.com/office/drawing/2014/main" val="2728166312"/>
                    </a:ext>
                  </a:extLst>
                </a:gridCol>
                <a:gridCol w="411480">
                  <a:extLst>
                    <a:ext uri="{9D8B030D-6E8A-4147-A177-3AD203B41FA5}">
                      <a16:colId xmlns:a16="http://schemas.microsoft.com/office/drawing/2014/main" val="3983236120"/>
                    </a:ext>
                  </a:extLst>
                </a:gridCol>
                <a:gridCol w="411480">
                  <a:extLst>
                    <a:ext uri="{9D8B030D-6E8A-4147-A177-3AD203B41FA5}">
                      <a16:colId xmlns:a16="http://schemas.microsoft.com/office/drawing/2014/main" val="3266055195"/>
                    </a:ext>
                  </a:extLst>
                </a:gridCol>
                <a:gridCol w="411480">
                  <a:extLst>
                    <a:ext uri="{9D8B030D-6E8A-4147-A177-3AD203B41FA5}">
                      <a16:colId xmlns:a16="http://schemas.microsoft.com/office/drawing/2014/main" val="1854050755"/>
                    </a:ext>
                  </a:extLst>
                </a:gridCol>
                <a:gridCol w="411480">
                  <a:extLst>
                    <a:ext uri="{9D8B030D-6E8A-4147-A177-3AD203B41FA5}">
                      <a16:colId xmlns:a16="http://schemas.microsoft.com/office/drawing/2014/main" val="3983672418"/>
                    </a:ext>
                  </a:extLst>
                </a:gridCol>
                <a:gridCol w="411480">
                  <a:extLst>
                    <a:ext uri="{9D8B030D-6E8A-4147-A177-3AD203B41FA5}">
                      <a16:colId xmlns:a16="http://schemas.microsoft.com/office/drawing/2014/main" val="660442461"/>
                    </a:ext>
                  </a:extLst>
                </a:gridCol>
                <a:gridCol w="411480">
                  <a:extLst>
                    <a:ext uri="{9D8B030D-6E8A-4147-A177-3AD203B41FA5}">
                      <a16:colId xmlns:a16="http://schemas.microsoft.com/office/drawing/2014/main" val="1908318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2392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- 2025-02-20 13:55:23</a:t>
                      </a:r>
                      <a:r>
                        <a:rPr kumimoji="0" lang="de-DE" sz="1000" b="0" i="0" u="none" strike="noStrike" kern="1200" cap="none" spc="0" normalizeH="0" baseline="0" noProof="0">
                          <a:ln>
                            <a:noFill/>
                          </a:ln>
                          <a:solidFill>
                            <a:prstClr val="black"/>
                          </a:solidFill>
                          <a:effectLst/>
                          <a:uLnTx/>
                          <a:uFillTx/>
                          <a:latin typeface="Calibri"/>
                          <a:ea typeface="+mn-ea"/>
                          <a:cs typeface="+mn-cs"/>
                        </a:rPr>
                        <a:t>
 Mit ihrem Ehrenamt gibt Alisa psychisch erkrankten Menschen ein Stück Alltag zurück. ❤️‍🩹 
Wenn sie am Wochenende in die Düsseldorfer Klinik kommt, warten die Patienten oft schon auf sie. Dann ist Zeit zum Reden, Zuhören und Rausgehen, ab und zu geht es für die Patienten dank Alisa sogar in den nächsten Discounter oder die Kleiderkammer. 🛒👕
Alisas Bekannte und Familie machen sich manchmal Sorgen wegen ihres Ehrenamts, aber für die 34-Jährige ist klar: Ihr Ehrenamt ist für die Patienten ein echter Schatz! 🫶🏽
👩‍💻Autorin: Daniela Partenzi
#Psychiatrie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https://quintly-eu-image-storage.s3.amazonaws.com/60b0c1ceafa7b1885479f8b118a661a3/41e238129ae29f6c83e20156f28b5939.jpg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0089259"/>
                  </a:ext>
                </a:extLst>
              </a:tr>
            </a:tbl>
          </a:graphicData>
        </a:graphic>
      </p:graphicFrame>
      <p:sp>
        <p:nvSpPr>
          <p:cNvPr id="4" name="Text Placeholder 3">
            <a:extLst>
              <a:ext uri="{FF2B5EF4-FFF2-40B4-BE49-F238E27FC236}">
                <a16:creationId xmlns:a16="http://schemas.microsoft.com/office/drawing/2014/main" id="{B0D00D39-D738-4EAF-9891-BE6BB523E3EC}"/>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423602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8ACE-60DC-412F-972D-0CB13C784FAB}"/>
              </a:ext>
            </a:extLst>
          </p:cNvPr>
          <p:cNvSpPr>
            <a:spLocks noGrp="1"/>
          </p:cNvSpPr>
          <p:nvPr>
            <p:ph type="title"/>
          </p:nvPr>
        </p:nvSpPr>
        <p:spPr/>
        <p:txBody>
          <a:bodyPr/>
          <a:lstStyle/>
          <a:p>
            <a:r>
              <a:rPr lang="en-US"/>
              <a:t>Instagram Posts Table (mit Shares) | 01.2.34. WDR Lokalzeit - 9 of 20</a:t>
            </a:r>
          </a:p>
        </p:txBody>
      </p:sp>
      <p:graphicFrame>
        <p:nvGraphicFramePr>
          <p:cNvPr id="5" name="Table Placeholder 4">
            <a:extLst>
              <a:ext uri="{FF2B5EF4-FFF2-40B4-BE49-F238E27FC236}">
                <a16:creationId xmlns:a16="http://schemas.microsoft.com/office/drawing/2014/main" id="{2C10785D-A9F5-468E-802A-60A879D50EA2}"/>
              </a:ext>
            </a:extLst>
          </p:cNvPr>
          <p:cNvGraphicFramePr>
            <a:graphicFrameLocks noGrp="1"/>
          </p:cNvGraphicFramePr>
          <p:nvPr>
            <p:ph type="tbl" sz="quarter" idx="13"/>
            <p:extLst>
              <p:ext uri="{D42A27DB-BD31-4B8C-83A1-F6EECF244321}">
                <p14:modId xmlns:p14="http://schemas.microsoft.com/office/powerpoint/2010/main" val="386956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44625001"/>
                    </a:ext>
                  </a:extLst>
                </a:gridCol>
                <a:gridCol w="987552">
                  <a:extLst>
                    <a:ext uri="{9D8B030D-6E8A-4147-A177-3AD203B41FA5}">
                      <a16:colId xmlns:a16="http://schemas.microsoft.com/office/drawing/2014/main" val="2139784061"/>
                    </a:ext>
                  </a:extLst>
                </a:gridCol>
                <a:gridCol w="1316736">
                  <a:extLst>
                    <a:ext uri="{9D8B030D-6E8A-4147-A177-3AD203B41FA5}">
                      <a16:colId xmlns:a16="http://schemas.microsoft.com/office/drawing/2014/main" val="1473091208"/>
                    </a:ext>
                  </a:extLst>
                </a:gridCol>
                <a:gridCol w="411480">
                  <a:extLst>
                    <a:ext uri="{9D8B030D-6E8A-4147-A177-3AD203B41FA5}">
                      <a16:colId xmlns:a16="http://schemas.microsoft.com/office/drawing/2014/main" val="2808893415"/>
                    </a:ext>
                  </a:extLst>
                </a:gridCol>
                <a:gridCol w="411480">
                  <a:extLst>
                    <a:ext uri="{9D8B030D-6E8A-4147-A177-3AD203B41FA5}">
                      <a16:colId xmlns:a16="http://schemas.microsoft.com/office/drawing/2014/main" val="2446797664"/>
                    </a:ext>
                  </a:extLst>
                </a:gridCol>
                <a:gridCol w="411480">
                  <a:extLst>
                    <a:ext uri="{9D8B030D-6E8A-4147-A177-3AD203B41FA5}">
                      <a16:colId xmlns:a16="http://schemas.microsoft.com/office/drawing/2014/main" val="2093102687"/>
                    </a:ext>
                  </a:extLst>
                </a:gridCol>
                <a:gridCol w="411480">
                  <a:extLst>
                    <a:ext uri="{9D8B030D-6E8A-4147-A177-3AD203B41FA5}">
                      <a16:colId xmlns:a16="http://schemas.microsoft.com/office/drawing/2014/main" val="1390979736"/>
                    </a:ext>
                  </a:extLst>
                </a:gridCol>
                <a:gridCol w="411480">
                  <a:extLst>
                    <a:ext uri="{9D8B030D-6E8A-4147-A177-3AD203B41FA5}">
                      <a16:colId xmlns:a16="http://schemas.microsoft.com/office/drawing/2014/main" val="3801813459"/>
                    </a:ext>
                  </a:extLst>
                </a:gridCol>
                <a:gridCol w="411480">
                  <a:extLst>
                    <a:ext uri="{9D8B030D-6E8A-4147-A177-3AD203B41FA5}">
                      <a16:colId xmlns:a16="http://schemas.microsoft.com/office/drawing/2014/main" val="3043210475"/>
                    </a:ext>
                  </a:extLst>
                </a:gridCol>
                <a:gridCol w="411480">
                  <a:extLst>
                    <a:ext uri="{9D8B030D-6E8A-4147-A177-3AD203B41FA5}">
                      <a16:colId xmlns:a16="http://schemas.microsoft.com/office/drawing/2014/main" val="2026280046"/>
                    </a:ext>
                  </a:extLst>
                </a:gridCol>
                <a:gridCol w="411480">
                  <a:extLst>
                    <a:ext uri="{9D8B030D-6E8A-4147-A177-3AD203B41FA5}">
                      <a16:colId xmlns:a16="http://schemas.microsoft.com/office/drawing/2014/main" val="2296308466"/>
                    </a:ext>
                  </a:extLst>
                </a:gridCol>
                <a:gridCol w="411480">
                  <a:extLst>
                    <a:ext uri="{9D8B030D-6E8A-4147-A177-3AD203B41FA5}">
                      <a16:colId xmlns:a16="http://schemas.microsoft.com/office/drawing/2014/main" val="19761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2326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- 2025-02-17 12:05:00</a:t>
                      </a:r>
                      <a:r>
                        <a:rPr kumimoji="0" lang="de-DE" sz="1000" b="0" i="0" u="none" strike="noStrike" kern="1200" cap="none" spc="0" normalizeH="0" baseline="0" noProof="0">
                          <a:ln>
                            <a:noFill/>
                          </a:ln>
                          <a:solidFill>
                            <a:prstClr val="black"/>
                          </a:solidFill>
                          <a:effectLst/>
                          <a:uLnTx/>
                          <a:uFillTx/>
                          <a:latin typeface="Calibri"/>
                          <a:ea typeface="+mn-ea"/>
                          <a:cs typeface="+mn-cs"/>
                        </a:rPr>
                        <a:t>
 Einmal durchputzen und pünktlich zu Karneval eröffnen: das war Marks Plan, als er die kölsche Traditionskneipe “Zum Marienbildchen” gekauft hat.🍺
Der Zeitplan geht zwar nicht auf, aber Mark hält an seinem Lebenstraum fest. ❤️🤍
Früher soll die Familie Adenauer hier ein- und ausgegangen sein. Und auch John F. Kennedy soll zu Gast gewesen sein. Mark will, dass seine “Leev Marie” ihren traditionellen Charakter behält - mit Hausmannskost und ganz viel kölschem Jeföhl.
#Lokalzeit #WDR #Köln #Kneipe #Karneval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https://quintly-eu-image-storage.s3.amazonaws.com/60b0c1ceafa7b1885479f8b118a661a3/d12c1e0584dc4ea6a14132251d60175d.jpg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9359213"/>
                  </a:ext>
                </a:extLst>
              </a:tr>
            </a:tbl>
          </a:graphicData>
        </a:graphic>
      </p:graphicFrame>
      <p:sp>
        <p:nvSpPr>
          <p:cNvPr id="4" name="Text Placeholder 3">
            <a:extLst>
              <a:ext uri="{FF2B5EF4-FFF2-40B4-BE49-F238E27FC236}">
                <a16:creationId xmlns:a16="http://schemas.microsoft.com/office/drawing/2014/main" id="{3463E99C-513E-4F5B-B071-70F5AAB467C3}"/>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392919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AE4E1-9CC9-4F19-812D-FAEF068FE0A0}"/>
              </a:ext>
            </a:extLst>
          </p:cNvPr>
          <p:cNvSpPr>
            <a:spLocks noGrp="1"/>
          </p:cNvSpPr>
          <p:nvPr>
            <p:ph type="title"/>
          </p:nvPr>
        </p:nvSpPr>
        <p:spPr/>
        <p:txBody>
          <a:bodyPr/>
          <a:lstStyle/>
          <a:p>
            <a:r>
              <a:rPr lang="en-US"/>
              <a:t>Instagram Posts Table (mit Shares) | 01.2.34. WDR Lokalzeit - 10 of 20</a:t>
            </a:r>
          </a:p>
        </p:txBody>
      </p:sp>
      <p:graphicFrame>
        <p:nvGraphicFramePr>
          <p:cNvPr id="5" name="Table Placeholder 4">
            <a:extLst>
              <a:ext uri="{FF2B5EF4-FFF2-40B4-BE49-F238E27FC236}">
                <a16:creationId xmlns:a16="http://schemas.microsoft.com/office/drawing/2014/main" id="{BDA09581-B798-4A41-A91C-CD1F709BC0D2}"/>
              </a:ext>
            </a:extLst>
          </p:cNvPr>
          <p:cNvGraphicFramePr>
            <a:graphicFrameLocks noGrp="1"/>
          </p:cNvGraphicFramePr>
          <p:nvPr>
            <p:ph type="tbl" sz="quarter" idx="13"/>
            <p:extLst>
              <p:ext uri="{D42A27DB-BD31-4B8C-83A1-F6EECF244321}">
                <p14:modId xmlns:p14="http://schemas.microsoft.com/office/powerpoint/2010/main" val="155959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86042139"/>
                    </a:ext>
                  </a:extLst>
                </a:gridCol>
                <a:gridCol w="987552">
                  <a:extLst>
                    <a:ext uri="{9D8B030D-6E8A-4147-A177-3AD203B41FA5}">
                      <a16:colId xmlns:a16="http://schemas.microsoft.com/office/drawing/2014/main" val="2375641150"/>
                    </a:ext>
                  </a:extLst>
                </a:gridCol>
                <a:gridCol w="1316736">
                  <a:extLst>
                    <a:ext uri="{9D8B030D-6E8A-4147-A177-3AD203B41FA5}">
                      <a16:colId xmlns:a16="http://schemas.microsoft.com/office/drawing/2014/main" val="830716303"/>
                    </a:ext>
                  </a:extLst>
                </a:gridCol>
                <a:gridCol w="411480">
                  <a:extLst>
                    <a:ext uri="{9D8B030D-6E8A-4147-A177-3AD203B41FA5}">
                      <a16:colId xmlns:a16="http://schemas.microsoft.com/office/drawing/2014/main" val="519540340"/>
                    </a:ext>
                  </a:extLst>
                </a:gridCol>
                <a:gridCol w="411480">
                  <a:extLst>
                    <a:ext uri="{9D8B030D-6E8A-4147-A177-3AD203B41FA5}">
                      <a16:colId xmlns:a16="http://schemas.microsoft.com/office/drawing/2014/main" val="1079986699"/>
                    </a:ext>
                  </a:extLst>
                </a:gridCol>
                <a:gridCol w="411480">
                  <a:extLst>
                    <a:ext uri="{9D8B030D-6E8A-4147-A177-3AD203B41FA5}">
                      <a16:colId xmlns:a16="http://schemas.microsoft.com/office/drawing/2014/main" val="411035060"/>
                    </a:ext>
                  </a:extLst>
                </a:gridCol>
                <a:gridCol w="411480">
                  <a:extLst>
                    <a:ext uri="{9D8B030D-6E8A-4147-A177-3AD203B41FA5}">
                      <a16:colId xmlns:a16="http://schemas.microsoft.com/office/drawing/2014/main" val="1186188575"/>
                    </a:ext>
                  </a:extLst>
                </a:gridCol>
                <a:gridCol w="411480">
                  <a:extLst>
                    <a:ext uri="{9D8B030D-6E8A-4147-A177-3AD203B41FA5}">
                      <a16:colId xmlns:a16="http://schemas.microsoft.com/office/drawing/2014/main" val="799705290"/>
                    </a:ext>
                  </a:extLst>
                </a:gridCol>
                <a:gridCol w="411480">
                  <a:extLst>
                    <a:ext uri="{9D8B030D-6E8A-4147-A177-3AD203B41FA5}">
                      <a16:colId xmlns:a16="http://schemas.microsoft.com/office/drawing/2014/main" val="1639496994"/>
                    </a:ext>
                  </a:extLst>
                </a:gridCol>
                <a:gridCol w="411480">
                  <a:extLst>
                    <a:ext uri="{9D8B030D-6E8A-4147-A177-3AD203B41FA5}">
                      <a16:colId xmlns:a16="http://schemas.microsoft.com/office/drawing/2014/main" val="2660555690"/>
                    </a:ext>
                  </a:extLst>
                </a:gridCol>
                <a:gridCol w="411480">
                  <a:extLst>
                    <a:ext uri="{9D8B030D-6E8A-4147-A177-3AD203B41FA5}">
                      <a16:colId xmlns:a16="http://schemas.microsoft.com/office/drawing/2014/main" val="2388602450"/>
                    </a:ext>
                  </a:extLst>
                </a:gridCol>
                <a:gridCol w="411480">
                  <a:extLst>
                    <a:ext uri="{9D8B030D-6E8A-4147-A177-3AD203B41FA5}">
                      <a16:colId xmlns:a16="http://schemas.microsoft.com/office/drawing/2014/main" val="175074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9473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- 2025-02-22 11:16:59</a:t>
                      </a:r>
                      <a:r>
                        <a:rPr kumimoji="0" lang="de-DE" sz="1000" b="0" i="0" u="none" strike="noStrike" kern="1200" cap="none" spc="0" normalizeH="0" baseline="0" noProof="0">
                          <a:ln>
                            <a:noFill/>
                          </a:ln>
                          <a:solidFill>
                            <a:prstClr val="black"/>
                          </a:solidFill>
                          <a:effectLst/>
                          <a:uLnTx/>
                          <a:uFillTx/>
                          <a:latin typeface="Calibri"/>
                          <a:ea typeface="+mn-ea"/>
                          <a:cs typeface="+mn-cs"/>
                        </a:rPr>
                        <a:t>
 Welche Städte-Rivalitäten kennst du? 😏
Wenn eines die Beziehung zwischen Köln und Düsseldorf auszeichnet, dann ist es Beef! 
Völlig egal ob es sich um Fußball, Karneval oder wer die meisten Firmen zu sich holt - immer streiten sich die beiden Städte am Rhein. Selbst einen Kölsch-Alt-Äquator soll es geben. 
Dabei sind die Geschichten beider Städte eng miteinander verbunden (will nur keiner wissen). 
Autorin: Emely Kolodziej 
#Derby #Köln #Düsseldorf #FortunaDüsseldorf #Effzeh #Altbier #Kölsch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https://quintly-eu-image-storage.s3.amazonaws.com/60b0c1ceafa7b1885479f8b118a661a3/d7f0e2ca0051ebae23535c3c023f8d62.jpg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LZ Studio Düsseldorf, GR Rheinland,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28966</a:t>
                      </a:r>
                    </a:p>
                  </a:txBody>
                  <a:tcPr/>
                </a:tc>
                <a:extLst>
                  <a:ext uri="{0D108BD9-81ED-4DB2-BD59-A6C34878D82A}">
                    <a16:rowId xmlns:a16="http://schemas.microsoft.com/office/drawing/2014/main" val="1192875307"/>
                  </a:ext>
                </a:extLst>
              </a:tr>
            </a:tbl>
          </a:graphicData>
        </a:graphic>
      </p:graphicFrame>
      <p:sp>
        <p:nvSpPr>
          <p:cNvPr id="4" name="Text Placeholder 3">
            <a:extLst>
              <a:ext uri="{FF2B5EF4-FFF2-40B4-BE49-F238E27FC236}">
                <a16:creationId xmlns:a16="http://schemas.microsoft.com/office/drawing/2014/main" id="{A093B6B3-A094-41C0-B0FC-4363DF8BDC1F}"/>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3669012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B310-B98F-421C-BC12-A613BC28DE69}"/>
              </a:ext>
            </a:extLst>
          </p:cNvPr>
          <p:cNvSpPr>
            <a:spLocks noGrp="1"/>
          </p:cNvSpPr>
          <p:nvPr>
            <p:ph type="title"/>
          </p:nvPr>
        </p:nvSpPr>
        <p:spPr/>
        <p:txBody>
          <a:bodyPr/>
          <a:lstStyle/>
          <a:p>
            <a:r>
              <a:rPr lang="en-US"/>
              <a:t>Instagram Posts Table (mit Shares) | 01.2.34. WDR Lokalzeit - 11 of 20</a:t>
            </a:r>
          </a:p>
        </p:txBody>
      </p:sp>
      <p:graphicFrame>
        <p:nvGraphicFramePr>
          <p:cNvPr id="5" name="Table Placeholder 4">
            <a:extLst>
              <a:ext uri="{FF2B5EF4-FFF2-40B4-BE49-F238E27FC236}">
                <a16:creationId xmlns:a16="http://schemas.microsoft.com/office/drawing/2014/main" id="{9ADD7A70-5DF8-4EC3-B5BD-2DA01CFFFB5F}"/>
              </a:ext>
            </a:extLst>
          </p:cNvPr>
          <p:cNvGraphicFramePr>
            <a:graphicFrameLocks noGrp="1"/>
          </p:cNvGraphicFramePr>
          <p:nvPr>
            <p:ph type="tbl" sz="quarter" idx="13"/>
            <p:extLst>
              <p:ext uri="{D42A27DB-BD31-4B8C-83A1-F6EECF244321}">
                <p14:modId xmlns:p14="http://schemas.microsoft.com/office/powerpoint/2010/main" val="196769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2397418"/>
                    </a:ext>
                  </a:extLst>
                </a:gridCol>
                <a:gridCol w="987552">
                  <a:extLst>
                    <a:ext uri="{9D8B030D-6E8A-4147-A177-3AD203B41FA5}">
                      <a16:colId xmlns:a16="http://schemas.microsoft.com/office/drawing/2014/main" val="2169747190"/>
                    </a:ext>
                  </a:extLst>
                </a:gridCol>
                <a:gridCol w="1316736">
                  <a:extLst>
                    <a:ext uri="{9D8B030D-6E8A-4147-A177-3AD203B41FA5}">
                      <a16:colId xmlns:a16="http://schemas.microsoft.com/office/drawing/2014/main" val="3569443992"/>
                    </a:ext>
                  </a:extLst>
                </a:gridCol>
                <a:gridCol w="411480">
                  <a:extLst>
                    <a:ext uri="{9D8B030D-6E8A-4147-A177-3AD203B41FA5}">
                      <a16:colId xmlns:a16="http://schemas.microsoft.com/office/drawing/2014/main" val="1320562999"/>
                    </a:ext>
                  </a:extLst>
                </a:gridCol>
                <a:gridCol w="411480">
                  <a:extLst>
                    <a:ext uri="{9D8B030D-6E8A-4147-A177-3AD203B41FA5}">
                      <a16:colId xmlns:a16="http://schemas.microsoft.com/office/drawing/2014/main" val="366990165"/>
                    </a:ext>
                  </a:extLst>
                </a:gridCol>
                <a:gridCol w="411480">
                  <a:extLst>
                    <a:ext uri="{9D8B030D-6E8A-4147-A177-3AD203B41FA5}">
                      <a16:colId xmlns:a16="http://schemas.microsoft.com/office/drawing/2014/main" val="771923458"/>
                    </a:ext>
                  </a:extLst>
                </a:gridCol>
                <a:gridCol w="411480">
                  <a:extLst>
                    <a:ext uri="{9D8B030D-6E8A-4147-A177-3AD203B41FA5}">
                      <a16:colId xmlns:a16="http://schemas.microsoft.com/office/drawing/2014/main" val="532686537"/>
                    </a:ext>
                  </a:extLst>
                </a:gridCol>
                <a:gridCol w="411480">
                  <a:extLst>
                    <a:ext uri="{9D8B030D-6E8A-4147-A177-3AD203B41FA5}">
                      <a16:colId xmlns:a16="http://schemas.microsoft.com/office/drawing/2014/main" val="2575607072"/>
                    </a:ext>
                  </a:extLst>
                </a:gridCol>
                <a:gridCol w="411480">
                  <a:extLst>
                    <a:ext uri="{9D8B030D-6E8A-4147-A177-3AD203B41FA5}">
                      <a16:colId xmlns:a16="http://schemas.microsoft.com/office/drawing/2014/main" val="4139959644"/>
                    </a:ext>
                  </a:extLst>
                </a:gridCol>
                <a:gridCol w="411480">
                  <a:extLst>
                    <a:ext uri="{9D8B030D-6E8A-4147-A177-3AD203B41FA5}">
                      <a16:colId xmlns:a16="http://schemas.microsoft.com/office/drawing/2014/main" val="138648789"/>
                    </a:ext>
                  </a:extLst>
                </a:gridCol>
                <a:gridCol w="411480">
                  <a:extLst>
                    <a:ext uri="{9D8B030D-6E8A-4147-A177-3AD203B41FA5}">
                      <a16:colId xmlns:a16="http://schemas.microsoft.com/office/drawing/2014/main" val="880163696"/>
                    </a:ext>
                  </a:extLst>
                </a:gridCol>
                <a:gridCol w="411480">
                  <a:extLst>
                    <a:ext uri="{9D8B030D-6E8A-4147-A177-3AD203B41FA5}">
                      <a16:colId xmlns:a16="http://schemas.microsoft.com/office/drawing/2014/main" val="3943030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5080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- 2025-02-21 14:25:00</a:t>
                      </a:r>
                      <a:r>
                        <a:rPr kumimoji="0" lang="de-DE" sz="1000" b="0" i="0" u="none" strike="noStrike" kern="1200" cap="none" spc="0" normalizeH="0" baseline="0" noProof="0">
                          <a:ln>
                            <a:noFill/>
                          </a:ln>
                          <a:solidFill>
                            <a:prstClr val="black"/>
                          </a:solidFill>
                          <a:effectLst/>
                          <a:uLnTx/>
                          <a:uFillTx/>
                          <a:latin typeface="Calibri"/>
                          <a:ea typeface="+mn-ea"/>
                          <a:cs typeface="+mn-cs"/>
                        </a:rPr>
                        <a:t>
 Schwanger und keine Hebamme?🤰🏼 
Vor diesem Problem stehen viele werdende Mütter. 🫣 Und neu ist das Problem auch nicht. 
In Essen gibt es deswegen jetzt ein Hebammenmobil. Hier arbeiten Hebammen wie Nadia Hassan zusammen mit dem Arbeiter-Samariter-Bund. Gemeinsam kümmern sie sich um Schwangere oder junge Mütter, die bei keiner Hebamme untergekommen sind oder schlichtweg keinen Zugang zu einer haben, zum Beispiel, wenn sie nicht krankenversichert sind. 🫶🏽
👨‍💻Autor: Kai-Hendrik Haß 
#Hebamme #Hebammenmangel #ASB #Essen #Bottrop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https://quintly-eu-image-storage.s3.amazonaws.com/60b0c1ceafa7b1885479f8b118a661a3/e88a2002a561b09cd31e7a19d120931e.jpg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6629703"/>
                  </a:ext>
                </a:extLst>
              </a:tr>
            </a:tbl>
          </a:graphicData>
        </a:graphic>
      </p:graphicFrame>
      <p:sp>
        <p:nvSpPr>
          <p:cNvPr id="4" name="Text Placeholder 3">
            <a:extLst>
              <a:ext uri="{FF2B5EF4-FFF2-40B4-BE49-F238E27FC236}">
                <a16:creationId xmlns:a16="http://schemas.microsoft.com/office/drawing/2014/main" id="{FAAB9B57-BF40-4D2A-9A4A-8E803F49FA66}"/>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717828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F1F89-644C-4383-8AD9-4C4B4E64A2AA}"/>
              </a:ext>
            </a:extLst>
          </p:cNvPr>
          <p:cNvSpPr>
            <a:spLocks noGrp="1"/>
          </p:cNvSpPr>
          <p:nvPr>
            <p:ph type="title"/>
          </p:nvPr>
        </p:nvSpPr>
        <p:spPr/>
        <p:txBody>
          <a:bodyPr/>
          <a:lstStyle/>
          <a:p>
            <a:r>
              <a:rPr lang="en-US"/>
              <a:t>Instagram Posts Table (mit Shares) | 01.2.34. WDR Lokalzeit - 12 of 20</a:t>
            </a:r>
          </a:p>
        </p:txBody>
      </p:sp>
      <p:graphicFrame>
        <p:nvGraphicFramePr>
          <p:cNvPr id="5" name="Table Placeholder 4">
            <a:extLst>
              <a:ext uri="{FF2B5EF4-FFF2-40B4-BE49-F238E27FC236}">
                <a16:creationId xmlns:a16="http://schemas.microsoft.com/office/drawing/2014/main" id="{22950A2D-F936-48E5-A473-15707581A232}"/>
              </a:ext>
            </a:extLst>
          </p:cNvPr>
          <p:cNvGraphicFramePr>
            <a:graphicFrameLocks noGrp="1"/>
          </p:cNvGraphicFramePr>
          <p:nvPr>
            <p:ph type="tbl" sz="quarter" idx="13"/>
            <p:extLst>
              <p:ext uri="{D42A27DB-BD31-4B8C-83A1-F6EECF244321}">
                <p14:modId xmlns:p14="http://schemas.microsoft.com/office/powerpoint/2010/main" val="135362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24121492"/>
                    </a:ext>
                  </a:extLst>
                </a:gridCol>
                <a:gridCol w="987552">
                  <a:extLst>
                    <a:ext uri="{9D8B030D-6E8A-4147-A177-3AD203B41FA5}">
                      <a16:colId xmlns:a16="http://schemas.microsoft.com/office/drawing/2014/main" val="2665675538"/>
                    </a:ext>
                  </a:extLst>
                </a:gridCol>
                <a:gridCol w="1316736">
                  <a:extLst>
                    <a:ext uri="{9D8B030D-6E8A-4147-A177-3AD203B41FA5}">
                      <a16:colId xmlns:a16="http://schemas.microsoft.com/office/drawing/2014/main" val="493272069"/>
                    </a:ext>
                  </a:extLst>
                </a:gridCol>
                <a:gridCol w="411480">
                  <a:extLst>
                    <a:ext uri="{9D8B030D-6E8A-4147-A177-3AD203B41FA5}">
                      <a16:colId xmlns:a16="http://schemas.microsoft.com/office/drawing/2014/main" val="2099129657"/>
                    </a:ext>
                  </a:extLst>
                </a:gridCol>
                <a:gridCol w="411480">
                  <a:extLst>
                    <a:ext uri="{9D8B030D-6E8A-4147-A177-3AD203B41FA5}">
                      <a16:colId xmlns:a16="http://schemas.microsoft.com/office/drawing/2014/main" val="529395923"/>
                    </a:ext>
                  </a:extLst>
                </a:gridCol>
                <a:gridCol w="411480">
                  <a:extLst>
                    <a:ext uri="{9D8B030D-6E8A-4147-A177-3AD203B41FA5}">
                      <a16:colId xmlns:a16="http://schemas.microsoft.com/office/drawing/2014/main" val="1842331718"/>
                    </a:ext>
                  </a:extLst>
                </a:gridCol>
                <a:gridCol w="411480">
                  <a:extLst>
                    <a:ext uri="{9D8B030D-6E8A-4147-A177-3AD203B41FA5}">
                      <a16:colId xmlns:a16="http://schemas.microsoft.com/office/drawing/2014/main" val="3363430665"/>
                    </a:ext>
                  </a:extLst>
                </a:gridCol>
                <a:gridCol w="411480">
                  <a:extLst>
                    <a:ext uri="{9D8B030D-6E8A-4147-A177-3AD203B41FA5}">
                      <a16:colId xmlns:a16="http://schemas.microsoft.com/office/drawing/2014/main" val="1790817886"/>
                    </a:ext>
                  </a:extLst>
                </a:gridCol>
                <a:gridCol w="411480">
                  <a:extLst>
                    <a:ext uri="{9D8B030D-6E8A-4147-A177-3AD203B41FA5}">
                      <a16:colId xmlns:a16="http://schemas.microsoft.com/office/drawing/2014/main" val="414200158"/>
                    </a:ext>
                  </a:extLst>
                </a:gridCol>
                <a:gridCol w="411480">
                  <a:extLst>
                    <a:ext uri="{9D8B030D-6E8A-4147-A177-3AD203B41FA5}">
                      <a16:colId xmlns:a16="http://schemas.microsoft.com/office/drawing/2014/main" val="3110495369"/>
                    </a:ext>
                  </a:extLst>
                </a:gridCol>
                <a:gridCol w="411480">
                  <a:extLst>
                    <a:ext uri="{9D8B030D-6E8A-4147-A177-3AD203B41FA5}">
                      <a16:colId xmlns:a16="http://schemas.microsoft.com/office/drawing/2014/main" val="115072693"/>
                    </a:ext>
                  </a:extLst>
                </a:gridCol>
                <a:gridCol w="411480">
                  <a:extLst>
                    <a:ext uri="{9D8B030D-6E8A-4147-A177-3AD203B41FA5}">
                      <a16:colId xmlns:a16="http://schemas.microsoft.com/office/drawing/2014/main" val="4239427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2423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- 2025-02-19 13:10:00</a:t>
                      </a:r>
                      <a:r>
                        <a:rPr kumimoji="0" lang="de-DE" sz="1000" b="0" i="0" u="none" strike="noStrike" kern="1200" cap="none" spc="0" normalizeH="0" baseline="0" noProof="0">
                          <a:ln>
                            <a:noFill/>
                          </a:ln>
                          <a:solidFill>
                            <a:prstClr val="black"/>
                          </a:solidFill>
                          <a:effectLst/>
                          <a:uLnTx/>
                          <a:uFillTx/>
                          <a:latin typeface="Calibri"/>
                          <a:ea typeface="+mn-ea"/>
                          <a:cs typeface="+mn-cs"/>
                        </a:rPr>
                        <a:t>
 🚿Ein Duschmobil für obdachlose Frauen - Schutzraum auf vier Rädern. 🚐 
Statt sich selbst etwas zu gönnen, investiert Steffi Galli einen gewonnen Quizshow-Gewinn in ein Duschmobil für obdachlose Frauen in Köln. Damit möchte die ehemalige Polizistin obdachlosen Frauen in Köln Schutz, Hygiene und ein Stück Würde zurückgeben. ✨ Doch bis das Duschmobil 2025 über die Kölner Straßen rollen kann, braucht Steffi Galli noch viele Unterstützerinnen und Unterstützer. 
👩‍💻 Autorin: Lena Wentsch 
#Duschmobil #Frauen #Obdachlosenhilfe #SkFKoeln #WasserWürdeWohlbefinden #HilfeVorDerEigenenTür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https://quintly-eu-image-storage.s3.amazonaws.com/60b0c1ceafa7b1885479f8b118a661a3/efaa7eea2e5c2a9bd25e2647c5a0604f.jpg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6072843"/>
                  </a:ext>
                </a:extLst>
              </a:tr>
            </a:tbl>
          </a:graphicData>
        </a:graphic>
      </p:graphicFrame>
      <p:sp>
        <p:nvSpPr>
          <p:cNvPr id="4" name="Text Placeholder 3">
            <a:extLst>
              <a:ext uri="{FF2B5EF4-FFF2-40B4-BE49-F238E27FC236}">
                <a16:creationId xmlns:a16="http://schemas.microsoft.com/office/drawing/2014/main" id="{86474CF9-A458-4B76-89D3-99807C378C50}"/>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74045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3FD0-1E47-470D-AB1C-74C1207D10D3}"/>
              </a:ext>
            </a:extLst>
          </p:cNvPr>
          <p:cNvSpPr>
            <a:spLocks noGrp="1"/>
          </p:cNvSpPr>
          <p:nvPr>
            <p:ph type="title"/>
          </p:nvPr>
        </p:nvSpPr>
        <p:spPr/>
        <p:txBody>
          <a:bodyPr/>
          <a:lstStyle/>
          <a:p>
            <a:r>
              <a:rPr lang="en-US"/>
              <a:t>Instagram Posts Table (mit Shares) | 01.2.34. WDR Lokalzeit - 13 of 20</a:t>
            </a:r>
          </a:p>
        </p:txBody>
      </p:sp>
      <p:graphicFrame>
        <p:nvGraphicFramePr>
          <p:cNvPr id="5" name="Table Placeholder 4">
            <a:extLst>
              <a:ext uri="{FF2B5EF4-FFF2-40B4-BE49-F238E27FC236}">
                <a16:creationId xmlns:a16="http://schemas.microsoft.com/office/drawing/2014/main" id="{58153601-CCC9-4765-A8D3-5966092C1DB1}"/>
              </a:ext>
            </a:extLst>
          </p:cNvPr>
          <p:cNvGraphicFramePr>
            <a:graphicFrameLocks noGrp="1"/>
          </p:cNvGraphicFramePr>
          <p:nvPr>
            <p:ph type="tbl" sz="quarter" idx="13"/>
            <p:extLst>
              <p:ext uri="{D42A27DB-BD31-4B8C-83A1-F6EECF244321}">
                <p14:modId xmlns:p14="http://schemas.microsoft.com/office/powerpoint/2010/main" val="3379754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53164381"/>
                    </a:ext>
                  </a:extLst>
                </a:gridCol>
                <a:gridCol w="987552">
                  <a:extLst>
                    <a:ext uri="{9D8B030D-6E8A-4147-A177-3AD203B41FA5}">
                      <a16:colId xmlns:a16="http://schemas.microsoft.com/office/drawing/2014/main" val="596784203"/>
                    </a:ext>
                  </a:extLst>
                </a:gridCol>
                <a:gridCol w="1316736">
                  <a:extLst>
                    <a:ext uri="{9D8B030D-6E8A-4147-A177-3AD203B41FA5}">
                      <a16:colId xmlns:a16="http://schemas.microsoft.com/office/drawing/2014/main" val="1084602509"/>
                    </a:ext>
                  </a:extLst>
                </a:gridCol>
                <a:gridCol w="411480">
                  <a:extLst>
                    <a:ext uri="{9D8B030D-6E8A-4147-A177-3AD203B41FA5}">
                      <a16:colId xmlns:a16="http://schemas.microsoft.com/office/drawing/2014/main" val="3168840972"/>
                    </a:ext>
                  </a:extLst>
                </a:gridCol>
                <a:gridCol w="411480">
                  <a:extLst>
                    <a:ext uri="{9D8B030D-6E8A-4147-A177-3AD203B41FA5}">
                      <a16:colId xmlns:a16="http://schemas.microsoft.com/office/drawing/2014/main" val="2337525566"/>
                    </a:ext>
                  </a:extLst>
                </a:gridCol>
                <a:gridCol w="411480">
                  <a:extLst>
                    <a:ext uri="{9D8B030D-6E8A-4147-A177-3AD203B41FA5}">
                      <a16:colId xmlns:a16="http://schemas.microsoft.com/office/drawing/2014/main" val="1761545326"/>
                    </a:ext>
                  </a:extLst>
                </a:gridCol>
                <a:gridCol w="411480">
                  <a:extLst>
                    <a:ext uri="{9D8B030D-6E8A-4147-A177-3AD203B41FA5}">
                      <a16:colId xmlns:a16="http://schemas.microsoft.com/office/drawing/2014/main" val="4061473444"/>
                    </a:ext>
                  </a:extLst>
                </a:gridCol>
                <a:gridCol w="411480">
                  <a:extLst>
                    <a:ext uri="{9D8B030D-6E8A-4147-A177-3AD203B41FA5}">
                      <a16:colId xmlns:a16="http://schemas.microsoft.com/office/drawing/2014/main" val="3460824734"/>
                    </a:ext>
                  </a:extLst>
                </a:gridCol>
                <a:gridCol w="411480">
                  <a:extLst>
                    <a:ext uri="{9D8B030D-6E8A-4147-A177-3AD203B41FA5}">
                      <a16:colId xmlns:a16="http://schemas.microsoft.com/office/drawing/2014/main" val="3505987949"/>
                    </a:ext>
                  </a:extLst>
                </a:gridCol>
                <a:gridCol w="411480">
                  <a:extLst>
                    <a:ext uri="{9D8B030D-6E8A-4147-A177-3AD203B41FA5}">
                      <a16:colId xmlns:a16="http://schemas.microsoft.com/office/drawing/2014/main" val="1647087373"/>
                    </a:ext>
                  </a:extLst>
                </a:gridCol>
                <a:gridCol w="411480">
                  <a:extLst>
                    <a:ext uri="{9D8B030D-6E8A-4147-A177-3AD203B41FA5}">
                      <a16:colId xmlns:a16="http://schemas.microsoft.com/office/drawing/2014/main" val="2003824183"/>
                    </a:ext>
                  </a:extLst>
                </a:gridCol>
                <a:gridCol w="411480">
                  <a:extLst>
                    <a:ext uri="{9D8B030D-6E8A-4147-A177-3AD203B41FA5}">
                      <a16:colId xmlns:a16="http://schemas.microsoft.com/office/drawing/2014/main" val="393641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2427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- 2025-02-20 17:00:12</a:t>
                      </a:r>
                      <a:r>
                        <a:rPr kumimoji="0" lang="de-DE" sz="1000" b="0" i="0" u="none" strike="noStrike" kern="1200" cap="none" spc="0" normalizeH="0" baseline="0" noProof="0">
                          <a:ln>
                            <a:noFill/>
                          </a:ln>
                          <a:solidFill>
                            <a:prstClr val="black"/>
                          </a:solidFill>
                          <a:effectLst/>
                          <a:uLnTx/>
                          <a:uFillTx/>
                          <a:latin typeface="Calibri"/>
                          <a:ea typeface="+mn-ea"/>
                          <a:cs typeface="+mn-cs"/>
                        </a:rPr>
                        <a:t>
 🤡Karneval bedeutet leider ab und zu nicht nur Party und Spaß, sondern auch Schlägereien und sexuelle Übergriffe. 
Ein Kurs in Köln zeigt den Jecken, wie sie sich schützen können. 🙅 Kostümiert lernen sie Grundlagen im Kampfsport Krav Maga. 💪🏼
@kravolution_krav_maga 
👩‍💻Autorin: Nathalie Arendt-Koslowski 
#Karneval #Kravmaga #Selbstverteidigung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https://quintly-eu-image-storage.s3.amazonaws.com/60b0c1ceafa7b1885479f8b118a661a3/a94310172b3a43046ce6657549983b6f.jpg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17679</a:t>
                      </a:r>
                    </a:p>
                  </a:txBody>
                  <a:tcPr/>
                </a:tc>
                <a:extLst>
                  <a:ext uri="{0D108BD9-81ED-4DB2-BD59-A6C34878D82A}">
                    <a16:rowId xmlns:a16="http://schemas.microsoft.com/office/drawing/2014/main" val="2040810430"/>
                  </a:ext>
                </a:extLst>
              </a:tr>
            </a:tbl>
          </a:graphicData>
        </a:graphic>
      </p:graphicFrame>
      <p:sp>
        <p:nvSpPr>
          <p:cNvPr id="4" name="Text Placeholder 3">
            <a:extLst>
              <a:ext uri="{FF2B5EF4-FFF2-40B4-BE49-F238E27FC236}">
                <a16:creationId xmlns:a16="http://schemas.microsoft.com/office/drawing/2014/main" id="{F59D824E-E241-46AD-A0A9-490593192674}"/>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927526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50562-8468-4E4A-BD31-7E14D988BC8D}"/>
              </a:ext>
            </a:extLst>
          </p:cNvPr>
          <p:cNvSpPr>
            <a:spLocks noGrp="1"/>
          </p:cNvSpPr>
          <p:nvPr>
            <p:ph type="title"/>
          </p:nvPr>
        </p:nvSpPr>
        <p:spPr/>
        <p:txBody>
          <a:bodyPr/>
          <a:lstStyle/>
          <a:p>
            <a:r>
              <a:rPr lang="en-US"/>
              <a:t>Instagram Posts Table (mit Shares) | 01.2.34. WDR Lokalzeit - 14 of 20</a:t>
            </a:r>
          </a:p>
        </p:txBody>
      </p:sp>
      <p:graphicFrame>
        <p:nvGraphicFramePr>
          <p:cNvPr id="5" name="Table Placeholder 4">
            <a:extLst>
              <a:ext uri="{FF2B5EF4-FFF2-40B4-BE49-F238E27FC236}">
                <a16:creationId xmlns:a16="http://schemas.microsoft.com/office/drawing/2014/main" id="{A7BABABE-437A-482E-ADB7-654AB3BA7661}"/>
              </a:ext>
            </a:extLst>
          </p:cNvPr>
          <p:cNvGraphicFramePr>
            <a:graphicFrameLocks noGrp="1"/>
          </p:cNvGraphicFramePr>
          <p:nvPr>
            <p:ph type="tbl" sz="quarter" idx="13"/>
            <p:extLst>
              <p:ext uri="{D42A27DB-BD31-4B8C-83A1-F6EECF244321}">
                <p14:modId xmlns:p14="http://schemas.microsoft.com/office/powerpoint/2010/main" val="131794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04348528"/>
                    </a:ext>
                  </a:extLst>
                </a:gridCol>
                <a:gridCol w="987552">
                  <a:extLst>
                    <a:ext uri="{9D8B030D-6E8A-4147-A177-3AD203B41FA5}">
                      <a16:colId xmlns:a16="http://schemas.microsoft.com/office/drawing/2014/main" val="2186404020"/>
                    </a:ext>
                  </a:extLst>
                </a:gridCol>
                <a:gridCol w="1316736">
                  <a:extLst>
                    <a:ext uri="{9D8B030D-6E8A-4147-A177-3AD203B41FA5}">
                      <a16:colId xmlns:a16="http://schemas.microsoft.com/office/drawing/2014/main" val="3535158502"/>
                    </a:ext>
                  </a:extLst>
                </a:gridCol>
                <a:gridCol w="411480">
                  <a:extLst>
                    <a:ext uri="{9D8B030D-6E8A-4147-A177-3AD203B41FA5}">
                      <a16:colId xmlns:a16="http://schemas.microsoft.com/office/drawing/2014/main" val="3886092562"/>
                    </a:ext>
                  </a:extLst>
                </a:gridCol>
                <a:gridCol w="411480">
                  <a:extLst>
                    <a:ext uri="{9D8B030D-6E8A-4147-A177-3AD203B41FA5}">
                      <a16:colId xmlns:a16="http://schemas.microsoft.com/office/drawing/2014/main" val="1835453297"/>
                    </a:ext>
                  </a:extLst>
                </a:gridCol>
                <a:gridCol w="411480">
                  <a:extLst>
                    <a:ext uri="{9D8B030D-6E8A-4147-A177-3AD203B41FA5}">
                      <a16:colId xmlns:a16="http://schemas.microsoft.com/office/drawing/2014/main" val="801426954"/>
                    </a:ext>
                  </a:extLst>
                </a:gridCol>
                <a:gridCol w="411480">
                  <a:extLst>
                    <a:ext uri="{9D8B030D-6E8A-4147-A177-3AD203B41FA5}">
                      <a16:colId xmlns:a16="http://schemas.microsoft.com/office/drawing/2014/main" val="879259183"/>
                    </a:ext>
                  </a:extLst>
                </a:gridCol>
                <a:gridCol w="411480">
                  <a:extLst>
                    <a:ext uri="{9D8B030D-6E8A-4147-A177-3AD203B41FA5}">
                      <a16:colId xmlns:a16="http://schemas.microsoft.com/office/drawing/2014/main" val="2685594579"/>
                    </a:ext>
                  </a:extLst>
                </a:gridCol>
                <a:gridCol w="411480">
                  <a:extLst>
                    <a:ext uri="{9D8B030D-6E8A-4147-A177-3AD203B41FA5}">
                      <a16:colId xmlns:a16="http://schemas.microsoft.com/office/drawing/2014/main" val="868547437"/>
                    </a:ext>
                  </a:extLst>
                </a:gridCol>
                <a:gridCol w="411480">
                  <a:extLst>
                    <a:ext uri="{9D8B030D-6E8A-4147-A177-3AD203B41FA5}">
                      <a16:colId xmlns:a16="http://schemas.microsoft.com/office/drawing/2014/main" val="1855042268"/>
                    </a:ext>
                  </a:extLst>
                </a:gridCol>
                <a:gridCol w="411480">
                  <a:extLst>
                    <a:ext uri="{9D8B030D-6E8A-4147-A177-3AD203B41FA5}">
                      <a16:colId xmlns:a16="http://schemas.microsoft.com/office/drawing/2014/main" val="1683848840"/>
                    </a:ext>
                  </a:extLst>
                </a:gridCol>
                <a:gridCol w="411480">
                  <a:extLst>
                    <a:ext uri="{9D8B030D-6E8A-4147-A177-3AD203B41FA5}">
                      <a16:colId xmlns:a16="http://schemas.microsoft.com/office/drawing/2014/main" val="97858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2041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- 2025-02-19 09:15:00</a:t>
                      </a:r>
                      <a:r>
                        <a:rPr kumimoji="0" lang="en-US" sz="1000" b="0" i="0" u="none" strike="noStrike" kern="1200" cap="none" spc="0" normalizeH="0" baseline="0" noProof="0">
                          <a:ln>
                            <a:noFill/>
                          </a:ln>
                          <a:solidFill>
                            <a:prstClr val="black"/>
                          </a:solidFill>
                          <a:effectLst/>
                          <a:uLnTx/>
                          <a:uFillTx/>
                          <a:latin typeface="Calibri"/>
                          <a:ea typeface="+mn-ea"/>
                          <a:cs typeface="+mn-cs"/>
                        </a:rPr>
                        <a:t>
 „Mettwoch ist der schönste Tag der Woche!“, weiß Paul. Er zelebriert die Wochenmette - pardon - Mitte! - etwas anders gedacht. Denn Paul ist Koch und postet als Paul Cooks an jedem Mittwoch neue Rezepte - am liebsten mit Mett. Wer nun an das klassische Brötchen denkt, wird Augen machen. Denn Mett bedeutet nicht nur Gürkchen und Zwiebeln. 🥒🧅
Habt ihr ausgefallene Mett-Rezeptideen?
🧑‍💻 Autor: Olaf Tack
#Mett #Mettfluencer #Kochen #PaulCooks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https://quintly-eu-image-storage.s3.amazonaws.com/60b0c1ceafa7b1885479f8b118a661a3/266f89213baa820fe88b6433893fe9a9.jpg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14972</a:t>
                      </a:r>
                    </a:p>
                  </a:txBody>
                  <a:tcPr/>
                </a:tc>
                <a:extLst>
                  <a:ext uri="{0D108BD9-81ED-4DB2-BD59-A6C34878D82A}">
                    <a16:rowId xmlns:a16="http://schemas.microsoft.com/office/drawing/2014/main" val="770702503"/>
                  </a:ext>
                </a:extLst>
              </a:tr>
            </a:tbl>
          </a:graphicData>
        </a:graphic>
      </p:graphicFrame>
      <p:sp>
        <p:nvSpPr>
          <p:cNvPr id="4" name="Text Placeholder 3">
            <a:extLst>
              <a:ext uri="{FF2B5EF4-FFF2-40B4-BE49-F238E27FC236}">
                <a16:creationId xmlns:a16="http://schemas.microsoft.com/office/drawing/2014/main" id="{87B3A6AC-5FF5-4D52-B229-AFFE7AD8A3C9}"/>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385226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F2E3-9466-4ACF-8714-4817B2619717}"/>
              </a:ext>
            </a:extLst>
          </p:cNvPr>
          <p:cNvSpPr>
            <a:spLocks noGrp="1"/>
          </p:cNvSpPr>
          <p:nvPr>
            <p:ph type="title"/>
          </p:nvPr>
        </p:nvSpPr>
        <p:spPr/>
        <p:txBody>
          <a:bodyPr/>
          <a:lstStyle/>
          <a:p>
            <a:r>
              <a:rPr lang="en-US"/>
              <a:t>Instagram Posts Table (mit Shares) | 01.2.34. WDR Lokalzeit - 15 of 20</a:t>
            </a:r>
          </a:p>
        </p:txBody>
      </p:sp>
      <p:graphicFrame>
        <p:nvGraphicFramePr>
          <p:cNvPr id="5" name="Table Placeholder 4">
            <a:extLst>
              <a:ext uri="{FF2B5EF4-FFF2-40B4-BE49-F238E27FC236}">
                <a16:creationId xmlns:a16="http://schemas.microsoft.com/office/drawing/2014/main" id="{E0D7E38B-BDCD-4BB8-ACC4-D4B42F9E256F}"/>
              </a:ext>
            </a:extLst>
          </p:cNvPr>
          <p:cNvGraphicFramePr>
            <a:graphicFrameLocks noGrp="1"/>
          </p:cNvGraphicFramePr>
          <p:nvPr>
            <p:ph type="tbl" sz="quarter" idx="13"/>
            <p:extLst>
              <p:ext uri="{D42A27DB-BD31-4B8C-83A1-F6EECF244321}">
                <p14:modId xmlns:p14="http://schemas.microsoft.com/office/powerpoint/2010/main" val="1653561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69740624"/>
                    </a:ext>
                  </a:extLst>
                </a:gridCol>
                <a:gridCol w="987552">
                  <a:extLst>
                    <a:ext uri="{9D8B030D-6E8A-4147-A177-3AD203B41FA5}">
                      <a16:colId xmlns:a16="http://schemas.microsoft.com/office/drawing/2014/main" val="3352179673"/>
                    </a:ext>
                  </a:extLst>
                </a:gridCol>
                <a:gridCol w="1316736">
                  <a:extLst>
                    <a:ext uri="{9D8B030D-6E8A-4147-A177-3AD203B41FA5}">
                      <a16:colId xmlns:a16="http://schemas.microsoft.com/office/drawing/2014/main" val="2312717927"/>
                    </a:ext>
                  </a:extLst>
                </a:gridCol>
                <a:gridCol w="411480">
                  <a:extLst>
                    <a:ext uri="{9D8B030D-6E8A-4147-A177-3AD203B41FA5}">
                      <a16:colId xmlns:a16="http://schemas.microsoft.com/office/drawing/2014/main" val="3108317798"/>
                    </a:ext>
                  </a:extLst>
                </a:gridCol>
                <a:gridCol w="411480">
                  <a:extLst>
                    <a:ext uri="{9D8B030D-6E8A-4147-A177-3AD203B41FA5}">
                      <a16:colId xmlns:a16="http://schemas.microsoft.com/office/drawing/2014/main" val="3268712116"/>
                    </a:ext>
                  </a:extLst>
                </a:gridCol>
                <a:gridCol w="411480">
                  <a:extLst>
                    <a:ext uri="{9D8B030D-6E8A-4147-A177-3AD203B41FA5}">
                      <a16:colId xmlns:a16="http://schemas.microsoft.com/office/drawing/2014/main" val="943431324"/>
                    </a:ext>
                  </a:extLst>
                </a:gridCol>
                <a:gridCol w="411480">
                  <a:extLst>
                    <a:ext uri="{9D8B030D-6E8A-4147-A177-3AD203B41FA5}">
                      <a16:colId xmlns:a16="http://schemas.microsoft.com/office/drawing/2014/main" val="2374502598"/>
                    </a:ext>
                  </a:extLst>
                </a:gridCol>
                <a:gridCol w="411480">
                  <a:extLst>
                    <a:ext uri="{9D8B030D-6E8A-4147-A177-3AD203B41FA5}">
                      <a16:colId xmlns:a16="http://schemas.microsoft.com/office/drawing/2014/main" val="3710592025"/>
                    </a:ext>
                  </a:extLst>
                </a:gridCol>
                <a:gridCol w="411480">
                  <a:extLst>
                    <a:ext uri="{9D8B030D-6E8A-4147-A177-3AD203B41FA5}">
                      <a16:colId xmlns:a16="http://schemas.microsoft.com/office/drawing/2014/main" val="174763186"/>
                    </a:ext>
                  </a:extLst>
                </a:gridCol>
                <a:gridCol w="411480">
                  <a:extLst>
                    <a:ext uri="{9D8B030D-6E8A-4147-A177-3AD203B41FA5}">
                      <a16:colId xmlns:a16="http://schemas.microsoft.com/office/drawing/2014/main" val="2912734938"/>
                    </a:ext>
                  </a:extLst>
                </a:gridCol>
                <a:gridCol w="411480">
                  <a:extLst>
                    <a:ext uri="{9D8B030D-6E8A-4147-A177-3AD203B41FA5}">
                      <a16:colId xmlns:a16="http://schemas.microsoft.com/office/drawing/2014/main" val="1306523847"/>
                    </a:ext>
                  </a:extLst>
                </a:gridCol>
                <a:gridCol w="411480">
                  <a:extLst>
                    <a:ext uri="{9D8B030D-6E8A-4147-A177-3AD203B41FA5}">
                      <a16:colId xmlns:a16="http://schemas.microsoft.com/office/drawing/2014/main" val="2884930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981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- 2025-02-17 17:05:19</a:t>
                      </a:r>
                      <a:r>
                        <a:rPr kumimoji="0" lang="de-DE" sz="1000" b="0" i="0" u="none" strike="noStrike" kern="1200" cap="none" spc="0" normalizeH="0" baseline="0" noProof="0">
                          <a:ln>
                            <a:noFill/>
                          </a:ln>
                          <a:solidFill>
                            <a:prstClr val="black"/>
                          </a:solidFill>
                          <a:effectLst/>
                          <a:uLnTx/>
                          <a:uFillTx/>
                          <a:latin typeface="Calibri"/>
                          <a:ea typeface="+mn-ea"/>
                          <a:cs typeface="+mn-cs"/>
                        </a:rPr>
                        <a:t>
 Mit Papas Hilfe hat sich Alan aus Lüdenscheid seinen Traum erfüllt. Einen Porsche aus dem 3D-Drucker. 🖨🚘 Und das war ganz schön viel Arbeit. Ein ganzes Jahr lang haben sie daran gearbeitet. Der 3D-Drucker hat dafür jede Menge Nachtschichten eingelegt. 💪🏽
👨‍💻 Autor: Heiko Dolle 
#3DDrucker #Autos #Hobby #Technik #TraumErfüllt #Lüdenscheid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https://quintly-eu-image-storage.s3.amazonaws.com/60b0c1ceafa7b1885479f8b118a661a3/7a548864f7a9133b574d14f5aa26d969.jpg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13831</a:t>
                      </a:r>
                    </a:p>
                  </a:txBody>
                  <a:tcPr/>
                </a:tc>
                <a:extLst>
                  <a:ext uri="{0D108BD9-81ED-4DB2-BD59-A6C34878D82A}">
                    <a16:rowId xmlns:a16="http://schemas.microsoft.com/office/drawing/2014/main" val="902395999"/>
                  </a:ext>
                </a:extLst>
              </a:tr>
            </a:tbl>
          </a:graphicData>
        </a:graphic>
      </p:graphicFrame>
      <p:sp>
        <p:nvSpPr>
          <p:cNvPr id="4" name="Text Placeholder 3">
            <a:extLst>
              <a:ext uri="{FF2B5EF4-FFF2-40B4-BE49-F238E27FC236}">
                <a16:creationId xmlns:a16="http://schemas.microsoft.com/office/drawing/2014/main" id="{3AE24F7E-93B2-46DD-BAC0-6F609DB07B4C}"/>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514959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D678-E69D-4523-957F-8601D614B81A}"/>
              </a:ext>
            </a:extLst>
          </p:cNvPr>
          <p:cNvSpPr>
            <a:spLocks noGrp="1"/>
          </p:cNvSpPr>
          <p:nvPr>
            <p:ph type="title"/>
          </p:nvPr>
        </p:nvSpPr>
        <p:spPr/>
        <p:txBody>
          <a:bodyPr/>
          <a:lstStyle/>
          <a:p>
            <a:r>
              <a:rPr lang="en-US"/>
              <a:t>Instagram Posts Table (mit Shares) | 01.2.34. WDR Lokalzeit - 16 of 20</a:t>
            </a:r>
          </a:p>
        </p:txBody>
      </p:sp>
      <p:graphicFrame>
        <p:nvGraphicFramePr>
          <p:cNvPr id="5" name="Table Placeholder 4">
            <a:extLst>
              <a:ext uri="{FF2B5EF4-FFF2-40B4-BE49-F238E27FC236}">
                <a16:creationId xmlns:a16="http://schemas.microsoft.com/office/drawing/2014/main" id="{16849A3E-840D-46CD-99B6-AAD496074B4E}"/>
              </a:ext>
            </a:extLst>
          </p:cNvPr>
          <p:cNvGraphicFramePr>
            <a:graphicFrameLocks noGrp="1"/>
          </p:cNvGraphicFramePr>
          <p:nvPr>
            <p:ph type="tbl" sz="quarter" idx="13"/>
            <p:extLst>
              <p:ext uri="{D42A27DB-BD31-4B8C-83A1-F6EECF244321}">
                <p14:modId xmlns:p14="http://schemas.microsoft.com/office/powerpoint/2010/main" val="422534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36388439"/>
                    </a:ext>
                  </a:extLst>
                </a:gridCol>
                <a:gridCol w="987552">
                  <a:extLst>
                    <a:ext uri="{9D8B030D-6E8A-4147-A177-3AD203B41FA5}">
                      <a16:colId xmlns:a16="http://schemas.microsoft.com/office/drawing/2014/main" val="2167222066"/>
                    </a:ext>
                  </a:extLst>
                </a:gridCol>
                <a:gridCol w="1316736">
                  <a:extLst>
                    <a:ext uri="{9D8B030D-6E8A-4147-A177-3AD203B41FA5}">
                      <a16:colId xmlns:a16="http://schemas.microsoft.com/office/drawing/2014/main" val="180046844"/>
                    </a:ext>
                  </a:extLst>
                </a:gridCol>
                <a:gridCol w="411480">
                  <a:extLst>
                    <a:ext uri="{9D8B030D-6E8A-4147-A177-3AD203B41FA5}">
                      <a16:colId xmlns:a16="http://schemas.microsoft.com/office/drawing/2014/main" val="3126905287"/>
                    </a:ext>
                  </a:extLst>
                </a:gridCol>
                <a:gridCol w="411480">
                  <a:extLst>
                    <a:ext uri="{9D8B030D-6E8A-4147-A177-3AD203B41FA5}">
                      <a16:colId xmlns:a16="http://schemas.microsoft.com/office/drawing/2014/main" val="1577341895"/>
                    </a:ext>
                  </a:extLst>
                </a:gridCol>
                <a:gridCol w="411480">
                  <a:extLst>
                    <a:ext uri="{9D8B030D-6E8A-4147-A177-3AD203B41FA5}">
                      <a16:colId xmlns:a16="http://schemas.microsoft.com/office/drawing/2014/main" val="2263400019"/>
                    </a:ext>
                  </a:extLst>
                </a:gridCol>
                <a:gridCol w="411480">
                  <a:extLst>
                    <a:ext uri="{9D8B030D-6E8A-4147-A177-3AD203B41FA5}">
                      <a16:colId xmlns:a16="http://schemas.microsoft.com/office/drawing/2014/main" val="87282536"/>
                    </a:ext>
                  </a:extLst>
                </a:gridCol>
                <a:gridCol w="411480">
                  <a:extLst>
                    <a:ext uri="{9D8B030D-6E8A-4147-A177-3AD203B41FA5}">
                      <a16:colId xmlns:a16="http://schemas.microsoft.com/office/drawing/2014/main" val="2753454190"/>
                    </a:ext>
                  </a:extLst>
                </a:gridCol>
                <a:gridCol w="411480">
                  <a:extLst>
                    <a:ext uri="{9D8B030D-6E8A-4147-A177-3AD203B41FA5}">
                      <a16:colId xmlns:a16="http://schemas.microsoft.com/office/drawing/2014/main" val="3576571763"/>
                    </a:ext>
                  </a:extLst>
                </a:gridCol>
                <a:gridCol w="411480">
                  <a:extLst>
                    <a:ext uri="{9D8B030D-6E8A-4147-A177-3AD203B41FA5}">
                      <a16:colId xmlns:a16="http://schemas.microsoft.com/office/drawing/2014/main" val="434512182"/>
                    </a:ext>
                  </a:extLst>
                </a:gridCol>
                <a:gridCol w="411480">
                  <a:extLst>
                    <a:ext uri="{9D8B030D-6E8A-4147-A177-3AD203B41FA5}">
                      <a16:colId xmlns:a16="http://schemas.microsoft.com/office/drawing/2014/main" val="4115532349"/>
                    </a:ext>
                  </a:extLst>
                </a:gridCol>
                <a:gridCol w="411480">
                  <a:extLst>
                    <a:ext uri="{9D8B030D-6E8A-4147-A177-3AD203B41FA5}">
                      <a16:colId xmlns:a16="http://schemas.microsoft.com/office/drawing/2014/main" val="2900884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6777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- 2025-02-19 16:40:00</a:t>
                      </a:r>
                      <a:r>
                        <a:rPr kumimoji="0" lang="de-DE" sz="1000" b="0" i="0" u="none" strike="noStrike" kern="1200" cap="none" spc="0" normalizeH="0" baseline="0" noProof="0">
                          <a:ln>
                            <a:noFill/>
                          </a:ln>
                          <a:solidFill>
                            <a:prstClr val="black"/>
                          </a:solidFill>
                          <a:effectLst/>
                          <a:uLnTx/>
                          <a:uFillTx/>
                          <a:latin typeface="Calibri"/>
                          <a:ea typeface="+mn-ea"/>
                          <a:cs typeface="+mn-cs"/>
                        </a:rPr>
                        <a:t>
 Ein Platz. Ein Team. 1000 Geschichten – dieser Mittwoch ist in Isselhorst ein Stück Heimat. ⚽️
Seit 30 Jahren treffen sich Andreas und die Altherren des FC Isselhorst zum Kicken. Manche können nicht mehr spielen – aber kommen trotzdem. Weil es um mehr geht als Fußball. 💪❤️
🧑‍💻 Autor: Jan-Ole Niermann
#Fußball #Verein #Bolzplatz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https://quintly-eu-image-storage.s3.amazonaws.com/60b0c1ceafa7b1885479f8b118a661a3/d568caaed0372ff97fc993276f5cb300.jpg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12553</a:t>
                      </a:r>
                    </a:p>
                  </a:txBody>
                  <a:tcPr/>
                </a:tc>
                <a:extLst>
                  <a:ext uri="{0D108BD9-81ED-4DB2-BD59-A6C34878D82A}">
                    <a16:rowId xmlns:a16="http://schemas.microsoft.com/office/drawing/2014/main" val="1582716614"/>
                  </a:ext>
                </a:extLst>
              </a:tr>
            </a:tbl>
          </a:graphicData>
        </a:graphic>
      </p:graphicFrame>
      <p:sp>
        <p:nvSpPr>
          <p:cNvPr id="4" name="Text Placeholder 3">
            <a:extLst>
              <a:ext uri="{FF2B5EF4-FFF2-40B4-BE49-F238E27FC236}">
                <a16:creationId xmlns:a16="http://schemas.microsoft.com/office/drawing/2014/main" id="{1C2BDC33-924A-44C4-A822-B641E4161CBD}"/>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785601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588C2-C9C2-493A-AAC5-C71A9B9070BF}"/>
              </a:ext>
            </a:extLst>
          </p:cNvPr>
          <p:cNvSpPr>
            <a:spLocks noGrp="1"/>
          </p:cNvSpPr>
          <p:nvPr>
            <p:ph type="title"/>
          </p:nvPr>
        </p:nvSpPr>
        <p:spPr/>
        <p:txBody>
          <a:bodyPr/>
          <a:lstStyle/>
          <a:p>
            <a:r>
              <a:rPr lang="en-US"/>
              <a:t>Instagram Posts Table (mit Shares) | 01.2.34. WDR Lokalzeit - 17 of 20</a:t>
            </a:r>
          </a:p>
        </p:txBody>
      </p:sp>
      <p:graphicFrame>
        <p:nvGraphicFramePr>
          <p:cNvPr id="5" name="Table Placeholder 4">
            <a:extLst>
              <a:ext uri="{FF2B5EF4-FFF2-40B4-BE49-F238E27FC236}">
                <a16:creationId xmlns:a16="http://schemas.microsoft.com/office/drawing/2014/main" id="{448C071C-2F68-437B-93E9-D61812EC1223}"/>
              </a:ext>
            </a:extLst>
          </p:cNvPr>
          <p:cNvGraphicFramePr>
            <a:graphicFrameLocks noGrp="1"/>
          </p:cNvGraphicFramePr>
          <p:nvPr>
            <p:ph type="tbl" sz="quarter" idx="13"/>
            <p:extLst>
              <p:ext uri="{D42A27DB-BD31-4B8C-83A1-F6EECF244321}">
                <p14:modId xmlns:p14="http://schemas.microsoft.com/office/powerpoint/2010/main" val="3962667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4707694"/>
                    </a:ext>
                  </a:extLst>
                </a:gridCol>
                <a:gridCol w="987552">
                  <a:extLst>
                    <a:ext uri="{9D8B030D-6E8A-4147-A177-3AD203B41FA5}">
                      <a16:colId xmlns:a16="http://schemas.microsoft.com/office/drawing/2014/main" val="1371006415"/>
                    </a:ext>
                  </a:extLst>
                </a:gridCol>
                <a:gridCol w="1316736">
                  <a:extLst>
                    <a:ext uri="{9D8B030D-6E8A-4147-A177-3AD203B41FA5}">
                      <a16:colId xmlns:a16="http://schemas.microsoft.com/office/drawing/2014/main" val="1525502383"/>
                    </a:ext>
                  </a:extLst>
                </a:gridCol>
                <a:gridCol w="411480">
                  <a:extLst>
                    <a:ext uri="{9D8B030D-6E8A-4147-A177-3AD203B41FA5}">
                      <a16:colId xmlns:a16="http://schemas.microsoft.com/office/drawing/2014/main" val="4021408114"/>
                    </a:ext>
                  </a:extLst>
                </a:gridCol>
                <a:gridCol w="411480">
                  <a:extLst>
                    <a:ext uri="{9D8B030D-6E8A-4147-A177-3AD203B41FA5}">
                      <a16:colId xmlns:a16="http://schemas.microsoft.com/office/drawing/2014/main" val="4025860212"/>
                    </a:ext>
                  </a:extLst>
                </a:gridCol>
                <a:gridCol w="411480">
                  <a:extLst>
                    <a:ext uri="{9D8B030D-6E8A-4147-A177-3AD203B41FA5}">
                      <a16:colId xmlns:a16="http://schemas.microsoft.com/office/drawing/2014/main" val="1327743126"/>
                    </a:ext>
                  </a:extLst>
                </a:gridCol>
                <a:gridCol w="411480">
                  <a:extLst>
                    <a:ext uri="{9D8B030D-6E8A-4147-A177-3AD203B41FA5}">
                      <a16:colId xmlns:a16="http://schemas.microsoft.com/office/drawing/2014/main" val="3754748531"/>
                    </a:ext>
                  </a:extLst>
                </a:gridCol>
                <a:gridCol w="411480">
                  <a:extLst>
                    <a:ext uri="{9D8B030D-6E8A-4147-A177-3AD203B41FA5}">
                      <a16:colId xmlns:a16="http://schemas.microsoft.com/office/drawing/2014/main" val="647724461"/>
                    </a:ext>
                  </a:extLst>
                </a:gridCol>
                <a:gridCol w="411480">
                  <a:extLst>
                    <a:ext uri="{9D8B030D-6E8A-4147-A177-3AD203B41FA5}">
                      <a16:colId xmlns:a16="http://schemas.microsoft.com/office/drawing/2014/main" val="49140373"/>
                    </a:ext>
                  </a:extLst>
                </a:gridCol>
                <a:gridCol w="411480">
                  <a:extLst>
                    <a:ext uri="{9D8B030D-6E8A-4147-A177-3AD203B41FA5}">
                      <a16:colId xmlns:a16="http://schemas.microsoft.com/office/drawing/2014/main" val="4180357343"/>
                    </a:ext>
                  </a:extLst>
                </a:gridCol>
                <a:gridCol w="411480">
                  <a:extLst>
                    <a:ext uri="{9D8B030D-6E8A-4147-A177-3AD203B41FA5}">
                      <a16:colId xmlns:a16="http://schemas.microsoft.com/office/drawing/2014/main" val="1447096761"/>
                    </a:ext>
                  </a:extLst>
                </a:gridCol>
                <a:gridCol w="411480">
                  <a:extLst>
                    <a:ext uri="{9D8B030D-6E8A-4147-A177-3AD203B41FA5}">
                      <a16:colId xmlns:a16="http://schemas.microsoft.com/office/drawing/2014/main" val="323641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201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- 2025-02-21 10:10:00</a:t>
                      </a:r>
                      <a:r>
                        <a:rPr kumimoji="0" lang="de-DE" sz="1000" b="0" i="0" u="none" strike="noStrike" kern="1200" cap="none" spc="0" normalizeH="0" baseline="0" noProof="0">
                          <a:ln>
                            <a:noFill/>
                          </a:ln>
                          <a:solidFill>
                            <a:prstClr val="black"/>
                          </a:solidFill>
                          <a:effectLst/>
                          <a:uLnTx/>
                          <a:uFillTx/>
                          <a:latin typeface="Calibri"/>
                          <a:ea typeface="+mn-ea"/>
                          <a:cs typeface="+mn-cs"/>
                        </a:rPr>
                        <a:t>
 In der kalten Jahreszeit nass draußen rumlaufen – das wollen wir Menschen doch auch nicht! 🥶 
Elke aus Münster hatte deshalb die Idee, ihren Hunden nach dem Baden was Flauschiges überzuwerfen: Elke hat Bademäntel für Hunde entwickelt. 🐶 Die näht sie aus Stoffresten, die bei ihrem Job in einer Schneiderei übrig bleiben. 🪡🧵
Wie haltet ihr euch bei Kälte warm? 😌
👩‍💻Autorin: Veerle Seelig  
#Hund #Bademantel #Nähen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https://quintly-eu-image-storage.s3.amazonaws.com/60b0c1ceafa7b1885479f8b118a661a3/b947ef43a0fd19293eec63de664fe21e.jpg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12322</a:t>
                      </a:r>
                    </a:p>
                  </a:txBody>
                  <a:tcPr/>
                </a:tc>
                <a:extLst>
                  <a:ext uri="{0D108BD9-81ED-4DB2-BD59-A6C34878D82A}">
                    <a16:rowId xmlns:a16="http://schemas.microsoft.com/office/drawing/2014/main" val="2123002370"/>
                  </a:ext>
                </a:extLst>
              </a:tr>
            </a:tbl>
          </a:graphicData>
        </a:graphic>
      </p:graphicFrame>
      <p:sp>
        <p:nvSpPr>
          <p:cNvPr id="4" name="Text Placeholder 3">
            <a:extLst>
              <a:ext uri="{FF2B5EF4-FFF2-40B4-BE49-F238E27FC236}">
                <a16:creationId xmlns:a16="http://schemas.microsoft.com/office/drawing/2014/main" id="{B4D9F086-E921-4201-BC15-FDB6FB42CABA}"/>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2885060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A71CF-A9B4-4D75-B6A3-2C39AE7DDDCE}"/>
              </a:ext>
            </a:extLst>
          </p:cNvPr>
          <p:cNvSpPr>
            <a:spLocks noGrp="1"/>
          </p:cNvSpPr>
          <p:nvPr>
            <p:ph type="title"/>
          </p:nvPr>
        </p:nvSpPr>
        <p:spPr/>
        <p:txBody>
          <a:bodyPr/>
          <a:lstStyle/>
          <a:p>
            <a:r>
              <a:rPr lang="en-US"/>
              <a:t>Instagram Posts Table (mit Shares) | 01.2.34. WDR Lokalzeit - 18 of 20</a:t>
            </a:r>
          </a:p>
        </p:txBody>
      </p:sp>
      <p:graphicFrame>
        <p:nvGraphicFramePr>
          <p:cNvPr id="5" name="Table Placeholder 4">
            <a:extLst>
              <a:ext uri="{FF2B5EF4-FFF2-40B4-BE49-F238E27FC236}">
                <a16:creationId xmlns:a16="http://schemas.microsoft.com/office/drawing/2014/main" id="{7B4CF7F7-5006-418D-B2FD-7D827883FA39}"/>
              </a:ext>
            </a:extLst>
          </p:cNvPr>
          <p:cNvGraphicFramePr>
            <a:graphicFrameLocks noGrp="1"/>
          </p:cNvGraphicFramePr>
          <p:nvPr>
            <p:ph type="tbl" sz="quarter" idx="13"/>
            <p:extLst>
              <p:ext uri="{D42A27DB-BD31-4B8C-83A1-F6EECF244321}">
                <p14:modId xmlns:p14="http://schemas.microsoft.com/office/powerpoint/2010/main" val="221829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684757"/>
                    </a:ext>
                  </a:extLst>
                </a:gridCol>
                <a:gridCol w="987552">
                  <a:extLst>
                    <a:ext uri="{9D8B030D-6E8A-4147-A177-3AD203B41FA5}">
                      <a16:colId xmlns:a16="http://schemas.microsoft.com/office/drawing/2014/main" val="3136329165"/>
                    </a:ext>
                  </a:extLst>
                </a:gridCol>
                <a:gridCol w="1316736">
                  <a:extLst>
                    <a:ext uri="{9D8B030D-6E8A-4147-A177-3AD203B41FA5}">
                      <a16:colId xmlns:a16="http://schemas.microsoft.com/office/drawing/2014/main" val="1214351051"/>
                    </a:ext>
                  </a:extLst>
                </a:gridCol>
                <a:gridCol w="411480">
                  <a:extLst>
                    <a:ext uri="{9D8B030D-6E8A-4147-A177-3AD203B41FA5}">
                      <a16:colId xmlns:a16="http://schemas.microsoft.com/office/drawing/2014/main" val="3930360538"/>
                    </a:ext>
                  </a:extLst>
                </a:gridCol>
                <a:gridCol w="411480">
                  <a:extLst>
                    <a:ext uri="{9D8B030D-6E8A-4147-A177-3AD203B41FA5}">
                      <a16:colId xmlns:a16="http://schemas.microsoft.com/office/drawing/2014/main" val="2954155492"/>
                    </a:ext>
                  </a:extLst>
                </a:gridCol>
                <a:gridCol w="411480">
                  <a:extLst>
                    <a:ext uri="{9D8B030D-6E8A-4147-A177-3AD203B41FA5}">
                      <a16:colId xmlns:a16="http://schemas.microsoft.com/office/drawing/2014/main" val="2774699112"/>
                    </a:ext>
                  </a:extLst>
                </a:gridCol>
                <a:gridCol w="411480">
                  <a:extLst>
                    <a:ext uri="{9D8B030D-6E8A-4147-A177-3AD203B41FA5}">
                      <a16:colId xmlns:a16="http://schemas.microsoft.com/office/drawing/2014/main" val="1177161260"/>
                    </a:ext>
                  </a:extLst>
                </a:gridCol>
                <a:gridCol w="411480">
                  <a:extLst>
                    <a:ext uri="{9D8B030D-6E8A-4147-A177-3AD203B41FA5}">
                      <a16:colId xmlns:a16="http://schemas.microsoft.com/office/drawing/2014/main" val="635078288"/>
                    </a:ext>
                  </a:extLst>
                </a:gridCol>
                <a:gridCol w="411480">
                  <a:extLst>
                    <a:ext uri="{9D8B030D-6E8A-4147-A177-3AD203B41FA5}">
                      <a16:colId xmlns:a16="http://schemas.microsoft.com/office/drawing/2014/main" val="3591374936"/>
                    </a:ext>
                  </a:extLst>
                </a:gridCol>
                <a:gridCol w="411480">
                  <a:extLst>
                    <a:ext uri="{9D8B030D-6E8A-4147-A177-3AD203B41FA5}">
                      <a16:colId xmlns:a16="http://schemas.microsoft.com/office/drawing/2014/main" val="2763697337"/>
                    </a:ext>
                  </a:extLst>
                </a:gridCol>
                <a:gridCol w="411480">
                  <a:extLst>
                    <a:ext uri="{9D8B030D-6E8A-4147-A177-3AD203B41FA5}">
                      <a16:colId xmlns:a16="http://schemas.microsoft.com/office/drawing/2014/main" val="2205242768"/>
                    </a:ext>
                  </a:extLst>
                </a:gridCol>
                <a:gridCol w="411480">
                  <a:extLst>
                    <a:ext uri="{9D8B030D-6E8A-4147-A177-3AD203B41FA5}">
                      <a16:colId xmlns:a16="http://schemas.microsoft.com/office/drawing/2014/main" val="342392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0896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- 2025-02-22 14:10:00</a:t>
                      </a:r>
                      <a:r>
                        <a:rPr kumimoji="0" lang="de-DE" sz="1000" b="0" i="0" u="none" strike="noStrike" kern="1200" cap="none" spc="0" normalizeH="0" baseline="0" noProof="0">
                          <a:ln>
                            <a:noFill/>
                          </a:ln>
                          <a:solidFill>
                            <a:prstClr val="black"/>
                          </a:solidFill>
                          <a:effectLst/>
                          <a:uLnTx/>
                          <a:uFillTx/>
                          <a:latin typeface="Calibri"/>
                          <a:ea typeface="+mn-ea"/>
                          <a:cs typeface="+mn-cs"/>
                        </a:rPr>
                        <a:t>
 Patrizia Glück ist Hebamme und Mutter von fünf Kindern. Zwei davon sind Sternenkinder. 💫 So nennt man Kinder, die während oder kurz nach der Schwangerschaft versterben. 
Das zu verarbeiten oder darüber zu reden, ist oft nicht einfach. Das will sie ändern. ✨Zusammen mit einer Trauerbegleiterin und einer Erzieherin eröffnet sie in Wülfrath ein Sternenkinder-Café – von Betroffenen für Betroffene. 🫱🏼‍🫲🏽 
#Sternenkinder #Trauer #Selbsthilfe #Wülfrath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https://quintly-eu-image-storage.s3.amazonaws.com/60b0c1ceafa7b1885479f8b118a661a3/7fb75661e40a7f8d1375244857f7453b.jpg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11898</a:t>
                      </a:r>
                    </a:p>
                  </a:txBody>
                  <a:tcPr/>
                </a:tc>
                <a:extLst>
                  <a:ext uri="{0D108BD9-81ED-4DB2-BD59-A6C34878D82A}">
                    <a16:rowId xmlns:a16="http://schemas.microsoft.com/office/drawing/2014/main" val="2271418042"/>
                  </a:ext>
                </a:extLst>
              </a:tr>
            </a:tbl>
          </a:graphicData>
        </a:graphic>
      </p:graphicFrame>
      <p:sp>
        <p:nvSpPr>
          <p:cNvPr id="4" name="Text Placeholder 3">
            <a:extLst>
              <a:ext uri="{FF2B5EF4-FFF2-40B4-BE49-F238E27FC236}">
                <a16:creationId xmlns:a16="http://schemas.microsoft.com/office/drawing/2014/main" id="{CDF11309-54F3-4914-8BF5-A06829873666}"/>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2313554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689D-B2EE-458E-B9BA-BD7860A2A0EC}"/>
              </a:ext>
            </a:extLst>
          </p:cNvPr>
          <p:cNvSpPr>
            <a:spLocks noGrp="1"/>
          </p:cNvSpPr>
          <p:nvPr>
            <p:ph type="title"/>
          </p:nvPr>
        </p:nvSpPr>
        <p:spPr/>
        <p:txBody>
          <a:bodyPr/>
          <a:lstStyle/>
          <a:p>
            <a:r>
              <a:rPr lang="en-US"/>
              <a:t>Instagram Posts Table (mit Shares) | 01.2.34. WDR Lokalzeit - 19 of 20</a:t>
            </a:r>
          </a:p>
        </p:txBody>
      </p:sp>
      <p:graphicFrame>
        <p:nvGraphicFramePr>
          <p:cNvPr id="5" name="Table Placeholder 4">
            <a:extLst>
              <a:ext uri="{FF2B5EF4-FFF2-40B4-BE49-F238E27FC236}">
                <a16:creationId xmlns:a16="http://schemas.microsoft.com/office/drawing/2014/main" id="{7FDA7E87-73CC-4760-9AA1-8D8E4B545C61}"/>
              </a:ext>
            </a:extLst>
          </p:cNvPr>
          <p:cNvGraphicFramePr>
            <a:graphicFrameLocks noGrp="1"/>
          </p:cNvGraphicFramePr>
          <p:nvPr>
            <p:ph type="tbl" sz="quarter" idx="13"/>
            <p:extLst>
              <p:ext uri="{D42A27DB-BD31-4B8C-83A1-F6EECF244321}">
                <p14:modId xmlns:p14="http://schemas.microsoft.com/office/powerpoint/2010/main" val="3474285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92339530"/>
                    </a:ext>
                  </a:extLst>
                </a:gridCol>
                <a:gridCol w="987552">
                  <a:extLst>
                    <a:ext uri="{9D8B030D-6E8A-4147-A177-3AD203B41FA5}">
                      <a16:colId xmlns:a16="http://schemas.microsoft.com/office/drawing/2014/main" val="2367015349"/>
                    </a:ext>
                  </a:extLst>
                </a:gridCol>
                <a:gridCol w="1316736">
                  <a:extLst>
                    <a:ext uri="{9D8B030D-6E8A-4147-A177-3AD203B41FA5}">
                      <a16:colId xmlns:a16="http://schemas.microsoft.com/office/drawing/2014/main" val="1014901717"/>
                    </a:ext>
                  </a:extLst>
                </a:gridCol>
                <a:gridCol w="411480">
                  <a:extLst>
                    <a:ext uri="{9D8B030D-6E8A-4147-A177-3AD203B41FA5}">
                      <a16:colId xmlns:a16="http://schemas.microsoft.com/office/drawing/2014/main" val="3107365794"/>
                    </a:ext>
                  </a:extLst>
                </a:gridCol>
                <a:gridCol w="411480">
                  <a:extLst>
                    <a:ext uri="{9D8B030D-6E8A-4147-A177-3AD203B41FA5}">
                      <a16:colId xmlns:a16="http://schemas.microsoft.com/office/drawing/2014/main" val="3611764266"/>
                    </a:ext>
                  </a:extLst>
                </a:gridCol>
                <a:gridCol w="411480">
                  <a:extLst>
                    <a:ext uri="{9D8B030D-6E8A-4147-A177-3AD203B41FA5}">
                      <a16:colId xmlns:a16="http://schemas.microsoft.com/office/drawing/2014/main" val="3852130303"/>
                    </a:ext>
                  </a:extLst>
                </a:gridCol>
                <a:gridCol w="411480">
                  <a:extLst>
                    <a:ext uri="{9D8B030D-6E8A-4147-A177-3AD203B41FA5}">
                      <a16:colId xmlns:a16="http://schemas.microsoft.com/office/drawing/2014/main" val="2821959731"/>
                    </a:ext>
                  </a:extLst>
                </a:gridCol>
                <a:gridCol w="411480">
                  <a:extLst>
                    <a:ext uri="{9D8B030D-6E8A-4147-A177-3AD203B41FA5}">
                      <a16:colId xmlns:a16="http://schemas.microsoft.com/office/drawing/2014/main" val="2753686198"/>
                    </a:ext>
                  </a:extLst>
                </a:gridCol>
                <a:gridCol w="411480">
                  <a:extLst>
                    <a:ext uri="{9D8B030D-6E8A-4147-A177-3AD203B41FA5}">
                      <a16:colId xmlns:a16="http://schemas.microsoft.com/office/drawing/2014/main" val="604418132"/>
                    </a:ext>
                  </a:extLst>
                </a:gridCol>
                <a:gridCol w="411480">
                  <a:extLst>
                    <a:ext uri="{9D8B030D-6E8A-4147-A177-3AD203B41FA5}">
                      <a16:colId xmlns:a16="http://schemas.microsoft.com/office/drawing/2014/main" val="1466113448"/>
                    </a:ext>
                  </a:extLst>
                </a:gridCol>
                <a:gridCol w="411480">
                  <a:extLst>
                    <a:ext uri="{9D8B030D-6E8A-4147-A177-3AD203B41FA5}">
                      <a16:colId xmlns:a16="http://schemas.microsoft.com/office/drawing/2014/main" val="1079718220"/>
                    </a:ext>
                  </a:extLst>
                </a:gridCol>
                <a:gridCol w="411480">
                  <a:extLst>
                    <a:ext uri="{9D8B030D-6E8A-4147-A177-3AD203B41FA5}">
                      <a16:colId xmlns:a16="http://schemas.microsoft.com/office/drawing/2014/main" val="58659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28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- 2025-02-18 09:34:44</a:t>
                      </a:r>
                      <a:r>
                        <a:rPr kumimoji="0" lang="de-DE" sz="1000" b="0" i="0" u="none" strike="noStrike" kern="1200" cap="none" spc="0" normalizeH="0" baseline="0" noProof="0">
                          <a:ln>
                            <a:noFill/>
                          </a:ln>
                          <a:solidFill>
                            <a:prstClr val="black"/>
                          </a:solidFill>
                          <a:effectLst/>
                          <a:uLnTx/>
                          <a:uFillTx/>
                          <a:latin typeface="Calibri"/>
                          <a:ea typeface="+mn-ea"/>
                          <a:cs typeface="+mn-cs"/>
                        </a:rPr>
                        <a:t>
 Der beste Zauberer Deutschlands... führt ein Doppelleben? 🔮 
Volker Lohmann pendelt zwischen Borken und Bühne. Eine ganz große Rolle spielen dabei nicht nur Zauber- sondern auch chemische Formeln. 🤫🧪 
Rund 30 Jahre Bühnenerfahrung hat Volker alias “Max Muto”. Er zaubert nicht nur auf der großen Bühne, sondern auch in der Schule. Volker ist nämlich hauptberuflich Lehrer am Gymnasium in Borken und unterrichtet Naturwissenschaft. Im Chemiekurs “SimsalaBÄM” wird aber auch regelmäßig gezaubert und Volker kann die beiden Leidenschaften miteinander verbinden. 
Im Moment bereitet sich Volker für das nächste Abenteuer vor: In diesem Jahr fährt er zur Weltmeisterschaft für Zauberkunst nach Turin in Italien! 👏🏽
👨🏼‍💻 Autorin: Lisa Wissing 
#Zauberer #Magie #Magic #Zauberkunst #Schule #Borken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https://quintly-eu-image-storage.s3.amazonaws.com/60b0c1ceafa7b1885479f8b118a661a3/4f7b12b988358a92413ce6eeeb51f9fd.jpg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10490</a:t>
                      </a:r>
                    </a:p>
                  </a:txBody>
                  <a:tcPr/>
                </a:tc>
                <a:extLst>
                  <a:ext uri="{0D108BD9-81ED-4DB2-BD59-A6C34878D82A}">
                    <a16:rowId xmlns:a16="http://schemas.microsoft.com/office/drawing/2014/main" val="3939919381"/>
                  </a:ext>
                </a:extLst>
              </a:tr>
            </a:tbl>
          </a:graphicData>
        </a:graphic>
      </p:graphicFrame>
      <p:sp>
        <p:nvSpPr>
          <p:cNvPr id="4" name="Text Placeholder 3">
            <a:extLst>
              <a:ext uri="{FF2B5EF4-FFF2-40B4-BE49-F238E27FC236}">
                <a16:creationId xmlns:a16="http://schemas.microsoft.com/office/drawing/2014/main" id="{74A83316-1A35-4A47-9A98-019947F65740}"/>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3511878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F994D-C879-4593-917D-CEF4A2ACB3F5}"/>
              </a:ext>
            </a:extLst>
          </p:cNvPr>
          <p:cNvSpPr>
            <a:spLocks noGrp="1"/>
          </p:cNvSpPr>
          <p:nvPr>
            <p:ph type="title"/>
          </p:nvPr>
        </p:nvSpPr>
        <p:spPr/>
        <p:txBody>
          <a:bodyPr/>
          <a:lstStyle/>
          <a:p>
            <a:r>
              <a:rPr lang="en-US"/>
              <a:t>Instagram Posts Table (mit Shares) | 01.2.34. WDR Lokalzeit - 20 of 20</a:t>
            </a:r>
          </a:p>
        </p:txBody>
      </p:sp>
      <p:graphicFrame>
        <p:nvGraphicFramePr>
          <p:cNvPr id="5" name="Table Placeholder 4">
            <a:extLst>
              <a:ext uri="{FF2B5EF4-FFF2-40B4-BE49-F238E27FC236}">
                <a16:creationId xmlns:a16="http://schemas.microsoft.com/office/drawing/2014/main" id="{E21525F2-DF98-451A-A782-DE204270021E}"/>
              </a:ext>
            </a:extLst>
          </p:cNvPr>
          <p:cNvGraphicFramePr>
            <a:graphicFrameLocks noGrp="1"/>
          </p:cNvGraphicFramePr>
          <p:nvPr>
            <p:ph type="tbl" sz="quarter" idx="13"/>
            <p:extLst>
              <p:ext uri="{D42A27DB-BD31-4B8C-83A1-F6EECF244321}">
                <p14:modId xmlns:p14="http://schemas.microsoft.com/office/powerpoint/2010/main" val="2025088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6331612"/>
                    </a:ext>
                  </a:extLst>
                </a:gridCol>
                <a:gridCol w="987552">
                  <a:extLst>
                    <a:ext uri="{9D8B030D-6E8A-4147-A177-3AD203B41FA5}">
                      <a16:colId xmlns:a16="http://schemas.microsoft.com/office/drawing/2014/main" val="624017185"/>
                    </a:ext>
                  </a:extLst>
                </a:gridCol>
                <a:gridCol w="1316736">
                  <a:extLst>
                    <a:ext uri="{9D8B030D-6E8A-4147-A177-3AD203B41FA5}">
                      <a16:colId xmlns:a16="http://schemas.microsoft.com/office/drawing/2014/main" val="486291765"/>
                    </a:ext>
                  </a:extLst>
                </a:gridCol>
                <a:gridCol w="411480">
                  <a:extLst>
                    <a:ext uri="{9D8B030D-6E8A-4147-A177-3AD203B41FA5}">
                      <a16:colId xmlns:a16="http://schemas.microsoft.com/office/drawing/2014/main" val="3140835556"/>
                    </a:ext>
                  </a:extLst>
                </a:gridCol>
                <a:gridCol w="411480">
                  <a:extLst>
                    <a:ext uri="{9D8B030D-6E8A-4147-A177-3AD203B41FA5}">
                      <a16:colId xmlns:a16="http://schemas.microsoft.com/office/drawing/2014/main" val="1030639079"/>
                    </a:ext>
                  </a:extLst>
                </a:gridCol>
                <a:gridCol w="411480">
                  <a:extLst>
                    <a:ext uri="{9D8B030D-6E8A-4147-A177-3AD203B41FA5}">
                      <a16:colId xmlns:a16="http://schemas.microsoft.com/office/drawing/2014/main" val="1304666929"/>
                    </a:ext>
                  </a:extLst>
                </a:gridCol>
                <a:gridCol w="411480">
                  <a:extLst>
                    <a:ext uri="{9D8B030D-6E8A-4147-A177-3AD203B41FA5}">
                      <a16:colId xmlns:a16="http://schemas.microsoft.com/office/drawing/2014/main" val="1854128976"/>
                    </a:ext>
                  </a:extLst>
                </a:gridCol>
                <a:gridCol w="411480">
                  <a:extLst>
                    <a:ext uri="{9D8B030D-6E8A-4147-A177-3AD203B41FA5}">
                      <a16:colId xmlns:a16="http://schemas.microsoft.com/office/drawing/2014/main" val="2426258420"/>
                    </a:ext>
                  </a:extLst>
                </a:gridCol>
                <a:gridCol w="411480">
                  <a:extLst>
                    <a:ext uri="{9D8B030D-6E8A-4147-A177-3AD203B41FA5}">
                      <a16:colId xmlns:a16="http://schemas.microsoft.com/office/drawing/2014/main" val="2455764614"/>
                    </a:ext>
                  </a:extLst>
                </a:gridCol>
                <a:gridCol w="411480">
                  <a:extLst>
                    <a:ext uri="{9D8B030D-6E8A-4147-A177-3AD203B41FA5}">
                      <a16:colId xmlns:a16="http://schemas.microsoft.com/office/drawing/2014/main" val="3620329168"/>
                    </a:ext>
                  </a:extLst>
                </a:gridCol>
                <a:gridCol w="411480">
                  <a:extLst>
                    <a:ext uri="{9D8B030D-6E8A-4147-A177-3AD203B41FA5}">
                      <a16:colId xmlns:a16="http://schemas.microsoft.com/office/drawing/2014/main" val="777732665"/>
                    </a:ext>
                  </a:extLst>
                </a:gridCol>
                <a:gridCol w="411480">
                  <a:extLst>
                    <a:ext uri="{9D8B030D-6E8A-4147-A177-3AD203B41FA5}">
                      <a16:colId xmlns:a16="http://schemas.microsoft.com/office/drawing/2014/main" val="101384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491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- 2025-02-18 16:40:00</a:t>
                      </a:r>
                      <a:r>
                        <a:rPr kumimoji="0" lang="en-US" sz="1000" b="0" i="0" u="none" strike="noStrike" kern="1200" cap="none" spc="0" normalizeH="0" baseline="0" noProof="0">
                          <a:ln>
                            <a:noFill/>
                          </a:ln>
                          <a:solidFill>
                            <a:prstClr val="black"/>
                          </a:solidFill>
                          <a:effectLst/>
                          <a:uLnTx/>
                          <a:uFillTx/>
                          <a:latin typeface="Calibri"/>
                          <a:ea typeface="+mn-ea"/>
                          <a:cs typeface="+mn-cs"/>
                        </a:rPr>
                        <a:t>
 Superfood aus Dortmunds kleinster Farm. 🌱 
René Papier ist Stadtfarmer mit großer Vision: In seiner Indoor-Farm wachsen Microgreens mit bis zu 40-mal mehr Nährstoffen als normales Gemüse – direkt in der City, ohne lange Transportwege!
👩‍💻 Autorin: Kristin Trüb 
#VerticalFarming #Nachhaltigkeit #ZukunftDerLandwirtschaft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https://quintly-eu-image-storage.s3.amazonaws.com/60b0c1ceafa7b1885479f8b118a661a3/01b736e73788a789dc8ee0664f18a59e.jpg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8315</a:t>
                      </a:r>
                    </a:p>
                  </a:txBody>
                  <a:tcPr/>
                </a:tc>
                <a:extLst>
                  <a:ext uri="{0D108BD9-81ED-4DB2-BD59-A6C34878D82A}">
                    <a16:rowId xmlns:a16="http://schemas.microsoft.com/office/drawing/2014/main" val="4166717815"/>
                  </a:ext>
                </a:extLst>
              </a:tr>
            </a:tbl>
          </a:graphicData>
        </a:graphic>
      </p:graphicFrame>
      <p:sp>
        <p:nvSpPr>
          <p:cNvPr id="4" name="Text Placeholder 3">
            <a:extLst>
              <a:ext uri="{FF2B5EF4-FFF2-40B4-BE49-F238E27FC236}">
                <a16:creationId xmlns:a16="http://schemas.microsoft.com/office/drawing/2014/main" id="{0260E4D5-1D88-4C77-934D-9EB67772990E}"/>
              </a:ext>
            </a:extLst>
          </p:cNvPr>
          <p:cNvSpPr>
            <a:spLocks noGrp="1"/>
          </p:cNvSpPr>
          <p:nvPr>
            <p:ph type="body" sz="quarter" idx="14"/>
          </p:nvPr>
        </p:nvSpPr>
        <p:spPr/>
        <p:txBody>
          <a:bodyPr/>
          <a:lstStyle/>
          <a:p>
            <a:r>
              <a:rPr lang="en-US"/>
              <a:t>17/02/2025 - 23/02/2025</a:t>
            </a:r>
          </a:p>
        </p:txBody>
      </p:sp>
    </p:spTree>
    <p:extLst>
      <p:ext uri="{BB962C8B-B14F-4D97-AF65-F5344CB8AC3E}">
        <p14:creationId xmlns:p14="http://schemas.microsoft.com/office/powerpoint/2010/main" val="13265209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3634</Words>
  <Application>Microsoft Office PowerPoint</Application>
  <PresentationFormat>On-screen Show (4:3)</PresentationFormat>
  <Paragraphs>508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Instagram Posts Table (mit Shares) | 01.2.34. WDR Lokalzeit - 1 of 20</vt:lpstr>
      <vt:lpstr>Instagram Posts Table (mit Shares) | 01.2.34. WDR Lokalzeit - 2 of 20</vt:lpstr>
      <vt:lpstr>Instagram Posts Table (mit Shares) | 01.2.34. WDR Lokalzeit - 3 of 20</vt:lpstr>
      <vt:lpstr>Instagram Posts Table (mit Shares) | 01.2.34. WDR Lokalzeit - 4 of 20</vt:lpstr>
      <vt:lpstr>Instagram Posts Table (mit Shares) | 01.2.34. WDR Lokalzeit - 5 of 20</vt:lpstr>
      <vt:lpstr>Instagram Posts Table (mit Shares) | 01.2.34. WDR Lokalzeit - 6 of 20</vt:lpstr>
      <vt:lpstr>Instagram Posts Table (mit Shares) | 01.2.34. WDR Lokalzeit - 7 of 20</vt:lpstr>
      <vt:lpstr>Instagram Posts Table (mit Shares) | 01.2.34. WDR Lokalzeit - 8 of 20</vt:lpstr>
      <vt:lpstr>Instagram Posts Table (mit Shares) | 01.2.34. WDR Lokalzeit - 9 of 20</vt:lpstr>
      <vt:lpstr>Instagram Posts Table (mit Shares) | 01.2.34. WDR Lokalzeit - 10 of 20</vt:lpstr>
      <vt:lpstr>Instagram Posts Table (mit Shares) | 01.2.34. WDR Lokalzeit - 11 of 20</vt:lpstr>
      <vt:lpstr>Instagram Posts Table (mit Shares) | 01.2.34. WDR Lokalzeit - 12 of 20</vt:lpstr>
      <vt:lpstr>Instagram Posts Table (mit Shares) | 01.2.34. WDR Lokalzeit - 13 of 20</vt:lpstr>
      <vt:lpstr>Instagram Posts Table (mit Shares) | 01.2.34. WDR Lokalzeit - 14 of 20</vt:lpstr>
      <vt:lpstr>Instagram Posts Table (mit Shares) | 01.2.34. WDR Lokalzeit - 15 of 20</vt:lpstr>
      <vt:lpstr>Instagram Posts Table (mit Shares) | 01.2.34. WDR Lokalzeit - 16 of 20</vt:lpstr>
      <vt:lpstr>Instagram Posts Table (mit Shares) | 01.2.34. WDR Lokalzeit - 17 of 20</vt:lpstr>
      <vt:lpstr>Instagram Posts Table (mit Shares) | 01.2.34. WDR Lokalzeit - 18 of 20</vt:lpstr>
      <vt:lpstr>Instagram Posts Table (mit Shares) | 01.2.34. WDR Lokalzeit - 19 of 20</vt:lpstr>
      <vt:lpstr>Instagram Posts Table (mit Shares) | 01.2.34. WDR Lokalzeit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01.2.34. WDR Lokalzeit - 1 of 20</dc:title>
  <dc:creator>Frederik Born</dc:creator>
  <cp:lastModifiedBy>Frederik Born</cp:lastModifiedBy>
  <cp:revision>1</cp:revision>
  <dcterms:created xsi:type="dcterms:W3CDTF">2025-02-25T12:14:10Z</dcterms:created>
  <dcterms:modified xsi:type="dcterms:W3CDTF">2025-02-25T12:17:04Z</dcterms:modified>
</cp:coreProperties>
</file>