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5F448-8714-426B-9E6C-66F40FEFF79B}"/>
              </a:ext>
            </a:extLst>
          </p:cNvPr>
          <p:cNvSpPr>
            <a:spLocks noGrp="1"/>
          </p:cNvSpPr>
          <p:nvPr>
            <p:ph type="title"/>
          </p:nvPr>
        </p:nvSpPr>
        <p:spPr/>
        <p:txBody>
          <a:bodyPr/>
          <a:lstStyle/>
          <a:p>
            <a:r>
              <a:rPr lang="en-US"/>
              <a:t>Instagram Posts Table (mit Shares) | lokalzeit - 1 of 19</a:t>
            </a:r>
          </a:p>
        </p:txBody>
      </p:sp>
      <p:graphicFrame>
        <p:nvGraphicFramePr>
          <p:cNvPr id="5" name="Table Placeholder 4">
            <a:extLst>
              <a:ext uri="{FF2B5EF4-FFF2-40B4-BE49-F238E27FC236}">
                <a16:creationId xmlns:a16="http://schemas.microsoft.com/office/drawing/2014/main" id="{77A82378-F0AD-42C3-8584-E4FBBD4F08D5}"/>
              </a:ext>
            </a:extLst>
          </p:cNvPr>
          <p:cNvGraphicFramePr>
            <a:graphicFrameLocks noGrp="1"/>
          </p:cNvGraphicFramePr>
          <p:nvPr>
            <p:ph type="tbl" sz="quarter" idx="13"/>
            <p:extLst>
              <p:ext uri="{D42A27DB-BD31-4B8C-83A1-F6EECF244321}">
                <p14:modId xmlns:p14="http://schemas.microsoft.com/office/powerpoint/2010/main" val="2793558312"/>
              </p:ext>
            </p:extLst>
          </p:nvPr>
        </p:nvGraphicFramePr>
        <p:xfrm>
          <a:off x="457200" y="1731963"/>
          <a:ext cx="7982712" cy="8534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8348852"/>
                    </a:ext>
                  </a:extLst>
                </a:gridCol>
                <a:gridCol w="658368">
                  <a:extLst>
                    <a:ext uri="{9D8B030D-6E8A-4147-A177-3AD203B41FA5}">
                      <a16:colId xmlns:a16="http://schemas.microsoft.com/office/drawing/2014/main" val="2908956453"/>
                    </a:ext>
                  </a:extLst>
                </a:gridCol>
                <a:gridCol w="658368">
                  <a:extLst>
                    <a:ext uri="{9D8B030D-6E8A-4147-A177-3AD203B41FA5}">
                      <a16:colId xmlns:a16="http://schemas.microsoft.com/office/drawing/2014/main" val="1735882828"/>
                    </a:ext>
                  </a:extLst>
                </a:gridCol>
                <a:gridCol w="658368">
                  <a:extLst>
                    <a:ext uri="{9D8B030D-6E8A-4147-A177-3AD203B41FA5}">
                      <a16:colId xmlns:a16="http://schemas.microsoft.com/office/drawing/2014/main" val="2389762910"/>
                    </a:ext>
                  </a:extLst>
                </a:gridCol>
                <a:gridCol w="658368">
                  <a:extLst>
                    <a:ext uri="{9D8B030D-6E8A-4147-A177-3AD203B41FA5}">
                      <a16:colId xmlns:a16="http://schemas.microsoft.com/office/drawing/2014/main" val="1444957016"/>
                    </a:ext>
                  </a:extLst>
                </a:gridCol>
                <a:gridCol w="658368">
                  <a:extLst>
                    <a:ext uri="{9D8B030D-6E8A-4147-A177-3AD203B41FA5}">
                      <a16:colId xmlns:a16="http://schemas.microsoft.com/office/drawing/2014/main" val="1854807958"/>
                    </a:ext>
                  </a:extLst>
                </a:gridCol>
                <a:gridCol w="658368">
                  <a:extLst>
                    <a:ext uri="{9D8B030D-6E8A-4147-A177-3AD203B41FA5}">
                      <a16:colId xmlns:a16="http://schemas.microsoft.com/office/drawing/2014/main" val="2185132109"/>
                    </a:ext>
                  </a:extLst>
                </a:gridCol>
                <a:gridCol w="658368">
                  <a:extLst>
                    <a:ext uri="{9D8B030D-6E8A-4147-A177-3AD203B41FA5}">
                      <a16:colId xmlns:a16="http://schemas.microsoft.com/office/drawing/2014/main" val="2879794659"/>
                    </a:ext>
                  </a:extLst>
                </a:gridCol>
                <a:gridCol w="658368">
                  <a:extLst>
                    <a:ext uri="{9D8B030D-6E8A-4147-A177-3AD203B41FA5}">
                      <a16:colId xmlns:a16="http://schemas.microsoft.com/office/drawing/2014/main" val="2577371897"/>
                    </a:ext>
                  </a:extLst>
                </a:gridCol>
                <a:gridCol w="658368">
                  <a:extLst>
                    <a:ext uri="{9D8B030D-6E8A-4147-A177-3AD203B41FA5}">
                      <a16:colId xmlns:a16="http://schemas.microsoft.com/office/drawing/2014/main" val="4286356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16367205"/>
                  </a:ext>
                </a:extLst>
              </a:tr>
            </a:tbl>
          </a:graphicData>
        </a:graphic>
      </p:graphicFrame>
      <p:sp>
        <p:nvSpPr>
          <p:cNvPr id="4" name="Text Placeholder 3">
            <a:extLst>
              <a:ext uri="{FF2B5EF4-FFF2-40B4-BE49-F238E27FC236}">
                <a16:creationId xmlns:a16="http://schemas.microsoft.com/office/drawing/2014/main" id="{612EF63B-7091-4188-BEAF-F2A768E9C2E6}"/>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580921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93ED1-A377-4704-9703-CF9FBD142F16}"/>
              </a:ext>
            </a:extLst>
          </p:cNvPr>
          <p:cNvSpPr>
            <a:spLocks noGrp="1"/>
          </p:cNvSpPr>
          <p:nvPr>
            <p:ph type="title"/>
          </p:nvPr>
        </p:nvSpPr>
        <p:spPr/>
        <p:txBody>
          <a:bodyPr/>
          <a:lstStyle/>
          <a:p>
            <a:r>
              <a:rPr lang="en-US"/>
              <a:t>Instagram Posts Table (mit Shares) | lokalzeit - 2 of 19</a:t>
            </a:r>
          </a:p>
        </p:txBody>
      </p:sp>
      <p:graphicFrame>
        <p:nvGraphicFramePr>
          <p:cNvPr id="5" name="Table Placeholder 4">
            <a:extLst>
              <a:ext uri="{FF2B5EF4-FFF2-40B4-BE49-F238E27FC236}">
                <a16:creationId xmlns:a16="http://schemas.microsoft.com/office/drawing/2014/main" id="{BA468077-D10D-445C-AFDD-5D26791AE25D}"/>
              </a:ext>
            </a:extLst>
          </p:cNvPr>
          <p:cNvGraphicFramePr>
            <a:graphicFrameLocks noGrp="1"/>
          </p:cNvGraphicFramePr>
          <p:nvPr>
            <p:ph type="tbl" sz="quarter" idx="13"/>
            <p:extLst>
              <p:ext uri="{D42A27DB-BD31-4B8C-83A1-F6EECF244321}">
                <p14:modId xmlns:p14="http://schemas.microsoft.com/office/powerpoint/2010/main" val="1304442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6180184"/>
                    </a:ext>
                  </a:extLst>
                </a:gridCol>
                <a:gridCol w="658368">
                  <a:extLst>
                    <a:ext uri="{9D8B030D-6E8A-4147-A177-3AD203B41FA5}">
                      <a16:colId xmlns:a16="http://schemas.microsoft.com/office/drawing/2014/main" val="1320143061"/>
                    </a:ext>
                  </a:extLst>
                </a:gridCol>
                <a:gridCol w="658368">
                  <a:extLst>
                    <a:ext uri="{9D8B030D-6E8A-4147-A177-3AD203B41FA5}">
                      <a16:colId xmlns:a16="http://schemas.microsoft.com/office/drawing/2014/main" val="1814303808"/>
                    </a:ext>
                  </a:extLst>
                </a:gridCol>
                <a:gridCol w="658368">
                  <a:extLst>
                    <a:ext uri="{9D8B030D-6E8A-4147-A177-3AD203B41FA5}">
                      <a16:colId xmlns:a16="http://schemas.microsoft.com/office/drawing/2014/main" val="2057967092"/>
                    </a:ext>
                  </a:extLst>
                </a:gridCol>
                <a:gridCol w="658368">
                  <a:extLst>
                    <a:ext uri="{9D8B030D-6E8A-4147-A177-3AD203B41FA5}">
                      <a16:colId xmlns:a16="http://schemas.microsoft.com/office/drawing/2014/main" val="3860932000"/>
                    </a:ext>
                  </a:extLst>
                </a:gridCol>
                <a:gridCol w="658368">
                  <a:extLst>
                    <a:ext uri="{9D8B030D-6E8A-4147-A177-3AD203B41FA5}">
                      <a16:colId xmlns:a16="http://schemas.microsoft.com/office/drawing/2014/main" val="4187509756"/>
                    </a:ext>
                  </a:extLst>
                </a:gridCol>
                <a:gridCol w="658368">
                  <a:extLst>
                    <a:ext uri="{9D8B030D-6E8A-4147-A177-3AD203B41FA5}">
                      <a16:colId xmlns:a16="http://schemas.microsoft.com/office/drawing/2014/main" val="3454017787"/>
                    </a:ext>
                  </a:extLst>
                </a:gridCol>
                <a:gridCol w="658368">
                  <a:extLst>
                    <a:ext uri="{9D8B030D-6E8A-4147-A177-3AD203B41FA5}">
                      <a16:colId xmlns:a16="http://schemas.microsoft.com/office/drawing/2014/main" val="3994214378"/>
                    </a:ext>
                  </a:extLst>
                </a:gridCol>
                <a:gridCol w="658368">
                  <a:extLst>
                    <a:ext uri="{9D8B030D-6E8A-4147-A177-3AD203B41FA5}">
                      <a16:colId xmlns:a16="http://schemas.microsoft.com/office/drawing/2014/main" val="1391918768"/>
                    </a:ext>
                  </a:extLst>
                </a:gridCol>
                <a:gridCol w="658368">
                  <a:extLst>
                    <a:ext uri="{9D8B030D-6E8A-4147-A177-3AD203B41FA5}">
                      <a16:colId xmlns:a16="http://schemas.microsoft.com/office/drawing/2014/main" val="1314365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105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- 2025-02-13 10:31:49</a:t>
                      </a:r>
                      <a:r>
                        <a:rPr kumimoji="0" lang="de-DE" sz="1000" b="0" i="0" u="none" strike="noStrike" kern="1200" cap="none" spc="0" normalizeH="0" baseline="0" noProof="0">
                          <a:ln>
                            <a:noFill/>
                          </a:ln>
                          <a:solidFill>
                            <a:prstClr val="black"/>
                          </a:solidFill>
                          <a:effectLst/>
                          <a:uLnTx/>
                          <a:uFillTx/>
                          <a:latin typeface="Calibri"/>
                          <a:ea typeface="+mn-ea"/>
                          <a:cs typeface="+mn-cs"/>
                        </a:rPr>
                        <a:t>
 Dreckige Schulklos? Nicht an der Marienschule in Bonn! Hier hat Hausmeisterin Masha das Thema Sauberkeit zu ihrer Mission gemacht.
Mit regelmäßigen Kontrollen sorgt sie dafür, dass sich alle wohlfühlen – und das mit Erfolg: Die Schülerinnen und Schüler sagen, sie gehen jetzt wieder ohne Angst auf die Toiletten! 🧼✨
Doch Masha geht noch weiter: Gemeinsam mit den Kindern räumt sie den Schulhof auf, vermittelt Werte fürs Leben und hat immer ein Auge auf ihre Schützlinge – streng, aber herzlich. ❤💪 „Viele Hände, schnelles Ende“, ist ihr Motto, und selbst der Schulleiter ist begeistert von ihrem Engagement. 🙌
👩🏼‍💻Autorin: Gisela Hartmann
#Gamechanger #Schulklo #Sauberkeit #eklig #SauberkeitMitHerz #Bonn #NRW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2225354</a:t>
                      </a:r>
                    </a:p>
                  </a:txBody>
                  <a:tcPr/>
                </a:tc>
                <a:extLst>
                  <a:ext uri="{0D108BD9-81ED-4DB2-BD59-A6C34878D82A}">
                    <a16:rowId xmlns:a16="http://schemas.microsoft.com/office/drawing/2014/main" val="3021501793"/>
                  </a:ext>
                </a:extLst>
              </a:tr>
            </a:tbl>
          </a:graphicData>
        </a:graphic>
      </p:graphicFrame>
      <p:sp>
        <p:nvSpPr>
          <p:cNvPr id="4" name="Text Placeholder 3">
            <a:extLst>
              <a:ext uri="{FF2B5EF4-FFF2-40B4-BE49-F238E27FC236}">
                <a16:creationId xmlns:a16="http://schemas.microsoft.com/office/drawing/2014/main" id="{5B9FD9BD-38A8-40C3-B737-9C116B598427}"/>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579677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40134-07BC-47CF-BCDC-8AE99DF061AF}"/>
              </a:ext>
            </a:extLst>
          </p:cNvPr>
          <p:cNvSpPr>
            <a:spLocks noGrp="1"/>
          </p:cNvSpPr>
          <p:nvPr>
            <p:ph type="title"/>
          </p:nvPr>
        </p:nvSpPr>
        <p:spPr/>
        <p:txBody>
          <a:bodyPr/>
          <a:lstStyle/>
          <a:p>
            <a:r>
              <a:rPr lang="en-US"/>
              <a:t>Instagram Posts Table (mit Shares) | lokalzeit - 3 of 19</a:t>
            </a:r>
          </a:p>
        </p:txBody>
      </p:sp>
      <p:graphicFrame>
        <p:nvGraphicFramePr>
          <p:cNvPr id="5" name="Table Placeholder 4">
            <a:extLst>
              <a:ext uri="{FF2B5EF4-FFF2-40B4-BE49-F238E27FC236}">
                <a16:creationId xmlns:a16="http://schemas.microsoft.com/office/drawing/2014/main" id="{8B538FD5-0705-4783-96FB-1D61219FDC33}"/>
              </a:ext>
            </a:extLst>
          </p:cNvPr>
          <p:cNvGraphicFramePr>
            <a:graphicFrameLocks noGrp="1"/>
          </p:cNvGraphicFramePr>
          <p:nvPr>
            <p:ph type="tbl" sz="quarter" idx="13"/>
            <p:extLst>
              <p:ext uri="{D42A27DB-BD31-4B8C-83A1-F6EECF244321}">
                <p14:modId xmlns:p14="http://schemas.microsoft.com/office/powerpoint/2010/main" val="1897555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650754"/>
                    </a:ext>
                  </a:extLst>
                </a:gridCol>
                <a:gridCol w="658368">
                  <a:extLst>
                    <a:ext uri="{9D8B030D-6E8A-4147-A177-3AD203B41FA5}">
                      <a16:colId xmlns:a16="http://schemas.microsoft.com/office/drawing/2014/main" val="3890669747"/>
                    </a:ext>
                  </a:extLst>
                </a:gridCol>
                <a:gridCol w="658368">
                  <a:extLst>
                    <a:ext uri="{9D8B030D-6E8A-4147-A177-3AD203B41FA5}">
                      <a16:colId xmlns:a16="http://schemas.microsoft.com/office/drawing/2014/main" val="629134818"/>
                    </a:ext>
                  </a:extLst>
                </a:gridCol>
                <a:gridCol w="658368">
                  <a:extLst>
                    <a:ext uri="{9D8B030D-6E8A-4147-A177-3AD203B41FA5}">
                      <a16:colId xmlns:a16="http://schemas.microsoft.com/office/drawing/2014/main" val="3523508339"/>
                    </a:ext>
                  </a:extLst>
                </a:gridCol>
                <a:gridCol w="658368">
                  <a:extLst>
                    <a:ext uri="{9D8B030D-6E8A-4147-A177-3AD203B41FA5}">
                      <a16:colId xmlns:a16="http://schemas.microsoft.com/office/drawing/2014/main" val="2522702898"/>
                    </a:ext>
                  </a:extLst>
                </a:gridCol>
                <a:gridCol w="658368">
                  <a:extLst>
                    <a:ext uri="{9D8B030D-6E8A-4147-A177-3AD203B41FA5}">
                      <a16:colId xmlns:a16="http://schemas.microsoft.com/office/drawing/2014/main" val="1409972056"/>
                    </a:ext>
                  </a:extLst>
                </a:gridCol>
                <a:gridCol w="658368">
                  <a:extLst>
                    <a:ext uri="{9D8B030D-6E8A-4147-A177-3AD203B41FA5}">
                      <a16:colId xmlns:a16="http://schemas.microsoft.com/office/drawing/2014/main" val="4127192099"/>
                    </a:ext>
                  </a:extLst>
                </a:gridCol>
                <a:gridCol w="658368">
                  <a:extLst>
                    <a:ext uri="{9D8B030D-6E8A-4147-A177-3AD203B41FA5}">
                      <a16:colId xmlns:a16="http://schemas.microsoft.com/office/drawing/2014/main" val="1320196198"/>
                    </a:ext>
                  </a:extLst>
                </a:gridCol>
                <a:gridCol w="658368">
                  <a:extLst>
                    <a:ext uri="{9D8B030D-6E8A-4147-A177-3AD203B41FA5}">
                      <a16:colId xmlns:a16="http://schemas.microsoft.com/office/drawing/2014/main" val="3707848443"/>
                    </a:ext>
                  </a:extLst>
                </a:gridCol>
                <a:gridCol w="658368">
                  <a:extLst>
                    <a:ext uri="{9D8B030D-6E8A-4147-A177-3AD203B41FA5}">
                      <a16:colId xmlns:a16="http://schemas.microsoft.com/office/drawing/2014/main" val="305109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46226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- 2025-02-10 11:48:27</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du erbst eine halbe Million Euro – kannst die Bedingung, an die das Erbe geknüpft ist, aber nicht erfüllen.
Das Problem hat der Tierschutzverein Meerbusch gerade. 😱
Ein tierliebes Ehepaar hat dem Verein 500.000 Euro vererbt. Es möchte dafür, dass in Meerbusch ein Tierheim entsteht, das den Namen des Ehepaars trägt. Außerdem soll die Einrichtung auch Katzen aufnehmen können. Die lagen dem Ehepaar besonders am Herzen. 🐈💗 Bisher kann der Verein dort keine Katzen aufnehmen, weil der Platz fehlt. Die Ehrenamtlichen kümmern sich nicht nur um Haustiere, sondern auch um Wildtiere, wie Igel, Vögel und Eichhörnchen. 🦔🐇🐿️
👩🏼‍💻Autorin: Astrid Linn
#EinHerzFürTiere #Tierschutz #Wildtiere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72554500"/>
                  </a:ext>
                </a:extLst>
              </a:tr>
            </a:tbl>
          </a:graphicData>
        </a:graphic>
      </p:graphicFrame>
      <p:sp>
        <p:nvSpPr>
          <p:cNvPr id="4" name="Text Placeholder 3">
            <a:extLst>
              <a:ext uri="{FF2B5EF4-FFF2-40B4-BE49-F238E27FC236}">
                <a16:creationId xmlns:a16="http://schemas.microsoft.com/office/drawing/2014/main" id="{A62C645E-B5F5-4F74-BA4A-65874E17F813}"/>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828328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C9E78-D90E-4036-8915-4DCA5BDF937E}"/>
              </a:ext>
            </a:extLst>
          </p:cNvPr>
          <p:cNvSpPr>
            <a:spLocks noGrp="1"/>
          </p:cNvSpPr>
          <p:nvPr>
            <p:ph type="title"/>
          </p:nvPr>
        </p:nvSpPr>
        <p:spPr/>
        <p:txBody>
          <a:bodyPr/>
          <a:lstStyle/>
          <a:p>
            <a:r>
              <a:rPr lang="en-US"/>
              <a:t>Instagram Posts Table (mit Shares) | lokalzeit - 4 of 19</a:t>
            </a:r>
          </a:p>
        </p:txBody>
      </p:sp>
      <p:graphicFrame>
        <p:nvGraphicFramePr>
          <p:cNvPr id="5" name="Table Placeholder 4">
            <a:extLst>
              <a:ext uri="{FF2B5EF4-FFF2-40B4-BE49-F238E27FC236}">
                <a16:creationId xmlns:a16="http://schemas.microsoft.com/office/drawing/2014/main" id="{02D866CD-2597-4871-9EE2-8EE9D82D327B}"/>
              </a:ext>
            </a:extLst>
          </p:cNvPr>
          <p:cNvGraphicFramePr>
            <a:graphicFrameLocks noGrp="1"/>
          </p:cNvGraphicFramePr>
          <p:nvPr>
            <p:ph type="tbl" sz="quarter" idx="13"/>
            <p:extLst>
              <p:ext uri="{D42A27DB-BD31-4B8C-83A1-F6EECF244321}">
                <p14:modId xmlns:p14="http://schemas.microsoft.com/office/powerpoint/2010/main" val="489307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3412179"/>
                    </a:ext>
                  </a:extLst>
                </a:gridCol>
                <a:gridCol w="658368">
                  <a:extLst>
                    <a:ext uri="{9D8B030D-6E8A-4147-A177-3AD203B41FA5}">
                      <a16:colId xmlns:a16="http://schemas.microsoft.com/office/drawing/2014/main" val="644961479"/>
                    </a:ext>
                  </a:extLst>
                </a:gridCol>
                <a:gridCol w="658368">
                  <a:extLst>
                    <a:ext uri="{9D8B030D-6E8A-4147-A177-3AD203B41FA5}">
                      <a16:colId xmlns:a16="http://schemas.microsoft.com/office/drawing/2014/main" val="1807551048"/>
                    </a:ext>
                  </a:extLst>
                </a:gridCol>
                <a:gridCol w="658368">
                  <a:extLst>
                    <a:ext uri="{9D8B030D-6E8A-4147-A177-3AD203B41FA5}">
                      <a16:colId xmlns:a16="http://schemas.microsoft.com/office/drawing/2014/main" val="3212473606"/>
                    </a:ext>
                  </a:extLst>
                </a:gridCol>
                <a:gridCol w="658368">
                  <a:extLst>
                    <a:ext uri="{9D8B030D-6E8A-4147-A177-3AD203B41FA5}">
                      <a16:colId xmlns:a16="http://schemas.microsoft.com/office/drawing/2014/main" val="3620588669"/>
                    </a:ext>
                  </a:extLst>
                </a:gridCol>
                <a:gridCol w="658368">
                  <a:extLst>
                    <a:ext uri="{9D8B030D-6E8A-4147-A177-3AD203B41FA5}">
                      <a16:colId xmlns:a16="http://schemas.microsoft.com/office/drawing/2014/main" val="943407754"/>
                    </a:ext>
                  </a:extLst>
                </a:gridCol>
                <a:gridCol w="658368">
                  <a:extLst>
                    <a:ext uri="{9D8B030D-6E8A-4147-A177-3AD203B41FA5}">
                      <a16:colId xmlns:a16="http://schemas.microsoft.com/office/drawing/2014/main" val="1569593376"/>
                    </a:ext>
                  </a:extLst>
                </a:gridCol>
                <a:gridCol w="658368">
                  <a:extLst>
                    <a:ext uri="{9D8B030D-6E8A-4147-A177-3AD203B41FA5}">
                      <a16:colId xmlns:a16="http://schemas.microsoft.com/office/drawing/2014/main" val="767401399"/>
                    </a:ext>
                  </a:extLst>
                </a:gridCol>
                <a:gridCol w="658368">
                  <a:extLst>
                    <a:ext uri="{9D8B030D-6E8A-4147-A177-3AD203B41FA5}">
                      <a16:colId xmlns:a16="http://schemas.microsoft.com/office/drawing/2014/main" val="3602949788"/>
                    </a:ext>
                  </a:extLst>
                </a:gridCol>
                <a:gridCol w="658368">
                  <a:extLst>
                    <a:ext uri="{9D8B030D-6E8A-4147-A177-3AD203B41FA5}">
                      <a16:colId xmlns:a16="http://schemas.microsoft.com/office/drawing/2014/main" val="3142451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6029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- 2025-02-15 17:37:27</a:t>
                      </a:r>
                      <a:r>
                        <a:rPr kumimoji="0" lang="en-US" sz="1000" b="0" i="0" u="none" strike="noStrike" kern="1200" cap="none" spc="0" normalizeH="0" baseline="0" noProof="0">
                          <a:ln>
                            <a:noFill/>
                          </a:ln>
                          <a:solidFill>
                            <a:prstClr val="black"/>
                          </a:solidFill>
                          <a:effectLst/>
                          <a:uLnTx/>
                          <a:uFillTx/>
                          <a:latin typeface="Calibri"/>
                          <a:ea typeface="+mn-ea"/>
                          <a:cs typeface="+mn-cs"/>
                        </a:rPr>
                        <a:t>
 Glück im Unglück: Ralphs und Barbaras frische Liebe wird schnell auf die Probe gestellt.😕
Durch einen Unfall auf einer Firmenfeier steht Barbaras Körper in Flammen. Ralph zögert keine Sekunde, um seine Freundin zu retten.❤️
👨‍💻Autor: Kolja Selker
#Lebensretter #Feuer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58018</a:t>
                      </a:r>
                    </a:p>
                  </a:txBody>
                  <a:tcPr/>
                </a:tc>
                <a:extLst>
                  <a:ext uri="{0D108BD9-81ED-4DB2-BD59-A6C34878D82A}">
                    <a16:rowId xmlns:a16="http://schemas.microsoft.com/office/drawing/2014/main" val="1348160821"/>
                  </a:ext>
                </a:extLst>
              </a:tr>
            </a:tbl>
          </a:graphicData>
        </a:graphic>
      </p:graphicFrame>
      <p:sp>
        <p:nvSpPr>
          <p:cNvPr id="4" name="Text Placeholder 3">
            <a:extLst>
              <a:ext uri="{FF2B5EF4-FFF2-40B4-BE49-F238E27FC236}">
                <a16:creationId xmlns:a16="http://schemas.microsoft.com/office/drawing/2014/main" id="{FE9DA7BD-9CF8-4ED8-A739-FF9F5289E9D4}"/>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92977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1A8E1-4767-48CF-8645-7554D1FDC3DD}"/>
              </a:ext>
            </a:extLst>
          </p:cNvPr>
          <p:cNvSpPr>
            <a:spLocks noGrp="1"/>
          </p:cNvSpPr>
          <p:nvPr>
            <p:ph type="title"/>
          </p:nvPr>
        </p:nvSpPr>
        <p:spPr/>
        <p:txBody>
          <a:bodyPr/>
          <a:lstStyle/>
          <a:p>
            <a:r>
              <a:rPr lang="en-US"/>
              <a:t>Instagram Posts Table (mit Shares) | lokalzeit - 5 of 19</a:t>
            </a:r>
          </a:p>
        </p:txBody>
      </p:sp>
      <p:graphicFrame>
        <p:nvGraphicFramePr>
          <p:cNvPr id="5" name="Table Placeholder 4">
            <a:extLst>
              <a:ext uri="{FF2B5EF4-FFF2-40B4-BE49-F238E27FC236}">
                <a16:creationId xmlns:a16="http://schemas.microsoft.com/office/drawing/2014/main" id="{CE8996D8-9BE8-424A-A34B-BB5C86A44A4E}"/>
              </a:ext>
            </a:extLst>
          </p:cNvPr>
          <p:cNvGraphicFramePr>
            <a:graphicFrameLocks noGrp="1"/>
          </p:cNvGraphicFramePr>
          <p:nvPr>
            <p:ph type="tbl" sz="quarter" idx="13"/>
            <p:extLst>
              <p:ext uri="{D42A27DB-BD31-4B8C-83A1-F6EECF244321}">
                <p14:modId xmlns:p14="http://schemas.microsoft.com/office/powerpoint/2010/main" val="1473541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4377713"/>
                    </a:ext>
                  </a:extLst>
                </a:gridCol>
                <a:gridCol w="658368">
                  <a:extLst>
                    <a:ext uri="{9D8B030D-6E8A-4147-A177-3AD203B41FA5}">
                      <a16:colId xmlns:a16="http://schemas.microsoft.com/office/drawing/2014/main" val="3944085181"/>
                    </a:ext>
                  </a:extLst>
                </a:gridCol>
                <a:gridCol w="658368">
                  <a:extLst>
                    <a:ext uri="{9D8B030D-6E8A-4147-A177-3AD203B41FA5}">
                      <a16:colId xmlns:a16="http://schemas.microsoft.com/office/drawing/2014/main" val="3106582814"/>
                    </a:ext>
                  </a:extLst>
                </a:gridCol>
                <a:gridCol w="658368">
                  <a:extLst>
                    <a:ext uri="{9D8B030D-6E8A-4147-A177-3AD203B41FA5}">
                      <a16:colId xmlns:a16="http://schemas.microsoft.com/office/drawing/2014/main" val="1218427948"/>
                    </a:ext>
                  </a:extLst>
                </a:gridCol>
                <a:gridCol w="658368">
                  <a:extLst>
                    <a:ext uri="{9D8B030D-6E8A-4147-A177-3AD203B41FA5}">
                      <a16:colId xmlns:a16="http://schemas.microsoft.com/office/drawing/2014/main" val="743170380"/>
                    </a:ext>
                  </a:extLst>
                </a:gridCol>
                <a:gridCol w="658368">
                  <a:extLst>
                    <a:ext uri="{9D8B030D-6E8A-4147-A177-3AD203B41FA5}">
                      <a16:colId xmlns:a16="http://schemas.microsoft.com/office/drawing/2014/main" val="3001369679"/>
                    </a:ext>
                  </a:extLst>
                </a:gridCol>
                <a:gridCol w="658368">
                  <a:extLst>
                    <a:ext uri="{9D8B030D-6E8A-4147-A177-3AD203B41FA5}">
                      <a16:colId xmlns:a16="http://schemas.microsoft.com/office/drawing/2014/main" val="2707609953"/>
                    </a:ext>
                  </a:extLst>
                </a:gridCol>
                <a:gridCol w="658368">
                  <a:extLst>
                    <a:ext uri="{9D8B030D-6E8A-4147-A177-3AD203B41FA5}">
                      <a16:colId xmlns:a16="http://schemas.microsoft.com/office/drawing/2014/main" val="1754146286"/>
                    </a:ext>
                  </a:extLst>
                </a:gridCol>
                <a:gridCol w="658368">
                  <a:extLst>
                    <a:ext uri="{9D8B030D-6E8A-4147-A177-3AD203B41FA5}">
                      <a16:colId xmlns:a16="http://schemas.microsoft.com/office/drawing/2014/main" val="694663475"/>
                    </a:ext>
                  </a:extLst>
                </a:gridCol>
                <a:gridCol w="658368">
                  <a:extLst>
                    <a:ext uri="{9D8B030D-6E8A-4147-A177-3AD203B41FA5}">
                      <a16:colId xmlns:a16="http://schemas.microsoft.com/office/drawing/2014/main" val="394957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9372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- 2025-02-11 16:30:05</a:t>
                      </a:r>
                      <a:r>
                        <a:rPr kumimoji="0" lang="de-DE" sz="1000" b="0" i="0" u="none" strike="noStrike" kern="1200" cap="none" spc="0" normalizeH="0" baseline="0" noProof="0">
                          <a:ln>
                            <a:noFill/>
                          </a:ln>
                          <a:solidFill>
                            <a:prstClr val="black"/>
                          </a:solidFill>
                          <a:effectLst/>
                          <a:uLnTx/>
                          <a:uFillTx/>
                          <a:latin typeface="Calibri"/>
                          <a:ea typeface="+mn-ea"/>
                          <a:cs typeface="+mn-cs"/>
                        </a:rPr>
                        <a:t>
 Annika aus Netphen möchte mal den Milchhof ihrer Eltern übernehmen. Die 19-Jährige macht eine Ausbildung zur Landwirtin. 👩‍🌾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Ein Beruf, der harte Arbeit bedeutet und der nicht gerade ein gutes Image hat. Für Annika trotzdem ihr Traumberuf, denn für sie macht er Sinn, wie kaum ein anderer: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Landwirte versorgen uns alle mit Nahrungsmitteln.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#WDR #Lokalzeit #Landwirtschaft #Landleben #LandwirtinAusLeidenschaft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51929</a:t>
                      </a:r>
                    </a:p>
                  </a:txBody>
                  <a:tcPr/>
                </a:tc>
                <a:extLst>
                  <a:ext uri="{0D108BD9-81ED-4DB2-BD59-A6C34878D82A}">
                    <a16:rowId xmlns:a16="http://schemas.microsoft.com/office/drawing/2014/main" val="1736914279"/>
                  </a:ext>
                </a:extLst>
              </a:tr>
            </a:tbl>
          </a:graphicData>
        </a:graphic>
      </p:graphicFrame>
      <p:sp>
        <p:nvSpPr>
          <p:cNvPr id="4" name="Text Placeholder 3">
            <a:extLst>
              <a:ext uri="{FF2B5EF4-FFF2-40B4-BE49-F238E27FC236}">
                <a16:creationId xmlns:a16="http://schemas.microsoft.com/office/drawing/2014/main" id="{01A14D3E-67E9-4EDA-A988-0F0F2F248C7E}"/>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516041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F2492-9E9F-4CB0-9D9E-D796421E682A}"/>
              </a:ext>
            </a:extLst>
          </p:cNvPr>
          <p:cNvSpPr>
            <a:spLocks noGrp="1"/>
          </p:cNvSpPr>
          <p:nvPr>
            <p:ph type="title"/>
          </p:nvPr>
        </p:nvSpPr>
        <p:spPr/>
        <p:txBody>
          <a:bodyPr/>
          <a:lstStyle/>
          <a:p>
            <a:r>
              <a:rPr lang="en-US"/>
              <a:t>Instagram Posts Table (mit Shares) | lokalzeit - 6 of 19</a:t>
            </a:r>
          </a:p>
        </p:txBody>
      </p:sp>
      <p:graphicFrame>
        <p:nvGraphicFramePr>
          <p:cNvPr id="5" name="Table Placeholder 4">
            <a:extLst>
              <a:ext uri="{FF2B5EF4-FFF2-40B4-BE49-F238E27FC236}">
                <a16:creationId xmlns:a16="http://schemas.microsoft.com/office/drawing/2014/main" id="{3E360446-89DA-4916-9A9E-8932D8DA3B72}"/>
              </a:ext>
            </a:extLst>
          </p:cNvPr>
          <p:cNvGraphicFramePr>
            <a:graphicFrameLocks noGrp="1"/>
          </p:cNvGraphicFramePr>
          <p:nvPr>
            <p:ph type="tbl" sz="quarter" idx="13"/>
            <p:extLst>
              <p:ext uri="{D42A27DB-BD31-4B8C-83A1-F6EECF244321}">
                <p14:modId xmlns:p14="http://schemas.microsoft.com/office/powerpoint/2010/main" val="826951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26946435"/>
                    </a:ext>
                  </a:extLst>
                </a:gridCol>
                <a:gridCol w="658368">
                  <a:extLst>
                    <a:ext uri="{9D8B030D-6E8A-4147-A177-3AD203B41FA5}">
                      <a16:colId xmlns:a16="http://schemas.microsoft.com/office/drawing/2014/main" val="450261012"/>
                    </a:ext>
                  </a:extLst>
                </a:gridCol>
                <a:gridCol w="658368">
                  <a:extLst>
                    <a:ext uri="{9D8B030D-6E8A-4147-A177-3AD203B41FA5}">
                      <a16:colId xmlns:a16="http://schemas.microsoft.com/office/drawing/2014/main" val="1190472056"/>
                    </a:ext>
                  </a:extLst>
                </a:gridCol>
                <a:gridCol w="658368">
                  <a:extLst>
                    <a:ext uri="{9D8B030D-6E8A-4147-A177-3AD203B41FA5}">
                      <a16:colId xmlns:a16="http://schemas.microsoft.com/office/drawing/2014/main" val="2061336692"/>
                    </a:ext>
                  </a:extLst>
                </a:gridCol>
                <a:gridCol w="658368">
                  <a:extLst>
                    <a:ext uri="{9D8B030D-6E8A-4147-A177-3AD203B41FA5}">
                      <a16:colId xmlns:a16="http://schemas.microsoft.com/office/drawing/2014/main" val="3683708464"/>
                    </a:ext>
                  </a:extLst>
                </a:gridCol>
                <a:gridCol w="658368">
                  <a:extLst>
                    <a:ext uri="{9D8B030D-6E8A-4147-A177-3AD203B41FA5}">
                      <a16:colId xmlns:a16="http://schemas.microsoft.com/office/drawing/2014/main" val="1932236011"/>
                    </a:ext>
                  </a:extLst>
                </a:gridCol>
                <a:gridCol w="658368">
                  <a:extLst>
                    <a:ext uri="{9D8B030D-6E8A-4147-A177-3AD203B41FA5}">
                      <a16:colId xmlns:a16="http://schemas.microsoft.com/office/drawing/2014/main" val="1397330112"/>
                    </a:ext>
                  </a:extLst>
                </a:gridCol>
                <a:gridCol w="658368">
                  <a:extLst>
                    <a:ext uri="{9D8B030D-6E8A-4147-A177-3AD203B41FA5}">
                      <a16:colId xmlns:a16="http://schemas.microsoft.com/office/drawing/2014/main" val="103511449"/>
                    </a:ext>
                  </a:extLst>
                </a:gridCol>
                <a:gridCol w="658368">
                  <a:extLst>
                    <a:ext uri="{9D8B030D-6E8A-4147-A177-3AD203B41FA5}">
                      <a16:colId xmlns:a16="http://schemas.microsoft.com/office/drawing/2014/main" val="1694423346"/>
                    </a:ext>
                  </a:extLst>
                </a:gridCol>
                <a:gridCol w="658368">
                  <a:extLst>
                    <a:ext uri="{9D8B030D-6E8A-4147-A177-3AD203B41FA5}">
                      <a16:colId xmlns:a16="http://schemas.microsoft.com/office/drawing/2014/main" val="262488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0833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- 2025-02-15 14:50:14</a:t>
                      </a:r>
                      <a:r>
                        <a:rPr kumimoji="0" lang="de-DE" sz="1000" b="0" i="0" u="none" strike="noStrike" kern="1200" cap="none" spc="0" normalizeH="0" baseline="0" noProof="0">
                          <a:ln>
                            <a:noFill/>
                          </a:ln>
                          <a:solidFill>
                            <a:prstClr val="black"/>
                          </a:solidFill>
                          <a:effectLst/>
                          <a:uLnTx/>
                          <a:uFillTx/>
                          <a:latin typeface="Calibri"/>
                          <a:ea typeface="+mn-ea"/>
                          <a:cs typeface="+mn-cs"/>
                        </a:rPr>
                        <a:t>
 Eine schwere Krebsdiagnose stellt das Leben auf den Kopf: Bei Jan Luca (13) aus Kleve wurde vergangenes Jahr ein bösartiger Gehirntumor festgestellt. Die Familie ist auf Hilfe angewiesen. 
Neben vielen Geldspenden erhält die Familie auch große Unterstützung von der @feuerwehrkleve, bei der sich Jan Luca und sein Papa seit einigen Jahren engagieren. 
👨🏼‍💻Autor: Christian Richter 
#InternationalerKinderkrebstag #Krebsdiagnose #Feuerwehr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52209482"/>
                  </a:ext>
                </a:extLst>
              </a:tr>
            </a:tbl>
          </a:graphicData>
        </a:graphic>
      </p:graphicFrame>
      <p:sp>
        <p:nvSpPr>
          <p:cNvPr id="4" name="Text Placeholder 3">
            <a:extLst>
              <a:ext uri="{FF2B5EF4-FFF2-40B4-BE49-F238E27FC236}">
                <a16:creationId xmlns:a16="http://schemas.microsoft.com/office/drawing/2014/main" id="{1BCA5907-31AF-436B-8B84-31B226E231D8}"/>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988570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334D-8A8B-4803-BA8C-82A2E77C630F}"/>
              </a:ext>
            </a:extLst>
          </p:cNvPr>
          <p:cNvSpPr>
            <a:spLocks noGrp="1"/>
          </p:cNvSpPr>
          <p:nvPr>
            <p:ph type="title"/>
          </p:nvPr>
        </p:nvSpPr>
        <p:spPr/>
        <p:txBody>
          <a:bodyPr/>
          <a:lstStyle/>
          <a:p>
            <a:r>
              <a:rPr lang="en-US"/>
              <a:t>Instagram Posts Table (mit Shares) | lokalzeit - 7 of 19</a:t>
            </a:r>
          </a:p>
        </p:txBody>
      </p:sp>
      <p:graphicFrame>
        <p:nvGraphicFramePr>
          <p:cNvPr id="5" name="Table Placeholder 4">
            <a:extLst>
              <a:ext uri="{FF2B5EF4-FFF2-40B4-BE49-F238E27FC236}">
                <a16:creationId xmlns:a16="http://schemas.microsoft.com/office/drawing/2014/main" id="{342E105E-7DD4-4795-BD89-369F21AA910E}"/>
              </a:ext>
            </a:extLst>
          </p:cNvPr>
          <p:cNvGraphicFramePr>
            <a:graphicFrameLocks noGrp="1"/>
          </p:cNvGraphicFramePr>
          <p:nvPr>
            <p:ph type="tbl" sz="quarter" idx="13"/>
            <p:extLst>
              <p:ext uri="{D42A27DB-BD31-4B8C-83A1-F6EECF244321}">
                <p14:modId xmlns:p14="http://schemas.microsoft.com/office/powerpoint/2010/main" val="1598214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92435050"/>
                    </a:ext>
                  </a:extLst>
                </a:gridCol>
                <a:gridCol w="658368">
                  <a:extLst>
                    <a:ext uri="{9D8B030D-6E8A-4147-A177-3AD203B41FA5}">
                      <a16:colId xmlns:a16="http://schemas.microsoft.com/office/drawing/2014/main" val="1644971314"/>
                    </a:ext>
                  </a:extLst>
                </a:gridCol>
                <a:gridCol w="658368">
                  <a:extLst>
                    <a:ext uri="{9D8B030D-6E8A-4147-A177-3AD203B41FA5}">
                      <a16:colId xmlns:a16="http://schemas.microsoft.com/office/drawing/2014/main" val="802037932"/>
                    </a:ext>
                  </a:extLst>
                </a:gridCol>
                <a:gridCol w="658368">
                  <a:extLst>
                    <a:ext uri="{9D8B030D-6E8A-4147-A177-3AD203B41FA5}">
                      <a16:colId xmlns:a16="http://schemas.microsoft.com/office/drawing/2014/main" val="848182816"/>
                    </a:ext>
                  </a:extLst>
                </a:gridCol>
                <a:gridCol w="658368">
                  <a:extLst>
                    <a:ext uri="{9D8B030D-6E8A-4147-A177-3AD203B41FA5}">
                      <a16:colId xmlns:a16="http://schemas.microsoft.com/office/drawing/2014/main" val="3657377566"/>
                    </a:ext>
                  </a:extLst>
                </a:gridCol>
                <a:gridCol w="658368">
                  <a:extLst>
                    <a:ext uri="{9D8B030D-6E8A-4147-A177-3AD203B41FA5}">
                      <a16:colId xmlns:a16="http://schemas.microsoft.com/office/drawing/2014/main" val="2077051441"/>
                    </a:ext>
                  </a:extLst>
                </a:gridCol>
                <a:gridCol w="658368">
                  <a:extLst>
                    <a:ext uri="{9D8B030D-6E8A-4147-A177-3AD203B41FA5}">
                      <a16:colId xmlns:a16="http://schemas.microsoft.com/office/drawing/2014/main" val="2511070806"/>
                    </a:ext>
                  </a:extLst>
                </a:gridCol>
                <a:gridCol w="658368">
                  <a:extLst>
                    <a:ext uri="{9D8B030D-6E8A-4147-A177-3AD203B41FA5}">
                      <a16:colId xmlns:a16="http://schemas.microsoft.com/office/drawing/2014/main" val="3362113972"/>
                    </a:ext>
                  </a:extLst>
                </a:gridCol>
                <a:gridCol w="658368">
                  <a:extLst>
                    <a:ext uri="{9D8B030D-6E8A-4147-A177-3AD203B41FA5}">
                      <a16:colId xmlns:a16="http://schemas.microsoft.com/office/drawing/2014/main" val="3360272791"/>
                    </a:ext>
                  </a:extLst>
                </a:gridCol>
                <a:gridCol w="658368">
                  <a:extLst>
                    <a:ext uri="{9D8B030D-6E8A-4147-A177-3AD203B41FA5}">
                      <a16:colId xmlns:a16="http://schemas.microsoft.com/office/drawing/2014/main" val="607123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59864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- 2025-02-12 17:00:00</a:t>
                      </a:r>
                      <a:r>
                        <a:rPr kumimoji="0" lang="de-DE" sz="1000" b="0" i="0" u="none" strike="noStrike" kern="1200" cap="none" spc="0" normalizeH="0" baseline="0" noProof="0">
                          <a:ln>
                            <a:noFill/>
                          </a:ln>
                          <a:solidFill>
                            <a:prstClr val="black"/>
                          </a:solidFill>
                          <a:effectLst/>
                          <a:uLnTx/>
                          <a:uFillTx/>
                          <a:latin typeface="Calibri"/>
                          <a:ea typeface="+mn-ea"/>
                          <a:cs typeface="+mn-cs"/>
                        </a:rPr>
                        <a:t>
 Direkt nach der Schule zur Berufsfeuerwehr?
Der 17-jährige Nico hat dafür sein Abi abgebrochen. Er träumt davon, Feuerwehrmann zu werden. 🔥🚒
Bei der Feuerwehr in Aachen geht das jetzt schneller. Ohne Vorausbildung - direkt nach der Mittleren Reife. Sonst war noch eine andere Berufsausbildung Voraussetzung. Mit dem neuen Ausbildungsmodell verkürzt sich die Ausbildungszeit um 1,5 Jahre.
👩🏼‍💻Autorin: Sofia Leikam
#Feuerwehr #Ausbildung #Handwerk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56134794"/>
                  </a:ext>
                </a:extLst>
              </a:tr>
            </a:tbl>
          </a:graphicData>
        </a:graphic>
      </p:graphicFrame>
      <p:sp>
        <p:nvSpPr>
          <p:cNvPr id="4" name="Text Placeholder 3">
            <a:extLst>
              <a:ext uri="{FF2B5EF4-FFF2-40B4-BE49-F238E27FC236}">
                <a16:creationId xmlns:a16="http://schemas.microsoft.com/office/drawing/2014/main" id="{0CAAE225-7060-4D69-9CCD-CF5E331C496A}"/>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728617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B3568-53D7-4B84-88F2-98001D5EE37F}"/>
              </a:ext>
            </a:extLst>
          </p:cNvPr>
          <p:cNvSpPr>
            <a:spLocks noGrp="1"/>
          </p:cNvSpPr>
          <p:nvPr>
            <p:ph type="title"/>
          </p:nvPr>
        </p:nvSpPr>
        <p:spPr/>
        <p:txBody>
          <a:bodyPr/>
          <a:lstStyle/>
          <a:p>
            <a:r>
              <a:rPr lang="en-US"/>
              <a:t>Instagram Posts Table (mit Shares) | lokalzeit - 8 of 19</a:t>
            </a:r>
          </a:p>
        </p:txBody>
      </p:sp>
      <p:graphicFrame>
        <p:nvGraphicFramePr>
          <p:cNvPr id="5" name="Table Placeholder 4">
            <a:extLst>
              <a:ext uri="{FF2B5EF4-FFF2-40B4-BE49-F238E27FC236}">
                <a16:creationId xmlns:a16="http://schemas.microsoft.com/office/drawing/2014/main" id="{103423B1-9704-475A-8A26-AC5D2AAC10C7}"/>
              </a:ext>
            </a:extLst>
          </p:cNvPr>
          <p:cNvGraphicFramePr>
            <a:graphicFrameLocks noGrp="1"/>
          </p:cNvGraphicFramePr>
          <p:nvPr>
            <p:ph type="tbl" sz="quarter" idx="13"/>
            <p:extLst>
              <p:ext uri="{D42A27DB-BD31-4B8C-83A1-F6EECF244321}">
                <p14:modId xmlns:p14="http://schemas.microsoft.com/office/powerpoint/2010/main" val="575181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7335484"/>
                    </a:ext>
                  </a:extLst>
                </a:gridCol>
                <a:gridCol w="658368">
                  <a:extLst>
                    <a:ext uri="{9D8B030D-6E8A-4147-A177-3AD203B41FA5}">
                      <a16:colId xmlns:a16="http://schemas.microsoft.com/office/drawing/2014/main" val="370640806"/>
                    </a:ext>
                  </a:extLst>
                </a:gridCol>
                <a:gridCol w="658368">
                  <a:extLst>
                    <a:ext uri="{9D8B030D-6E8A-4147-A177-3AD203B41FA5}">
                      <a16:colId xmlns:a16="http://schemas.microsoft.com/office/drawing/2014/main" val="4215282295"/>
                    </a:ext>
                  </a:extLst>
                </a:gridCol>
                <a:gridCol w="658368">
                  <a:extLst>
                    <a:ext uri="{9D8B030D-6E8A-4147-A177-3AD203B41FA5}">
                      <a16:colId xmlns:a16="http://schemas.microsoft.com/office/drawing/2014/main" val="1844549069"/>
                    </a:ext>
                  </a:extLst>
                </a:gridCol>
                <a:gridCol w="658368">
                  <a:extLst>
                    <a:ext uri="{9D8B030D-6E8A-4147-A177-3AD203B41FA5}">
                      <a16:colId xmlns:a16="http://schemas.microsoft.com/office/drawing/2014/main" val="2040273067"/>
                    </a:ext>
                  </a:extLst>
                </a:gridCol>
                <a:gridCol w="658368">
                  <a:extLst>
                    <a:ext uri="{9D8B030D-6E8A-4147-A177-3AD203B41FA5}">
                      <a16:colId xmlns:a16="http://schemas.microsoft.com/office/drawing/2014/main" val="1681418324"/>
                    </a:ext>
                  </a:extLst>
                </a:gridCol>
                <a:gridCol w="658368">
                  <a:extLst>
                    <a:ext uri="{9D8B030D-6E8A-4147-A177-3AD203B41FA5}">
                      <a16:colId xmlns:a16="http://schemas.microsoft.com/office/drawing/2014/main" val="2521347926"/>
                    </a:ext>
                  </a:extLst>
                </a:gridCol>
                <a:gridCol w="658368">
                  <a:extLst>
                    <a:ext uri="{9D8B030D-6E8A-4147-A177-3AD203B41FA5}">
                      <a16:colId xmlns:a16="http://schemas.microsoft.com/office/drawing/2014/main" val="1412159178"/>
                    </a:ext>
                  </a:extLst>
                </a:gridCol>
                <a:gridCol w="658368">
                  <a:extLst>
                    <a:ext uri="{9D8B030D-6E8A-4147-A177-3AD203B41FA5}">
                      <a16:colId xmlns:a16="http://schemas.microsoft.com/office/drawing/2014/main" val="2718342203"/>
                    </a:ext>
                  </a:extLst>
                </a:gridCol>
                <a:gridCol w="658368">
                  <a:extLst>
                    <a:ext uri="{9D8B030D-6E8A-4147-A177-3AD203B41FA5}">
                      <a16:colId xmlns:a16="http://schemas.microsoft.com/office/drawing/2014/main" val="3828340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2629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- 2025-02-15 11:50:17</a:t>
                      </a:r>
                      <a:r>
                        <a:rPr kumimoji="0" lang="de-DE" sz="1000" b="0" i="0" u="none" strike="noStrike" kern="1200" cap="none" spc="0" normalizeH="0" baseline="0" noProof="0">
                          <a:ln>
                            <a:noFill/>
                          </a:ln>
                          <a:solidFill>
                            <a:prstClr val="black"/>
                          </a:solidFill>
                          <a:effectLst/>
                          <a:uLnTx/>
                          <a:uFillTx/>
                          <a:latin typeface="Calibri"/>
                          <a:ea typeface="+mn-ea"/>
                          <a:cs typeface="+mn-cs"/>
                        </a:rPr>
                        <a:t>
 Er ist mit Sicherheit einer der ältesten Zeitungszusteller der Region: Der fast 90-jährige Marian Opala.📰
Der gebürtige Pole trägt noch immer sechs Mal die Woche die Zeitung aus. Dafür steht er gegen 2:30 Uhr auf, holt die Zeitungen an der Tankstelle ab und verteilt sie. 🥱
👩‍💻Autorin: Manuela Klein
#WDR #ARD #Zeitungsbote #Zeitungszusteller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39585</a:t>
                      </a:r>
                    </a:p>
                  </a:txBody>
                  <a:tcPr/>
                </a:tc>
                <a:extLst>
                  <a:ext uri="{0D108BD9-81ED-4DB2-BD59-A6C34878D82A}">
                    <a16:rowId xmlns:a16="http://schemas.microsoft.com/office/drawing/2014/main" val="1149872542"/>
                  </a:ext>
                </a:extLst>
              </a:tr>
            </a:tbl>
          </a:graphicData>
        </a:graphic>
      </p:graphicFrame>
      <p:sp>
        <p:nvSpPr>
          <p:cNvPr id="4" name="Text Placeholder 3">
            <a:extLst>
              <a:ext uri="{FF2B5EF4-FFF2-40B4-BE49-F238E27FC236}">
                <a16:creationId xmlns:a16="http://schemas.microsoft.com/office/drawing/2014/main" id="{8BF0E90E-0C41-4345-9589-8C6594F9A4AF}"/>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156524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380E3-6085-4C0D-A545-64123A17BE35}"/>
              </a:ext>
            </a:extLst>
          </p:cNvPr>
          <p:cNvSpPr>
            <a:spLocks noGrp="1"/>
          </p:cNvSpPr>
          <p:nvPr>
            <p:ph type="title"/>
          </p:nvPr>
        </p:nvSpPr>
        <p:spPr/>
        <p:txBody>
          <a:bodyPr/>
          <a:lstStyle/>
          <a:p>
            <a:r>
              <a:rPr lang="en-US"/>
              <a:t>Instagram Posts Table (mit Shares) | lokalzeit - 9 of 19</a:t>
            </a:r>
          </a:p>
        </p:txBody>
      </p:sp>
      <p:graphicFrame>
        <p:nvGraphicFramePr>
          <p:cNvPr id="5" name="Table Placeholder 4">
            <a:extLst>
              <a:ext uri="{FF2B5EF4-FFF2-40B4-BE49-F238E27FC236}">
                <a16:creationId xmlns:a16="http://schemas.microsoft.com/office/drawing/2014/main" id="{DB12B8A1-526E-4FD7-8E11-DF52119F5229}"/>
              </a:ext>
            </a:extLst>
          </p:cNvPr>
          <p:cNvGraphicFramePr>
            <a:graphicFrameLocks noGrp="1"/>
          </p:cNvGraphicFramePr>
          <p:nvPr>
            <p:ph type="tbl" sz="quarter" idx="13"/>
            <p:extLst>
              <p:ext uri="{D42A27DB-BD31-4B8C-83A1-F6EECF244321}">
                <p14:modId xmlns:p14="http://schemas.microsoft.com/office/powerpoint/2010/main" val="4259471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6224149"/>
                    </a:ext>
                  </a:extLst>
                </a:gridCol>
                <a:gridCol w="658368">
                  <a:extLst>
                    <a:ext uri="{9D8B030D-6E8A-4147-A177-3AD203B41FA5}">
                      <a16:colId xmlns:a16="http://schemas.microsoft.com/office/drawing/2014/main" val="2545759792"/>
                    </a:ext>
                  </a:extLst>
                </a:gridCol>
                <a:gridCol w="658368">
                  <a:extLst>
                    <a:ext uri="{9D8B030D-6E8A-4147-A177-3AD203B41FA5}">
                      <a16:colId xmlns:a16="http://schemas.microsoft.com/office/drawing/2014/main" val="951009019"/>
                    </a:ext>
                  </a:extLst>
                </a:gridCol>
                <a:gridCol w="658368">
                  <a:extLst>
                    <a:ext uri="{9D8B030D-6E8A-4147-A177-3AD203B41FA5}">
                      <a16:colId xmlns:a16="http://schemas.microsoft.com/office/drawing/2014/main" val="2977202866"/>
                    </a:ext>
                  </a:extLst>
                </a:gridCol>
                <a:gridCol w="658368">
                  <a:extLst>
                    <a:ext uri="{9D8B030D-6E8A-4147-A177-3AD203B41FA5}">
                      <a16:colId xmlns:a16="http://schemas.microsoft.com/office/drawing/2014/main" val="1569084469"/>
                    </a:ext>
                  </a:extLst>
                </a:gridCol>
                <a:gridCol w="658368">
                  <a:extLst>
                    <a:ext uri="{9D8B030D-6E8A-4147-A177-3AD203B41FA5}">
                      <a16:colId xmlns:a16="http://schemas.microsoft.com/office/drawing/2014/main" val="909152139"/>
                    </a:ext>
                  </a:extLst>
                </a:gridCol>
                <a:gridCol w="658368">
                  <a:extLst>
                    <a:ext uri="{9D8B030D-6E8A-4147-A177-3AD203B41FA5}">
                      <a16:colId xmlns:a16="http://schemas.microsoft.com/office/drawing/2014/main" val="2811621507"/>
                    </a:ext>
                  </a:extLst>
                </a:gridCol>
                <a:gridCol w="658368">
                  <a:extLst>
                    <a:ext uri="{9D8B030D-6E8A-4147-A177-3AD203B41FA5}">
                      <a16:colId xmlns:a16="http://schemas.microsoft.com/office/drawing/2014/main" val="200473573"/>
                    </a:ext>
                  </a:extLst>
                </a:gridCol>
                <a:gridCol w="658368">
                  <a:extLst>
                    <a:ext uri="{9D8B030D-6E8A-4147-A177-3AD203B41FA5}">
                      <a16:colId xmlns:a16="http://schemas.microsoft.com/office/drawing/2014/main" val="3966006501"/>
                    </a:ext>
                  </a:extLst>
                </a:gridCol>
                <a:gridCol w="658368">
                  <a:extLst>
                    <a:ext uri="{9D8B030D-6E8A-4147-A177-3AD203B41FA5}">
                      <a16:colId xmlns:a16="http://schemas.microsoft.com/office/drawing/2014/main" val="2076712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38866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- 2025-02-12 10:54:15</a:t>
                      </a:r>
                      <a:r>
                        <a:rPr kumimoji="0" lang="de-DE" sz="1000" b="0" i="0" u="none" strike="noStrike" kern="1200" cap="none" spc="0" normalizeH="0" baseline="0" noProof="0">
                          <a:ln>
                            <a:noFill/>
                          </a:ln>
                          <a:solidFill>
                            <a:prstClr val="black"/>
                          </a:solidFill>
                          <a:effectLst/>
                          <a:uLnTx/>
                          <a:uFillTx/>
                          <a:latin typeface="Calibri"/>
                          <a:ea typeface="+mn-ea"/>
                          <a:cs typeface="+mn-cs"/>
                        </a:rPr>
                        <a:t>
 18 Jahre lang stand Reinhard Schmidt-Etzold mit seinem Stand auf dem Rheinischen Bauernmarkt in Düsseldorf. 🧑🏻‍🌾🌾🥦
Doch jetzt sucht er einen Nachfolger:
„Es ist der schönste Job der Welt, den ich auch vermissen werde. Aber es ist auch viel Arbeit, die niemand alleine übernehmen will!“
Weil sich niemand findet, bringt Reinhard die drei Jungbauern Vincent, Sven und Daniel zusammen, die übernehmen. Sie kennen sich nicht und haben auf ihren Höfen auch eigentlich schon genug Arbeit. 🫣Aber zusammen schaffen sie es, dass immer einer von ihnen samstags auf dem Wochenmarkt steht. 💪
👩🏼‍💻Autorin: Catrin Risch
#Wochenmarkt #Regional #Düsseldorf #Bauernmarkt #Jungbauern #Landwirtschaft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31918</a:t>
                      </a:r>
                    </a:p>
                  </a:txBody>
                  <a:tcPr/>
                </a:tc>
                <a:extLst>
                  <a:ext uri="{0D108BD9-81ED-4DB2-BD59-A6C34878D82A}">
                    <a16:rowId xmlns:a16="http://schemas.microsoft.com/office/drawing/2014/main" val="188518417"/>
                  </a:ext>
                </a:extLst>
              </a:tr>
            </a:tbl>
          </a:graphicData>
        </a:graphic>
      </p:graphicFrame>
      <p:sp>
        <p:nvSpPr>
          <p:cNvPr id="4" name="Text Placeholder 3">
            <a:extLst>
              <a:ext uri="{FF2B5EF4-FFF2-40B4-BE49-F238E27FC236}">
                <a16:creationId xmlns:a16="http://schemas.microsoft.com/office/drawing/2014/main" id="{AC1A7FE5-C3F6-49CD-9775-51D739A8B216}"/>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760101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68364-4C07-4BBB-B509-36910EB726D2}"/>
              </a:ext>
            </a:extLst>
          </p:cNvPr>
          <p:cNvSpPr>
            <a:spLocks noGrp="1"/>
          </p:cNvSpPr>
          <p:nvPr>
            <p:ph type="title"/>
          </p:nvPr>
        </p:nvSpPr>
        <p:spPr/>
        <p:txBody>
          <a:bodyPr/>
          <a:lstStyle/>
          <a:p>
            <a:r>
              <a:rPr lang="en-US"/>
              <a:t>Instagram Posts Table (mit Shares) | lokalzeit - 10 of 19</a:t>
            </a:r>
          </a:p>
        </p:txBody>
      </p:sp>
      <p:graphicFrame>
        <p:nvGraphicFramePr>
          <p:cNvPr id="5" name="Table Placeholder 4">
            <a:extLst>
              <a:ext uri="{FF2B5EF4-FFF2-40B4-BE49-F238E27FC236}">
                <a16:creationId xmlns:a16="http://schemas.microsoft.com/office/drawing/2014/main" id="{0B7A49A1-3DB4-4412-B592-690C71EEC9DA}"/>
              </a:ext>
            </a:extLst>
          </p:cNvPr>
          <p:cNvGraphicFramePr>
            <a:graphicFrameLocks noGrp="1"/>
          </p:cNvGraphicFramePr>
          <p:nvPr>
            <p:ph type="tbl" sz="quarter" idx="13"/>
            <p:extLst>
              <p:ext uri="{D42A27DB-BD31-4B8C-83A1-F6EECF244321}">
                <p14:modId xmlns:p14="http://schemas.microsoft.com/office/powerpoint/2010/main" val="2473136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83890226"/>
                    </a:ext>
                  </a:extLst>
                </a:gridCol>
                <a:gridCol w="658368">
                  <a:extLst>
                    <a:ext uri="{9D8B030D-6E8A-4147-A177-3AD203B41FA5}">
                      <a16:colId xmlns:a16="http://schemas.microsoft.com/office/drawing/2014/main" val="2484335701"/>
                    </a:ext>
                  </a:extLst>
                </a:gridCol>
                <a:gridCol w="658368">
                  <a:extLst>
                    <a:ext uri="{9D8B030D-6E8A-4147-A177-3AD203B41FA5}">
                      <a16:colId xmlns:a16="http://schemas.microsoft.com/office/drawing/2014/main" val="294306824"/>
                    </a:ext>
                  </a:extLst>
                </a:gridCol>
                <a:gridCol w="658368">
                  <a:extLst>
                    <a:ext uri="{9D8B030D-6E8A-4147-A177-3AD203B41FA5}">
                      <a16:colId xmlns:a16="http://schemas.microsoft.com/office/drawing/2014/main" val="876620074"/>
                    </a:ext>
                  </a:extLst>
                </a:gridCol>
                <a:gridCol w="658368">
                  <a:extLst>
                    <a:ext uri="{9D8B030D-6E8A-4147-A177-3AD203B41FA5}">
                      <a16:colId xmlns:a16="http://schemas.microsoft.com/office/drawing/2014/main" val="2175559304"/>
                    </a:ext>
                  </a:extLst>
                </a:gridCol>
                <a:gridCol w="658368">
                  <a:extLst>
                    <a:ext uri="{9D8B030D-6E8A-4147-A177-3AD203B41FA5}">
                      <a16:colId xmlns:a16="http://schemas.microsoft.com/office/drawing/2014/main" val="3575967199"/>
                    </a:ext>
                  </a:extLst>
                </a:gridCol>
                <a:gridCol w="658368">
                  <a:extLst>
                    <a:ext uri="{9D8B030D-6E8A-4147-A177-3AD203B41FA5}">
                      <a16:colId xmlns:a16="http://schemas.microsoft.com/office/drawing/2014/main" val="411252202"/>
                    </a:ext>
                  </a:extLst>
                </a:gridCol>
                <a:gridCol w="658368">
                  <a:extLst>
                    <a:ext uri="{9D8B030D-6E8A-4147-A177-3AD203B41FA5}">
                      <a16:colId xmlns:a16="http://schemas.microsoft.com/office/drawing/2014/main" val="3006760553"/>
                    </a:ext>
                  </a:extLst>
                </a:gridCol>
                <a:gridCol w="658368">
                  <a:extLst>
                    <a:ext uri="{9D8B030D-6E8A-4147-A177-3AD203B41FA5}">
                      <a16:colId xmlns:a16="http://schemas.microsoft.com/office/drawing/2014/main" val="3779728341"/>
                    </a:ext>
                  </a:extLst>
                </a:gridCol>
                <a:gridCol w="658368">
                  <a:extLst>
                    <a:ext uri="{9D8B030D-6E8A-4147-A177-3AD203B41FA5}">
                      <a16:colId xmlns:a16="http://schemas.microsoft.com/office/drawing/2014/main" val="392396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51640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- 2025-02-13 13:45:00</a:t>
                      </a:r>
                      <a:r>
                        <a:rPr kumimoji="0" lang="en-US" sz="1000" b="0" i="0" u="none" strike="noStrike" kern="1200" cap="none" spc="0" normalizeH="0" baseline="0" noProof="0">
                          <a:ln>
                            <a:noFill/>
                          </a:ln>
                          <a:solidFill>
                            <a:prstClr val="black"/>
                          </a:solidFill>
                          <a:effectLst/>
                          <a:uLnTx/>
                          <a:uFillTx/>
                          <a:latin typeface="Calibri"/>
                          <a:ea typeface="+mn-ea"/>
                          <a:cs typeface="+mn-cs"/>
                        </a:rPr>
                        <a:t>
 Pyjama-Party in der Kirche? In Wuppertal vollkommen normal.🙊
Freitagabends veranstaltet Pfarrerin Ruth Knebel einen Schlafanzug-Gottesdienst extra für Kinder. Zusammen mit Decken und Kuscheltieren lauschen die Kinder ganz gespannt der Pfarrerin, singen und beten zusammen. Und danach geht’s direkt in die Heia. 👧🏾🧒🏼😴
#Lokalzeit #WDR #ARD #Kirche #Gottesdienst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04101117"/>
                  </a:ext>
                </a:extLst>
              </a:tr>
            </a:tbl>
          </a:graphicData>
        </a:graphic>
      </p:graphicFrame>
      <p:sp>
        <p:nvSpPr>
          <p:cNvPr id="4" name="Text Placeholder 3">
            <a:extLst>
              <a:ext uri="{FF2B5EF4-FFF2-40B4-BE49-F238E27FC236}">
                <a16:creationId xmlns:a16="http://schemas.microsoft.com/office/drawing/2014/main" id="{545D6E37-6E1D-4FCA-AEDD-B21825ED267D}"/>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029739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C05F2-7563-4A00-9693-7B0659706C23}"/>
              </a:ext>
            </a:extLst>
          </p:cNvPr>
          <p:cNvSpPr>
            <a:spLocks noGrp="1"/>
          </p:cNvSpPr>
          <p:nvPr>
            <p:ph type="title"/>
          </p:nvPr>
        </p:nvSpPr>
        <p:spPr/>
        <p:txBody>
          <a:bodyPr/>
          <a:lstStyle/>
          <a:p>
            <a:r>
              <a:rPr lang="en-US"/>
              <a:t>Instagram Posts Table (mit Shares) | lokalzeit - 11 of 19</a:t>
            </a:r>
          </a:p>
        </p:txBody>
      </p:sp>
      <p:graphicFrame>
        <p:nvGraphicFramePr>
          <p:cNvPr id="5" name="Table Placeholder 4">
            <a:extLst>
              <a:ext uri="{FF2B5EF4-FFF2-40B4-BE49-F238E27FC236}">
                <a16:creationId xmlns:a16="http://schemas.microsoft.com/office/drawing/2014/main" id="{6159F0D4-2E91-4969-9C5D-CD804218A618}"/>
              </a:ext>
            </a:extLst>
          </p:cNvPr>
          <p:cNvGraphicFramePr>
            <a:graphicFrameLocks noGrp="1"/>
          </p:cNvGraphicFramePr>
          <p:nvPr>
            <p:ph type="tbl" sz="quarter" idx="13"/>
            <p:extLst>
              <p:ext uri="{D42A27DB-BD31-4B8C-83A1-F6EECF244321}">
                <p14:modId xmlns:p14="http://schemas.microsoft.com/office/powerpoint/2010/main" val="2529764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3039872"/>
                    </a:ext>
                  </a:extLst>
                </a:gridCol>
                <a:gridCol w="658368">
                  <a:extLst>
                    <a:ext uri="{9D8B030D-6E8A-4147-A177-3AD203B41FA5}">
                      <a16:colId xmlns:a16="http://schemas.microsoft.com/office/drawing/2014/main" val="3508694663"/>
                    </a:ext>
                  </a:extLst>
                </a:gridCol>
                <a:gridCol w="658368">
                  <a:extLst>
                    <a:ext uri="{9D8B030D-6E8A-4147-A177-3AD203B41FA5}">
                      <a16:colId xmlns:a16="http://schemas.microsoft.com/office/drawing/2014/main" val="3469355715"/>
                    </a:ext>
                  </a:extLst>
                </a:gridCol>
                <a:gridCol w="658368">
                  <a:extLst>
                    <a:ext uri="{9D8B030D-6E8A-4147-A177-3AD203B41FA5}">
                      <a16:colId xmlns:a16="http://schemas.microsoft.com/office/drawing/2014/main" val="1206898746"/>
                    </a:ext>
                  </a:extLst>
                </a:gridCol>
                <a:gridCol w="658368">
                  <a:extLst>
                    <a:ext uri="{9D8B030D-6E8A-4147-A177-3AD203B41FA5}">
                      <a16:colId xmlns:a16="http://schemas.microsoft.com/office/drawing/2014/main" val="3032012194"/>
                    </a:ext>
                  </a:extLst>
                </a:gridCol>
                <a:gridCol w="658368">
                  <a:extLst>
                    <a:ext uri="{9D8B030D-6E8A-4147-A177-3AD203B41FA5}">
                      <a16:colId xmlns:a16="http://schemas.microsoft.com/office/drawing/2014/main" val="1036063156"/>
                    </a:ext>
                  </a:extLst>
                </a:gridCol>
                <a:gridCol w="658368">
                  <a:extLst>
                    <a:ext uri="{9D8B030D-6E8A-4147-A177-3AD203B41FA5}">
                      <a16:colId xmlns:a16="http://schemas.microsoft.com/office/drawing/2014/main" val="2271898619"/>
                    </a:ext>
                  </a:extLst>
                </a:gridCol>
                <a:gridCol w="658368">
                  <a:extLst>
                    <a:ext uri="{9D8B030D-6E8A-4147-A177-3AD203B41FA5}">
                      <a16:colId xmlns:a16="http://schemas.microsoft.com/office/drawing/2014/main" val="252223975"/>
                    </a:ext>
                  </a:extLst>
                </a:gridCol>
                <a:gridCol w="658368">
                  <a:extLst>
                    <a:ext uri="{9D8B030D-6E8A-4147-A177-3AD203B41FA5}">
                      <a16:colId xmlns:a16="http://schemas.microsoft.com/office/drawing/2014/main" val="2393529658"/>
                    </a:ext>
                  </a:extLst>
                </a:gridCol>
                <a:gridCol w="658368">
                  <a:extLst>
                    <a:ext uri="{9D8B030D-6E8A-4147-A177-3AD203B41FA5}">
                      <a16:colId xmlns:a16="http://schemas.microsoft.com/office/drawing/2014/main" val="234270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58655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- 2025-02-11 12:15:00</a:t>
                      </a:r>
                      <a:r>
                        <a:rPr kumimoji="0" lang="de-DE" sz="1000" b="0" i="0" u="none" strike="noStrike" kern="1200" cap="none" spc="0" normalizeH="0" baseline="0" noProof="0">
                          <a:ln>
                            <a:noFill/>
                          </a:ln>
                          <a:solidFill>
                            <a:prstClr val="black"/>
                          </a:solidFill>
                          <a:effectLst/>
                          <a:uLnTx/>
                          <a:uFillTx/>
                          <a:latin typeface="Calibri"/>
                          <a:ea typeface="+mn-ea"/>
                          <a:cs typeface="+mn-cs"/>
                        </a:rPr>
                        <a:t>
 So geht Dankbarkeit! ❤️
Garip wollte eigentlich ihrem Ziehsohn helfen, einen Job zu finden. Und wat kann et im Pott Schöneres geben, als anne Bude zu arbeiten? ⚒️
Doch er hat sich entschieden, ihr auf eine andere Art etwas zurückzugeben. 
Jetzt ist der Kiosk Teil Garips Leben, den sie nicht mehr missen möchte. 🍬🍭
👩‍💻 Autorin: Agata Pilarska 
#Bude #Kiosk #Ruhrpottliebe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23635074"/>
                  </a:ext>
                </a:extLst>
              </a:tr>
            </a:tbl>
          </a:graphicData>
        </a:graphic>
      </p:graphicFrame>
      <p:sp>
        <p:nvSpPr>
          <p:cNvPr id="4" name="Text Placeholder 3">
            <a:extLst>
              <a:ext uri="{FF2B5EF4-FFF2-40B4-BE49-F238E27FC236}">
                <a16:creationId xmlns:a16="http://schemas.microsoft.com/office/drawing/2014/main" id="{B8CA721D-E391-480A-953D-C50EC65724B5}"/>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026802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B3CE0-FAA7-40C6-A548-C9F0B27E0395}"/>
              </a:ext>
            </a:extLst>
          </p:cNvPr>
          <p:cNvSpPr>
            <a:spLocks noGrp="1"/>
          </p:cNvSpPr>
          <p:nvPr>
            <p:ph type="title"/>
          </p:nvPr>
        </p:nvSpPr>
        <p:spPr/>
        <p:txBody>
          <a:bodyPr/>
          <a:lstStyle/>
          <a:p>
            <a:r>
              <a:rPr lang="en-US"/>
              <a:t>Instagram Posts Table (mit Shares) | lokalzeit - 12 of 19</a:t>
            </a:r>
          </a:p>
        </p:txBody>
      </p:sp>
      <p:graphicFrame>
        <p:nvGraphicFramePr>
          <p:cNvPr id="5" name="Table Placeholder 4">
            <a:extLst>
              <a:ext uri="{FF2B5EF4-FFF2-40B4-BE49-F238E27FC236}">
                <a16:creationId xmlns:a16="http://schemas.microsoft.com/office/drawing/2014/main" id="{20C9F461-2A51-446F-A5E1-252539786CAA}"/>
              </a:ext>
            </a:extLst>
          </p:cNvPr>
          <p:cNvGraphicFramePr>
            <a:graphicFrameLocks noGrp="1"/>
          </p:cNvGraphicFramePr>
          <p:nvPr>
            <p:ph type="tbl" sz="quarter" idx="13"/>
            <p:extLst>
              <p:ext uri="{D42A27DB-BD31-4B8C-83A1-F6EECF244321}">
                <p14:modId xmlns:p14="http://schemas.microsoft.com/office/powerpoint/2010/main" val="3198399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69937768"/>
                    </a:ext>
                  </a:extLst>
                </a:gridCol>
                <a:gridCol w="658368">
                  <a:extLst>
                    <a:ext uri="{9D8B030D-6E8A-4147-A177-3AD203B41FA5}">
                      <a16:colId xmlns:a16="http://schemas.microsoft.com/office/drawing/2014/main" val="3038944707"/>
                    </a:ext>
                  </a:extLst>
                </a:gridCol>
                <a:gridCol w="658368">
                  <a:extLst>
                    <a:ext uri="{9D8B030D-6E8A-4147-A177-3AD203B41FA5}">
                      <a16:colId xmlns:a16="http://schemas.microsoft.com/office/drawing/2014/main" val="1748377520"/>
                    </a:ext>
                  </a:extLst>
                </a:gridCol>
                <a:gridCol w="658368">
                  <a:extLst>
                    <a:ext uri="{9D8B030D-6E8A-4147-A177-3AD203B41FA5}">
                      <a16:colId xmlns:a16="http://schemas.microsoft.com/office/drawing/2014/main" val="2175896714"/>
                    </a:ext>
                  </a:extLst>
                </a:gridCol>
                <a:gridCol w="658368">
                  <a:extLst>
                    <a:ext uri="{9D8B030D-6E8A-4147-A177-3AD203B41FA5}">
                      <a16:colId xmlns:a16="http://schemas.microsoft.com/office/drawing/2014/main" val="1841231390"/>
                    </a:ext>
                  </a:extLst>
                </a:gridCol>
                <a:gridCol w="658368">
                  <a:extLst>
                    <a:ext uri="{9D8B030D-6E8A-4147-A177-3AD203B41FA5}">
                      <a16:colId xmlns:a16="http://schemas.microsoft.com/office/drawing/2014/main" val="832145197"/>
                    </a:ext>
                  </a:extLst>
                </a:gridCol>
                <a:gridCol w="658368">
                  <a:extLst>
                    <a:ext uri="{9D8B030D-6E8A-4147-A177-3AD203B41FA5}">
                      <a16:colId xmlns:a16="http://schemas.microsoft.com/office/drawing/2014/main" val="1419633949"/>
                    </a:ext>
                  </a:extLst>
                </a:gridCol>
                <a:gridCol w="658368">
                  <a:extLst>
                    <a:ext uri="{9D8B030D-6E8A-4147-A177-3AD203B41FA5}">
                      <a16:colId xmlns:a16="http://schemas.microsoft.com/office/drawing/2014/main" val="693430938"/>
                    </a:ext>
                  </a:extLst>
                </a:gridCol>
                <a:gridCol w="658368">
                  <a:extLst>
                    <a:ext uri="{9D8B030D-6E8A-4147-A177-3AD203B41FA5}">
                      <a16:colId xmlns:a16="http://schemas.microsoft.com/office/drawing/2014/main" val="106896198"/>
                    </a:ext>
                  </a:extLst>
                </a:gridCol>
                <a:gridCol w="658368">
                  <a:extLst>
                    <a:ext uri="{9D8B030D-6E8A-4147-A177-3AD203B41FA5}">
                      <a16:colId xmlns:a16="http://schemas.microsoft.com/office/drawing/2014/main" val="408979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894347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- 2025-02-16 17:20:46</a:t>
                      </a:r>
                      <a:r>
                        <a:rPr kumimoji="0" lang="de-DE" sz="1000" b="0" i="0" u="none" strike="noStrike" kern="1200" cap="none" spc="0" normalizeH="0" baseline="0" noProof="0">
                          <a:ln>
                            <a:noFill/>
                          </a:ln>
                          <a:solidFill>
                            <a:prstClr val="black"/>
                          </a:solidFill>
                          <a:effectLst/>
                          <a:uLnTx/>
                          <a:uFillTx/>
                          <a:latin typeface="Calibri"/>
                          <a:ea typeface="+mn-ea"/>
                          <a:cs typeface="+mn-cs"/>
                        </a:rPr>
                        <a:t>
 Carmen und Emil verbindet ein ganz besonderes Ehrenamt, aus dem eine tiefe Freundschaft entstanden ist. ❤
Man kennt Hospizarbeit aus dem Krankenhaus. Geht aber auch anders: Carmen besucht Emil Zuhause, ganz unkompliziert verabredet sie sich mit Emil für einen Nachmittag alle zwei Wochen. Die beiden unternehmen spontan Dinge, manchmal fahren sie auch zur Reittherapie oder bleiben einfach gemütlich Zuhause. 🥰
👨‍💻Autor: Markus Krczal
#Hospiz #Ehrenamt #Engagement #Kinderhospiz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19178</a:t>
                      </a:r>
                    </a:p>
                  </a:txBody>
                  <a:tcPr/>
                </a:tc>
                <a:extLst>
                  <a:ext uri="{0D108BD9-81ED-4DB2-BD59-A6C34878D82A}">
                    <a16:rowId xmlns:a16="http://schemas.microsoft.com/office/drawing/2014/main" val="4005075149"/>
                  </a:ext>
                </a:extLst>
              </a:tr>
            </a:tbl>
          </a:graphicData>
        </a:graphic>
      </p:graphicFrame>
      <p:sp>
        <p:nvSpPr>
          <p:cNvPr id="4" name="Text Placeholder 3">
            <a:extLst>
              <a:ext uri="{FF2B5EF4-FFF2-40B4-BE49-F238E27FC236}">
                <a16:creationId xmlns:a16="http://schemas.microsoft.com/office/drawing/2014/main" id="{AE6FE757-9CFA-4D1D-8F4A-91B3669874FC}"/>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13355360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A83B8-E991-4040-A8A7-F318F6E5BD22}"/>
              </a:ext>
            </a:extLst>
          </p:cNvPr>
          <p:cNvSpPr>
            <a:spLocks noGrp="1"/>
          </p:cNvSpPr>
          <p:nvPr>
            <p:ph type="title"/>
          </p:nvPr>
        </p:nvSpPr>
        <p:spPr/>
        <p:txBody>
          <a:bodyPr/>
          <a:lstStyle/>
          <a:p>
            <a:r>
              <a:rPr lang="en-US"/>
              <a:t>Instagram Posts Table (mit Shares) | lokalzeit - 13 of 19</a:t>
            </a:r>
          </a:p>
        </p:txBody>
      </p:sp>
      <p:graphicFrame>
        <p:nvGraphicFramePr>
          <p:cNvPr id="5" name="Table Placeholder 4">
            <a:extLst>
              <a:ext uri="{FF2B5EF4-FFF2-40B4-BE49-F238E27FC236}">
                <a16:creationId xmlns:a16="http://schemas.microsoft.com/office/drawing/2014/main" id="{493B39D0-2CD9-4B57-BA0F-5EBB9ADFF71F}"/>
              </a:ext>
            </a:extLst>
          </p:cNvPr>
          <p:cNvGraphicFramePr>
            <a:graphicFrameLocks noGrp="1"/>
          </p:cNvGraphicFramePr>
          <p:nvPr>
            <p:ph type="tbl" sz="quarter" idx="13"/>
            <p:extLst>
              <p:ext uri="{D42A27DB-BD31-4B8C-83A1-F6EECF244321}">
                <p14:modId xmlns:p14="http://schemas.microsoft.com/office/powerpoint/2010/main" val="3424945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22668996"/>
                    </a:ext>
                  </a:extLst>
                </a:gridCol>
                <a:gridCol w="658368">
                  <a:extLst>
                    <a:ext uri="{9D8B030D-6E8A-4147-A177-3AD203B41FA5}">
                      <a16:colId xmlns:a16="http://schemas.microsoft.com/office/drawing/2014/main" val="2476046132"/>
                    </a:ext>
                  </a:extLst>
                </a:gridCol>
                <a:gridCol w="658368">
                  <a:extLst>
                    <a:ext uri="{9D8B030D-6E8A-4147-A177-3AD203B41FA5}">
                      <a16:colId xmlns:a16="http://schemas.microsoft.com/office/drawing/2014/main" val="3412222879"/>
                    </a:ext>
                  </a:extLst>
                </a:gridCol>
                <a:gridCol w="658368">
                  <a:extLst>
                    <a:ext uri="{9D8B030D-6E8A-4147-A177-3AD203B41FA5}">
                      <a16:colId xmlns:a16="http://schemas.microsoft.com/office/drawing/2014/main" val="2201429065"/>
                    </a:ext>
                  </a:extLst>
                </a:gridCol>
                <a:gridCol w="658368">
                  <a:extLst>
                    <a:ext uri="{9D8B030D-6E8A-4147-A177-3AD203B41FA5}">
                      <a16:colId xmlns:a16="http://schemas.microsoft.com/office/drawing/2014/main" val="646733267"/>
                    </a:ext>
                  </a:extLst>
                </a:gridCol>
                <a:gridCol w="658368">
                  <a:extLst>
                    <a:ext uri="{9D8B030D-6E8A-4147-A177-3AD203B41FA5}">
                      <a16:colId xmlns:a16="http://schemas.microsoft.com/office/drawing/2014/main" val="3247004888"/>
                    </a:ext>
                  </a:extLst>
                </a:gridCol>
                <a:gridCol w="658368">
                  <a:extLst>
                    <a:ext uri="{9D8B030D-6E8A-4147-A177-3AD203B41FA5}">
                      <a16:colId xmlns:a16="http://schemas.microsoft.com/office/drawing/2014/main" val="1498448035"/>
                    </a:ext>
                  </a:extLst>
                </a:gridCol>
                <a:gridCol w="658368">
                  <a:extLst>
                    <a:ext uri="{9D8B030D-6E8A-4147-A177-3AD203B41FA5}">
                      <a16:colId xmlns:a16="http://schemas.microsoft.com/office/drawing/2014/main" val="3528579373"/>
                    </a:ext>
                  </a:extLst>
                </a:gridCol>
                <a:gridCol w="658368">
                  <a:extLst>
                    <a:ext uri="{9D8B030D-6E8A-4147-A177-3AD203B41FA5}">
                      <a16:colId xmlns:a16="http://schemas.microsoft.com/office/drawing/2014/main" val="610060719"/>
                    </a:ext>
                  </a:extLst>
                </a:gridCol>
                <a:gridCol w="658368">
                  <a:extLst>
                    <a:ext uri="{9D8B030D-6E8A-4147-A177-3AD203B41FA5}">
                      <a16:colId xmlns:a16="http://schemas.microsoft.com/office/drawing/2014/main" val="242309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0228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- 2025-02-12 13:59:50</a:t>
                      </a:r>
                      <a:r>
                        <a:rPr kumimoji="0" lang="de-DE" sz="1000" b="0" i="0" u="none" strike="noStrike" kern="1200" cap="none" spc="0" normalizeH="0" baseline="0" noProof="0">
                          <a:ln>
                            <a:noFill/>
                          </a:ln>
                          <a:solidFill>
                            <a:prstClr val="black"/>
                          </a:solidFill>
                          <a:effectLst/>
                          <a:uLnTx/>
                          <a:uFillTx/>
                          <a:latin typeface="Calibri"/>
                          <a:ea typeface="+mn-ea"/>
                          <a:cs typeface="+mn-cs"/>
                        </a:rPr>
                        <a:t>
 Ein Armband gegen das Alleinsein: Wie kann man Kindern helfen, die ihre Mama oder ihren Papa verloren haben? 🪽
Der Verein Himmelsfalter guckt nach den Stärken der Kinder. Das kann Basteln sein. Wie bei der neunjährigen Ida. Zusammen mit den Trauerbegleiterinnen bastelt sie ein Armband, dass sie beschützt.
👩🏼‍💻Autorin: Lisa Block
#Ehrenamt #Kinder #Trauer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16064</a:t>
                      </a:r>
                    </a:p>
                  </a:txBody>
                  <a:tcPr/>
                </a:tc>
                <a:extLst>
                  <a:ext uri="{0D108BD9-81ED-4DB2-BD59-A6C34878D82A}">
                    <a16:rowId xmlns:a16="http://schemas.microsoft.com/office/drawing/2014/main" val="4142777222"/>
                  </a:ext>
                </a:extLst>
              </a:tr>
            </a:tbl>
          </a:graphicData>
        </a:graphic>
      </p:graphicFrame>
      <p:sp>
        <p:nvSpPr>
          <p:cNvPr id="4" name="Text Placeholder 3">
            <a:extLst>
              <a:ext uri="{FF2B5EF4-FFF2-40B4-BE49-F238E27FC236}">
                <a16:creationId xmlns:a16="http://schemas.microsoft.com/office/drawing/2014/main" id="{815A4604-1E76-4BEA-B104-58F9AE95C454}"/>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451194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85B3D-63B4-4716-8D52-EC837649A26E}"/>
              </a:ext>
            </a:extLst>
          </p:cNvPr>
          <p:cNvSpPr>
            <a:spLocks noGrp="1"/>
          </p:cNvSpPr>
          <p:nvPr>
            <p:ph type="title"/>
          </p:nvPr>
        </p:nvSpPr>
        <p:spPr/>
        <p:txBody>
          <a:bodyPr/>
          <a:lstStyle/>
          <a:p>
            <a:r>
              <a:rPr lang="en-US"/>
              <a:t>Instagram Posts Table (mit Shares) | lokalzeit - 14 of 19</a:t>
            </a:r>
          </a:p>
        </p:txBody>
      </p:sp>
      <p:graphicFrame>
        <p:nvGraphicFramePr>
          <p:cNvPr id="5" name="Table Placeholder 4">
            <a:extLst>
              <a:ext uri="{FF2B5EF4-FFF2-40B4-BE49-F238E27FC236}">
                <a16:creationId xmlns:a16="http://schemas.microsoft.com/office/drawing/2014/main" id="{1A4CA6C7-2FF0-45C7-A267-40B6C0C8099A}"/>
              </a:ext>
            </a:extLst>
          </p:cNvPr>
          <p:cNvGraphicFramePr>
            <a:graphicFrameLocks noGrp="1"/>
          </p:cNvGraphicFramePr>
          <p:nvPr>
            <p:ph type="tbl" sz="quarter" idx="13"/>
            <p:extLst>
              <p:ext uri="{D42A27DB-BD31-4B8C-83A1-F6EECF244321}">
                <p14:modId xmlns:p14="http://schemas.microsoft.com/office/powerpoint/2010/main" val="356225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9120419"/>
                    </a:ext>
                  </a:extLst>
                </a:gridCol>
                <a:gridCol w="658368">
                  <a:extLst>
                    <a:ext uri="{9D8B030D-6E8A-4147-A177-3AD203B41FA5}">
                      <a16:colId xmlns:a16="http://schemas.microsoft.com/office/drawing/2014/main" val="974654672"/>
                    </a:ext>
                  </a:extLst>
                </a:gridCol>
                <a:gridCol w="658368">
                  <a:extLst>
                    <a:ext uri="{9D8B030D-6E8A-4147-A177-3AD203B41FA5}">
                      <a16:colId xmlns:a16="http://schemas.microsoft.com/office/drawing/2014/main" val="800073290"/>
                    </a:ext>
                  </a:extLst>
                </a:gridCol>
                <a:gridCol w="658368">
                  <a:extLst>
                    <a:ext uri="{9D8B030D-6E8A-4147-A177-3AD203B41FA5}">
                      <a16:colId xmlns:a16="http://schemas.microsoft.com/office/drawing/2014/main" val="3376934298"/>
                    </a:ext>
                  </a:extLst>
                </a:gridCol>
                <a:gridCol w="658368">
                  <a:extLst>
                    <a:ext uri="{9D8B030D-6E8A-4147-A177-3AD203B41FA5}">
                      <a16:colId xmlns:a16="http://schemas.microsoft.com/office/drawing/2014/main" val="3638610554"/>
                    </a:ext>
                  </a:extLst>
                </a:gridCol>
                <a:gridCol w="658368">
                  <a:extLst>
                    <a:ext uri="{9D8B030D-6E8A-4147-A177-3AD203B41FA5}">
                      <a16:colId xmlns:a16="http://schemas.microsoft.com/office/drawing/2014/main" val="1072287437"/>
                    </a:ext>
                  </a:extLst>
                </a:gridCol>
                <a:gridCol w="658368">
                  <a:extLst>
                    <a:ext uri="{9D8B030D-6E8A-4147-A177-3AD203B41FA5}">
                      <a16:colId xmlns:a16="http://schemas.microsoft.com/office/drawing/2014/main" val="2148053755"/>
                    </a:ext>
                  </a:extLst>
                </a:gridCol>
                <a:gridCol w="658368">
                  <a:extLst>
                    <a:ext uri="{9D8B030D-6E8A-4147-A177-3AD203B41FA5}">
                      <a16:colId xmlns:a16="http://schemas.microsoft.com/office/drawing/2014/main" val="1607032934"/>
                    </a:ext>
                  </a:extLst>
                </a:gridCol>
                <a:gridCol w="658368">
                  <a:extLst>
                    <a:ext uri="{9D8B030D-6E8A-4147-A177-3AD203B41FA5}">
                      <a16:colId xmlns:a16="http://schemas.microsoft.com/office/drawing/2014/main" val="2258009243"/>
                    </a:ext>
                  </a:extLst>
                </a:gridCol>
                <a:gridCol w="658368">
                  <a:extLst>
                    <a:ext uri="{9D8B030D-6E8A-4147-A177-3AD203B41FA5}">
                      <a16:colId xmlns:a16="http://schemas.microsoft.com/office/drawing/2014/main" val="1797768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3511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- 2025-02-13 16:45:00</a:t>
                      </a:r>
                      <a:r>
                        <a:rPr kumimoji="0" lang="de-DE" sz="1000" b="0" i="0" u="none" strike="noStrike" kern="1200" cap="none" spc="0" normalizeH="0" baseline="0" noProof="0">
                          <a:ln>
                            <a:noFill/>
                          </a:ln>
                          <a:solidFill>
                            <a:prstClr val="black"/>
                          </a:solidFill>
                          <a:effectLst/>
                          <a:uLnTx/>
                          <a:uFillTx/>
                          <a:latin typeface="Calibri"/>
                          <a:ea typeface="+mn-ea"/>
                          <a:cs typeface="+mn-cs"/>
                        </a:rPr>
                        <a:t>
 Sterben ist hier allgegenwärtig, doch für ein paar Stunden wird auf der Palliativstation im Krankenhaus Köln-Merheim das Leben gefeiert.
Mit dabei sind Patienten, Angehörige von Verstorbenen und ehemalige Patienten, denen es heute wieder besser geht. 🫶
🧑🏻‍💻 Autor: Jochen Hilgers
#Karneval #KölleAlaaf #Krankenhaus #Köln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15023</a:t>
                      </a:r>
                    </a:p>
                  </a:txBody>
                  <a:tcPr/>
                </a:tc>
                <a:extLst>
                  <a:ext uri="{0D108BD9-81ED-4DB2-BD59-A6C34878D82A}">
                    <a16:rowId xmlns:a16="http://schemas.microsoft.com/office/drawing/2014/main" val="1007368605"/>
                  </a:ext>
                </a:extLst>
              </a:tr>
            </a:tbl>
          </a:graphicData>
        </a:graphic>
      </p:graphicFrame>
      <p:sp>
        <p:nvSpPr>
          <p:cNvPr id="4" name="Text Placeholder 3">
            <a:extLst>
              <a:ext uri="{FF2B5EF4-FFF2-40B4-BE49-F238E27FC236}">
                <a16:creationId xmlns:a16="http://schemas.microsoft.com/office/drawing/2014/main" id="{C7E962B3-EBFC-4158-8A02-6370BECF0518}"/>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68137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5A55C-F894-45A3-8539-D11C9FC95BE4}"/>
              </a:ext>
            </a:extLst>
          </p:cNvPr>
          <p:cNvSpPr>
            <a:spLocks noGrp="1"/>
          </p:cNvSpPr>
          <p:nvPr>
            <p:ph type="title"/>
          </p:nvPr>
        </p:nvSpPr>
        <p:spPr/>
        <p:txBody>
          <a:bodyPr/>
          <a:lstStyle/>
          <a:p>
            <a:r>
              <a:rPr lang="en-US"/>
              <a:t>Instagram Posts Table (mit Shares) | lokalzeit - 15 of 19</a:t>
            </a:r>
          </a:p>
        </p:txBody>
      </p:sp>
      <p:graphicFrame>
        <p:nvGraphicFramePr>
          <p:cNvPr id="5" name="Table Placeholder 4">
            <a:extLst>
              <a:ext uri="{FF2B5EF4-FFF2-40B4-BE49-F238E27FC236}">
                <a16:creationId xmlns:a16="http://schemas.microsoft.com/office/drawing/2014/main" id="{357816CD-1613-447C-BA63-0C5CF8805569}"/>
              </a:ext>
            </a:extLst>
          </p:cNvPr>
          <p:cNvGraphicFramePr>
            <a:graphicFrameLocks noGrp="1"/>
          </p:cNvGraphicFramePr>
          <p:nvPr>
            <p:ph type="tbl" sz="quarter" idx="13"/>
            <p:extLst>
              <p:ext uri="{D42A27DB-BD31-4B8C-83A1-F6EECF244321}">
                <p14:modId xmlns:p14="http://schemas.microsoft.com/office/powerpoint/2010/main" val="1304930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3007390"/>
                    </a:ext>
                  </a:extLst>
                </a:gridCol>
                <a:gridCol w="658368">
                  <a:extLst>
                    <a:ext uri="{9D8B030D-6E8A-4147-A177-3AD203B41FA5}">
                      <a16:colId xmlns:a16="http://schemas.microsoft.com/office/drawing/2014/main" val="1962816190"/>
                    </a:ext>
                  </a:extLst>
                </a:gridCol>
                <a:gridCol w="658368">
                  <a:extLst>
                    <a:ext uri="{9D8B030D-6E8A-4147-A177-3AD203B41FA5}">
                      <a16:colId xmlns:a16="http://schemas.microsoft.com/office/drawing/2014/main" val="2500801284"/>
                    </a:ext>
                  </a:extLst>
                </a:gridCol>
                <a:gridCol w="658368">
                  <a:extLst>
                    <a:ext uri="{9D8B030D-6E8A-4147-A177-3AD203B41FA5}">
                      <a16:colId xmlns:a16="http://schemas.microsoft.com/office/drawing/2014/main" val="3760032277"/>
                    </a:ext>
                  </a:extLst>
                </a:gridCol>
                <a:gridCol w="658368">
                  <a:extLst>
                    <a:ext uri="{9D8B030D-6E8A-4147-A177-3AD203B41FA5}">
                      <a16:colId xmlns:a16="http://schemas.microsoft.com/office/drawing/2014/main" val="4124911618"/>
                    </a:ext>
                  </a:extLst>
                </a:gridCol>
                <a:gridCol w="658368">
                  <a:extLst>
                    <a:ext uri="{9D8B030D-6E8A-4147-A177-3AD203B41FA5}">
                      <a16:colId xmlns:a16="http://schemas.microsoft.com/office/drawing/2014/main" val="1876210264"/>
                    </a:ext>
                  </a:extLst>
                </a:gridCol>
                <a:gridCol w="658368">
                  <a:extLst>
                    <a:ext uri="{9D8B030D-6E8A-4147-A177-3AD203B41FA5}">
                      <a16:colId xmlns:a16="http://schemas.microsoft.com/office/drawing/2014/main" val="59106651"/>
                    </a:ext>
                  </a:extLst>
                </a:gridCol>
                <a:gridCol w="658368">
                  <a:extLst>
                    <a:ext uri="{9D8B030D-6E8A-4147-A177-3AD203B41FA5}">
                      <a16:colId xmlns:a16="http://schemas.microsoft.com/office/drawing/2014/main" val="3869362517"/>
                    </a:ext>
                  </a:extLst>
                </a:gridCol>
                <a:gridCol w="658368">
                  <a:extLst>
                    <a:ext uri="{9D8B030D-6E8A-4147-A177-3AD203B41FA5}">
                      <a16:colId xmlns:a16="http://schemas.microsoft.com/office/drawing/2014/main" val="3127247540"/>
                    </a:ext>
                  </a:extLst>
                </a:gridCol>
                <a:gridCol w="658368">
                  <a:extLst>
                    <a:ext uri="{9D8B030D-6E8A-4147-A177-3AD203B41FA5}">
                      <a16:colId xmlns:a16="http://schemas.microsoft.com/office/drawing/2014/main" val="2228351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47085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- 2025-02-10 14:25:04</a:t>
                      </a:r>
                      <a:r>
                        <a:rPr kumimoji="0" lang="de-DE" sz="1000" b="0" i="0" u="none" strike="noStrike" kern="1200" cap="none" spc="0" normalizeH="0" baseline="0" noProof="0">
                          <a:ln>
                            <a:noFill/>
                          </a:ln>
                          <a:solidFill>
                            <a:prstClr val="black"/>
                          </a:solidFill>
                          <a:effectLst/>
                          <a:uLnTx/>
                          <a:uFillTx/>
                          <a:latin typeface="Calibri"/>
                          <a:ea typeface="+mn-ea"/>
                          <a:cs typeface="+mn-cs"/>
                        </a:rPr>
                        <a:t>
 Vom Tellerwäscher zum besten Koch-Azubi Dortmunds. 🏆
Als Majd Abo Bakr mit 18 nach Deutschland kommt, jobbt er in Restaurants und als Tellerwäscher in einer Spülküche. Irgendwann fragt ihn sein Chef, ob er nicht eine Ausbildung zum Koch machen wolle. Im Seniorenheim.🍳
Das Kochen wurde Majds Leidenschaft. Er ist im 3. Ausbildungsjahr und hat schon seinen ersten Preis gewonnen: als bester Koch-Azubi Dortmunds.👨🏻‍🍳
👩🏼‍💻Autorin: Sonja Gerhardt
#WDR #Lokalzeit #Sternekoch #Leidenschaft #kochen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64132783"/>
                  </a:ext>
                </a:extLst>
              </a:tr>
            </a:tbl>
          </a:graphicData>
        </a:graphic>
      </p:graphicFrame>
      <p:sp>
        <p:nvSpPr>
          <p:cNvPr id="4" name="Text Placeholder 3">
            <a:extLst>
              <a:ext uri="{FF2B5EF4-FFF2-40B4-BE49-F238E27FC236}">
                <a16:creationId xmlns:a16="http://schemas.microsoft.com/office/drawing/2014/main" id="{43D313A8-1F06-41D0-AC1E-A1C6CD7A7140}"/>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3371091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02228-22B1-4863-AACF-E8D2E8262DD3}"/>
              </a:ext>
            </a:extLst>
          </p:cNvPr>
          <p:cNvSpPr>
            <a:spLocks noGrp="1"/>
          </p:cNvSpPr>
          <p:nvPr>
            <p:ph type="title"/>
          </p:nvPr>
        </p:nvSpPr>
        <p:spPr/>
        <p:txBody>
          <a:bodyPr/>
          <a:lstStyle/>
          <a:p>
            <a:r>
              <a:rPr lang="en-US"/>
              <a:t>Instagram Posts Table (mit Shares) | lokalzeit - 16 of 19</a:t>
            </a:r>
          </a:p>
        </p:txBody>
      </p:sp>
      <p:graphicFrame>
        <p:nvGraphicFramePr>
          <p:cNvPr id="5" name="Table Placeholder 4">
            <a:extLst>
              <a:ext uri="{FF2B5EF4-FFF2-40B4-BE49-F238E27FC236}">
                <a16:creationId xmlns:a16="http://schemas.microsoft.com/office/drawing/2014/main" id="{C479BDF1-A1ED-41A1-8A8E-6FA6939B2DF7}"/>
              </a:ext>
            </a:extLst>
          </p:cNvPr>
          <p:cNvGraphicFramePr>
            <a:graphicFrameLocks noGrp="1"/>
          </p:cNvGraphicFramePr>
          <p:nvPr>
            <p:ph type="tbl" sz="quarter" idx="13"/>
            <p:extLst>
              <p:ext uri="{D42A27DB-BD31-4B8C-83A1-F6EECF244321}">
                <p14:modId xmlns:p14="http://schemas.microsoft.com/office/powerpoint/2010/main" val="1038191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3516870"/>
                    </a:ext>
                  </a:extLst>
                </a:gridCol>
                <a:gridCol w="658368">
                  <a:extLst>
                    <a:ext uri="{9D8B030D-6E8A-4147-A177-3AD203B41FA5}">
                      <a16:colId xmlns:a16="http://schemas.microsoft.com/office/drawing/2014/main" val="2663259857"/>
                    </a:ext>
                  </a:extLst>
                </a:gridCol>
                <a:gridCol w="658368">
                  <a:extLst>
                    <a:ext uri="{9D8B030D-6E8A-4147-A177-3AD203B41FA5}">
                      <a16:colId xmlns:a16="http://schemas.microsoft.com/office/drawing/2014/main" val="992259045"/>
                    </a:ext>
                  </a:extLst>
                </a:gridCol>
                <a:gridCol w="658368">
                  <a:extLst>
                    <a:ext uri="{9D8B030D-6E8A-4147-A177-3AD203B41FA5}">
                      <a16:colId xmlns:a16="http://schemas.microsoft.com/office/drawing/2014/main" val="1890495223"/>
                    </a:ext>
                  </a:extLst>
                </a:gridCol>
                <a:gridCol w="658368">
                  <a:extLst>
                    <a:ext uri="{9D8B030D-6E8A-4147-A177-3AD203B41FA5}">
                      <a16:colId xmlns:a16="http://schemas.microsoft.com/office/drawing/2014/main" val="298786347"/>
                    </a:ext>
                  </a:extLst>
                </a:gridCol>
                <a:gridCol w="658368">
                  <a:extLst>
                    <a:ext uri="{9D8B030D-6E8A-4147-A177-3AD203B41FA5}">
                      <a16:colId xmlns:a16="http://schemas.microsoft.com/office/drawing/2014/main" val="2717229715"/>
                    </a:ext>
                  </a:extLst>
                </a:gridCol>
                <a:gridCol w="658368">
                  <a:extLst>
                    <a:ext uri="{9D8B030D-6E8A-4147-A177-3AD203B41FA5}">
                      <a16:colId xmlns:a16="http://schemas.microsoft.com/office/drawing/2014/main" val="1132395257"/>
                    </a:ext>
                  </a:extLst>
                </a:gridCol>
                <a:gridCol w="658368">
                  <a:extLst>
                    <a:ext uri="{9D8B030D-6E8A-4147-A177-3AD203B41FA5}">
                      <a16:colId xmlns:a16="http://schemas.microsoft.com/office/drawing/2014/main" val="3652185074"/>
                    </a:ext>
                  </a:extLst>
                </a:gridCol>
                <a:gridCol w="658368">
                  <a:extLst>
                    <a:ext uri="{9D8B030D-6E8A-4147-A177-3AD203B41FA5}">
                      <a16:colId xmlns:a16="http://schemas.microsoft.com/office/drawing/2014/main" val="2083053405"/>
                    </a:ext>
                  </a:extLst>
                </a:gridCol>
                <a:gridCol w="658368">
                  <a:extLst>
                    <a:ext uri="{9D8B030D-6E8A-4147-A177-3AD203B41FA5}">
                      <a16:colId xmlns:a16="http://schemas.microsoft.com/office/drawing/2014/main" val="4025552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0074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- 2025-02-14 11:40:00</a:t>
                      </a:r>
                      <a:r>
                        <a:rPr kumimoji="0" lang="de-DE" sz="1000" b="0" i="0" u="none" strike="noStrike" kern="1200" cap="none" spc="0" normalizeH="0" baseline="0" noProof="0">
                          <a:ln>
                            <a:noFill/>
                          </a:ln>
                          <a:solidFill>
                            <a:prstClr val="black"/>
                          </a:solidFill>
                          <a:effectLst/>
                          <a:uLnTx/>
                          <a:uFillTx/>
                          <a:latin typeface="Calibri"/>
                          <a:ea typeface="+mn-ea"/>
                          <a:cs typeface="+mn-cs"/>
                        </a:rPr>
                        <a:t>
 Biochemikerin Nina Beyer will Kindern ihre Leidenschaft für Naturwissenschaften weitergeben. 👩‍🔬
Als Vorlesepatin beim Bonner Projekt MINTKiDS liest sie Kindern in Kitas und Grundschulen Geschichten über MINT-Themen vor. 📖
Die Idee: Schon bei den Jüngsten das Interesse für Mathe, Informatik, Naturwissenschaften und Technik wecken. 📐🧪💥 Denn in den MINT-Berufen ist der Fachkräftemangel groß.
👩‍💻Autorin: Laura Hohmann
#MINT #Bildung #Kita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13604993"/>
                  </a:ext>
                </a:extLst>
              </a:tr>
            </a:tbl>
          </a:graphicData>
        </a:graphic>
      </p:graphicFrame>
      <p:sp>
        <p:nvSpPr>
          <p:cNvPr id="4" name="Text Placeholder 3">
            <a:extLst>
              <a:ext uri="{FF2B5EF4-FFF2-40B4-BE49-F238E27FC236}">
                <a16:creationId xmlns:a16="http://schemas.microsoft.com/office/drawing/2014/main" id="{5FE2613D-BD09-4078-8283-36B216D28529}"/>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2855729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B6A07-E7ED-430E-A6C8-357D86AC1908}"/>
              </a:ext>
            </a:extLst>
          </p:cNvPr>
          <p:cNvSpPr>
            <a:spLocks noGrp="1"/>
          </p:cNvSpPr>
          <p:nvPr>
            <p:ph type="title"/>
          </p:nvPr>
        </p:nvSpPr>
        <p:spPr/>
        <p:txBody>
          <a:bodyPr/>
          <a:lstStyle/>
          <a:p>
            <a:r>
              <a:rPr lang="en-US"/>
              <a:t>Instagram Posts Table (mit Shares) | lokalzeit - 17 of 19</a:t>
            </a:r>
          </a:p>
        </p:txBody>
      </p:sp>
      <p:graphicFrame>
        <p:nvGraphicFramePr>
          <p:cNvPr id="5" name="Table Placeholder 4">
            <a:extLst>
              <a:ext uri="{FF2B5EF4-FFF2-40B4-BE49-F238E27FC236}">
                <a16:creationId xmlns:a16="http://schemas.microsoft.com/office/drawing/2014/main" id="{FB5A21A5-128C-4D4A-B529-D702F6FC3CD1}"/>
              </a:ext>
            </a:extLst>
          </p:cNvPr>
          <p:cNvGraphicFramePr>
            <a:graphicFrameLocks noGrp="1"/>
          </p:cNvGraphicFramePr>
          <p:nvPr>
            <p:ph type="tbl" sz="quarter" idx="13"/>
            <p:extLst>
              <p:ext uri="{D42A27DB-BD31-4B8C-83A1-F6EECF244321}">
                <p14:modId xmlns:p14="http://schemas.microsoft.com/office/powerpoint/2010/main" val="3563380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15766646"/>
                    </a:ext>
                  </a:extLst>
                </a:gridCol>
                <a:gridCol w="658368">
                  <a:extLst>
                    <a:ext uri="{9D8B030D-6E8A-4147-A177-3AD203B41FA5}">
                      <a16:colId xmlns:a16="http://schemas.microsoft.com/office/drawing/2014/main" val="1667120850"/>
                    </a:ext>
                  </a:extLst>
                </a:gridCol>
                <a:gridCol w="658368">
                  <a:extLst>
                    <a:ext uri="{9D8B030D-6E8A-4147-A177-3AD203B41FA5}">
                      <a16:colId xmlns:a16="http://schemas.microsoft.com/office/drawing/2014/main" val="2350377566"/>
                    </a:ext>
                  </a:extLst>
                </a:gridCol>
                <a:gridCol w="658368">
                  <a:extLst>
                    <a:ext uri="{9D8B030D-6E8A-4147-A177-3AD203B41FA5}">
                      <a16:colId xmlns:a16="http://schemas.microsoft.com/office/drawing/2014/main" val="165746400"/>
                    </a:ext>
                  </a:extLst>
                </a:gridCol>
                <a:gridCol w="658368">
                  <a:extLst>
                    <a:ext uri="{9D8B030D-6E8A-4147-A177-3AD203B41FA5}">
                      <a16:colId xmlns:a16="http://schemas.microsoft.com/office/drawing/2014/main" val="3801930875"/>
                    </a:ext>
                  </a:extLst>
                </a:gridCol>
                <a:gridCol w="658368">
                  <a:extLst>
                    <a:ext uri="{9D8B030D-6E8A-4147-A177-3AD203B41FA5}">
                      <a16:colId xmlns:a16="http://schemas.microsoft.com/office/drawing/2014/main" val="3347472793"/>
                    </a:ext>
                  </a:extLst>
                </a:gridCol>
                <a:gridCol w="658368">
                  <a:extLst>
                    <a:ext uri="{9D8B030D-6E8A-4147-A177-3AD203B41FA5}">
                      <a16:colId xmlns:a16="http://schemas.microsoft.com/office/drawing/2014/main" val="2569771895"/>
                    </a:ext>
                  </a:extLst>
                </a:gridCol>
                <a:gridCol w="658368">
                  <a:extLst>
                    <a:ext uri="{9D8B030D-6E8A-4147-A177-3AD203B41FA5}">
                      <a16:colId xmlns:a16="http://schemas.microsoft.com/office/drawing/2014/main" val="3077370500"/>
                    </a:ext>
                  </a:extLst>
                </a:gridCol>
                <a:gridCol w="658368">
                  <a:extLst>
                    <a:ext uri="{9D8B030D-6E8A-4147-A177-3AD203B41FA5}">
                      <a16:colId xmlns:a16="http://schemas.microsoft.com/office/drawing/2014/main" val="967095849"/>
                    </a:ext>
                  </a:extLst>
                </a:gridCol>
                <a:gridCol w="658368">
                  <a:extLst>
                    <a:ext uri="{9D8B030D-6E8A-4147-A177-3AD203B41FA5}">
                      <a16:colId xmlns:a16="http://schemas.microsoft.com/office/drawing/2014/main" val="1215702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92296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- 2025-02-10 16:38:33</a:t>
                      </a:r>
                      <a:r>
                        <a:rPr kumimoji="0" lang="de-DE" sz="1000" b="0" i="0" u="none" strike="noStrike" kern="1200" cap="none" spc="0" normalizeH="0" baseline="0" noProof="0">
                          <a:ln>
                            <a:noFill/>
                          </a:ln>
                          <a:solidFill>
                            <a:prstClr val="black"/>
                          </a:solidFill>
                          <a:effectLst/>
                          <a:uLnTx/>
                          <a:uFillTx/>
                          <a:latin typeface="Calibri"/>
                          <a:ea typeface="+mn-ea"/>
                          <a:cs typeface="+mn-cs"/>
                        </a:rPr>
                        <a:t>
 Eigentlich sollte die 17-jährige Mindenerin Bascha Backhaus nur eine Arbeit über ihre Familie schreiben.
Dabei stößt sie auf einen der bedeutendsten Kriminalfälle des Jahres 1928.
Hat ihr Ururgroßvater einen Bauernhof angezündet und einen Waisenjungen ermordet? Bascha will herausfinden, was vor 97 Jahren geschah.
🧑🏻‍💻 Autor: Luca Peters
#Lokalzeit #WDR #Brand #Mord #Verbrechen #kriminalfall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12058</a:t>
                      </a:r>
                    </a:p>
                  </a:txBody>
                  <a:tcPr/>
                </a:tc>
                <a:extLst>
                  <a:ext uri="{0D108BD9-81ED-4DB2-BD59-A6C34878D82A}">
                    <a16:rowId xmlns:a16="http://schemas.microsoft.com/office/drawing/2014/main" val="1924903107"/>
                  </a:ext>
                </a:extLst>
              </a:tr>
            </a:tbl>
          </a:graphicData>
        </a:graphic>
      </p:graphicFrame>
      <p:sp>
        <p:nvSpPr>
          <p:cNvPr id="4" name="Text Placeholder 3">
            <a:extLst>
              <a:ext uri="{FF2B5EF4-FFF2-40B4-BE49-F238E27FC236}">
                <a16:creationId xmlns:a16="http://schemas.microsoft.com/office/drawing/2014/main" id="{0CC8E586-C6A4-4F9C-BD81-BAAC11C114BA}"/>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771312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DD0FF-6121-4291-930C-2B5180430E9F}"/>
              </a:ext>
            </a:extLst>
          </p:cNvPr>
          <p:cNvSpPr>
            <a:spLocks noGrp="1"/>
          </p:cNvSpPr>
          <p:nvPr>
            <p:ph type="title"/>
          </p:nvPr>
        </p:nvSpPr>
        <p:spPr/>
        <p:txBody>
          <a:bodyPr/>
          <a:lstStyle/>
          <a:p>
            <a:r>
              <a:rPr lang="en-US"/>
              <a:t>Instagram Posts Table (mit Shares) | lokalzeit - 18 of 19</a:t>
            </a:r>
          </a:p>
        </p:txBody>
      </p:sp>
      <p:graphicFrame>
        <p:nvGraphicFramePr>
          <p:cNvPr id="5" name="Table Placeholder 4">
            <a:extLst>
              <a:ext uri="{FF2B5EF4-FFF2-40B4-BE49-F238E27FC236}">
                <a16:creationId xmlns:a16="http://schemas.microsoft.com/office/drawing/2014/main" id="{12C80A8F-11BE-4663-94EA-17CC123D86A3}"/>
              </a:ext>
            </a:extLst>
          </p:cNvPr>
          <p:cNvGraphicFramePr>
            <a:graphicFrameLocks noGrp="1"/>
          </p:cNvGraphicFramePr>
          <p:nvPr>
            <p:ph type="tbl" sz="quarter" idx="13"/>
            <p:extLst>
              <p:ext uri="{D42A27DB-BD31-4B8C-83A1-F6EECF244321}">
                <p14:modId xmlns:p14="http://schemas.microsoft.com/office/powerpoint/2010/main" val="1599193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19093565"/>
                    </a:ext>
                  </a:extLst>
                </a:gridCol>
                <a:gridCol w="658368">
                  <a:extLst>
                    <a:ext uri="{9D8B030D-6E8A-4147-A177-3AD203B41FA5}">
                      <a16:colId xmlns:a16="http://schemas.microsoft.com/office/drawing/2014/main" val="3179958797"/>
                    </a:ext>
                  </a:extLst>
                </a:gridCol>
                <a:gridCol w="658368">
                  <a:extLst>
                    <a:ext uri="{9D8B030D-6E8A-4147-A177-3AD203B41FA5}">
                      <a16:colId xmlns:a16="http://schemas.microsoft.com/office/drawing/2014/main" val="2813651011"/>
                    </a:ext>
                  </a:extLst>
                </a:gridCol>
                <a:gridCol w="658368">
                  <a:extLst>
                    <a:ext uri="{9D8B030D-6E8A-4147-A177-3AD203B41FA5}">
                      <a16:colId xmlns:a16="http://schemas.microsoft.com/office/drawing/2014/main" val="2629421186"/>
                    </a:ext>
                  </a:extLst>
                </a:gridCol>
                <a:gridCol w="658368">
                  <a:extLst>
                    <a:ext uri="{9D8B030D-6E8A-4147-A177-3AD203B41FA5}">
                      <a16:colId xmlns:a16="http://schemas.microsoft.com/office/drawing/2014/main" val="1680328173"/>
                    </a:ext>
                  </a:extLst>
                </a:gridCol>
                <a:gridCol w="658368">
                  <a:extLst>
                    <a:ext uri="{9D8B030D-6E8A-4147-A177-3AD203B41FA5}">
                      <a16:colId xmlns:a16="http://schemas.microsoft.com/office/drawing/2014/main" val="2729301301"/>
                    </a:ext>
                  </a:extLst>
                </a:gridCol>
                <a:gridCol w="658368">
                  <a:extLst>
                    <a:ext uri="{9D8B030D-6E8A-4147-A177-3AD203B41FA5}">
                      <a16:colId xmlns:a16="http://schemas.microsoft.com/office/drawing/2014/main" val="2456116399"/>
                    </a:ext>
                  </a:extLst>
                </a:gridCol>
                <a:gridCol w="658368">
                  <a:extLst>
                    <a:ext uri="{9D8B030D-6E8A-4147-A177-3AD203B41FA5}">
                      <a16:colId xmlns:a16="http://schemas.microsoft.com/office/drawing/2014/main" val="3697460318"/>
                    </a:ext>
                  </a:extLst>
                </a:gridCol>
                <a:gridCol w="658368">
                  <a:extLst>
                    <a:ext uri="{9D8B030D-6E8A-4147-A177-3AD203B41FA5}">
                      <a16:colId xmlns:a16="http://schemas.microsoft.com/office/drawing/2014/main" val="2530061374"/>
                    </a:ext>
                  </a:extLst>
                </a:gridCol>
                <a:gridCol w="658368">
                  <a:extLst>
                    <a:ext uri="{9D8B030D-6E8A-4147-A177-3AD203B41FA5}">
                      <a16:colId xmlns:a16="http://schemas.microsoft.com/office/drawing/2014/main" val="1245558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4030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- 2025-02-16 12:02:26</a:t>
                      </a:r>
                      <a:r>
                        <a:rPr kumimoji="0" lang="de-DE" sz="1000" b="0" i="0" u="none" strike="noStrike" kern="1200" cap="none" spc="0" normalizeH="0" baseline="0" noProof="0">
                          <a:ln>
                            <a:noFill/>
                          </a:ln>
                          <a:solidFill>
                            <a:prstClr val="black"/>
                          </a:solidFill>
                          <a:effectLst/>
                          <a:uLnTx/>
                          <a:uFillTx/>
                          <a:latin typeface="Calibri"/>
                          <a:ea typeface="+mn-ea"/>
                          <a:cs typeface="+mn-cs"/>
                        </a:rPr>
                        <a:t>
 Wie würdest du reagieren, wenn dir jemand sagt: „Jetzt führ doch erstmal Interviews mit sechs Ex-Sexualstraftätern?“
Chris Bolze aus Bochum ist Fotograf. Ihm war schon immer klar, dass er mit Strafgefangenen zusammen arbeiten will. Und obwohl er dabei an seine Grenzen kommt, zieht er das Fotoprojekt durch. 📷
👨‍💻Autor: Carsten Koch
#WDR #Lokalzeit #Gefängnis #Bochum #Kunst #Portraits #Schwerverbecher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11067</a:t>
                      </a:r>
                    </a:p>
                  </a:txBody>
                  <a:tcPr/>
                </a:tc>
                <a:extLst>
                  <a:ext uri="{0D108BD9-81ED-4DB2-BD59-A6C34878D82A}">
                    <a16:rowId xmlns:a16="http://schemas.microsoft.com/office/drawing/2014/main" val="612230239"/>
                  </a:ext>
                </a:extLst>
              </a:tr>
            </a:tbl>
          </a:graphicData>
        </a:graphic>
      </p:graphicFrame>
      <p:sp>
        <p:nvSpPr>
          <p:cNvPr id="4" name="Text Placeholder 3">
            <a:extLst>
              <a:ext uri="{FF2B5EF4-FFF2-40B4-BE49-F238E27FC236}">
                <a16:creationId xmlns:a16="http://schemas.microsoft.com/office/drawing/2014/main" id="{AB907562-8176-4B36-A8F6-A1850B113C3F}"/>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3296642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476F8-17F0-4544-B91A-40E23457B7B6}"/>
              </a:ext>
            </a:extLst>
          </p:cNvPr>
          <p:cNvSpPr>
            <a:spLocks noGrp="1"/>
          </p:cNvSpPr>
          <p:nvPr>
            <p:ph type="title"/>
          </p:nvPr>
        </p:nvSpPr>
        <p:spPr/>
        <p:txBody>
          <a:bodyPr/>
          <a:lstStyle/>
          <a:p>
            <a:r>
              <a:rPr lang="en-US"/>
              <a:t>Instagram Posts Table (mit Shares) | lokalzeit - 19 of 19</a:t>
            </a:r>
          </a:p>
        </p:txBody>
      </p:sp>
      <p:graphicFrame>
        <p:nvGraphicFramePr>
          <p:cNvPr id="5" name="Table Placeholder 4">
            <a:extLst>
              <a:ext uri="{FF2B5EF4-FFF2-40B4-BE49-F238E27FC236}">
                <a16:creationId xmlns:a16="http://schemas.microsoft.com/office/drawing/2014/main" id="{A764BFA8-672D-44FA-BDDA-0A4B40507221}"/>
              </a:ext>
            </a:extLst>
          </p:cNvPr>
          <p:cNvGraphicFramePr>
            <a:graphicFrameLocks noGrp="1"/>
          </p:cNvGraphicFramePr>
          <p:nvPr>
            <p:ph type="tbl" sz="quarter" idx="13"/>
            <p:extLst>
              <p:ext uri="{D42A27DB-BD31-4B8C-83A1-F6EECF244321}">
                <p14:modId xmlns:p14="http://schemas.microsoft.com/office/powerpoint/2010/main" val="718388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9406172"/>
                    </a:ext>
                  </a:extLst>
                </a:gridCol>
                <a:gridCol w="658368">
                  <a:extLst>
                    <a:ext uri="{9D8B030D-6E8A-4147-A177-3AD203B41FA5}">
                      <a16:colId xmlns:a16="http://schemas.microsoft.com/office/drawing/2014/main" val="4160242819"/>
                    </a:ext>
                  </a:extLst>
                </a:gridCol>
                <a:gridCol w="658368">
                  <a:extLst>
                    <a:ext uri="{9D8B030D-6E8A-4147-A177-3AD203B41FA5}">
                      <a16:colId xmlns:a16="http://schemas.microsoft.com/office/drawing/2014/main" val="730186696"/>
                    </a:ext>
                  </a:extLst>
                </a:gridCol>
                <a:gridCol w="658368">
                  <a:extLst>
                    <a:ext uri="{9D8B030D-6E8A-4147-A177-3AD203B41FA5}">
                      <a16:colId xmlns:a16="http://schemas.microsoft.com/office/drawing/2014/main" val="22681203"/>
                    </a:ext>
                  </a:extLst>
                </a:gridCol>
                <a:gridCol w="658368">
                  <a:extLst>
                    <a:ext uri="{9D8B030D-6E8A-4147-A177-3AD203B41FA5}">
                      <a16:colId xmlns:a16="http://schemas.microsoft.com/office/drawing/2014/main" val="4126591828"/>
                    </a:ext>
                  </a:extLst>
                </a:gridCol>
                <a:gridCol w="658368">
                  <a:extLst>
                    <a:ext uri="{9D8B030D-6E8A-4147-A177-3AD203B41FA5}">
                      <a16:colId xmlns:a16="http://schemas.microsoft.com/office/drawing/2014/main" val="429687844"/>
                    </a:ext>
                  </a:extLst>
                </a:gridCol>
                <a:gridCol w="658368">
                  <a:extLst>
                    <a:ext uri="{9D8B030D-6E8A-4147-A177-3AD203B41FA5}">
                      <a16:colId xmlns:a16="http://schemas.microsoft.com/office/drawing/2014/main" val="2610844805"/>
                    </a:ext>
                  </a:extLst>
                </a:gridCol>
                <a:gridCol w="658368">
                  <a:extLst>
                    <a:ext uri="{9D8B030D-6E8A-4147-A177-3AD203B41FA5}">
                      <a16:colId xmlns:a16="http://schemas.microsoft.com/office/drawing/2014/main" val="1302161088"/>
                    </a:ext>
                  </a:extLst>
                </a:gridCol>
                <a:gridCol w="658368">
                  <a:extLst>
                    <a:ext uri="{9D8B030D-6E8A-4147-A177-3AD203B41FA5}">
                      <a16:colId xmlns:a16="http://schemas.microsoft.com/office/drawing/2014/main" val="3906056490"/>
                    </a:ext>
                  </a:extLst>
                </a:gridCol>
                <a:gridCol w="658368">
                  <a:extLst>
                    <a:ext uri="{9D8B030D-6E8A-4147-A177-3AD203B41FA5}">
                      <a16:colId xmlns:a16="http://schemas.microsoft.com/office/drawing/2014/main" val="4153699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4749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- 2025-02-14 16:20:00</a:t>
                      </a:r>
                      <a:r>
                        <a:rPr kumimoji="0" lang="de-DE" sz="1000" b="0" i="0" u="none" strike="noStrike" kern="1200" cap="none" spc="0" normalizeH="0" baseline="0" noProof="0">
                          <a:ln>
                            <a:noFill/>
                          </a:ln>
                          <a:solidFill>
                            <a:prstClr val="black"/>
                          </a:solidFill>
                          <a:effectLst/>
                          <a:uLnTx/>
                          <a:uFillTx/>
                          <a:latin typeface="Calibri"/>
                          <a:ea typeface="+mn-ea"/>
                          <a:cs typeface="+mn-cs"/>
                        </a:rPr>
                        <a:t>
 Claudia Erdmann und Peter Tuzowiec haben sich bei einem Speed-Dating kennengelernt. 🙊
Er ist 76, sie ist 73. Beide sind verwitwet und haben eine glückliche Ehe hinter sich. Im hohen Alter haben sie sich entschieden, bei einem Speed-Dating für Senioren mitzumachen.
Acht Minuten Zeit waren genug für ein erneutes Wiedersehen!🥰
👩🏻‍💻Autorin: Nastaran Amirhaji
#WDR #Lokalzeit #Valentinstag #Liebe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9157</a:t>
                      </a:r>
                    </a:p>
                  </a:txBody>
                  <a:tcPr/>
                </a:tc>
                <a:extLst>
                  <a:ext uri="{0D108BD9-81ED-4DB2-BD59-A6C34878D82A}">
                    <a16:rowId xmlns:a16="http://schemas.microsoft.com/office/drawing/2014/main" val="3787382594"/>
                  </a:ext>
                </a:extLst>
              </a:tr>
            </a:tbl>
          </a:graphicData>
        </a:graphic>
      </p:graphicFrame>
      <p:sp>
        <p:nvSpPr>
          <p:cNvPr id="4" name="Text Placeholder 3">
            <a:extLst>
              <a:ext uri="{FF2B5EF4-FFF2-40B4-BE49-F238E27FC236}">
                <a16:creationId xmlns:a16="http://schemas.microsoft.com/office/drawing/2014/main" id="{3FF3B42B-FF0D-47EB-AD66-96DBDA12248C}"/>
              </a:ext>
            </a:extLst>
          </p:cNvPr>
          <p:cNvSpPr>
            <a:spLocks noGrp="1"/>
          </p:cNvSpPr>
          <p:nvPr>
            <p:ph type="body" sz="quarter" idx="14"/>
          </p:nvPr>
        </p:nvSpPr>
        <p:spPr/>
        <p:txBody>
          <a:bodyPr/>
          <a:lstStyle/>
          <a:p>
            <a:r>
              <a:rPr lang="en-US"/>
              <a:t>10/02/2025 - 16/02/2025</a:t>
            </a:r>
          </a:p>
        </p:txBody>
      </p:sp>
    </p:spTree>
    <p:extLst>
      <p:ext uri="{BB962C8B-B14F-4D97-AF65-F5344CB8AC3E}">
        <p14:creationId xmlns:p14="http://schemas.microsoft.com/office/powerpoint/2010/main" val="4891311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2963</Words>
  <Application>Microsoft Office PowerPoint</Application>
  <PresentationFormat>On-screen Show (4:3)</PresentationFormat>
  <Paragraphs>413</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Instagram Posts Table (mit Shares) | lokalzeit - 1 of 19</vt:lpstr>
      <vt:lpstr>Instagram Posts Table (mit Shares) | lokalzeit - 2 of 19</vt:lpstr>
      <vt:lpstr>Instagram Posts Table (mit Shares) | lokalzeit - 3 of 19</vt:lpstr>
      <vt:lpstr>Instagram Posts Table (mit Shares) | lokalzeit - 4 of 19</vt:lpstr>
      <vt:lpstr>Instagram Posts Table (mit Shares) | lokalzeit - 5 of 19</vt:lpstr>
      <vt:lpstr>Instagram Posts Table (mit Shares) | lokalzeit - 6 of 19</vt:lpstr>
      <vt:lpstr>Instagram Posts Table (mit Shares) | lokalzeit - 7 of 19</vt:lpstr>
      <vt:lpstr>Instagram Posts Table (mit Shares) | lokalzeit - 8 of 19</vt:lpstr>
      <vt:lpstr>Instagram Posts Table (mit Shares) | lokalzeit - 9 of 19</vt:lpstr>
      <vt:lpstr>Instagram Posts Table (mit Shares) | lokalzeit - 10 of 19</vt:lpstr>
      <vt:lpstr>Instagram Posts Table (mit Shares) | lokalzeit - 11 of 19</vt:lpstr>
      <vt:lpstr>Instagram Posts Table (mit Shares) | lokalzeit - 12 of 19</vt:lpstr>
      <vt:lpstr>Instagram Posts Table (mit Shares) | lokalzeit - 13 of 19</vt:lpstr>
      <vt:lpstr>Instagram Posts Table (mit Shares) | lokalzeit - 14 of 19</vt:lpstr>
      <vt:lpstr>Instagram Posts Table (mit Shares) | lokalzeit - 15 of 19</vt:lpstr>
      <vt:lpstr>Instagram Posts Table (mit Shares) | lokalzeit - 16 of 19</vt:lpstr>
      <vt:lpstr>Instagram Posts Table (mit Shares) | lokalzeit - 17 of 19</vt:lpstr>
      <vt:lpstr>Instagram Posts Table (mit Shares) | lokalzeit - 18 of 19</vt:lpstr>
      <vt:lpstr>Instagram Posts Table (mit Shares) | lokalzeit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19</dc:title>
  <dc:creator>Frederik Born</dc:creator>
  <cp:lastModifiedBy>Frederik Born</cp:lastModifiedBy>
  <cp:revision>1</cp:revision>
  <dcterms:created xsi:type="dcterms:W3CDTF">2025-02-18T17:51:36Z</dcterms:created>
  <dcterms:modified xsi:type="dcterms:W3CDTF">2025-02-18T17:53:35Z</dcterms:modified>
</cp:coreProperties>
</file>