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1A525-7A5A-4324-99C8-420EC2B172FE}"/>
              </a:ext>
            </a:extLst>
          </p:cNvPr>
          <p:cNvSpPr>
            <a:spLocks noGrp="1"/>
          </p:cNvSpPr>
          <p:nvPr>
            <p:ph type="title"/>
          </p:nvPr>
        </p:nvSpPr>
        <p:spPr/>
        <p:txBody>
          <a:bodyPr/>
          <a:lstStyle/>
          <a:p>
            <a:r>
              <a:rPr lang="de-DE"/>
              <a:t>Instagram Alle Posts des Zeitraums (mit Total Interactions) | lokalzeit - 1 of 17</a:t>
            </a:r>
            <a:endParaRPr lang="en-US"/>
          </a:p>
        </p:txBody>
      </p:sp>
      <p:graphicFrame>
        <p:nvGraphicFramePr>
          <p:cNvPr id="5" name="Table Placeholder 4">
            <a:extLst>
              <a:ext uri="{FF2B5EF4-FFF2-40B4-BE49-F238E27FC236}">
                <a16:creationId xmlns:a16="http://schemas.microsoft.com/office/drawing/2014/main" id="{4CBD2F53-5C47-4CB9-A975-765D47EFE216}"/>
              </a:ext>
            </a:extLst>
          </p:cNvPr>
          <p:cNvGraphicFramePr>
            <a:graphicFrameLocks noGrp="1"/>
          </p:cNvGraphicFramePr>
          <p:nvPr>
            <p:ph type="tbl" sz="quarter" idx="13"/>
            <p:extLst>
              <p:ext uri="{D42A27DB-BD31-4B8C-83A1-F6EECF244321}">
                <p14:modId xmlns:p14="http://schemas.microsoft.com/office/powerpoint/2010/main" val="912501509"/>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39809164"/>
                    </a:ext>
                  </a:extLst>
                </a:gridCol>
                <a:gridCol w="1316736">
                  <a:extLst>
                    <a:ext uri="{9D8B030D-6E8A-4147-A177-3AD203B41FA5}">
                      <a16:colId xmlns:a16="http://schemas.microsoft.com/office/drawing/2014/main" val="639959691"/>
                    </a:ext>
                  </a:extLst>
                </a:gridCol>
                <a:gridCol w="1316736">
                  <a:extLst>
                    <a:ext uri="{9D8B030D-6E8A-4147-A177-3AD203B41FA5}">
                      <a16:colId xmlns:a16="http://schemas.microsoft.com/office/drawing/2014/main" val="2371269981"/>
                    </a:ext>
                  </a:extLst>
                </a:gridCol>
                <a:gridCol w="1316736">
                  <a:extLst>
                    <a:ext uri="{9D8B030D-6E8A-4147-A177-3AD203B41FA5}">
                      <a16:colId xmlns:a16="http://schemas.microsoft.com/office/drawing/2014/main" val="10043774"/>
                    </a:ext>
                  </a:extLst>
                </a:gridCol>
                <a:gridCol w="1316736">
                  <a:extLst>
                    <a:ext uri="{9D8B030D-6E8A-4147-A177-3AD203B41FA5}">
                      <a16:colId xmlns:a16="http://schemas.microsoft.com/office/drawing/2014/main" val="879830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020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- 2025-02-08 11:56:55</a:t>
                      </a:r>
                      <a:r>
                        <a:rPr kumimoji="0" lang="de-DE" sz="1000" b="0" i="0" u="none" strike="noStrike" kern="1200" cap="none" spc="0" normalizeH="0" baseline="0" noProof="0">
                          <a:ln>
                            <a:noFill/>
                          </a:ln>
                          <a:solidFill>
                            <a:prstClr val="black"/>
                          </a:solidFill>
                          <a:effectLst/>
                          <a:uLnTx/>
                          <a:uFillTx/>
                          <a:latin typeface="Calibri"/>
                          <a:ea typeface="+mn-ea"/>
                          <a:cs typeface="+mn-cs"/>
                        </a:rPr>
                        <a:t>
 Von der zweiköpfigen zur fünfköpfigen Familie in wenigen Monaten 🤯 – so ging es Anna und André. Die Überraschung war groß, als sich herausstellt, dass in Annas Bauch nicht zwei, sondern drei Babys heranwachsen.
Seit ihrer Geburt im Sommer stellen Jana, Emma und Lea den Alltag ihrer Eltern auf den Kopf. 👶👶👶
👨‍💻Autor: Marc-André Schröter
#ARD #WDR #Lokalzeit #Drillinge #Schwangerschaft #Alfter #Baby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824670</a:t>
                      </a:r>
                    </a:p>
                  </a:txBody>
                  <a:tcPr/>
                </a:tc>
                <a:extLst>
                  <a:ext uri="{0D108BD9-81ED-4DB2-BD59-A6C34878D82A}">
                    <a16:rowId xmlns:a16="http://schemas.microsoft.com/office/drawing/2014/main" val="1856597822"/>
                  </a:ext>
                </a:extLst>
              </a:tr>
            </a:tbl>
          </a:graphicData>
        </a:graphic>
      </p:graphicFrame>
      <p:sp>
        <p:nvSpPr>
          <p:cNvPr id="4" name="Text Placeholder 3">
            <a:extLst>
              <a:ext uri="{FF2B5EF4-FFF2-40B4-BE49-F238E27FC236}">
                <a16:creationId xmlns:a16="http://schemas.microsoft.com/office/drawing/2014/main" id="{14345773-EA32-4964-8571-8FA216F16B87}"/>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3661266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0E282-0F6F-4C03-BEB4-30F56EB54EEE}"/>
              </a:ext>
            </a:extLst>
          </p:cNvPr>
          <p:cNvSpPr>
            <a:spLocks noGrp="1"/>
          </p:cNvSpPr>
          <p:nvPr>
            <p:ph type="title"/>
          </p:nvPr>
        </p:nvSpPr>
        <p:spPr/>
        <p:txBody>
          <a:bodyPr/>
          <a:lstStyle/>
          <a:p>
            <a:r>
              <a:rPr lang="de-DE"/>
              <a:t>Instagram Alle Posts des Zeitraums (mit Total Interactions) | lokalzeit - 2 of 17</a:t>
            </a:r>
            <a:endParaRPr lang="en-US"/>
          </a:p>
        </p:txBody>
      </p:sp>
      <p:graphicFrame>
        <p:nvGraphicFramePr>
          <p:cNvPr id="5" name="Table Placeholder 4">
            <a:extLst>
              <a:ext uri="{FF2B5EF4-FFF2-40B4-BE49-F238E27FC236}">
                <a16:creationId xmlns:a16="http://schemas.microsoft.com/office/drawing/2014/main" id="{C7EA66B2-302B-43A4-897E-39B191FAE1B8}"/>
              </a:ext>
            </a:extLst>
          </p:cNvPr>
          <p:cNvGraphicFramePr>
            <a:graphicFrameLocks noGrp="1"/>
          </p:cNvGraphicFramePr>
          <p:nvPr>
            <p:ph type="tbl" sz="quarter" idx="13"/>
            <p:extLst>
              <p:ext uri="{D42A27DB-BD31-4B8C-83A1-F6EECF244321}">
                <p14:modId xmlns:p14="http://schemas.microsoft.com/office/powerpoint/2010/main" val="382864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0302761"/>
                    </a:ext>
                  </a:extLst>
                </a:gridCol>
                <a:gridCol w="1316736">
                  <a:extLst>
                    <a:ext uri="{9D8B030D-6E8A-4147-A177-3AD203B41FA5}">
                      <a16:colId xmlns:a16="http://schemas.microsoft.com/office/drawing/2014/main" val="1090064441"/>
                    </a:ext>
                  </a:extLst>
                </a:gridCol>
                <a:gridCol w="1316736">
                  <a:extLst>
                    <a:ext uri="{9D8B030D-6E8A-4147-A177-3AD203B41FA5}">
                      <a16:colId xmlns:a16="http://schemas.microsoft.com/office/drawing/2014/main" val="121113006"/>
                    </a:ext>
                  </a:extLst>
                </a:gridCol>
                <a:gridCol w="1316736">
                  <a:extLst>
                    <a:ext uri="{9D8B030D-6E8A-4147-A177-3AD203B41FA5}">
                      <a16:colId xmlns:a16="http://schemas.microsoft.com/office/drawing/2014/main" val="3139405474"/>
                    </a:ext>
                  </a:extLst>
                </a:gridCol>
                <a:gridCol w="1316736">
                  <a:extLst>
                    <a:ext uri="{9D8B030D-6E8A-4147-A177-3AD203B41FA5}">
                      <a16:colId xmlns:a16="http://schemas.microsoft.com/office/drawing/2014/main" val="213497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3472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- 2025-02-07 14:02:11</a:t>
                      </a:r>
                      <a:r>
                        <a:rPr kumimoji="0" lang="de-DE" sz="1000" b="0" i="0" u="none" strike="noStrike" kern="1200" cap="none" spc="0" normalizeH="0" baseline="0" noProof="0">
                          <a:ln>
                            <a:noFill/>
                          </a:ln>
                          <a:solidFill>
                            <a:prstClr val="black"/>
                          </a:solidFill>
                          <a:effectLst/>
                          <a:uLnTx/>
                          <a:uFillTx/>
                          <a:latin typeface="Calibri"/>
                          <a:ea typeface="+mn-ea"/>
                          <a:cs typeface="+mn-cs"/>
                        </a:rPr>
                        <a:t>
 Das Dorf Reine gibts eigentlich zwei Mal. ✌️
Wer links der Grenze lebt, ist Nordrhein-Westfale, wer rechts der Grenze lebt, ist Niedersachse. Obwohl in Reine nur circa 100 Menschen leben, gibt es zwei Müllabfuhren, zwei Stromkreise und zwei Bürgermeister!
🧑🏻‍💻Autor: Luca Peters
#Dorfleben #VerrücktesDorf #Reine #NRW #Niedersachsen #Extertal #Lokalzeit #WDR #WDR2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120575</a:t>
                      </a:r>
                    </a:p>
                  </a:txBody>
                  <a:tcPr/>
                </a:tc>
                <a:extLst>
                  <a:ext uri="{0D108BD9-81ED-4DB2-BD59-A6C34878D82A}">
                    <a16:rowId xmlns:a16="http://schemas.microsoft.com/office/drawing/2014/main" val="1194871740"/>
                  </a:ext>
                </a:extLst>
              </a:tr>
            </a:tbl>
          </a:graphicData>
        </a:graphic>
      </p:graphicFrame>
      <p:sp>
        <p:nvSpPr>
          <p:cNvPr id="4" name="Text Placeholder 3">
            <a:extLst>
              <a:ext uri="{FF2B5EF4-FFF2-40B4-BE49-F238E27FC236}">
                <a16:creationId xmlns:a16="http://schemas.microsoft.com/office/drawing/2014/main" id="{596F74E3-D640-4997-B1AA-84F4C693EEC8}"/>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10306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423C4-4937-4CBD-A283-742955AD8D07}"/>
              </a:ext>
            </a:extLst>
          </p:cNvPr>
          <p:cNvSpPr>
            <a:spLocks noGrp="1"/>
          </p:cNvSpPr>
          <p:nvPr>
            <p:ph type="title"/>
          </p:nvPr>
        </p:nvSpPr>
        <p:spPr/>
        <p:txBody>
          <a:bodyPr/>
          <a:lstStyle/>
          <a:p>
            <a:r>
              <a:rPr lang="de-DE"/>
              <a:t>Instagram Alle Posts des Zeitraums (mit Total Interactions) | lokalzeit - 3 of 17</a:t>
            </a:r>
            <a:endParaRPr lang="en-US"/>
          </a:p>
        </p:txBody>
      </p:sp>
      <p:graphicFrame>
        <p:nvGraphicFramePr>
          <p:cNvPr id="5" name="Table Placeholder 4">
            <a:extLst>
              <a:ext uri="{FF2B5EF4-FFF2-40B4-BE49-F238E27FC236}">
                <a16:creationId xmlns:a16="http://schemas.microsoft.com/office/drawing/2014/main" id="{B18EC0D9-ABD3-46C7-8DE8-A04BC0AF7EF0}"/>
              </a:ext>
            </a:extLst>
          </p:cNvPr>
          <p:cNvGraphicFramePr>
            <a:graphicFrameLocks noGrp="1"/>
          </p:cNvGraphicFramePr>
          <p:nvPr>
            <p:ph type="tbl" sz="quarter" idx="13"/>
            <p:extLst>
              <p:ext uri="{D42A27DB-BD31-4B8C-83A1-F6EECF244321}">
                <p14:modId xmlns:p14="http://schemas.microsoft.com/office/powerpoint/2010/main" val="2354808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65871697"/>
                    </a:ext>
                  </a:extLst>
                </a:gridCol>
                <a:gridCol w="1316736">
                  <a:extLst>
                    <a:ext uri="{9D8B030D-6E8A-4147-A177-3AD203B41FA5}">
                      <a16:colId xmlns:a16="http://schemas.microsoft.com/office/drawing/2014/main" val="1229523979"/>
                    </a:ext>
                  </a:extLst>
                </a:gridCol>
                <a:gridCol w="1316736">
                  <a:extLst>
                    <a:ext uri="{9D8B030D-6E8A-4147-A177-3AD203B41FA5}">
                      <a16:colId xmlns:a16="http://schemas.microsoft.com/office/drawing/2014/main" val="2130654236"/>
                    </a:ext>
                  </a:extLst>
                </a:gridCol>
                <a:gridCol w="1316736">
                  <a:extLst>
                    <a:ext uri="{9D8B030D-6E8A-4147-A177-3AD203B41FA5}">
                      <a16:colId xmlns:a16="http://schemas.microsoft.com/office/drawing/2014/main" val="177852472"/>
                    </a:ext>
                  </a:extLst>
                </a:gridCol>
                <a:gridCol w="1316736">
                  <a:extLst>
                    <a:ext uri="{9D8B030D-6E8A-4147-A177-3AD203B41FA5}">
                      <a16:colId xmlns:a16="http://schemas.microsoft.com/office/drawing/2014/main" val="3832961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5627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- 2025-02-03 16:44:19</a:t>
                      </a:r>
                      <a:r>
                        <a:rPr kumimoji="0" lang="de-DE" sz="1000" b="0" i="0" u="none" strike="noStrike" kern="1200" cap="none" spc="0" normalizeH="0" baseline="0" noProof="0">
                          <a:ln>
                            <a:noFill/>
                          </a:ln>
                          <a:solidFill>
                            <a:prstClr val="black"/>
                          </a:solidFill>
                          <a:effectLst/>
                          <a:uLnTx/>
                          <a:uFillTx/>
                          <a:latin typeface="Calibri"/>
                          <a:ea typeface="+mn-ea"/>
                          <a:cs typeface="+mn-cs"/>
                        </a:rPr>
                        <a:t>
 Was hast du für ein Haustier? 🥰 Familie Eichennauer hat ein ganz besonderes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Dass „Carlchen“ ein wildes Rotkehlchen ist, stört hier niemanden. Der kleine kommt fast täglich vorbei und bettelt um seine Pinienkerne. Was anderes fressen? Daran denkt er nicht!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Er fliegt so lange vor und in dem Haus herum, bis er endlich etwas bekommt. Wie ein „echtes“ Haustier quasi – zu Freude von Familie Eichennauer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Kristin Trüb</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#Haustier #Vogel #Rotkehlchen #Futter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98104</a:t>
                      </a:r>
                    </a:p>
                  </a:txBody>
                  <a:tcPr/>
                </a:tc>
                <a:extLst>
                  <a:ext uri="{0D108BD9-81ED-4DB2-BD59-A6C34878D82A}">
                    <a16:rowId xmlns:a16="http://schemas.microsoft.com/office/drawing/2014/main" val="1971856872"/>
                  </a:ext>
                </a:extLst>
              </a:tr>
            </a:tbl>
          </a:graphicData>
        </a:graphic>
      </p:graphicFrame>
      <p:sp>
        <p:nvSpPr>
          <p:cNvPr id="4" name="Text Placeholder 3">
            <a:extLst>
              <a:ext uri="{FF2B5EF4-FFF2-40B4-BE49-F238E27FC236}">
                <a16:creationId xmlns:a16="http://schemas.microsoft.com/office/drawing/2014/main" id="{EDD826AE-6BD4-43B5-B983-F2CDFA460C58}"/>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1914974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E33BA-F15F-4176-B600-80CE2DC12D4C}"/>
              </a:ext>
            </a:extLst>
          </p:cNvPr>
          <p:cNvSpPr>
            <a:spLocks noGrp="1"/>
          </p:cNvSpPr>
          <p:nvPr>
            <p:ph type="title"/>
          </p:nvPr>
        </p:nvSpPr>
        <p:spPr/>
        <p:txBody>
          <a:bodyPr/>
          <a:lstStyle/>
          <a:p>
            <a:r>
              <a:rPr lang="de-DE"/>
              <a:t>Instagram Alle Posts des Zeitraums (mit Total Interactions) | lokalzeit - 4 of 17</a:t>
            </a:r>
            <a:endParaRPr lang="en-US"/>
          </a:p>
        </p:txBody>
      </p:sp>
      <p:graphicFrame>
        <p:nvGraphicFramePr>
          <p:cNvPr id="5" name="Table Placeholder 4">
            <a:extLst>
              <a:ext uri="{FF2B5EF4-FFF2-40B4-BE49-F238E27FC236}">
                <a16:creationId xmlns:a16="http://schemas.microsoft.com/office/drawing/2014/main" id="{F3B4FAA7-8553-48D6-B4E1-B25B012C8023}"/>
              </a:ext>
            </a:extLst>
          </p:cNvPr>
          <p:cNvGraphicFramePr>
            <a:graphicFrameLocks noGrp="1"/>
          </p:cNvGraphicFramePr>
          <p:nvPr>
            <p:ph type="tbl" sz="quarter" idx="13"/>
            <p:extLst>
              <p:ext uri="{D42A27DB-BD31-4B8C-83A1-F6EECF244321}">
                <p14:modId xmlns:p14="http://schemas.microsoft.com/office/powerpoint/2010/main" val="1394385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56461957"/>
                    </a:ext>
                  </a:extLst>
                </a:gridCol>
                <a:gridCol w="1316736">
                  <a:extLst>
                    <a:ext uri="{9D8B030D-6E8A-4147-A177-3AD203B41FA5}">
                      <a16:colId xmlns:a16="http://schemas.microsoft.com/office/drawing/2014/main" val="984973641"/>
                    </a:ext>
                  </a:extLst>
                </a:gridCol>
                <a:gridCol w="1316736">
                  <a:extLst>
                    <a:ext uri="{9D8B030D-6E8A-4147-A177-3AD203B41FA5}">
                      <a16:colId xmlns:a16="http://schemas.microsoft.com/office/drawing/2014/main" val="2311649029"/>
                    </a:ext>
                  </a:extLst>
                </a:gridCol>
                <a:gridCol w="1316736">
                  <a:extLst>
                    <a:ext uri="{9D8B030D-6E8A-4147-A177-3AD203B41FA5}">
                      <a16:colId xmlns:a16="http://schemas.microsoft.com/office/drawing/2014/main" val="223094862"/>
                    </a:ext>
                  </a:extLst>
                </a:gridCol>
                <a:gridCol w="1316736">
                  <a:extLst>
                    <a:ext uri="{9D8B030D-6E8A-4147-A177-3AD203B41FA5}">
                      <a16:colId xmlns:a16="http://schemas.microsoft.com/office/drawing/2014/main" val="200358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9367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- 2025-02-07 16:02:36</a:t>
                      </a:r>
                      <a:r>
                        <a:rPr kumimoji="0" lang="de-DE" sz="1000" b="0" i="0" u="none" strike="noStrike" kern="1200" cap="none" spc="0" normalizeH="0" baseline="0" noProof="0">
                          <a:ln>
                            <a:noFill/>
                          </a:ln>
                          <a:solidFill>
                            <a:prstClr val="black"/>
                          </a:solidFill>
                          <a:effectLst/>
                          <a:uLnTx/>
                          <a:uFillTx/>
                          <a:latin typeface="Calibri"/>
                          <a:ea typeface="+mn-ea"/>
                          <a:cs typeface="+mn-cs"/>
                        </a:rPr>
                        <a:t>
 Fabian steht trotz Sperre auf dem Fußballplatz!⚽️
2023 hat der Torhüter aus Ennepetal nach einem Faustschlag gegen den Schiri eine Sperre bekommen: Mindestens sechs Jahre kein Fußball-Spiel.
Doch er steht wieder auf dem Platz. Und zwar für den CSV Ennepetal in der Christlichen Fußball-Liga.
Möglich ist das, weil die Sperre nur für die DFB-Ligen gilt. Fabian spielt jetzt aber in der Christlichen Fußballliga.
🧑🏻‍💻Autor: Sascha Bacinski
#CL #Fußball #Christenliga #Ennepetal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90368</a:t>
                      </a:r>
                    </a:p>
                  </a:txBody>
                  <a:tcPr/>
                </a:tc>
                <a:extLst>
                  <a:ext uri="{0D108BD9-81ED-4DB2-BD59-A6C34878D82A}">
                    <a16:rowId xmlns:a16="http://schemas.microsoft.com/office/drawing/2014/main" val="2752979263"/>
                  </a:ext>
                </a:extLst>
              </a:tr>
            </a:tbl>
          </a:graphicData>
        </a:graphic>
      </p:graphicFrame>
      <p:sp>
        <p:nvSpPr>
          <p:cNvPr id="4" name="Text Placeholder 3">
            <a:extLst>
              <a:ext uri="{FF2B5EF4-FFF2-40B4-BE49-F238E27FC236}">
                <a16:creationId xmlns:a16="http://schemas.microsoft.com/office/drawing/2014/main" id="{6F7EB917-2B82-45BB-AC3D-FBDFE703771A}"/>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3634573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796F9-7FE7-4143-861B-98B085C00EFF}"/>
              </a:ext>
            </a:extLst>
          </p:cNvPr>
          <p:cNvSpPr>
            <a:spLocks noGrp="1"/>
          </p:cNvSpPr>
          <p:nvPr>
            <p:ph type="title"/>
          </p:nvPr>
        </p:nvSpPr>
        <p:spPr/>
        <p:txBody>
          <a:bodyPr/>
          <a:lstStyle/>
          <a:p>
            <a:r>
              <a:rPr lang="de-DE"/>
              <a:t>Instagram Alle Posts des Zeitraums (mit Total Interactions) | lokalzeit - 5 of 17</a:t>
            </a:r>
            <a:endParaRPr lang="en-US"/>
          </a:p>
        </p:txBody>
      </p:sp>
      <p:graphicFrame>
        <p:nvGraphicFramePr>
          <p:cNvPr id="5" name="Table Placeholder 4">
            <a:extLst>
              <a:ext uri="{FF2B5EF4-FFF2-40B4-BE49-F238E27FC236}">
                <a16:creationId xmlns:a16="http://schemas.microsoft.com/office/drawing/2014/main" id="{1AB7F8EF-1F16-4A1E-9536-8982FCDEC145}"/>
              </a:ext>
            </a:extLst>
          </p:cNvPr>
          <p:cNvGraphicFramePr>
            <a:graphicFrameLocks noGrp="1"/>
          </p:cNvGraphicFramePr>
          <p:nvPr>
            <p:ph type="tbl" sz="quarter" idx="13"/>
            <p:extLst>
              <p:ext uri="{D42A27DB-BD31-4B8C-83A1-F6EECF244321}">
                <p14:modId xmlns:p14="http://schemas.microsoft.com/office/powerpoint/2010/main" val="3382818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90828560"/>
                    </a:ext>
                  </a:extLst>
                </a:gridCol>
                <a:gridCol w="1316736">
                  <a:extLst>
                    <a:ext uri="{9D8B030D-6E8A-4147-A177-3AD203B41FA5}">
                      <a16:colId xmlns:a16="http://schemas.microsoft.com/office/drawing/2014/main" val="2530561303"/>
                    </a:ext>
                  </a:extLst>
                </a:gridCol>
                <a:gridCol w="1316736">
                  <a:extLst>
                    <a:ext uri="{9D8B030D-6E8A-4147-A177-3AD203B41FA5}">
                      <a16:colId xmlns:a16="http://schemas.microsoft.com/office/drawing/2014/main" val="631728577"/>
                    </a:ext>
                  </a:extLst>
                </a:gridCol>
                <a:gridCol w="1316736">
                  <a:extLst>
                    <a:ext uri="{9D8B030D-6E8A-4147-A177-3AD203B41FA5}">
                      <a16:colId xmlns:a16="http://schemas.microsoft.com/office/drawing/2014/main" val="3361317954"/>
                    </a:ext>
                  </a:extLst>
                </a:gridCol>
                <a:gridCol w="1316736">
                  <a:extLst>
                    <a:ext uri="{9D8B030D-6E8A-4147-A177-3AD203B41FA5}">
                      <a16:colId xmlns:a16="http://schemas.microsoft.com/office/drawing/2014/main" val="2138881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7696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- 2025-02-05 12:08:45</a:t>
                      </a:r>
                      <a:r>
                        <a:rPr kumimoji="0" lang="de-DE" sz="1000" b="0" i="0" u="none" strike="noStrike" kern="1200" cap="none" spc="0" normalizeH="0" baseline="0" noProof="0">
                          <a:ln>
                            <a:noFill/>
                          </a:ln>
                          <a:solidFill>
                            <a:prstClr val="black"/>
                          </a:solidFill>
                          <a:effectLst/>
                          <a:uLnTx/>
                          <a:uFillTx/>
                          <a:latin typeface="Calibri"/>
                          <a:ea typeface="+mn-ea"/>
                          <a:cs typeface="+mn-cs"/>
                        </a:rPr>
                        <a:t>
 Ein Autohaus, in dem sich auch Frauen wohlfühlen? 🚗💃🏼
Genau das haben die Schwestern Sissi und Tessa aus Duisburg geschaffen! Sie haben den Familienbetrieb ihres Vaters übernommen und setzen ein klares Zeichen in der männerdominierten Autobranche: Frauen sollen sich ernst genommen fühlen – ohne Unsicherheiten, ohne Vorurteile. 💪🏼✨
#AutohausFürFrauen #Frauenpower #Schwestern #Duisburg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69749</a:t>
                      </a:r>
                    </a:p>
                  </a:txBody>
                  <a:tcPr/>
                </a:tc>
                <a:extLst>
                  <a:ext uri="{0D108BD9-81ED-4DB2-BD59-A6C34878D82A}">
                    <a16:rowId xmlns:a16="http://schemas.microsoft.com/office/drawing/2014/main" val="815514747"/>
                  </a:ext>
                </a:extLst>
              </a:tr>
            </a:tbl>
          </a:graphicData>
        </a:graphic>
      </p:graphicFrame>
      <p:sp>
        <p:nvSpPr>
          <p:cNvPr id="4" name="Text Placeholder 3">
            <a:extLst>
              <a:ext uri="{FF2B5EF4-FFF2-40B4-BE49-F238E27FC236}">
                <a16:creationId xmlns:a16="http://schemas.microsoft.com/office/drawing/2014/main" id="{1582ED0A-8C97-433B-8556-F9E936F4E133}"/>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3012607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E2F5E-44B2-403A-BE47-3CD4951D06F2}"/>
              </a:ext>
            </a:extLst>
          </p:cNvPr>
          <p:cNvSpPr>
            <a:spLocks noGrp="1"/>
          </p:cNvSpPr>
          <p:nvPr>
            <p:ph type="title"/>
          </p:nvPr>
        </p:nvSpPr>
        <p:spPr/>
        <p:txBody>
          <a:bodyPr/>
          <a:lstStyle/>
          <a:p>
            <a:r>
              <a:rPr lang="de-DE"/>
              <a:t>Instagram Alle Posts des Zeitraums (mit Total Interactions) | lokalzeit - 6 of 17</a:t>
            </a:r>
            <a:endParaRPr lang="en-US"/>
          </a:p>
        </p:txBody>
      </p:sp>
      <p:graphicFrame>
        <p:nvGraphicFramePr>
          <p:cNvPr id="5" name="Table Placeholder 4">
            <a:extLst>
              <a:ext uri="{FF2B5EF4-FFF2-40B4-BE49-F238E27FC236}">
                <a16:creationId xmlns:a16="http://schemas.microsoft.com/office/drawing/2014/main" id="{AFCA363F-F4BA-48CE-8227-F628E2BBB69A}"/>
              </a:ext>
            </a:extLst>
          </p:cNvPr>
          <p:cNvGraphicFramePr>
            <a:graphicFrameLocks noGrp="1"/>
          </p:cNvGraphicFramePr>
          <p:nvPr>
            <p:ph type="tbl" sz="quarter" idx="13"/>
            <p:extLst>
              <p:ext uri="{D42A27DB-BD31-4B8C-83A1-F6EECF244321}">
                <p14:modId xmlns:p14="http://schemas.microsoft.com/office/powerpoint/2010/main" val="106741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42276139"/>
                    </a:ext>
                  </a:extLst>
                </a:gridCol>
                <a:gridCol w="1316736">
                  <a:extLst>
                    <a:ext uri="{9D8B030D-6E8A-4147-A177-3AD203B41FA5}">
                      <a16:colId xmlns:a16="http://schemas.microsoft.com/office/drawing/2014/main" val="1014291979"/>
                    </a:ext>
                  </a:extLst>
                </a:gridCol>
                <a:gridCol w="1316736">
                  <a:extLst>
                    <a:ext uri="{9D8B030D-6E8A-4147-A177-3AD203B41FA5}">
                      <a16:colId xmlns:a16="http://schemas.microsoft.com/office/drawing/2014/main" val="3188143847"/>
                    </a:ext>
                  </a:extLst>
                </a:gridCol>
                <a:gridCol w="1316736">
                  <a:extLst>
                    <a:ext uri="{9D8B030D-6E8A-4147-A177-3AD203B41FA5}">
                      <a16:colId xmlns:a16="http://schemas.microsoft.com/office/drawing/2014/main" val="3539965623"/>
                    </a:ext>
                  </a:extLst>
                </a:gridCol>
                <a:gridCol w="1316736">
                  <a:extLst>
                    <a:ext uri="{9D8B030D-6E8A-4147-A177-3AD203B41FA5}">
                      <a16:colId xmlns:a16="http://schemas.microsoft.com/office/drawing/2014/main" val="2556608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0041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- 2025-02-06 12:09:33</a:t>
                      </a:r>
                      <a:r>
                        <a:rPr kumimoji="0" lang="de-DE" sz="1000" b="0" i="0" u="none" strike="noStrike" kern="1200" cap="none" spc="0" normalizeH="0" baseline="0" noProof="0">
                          <a:ln>
                            <a:noFill/>
                          </a:ln>
                          <a:solidFill>
                            <a:prstClr val="black"/>
                          </a:solidFill>
                          <a:effectLst/>
                          <a:uLnTx/>
                          <a:uFillTx/>
                          <a:latin typeface="Calibri"/>
                          <a:ea typeface="+mn-ea"/>
                          <a:cs typeface="+mn-cs"/>
                        </a:rPr>
                        <a:t>
 So teilen sich zwei Mütter einen Job im Großkonzern ⬇️
Marina und Sarah sind beide junge Mütter – und sie lieben auch ihren Job. Um Familie und Karriere besser miteinander zu verbinden, teilen sie sich bei einem großen deutschen Konzern in der Marketingabteilung eine Arbeitsstelle. Und wie läuft’s? 🙂
Seit über einem halben Jahr arbeiten die beiden im sogenannten Jobsharing-Modell. Beide sind gleich verantwortlich und teilen sich die Aufgaben des Jobs untereinander auf. Mittlerweile sind sie ein perfekt eingespieltes Team – und haben auch schon Menschen aus ihrem privaten und beruflichen Umfeld von den Vorteilen dieses Modells überzeugt. 💪🏼
Könntest du dir Jobsharing auch vorstellen?
👩🏻‍💻 Autorin: Katrin Wrobel
#Jobsharing #WorkLifeBalance #NewWork #Düsseldorf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61364</a:t>
                      </a:r>
                    </a:p>
                  </a:txBody>
                  <a:tcPr/>
                </a:tc>
                <a:extLst>
                  <a:ext uri="{0D108BD9-81ED-4DB2-BD59-A6C34878D82A}">
                    <a16:rowId xmlns:a16="http://schemas.microsoft.com/office/drawing/2014/main" val="890335222"/>
                  </a:ext>
                </a:extLst>
              </a:tr>
            </a:tbl>
          </a:graphicData>
        </a:graphic>
      </p:graphicFrame>
      <p:sp>
        <p:nvSpPr>
          <p:cNvPr id="4" name="Text Placeholder 3">
            <a:extLst>
              <a:ext uri="{FF2B5EF4-FFF2-40B4-BE49-F238E27FC236}">
                <a16:creationId xmlns:a16="http://schemas.microsoft.com/office/drawing/2014/main" id="{EFB27B79-0B33-4143-BED8-6CF16B0CBA1C}"/>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212014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CC92D-1D27-4FD8-9EA2-9C7B80E6CD78}"/>
              </a:ext>
            </a:extLst>
          </p:cNvPr>
          <p:cNvSpPr>
            <a:spLocks noGrp="1"/>
          </p:cNvSpPr>
          <p:nvPr>
            <p:ph type="title"/>
          </p:nvPr>
        </p:nvSpPr>
        <p:spPr/>
        <p:txBody>
          <a:bodyPr/>
          <a:lstStyle/>
          <a:p>
            <a:r>
              <a:rPr lang="de-DE"/>
              <a:t>Instagram Alle Posts des Zeitraums (mit Total Interactions) | lokalzeit - 7 of 17</a:t>
            </a:r>
            <a:endParaRPr lang="en-US"/>
          </a:p>
        </p:txBody>
      </p:sp>
      <p:graphicFrame>
        <p:nvGraphicFramePr>
          <p:cNvPr id="5" name="Table Placeholder 4">
            <a:extLst>
              <a:ext uri="{FF2B5EF4-FFF2-40B4-BE49-F238E27FC236}">
                <a16:creationId xmlns:a16="http://schemas.microsoft.com/office/drawing/2014/main" id="{E7D274C4-F36E-4283-90D6-488E1AC56AB6}"/>
              </a:ext>
            </a:extLst>
          </p:cNvPr>
          <p:cNvGraphicFramePr>
            <a:graphicFrameLocks noGrp="1"/>
          </p:cNvGraphicFramePr>
          <p:nvPr>
            <p:ph type="tbl" sz="quarter" idx="13"/>
            <p:extLst>
              <p:ext uri="{D42A27DB-BD31-4B8C-83A1-F6EECF244321}">
                <p14:modId xmlns:p14="http://schemas.microsoft.com/office/powerpoint/2010/main" val="37767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43974260"/>
                    </a:ext>
                  </a:extLst>
                </a:gridCol>
                <a:gridCol w="1316736">
                  <a:extLst>
                    <a:ext uri="{9D8B030D-6E8A-4147-A177-3AD203B41FA5}">
                      <a16:colId xmlns:a16="http://schemas.microsoft.com/office/drawing/2014/main" val="3960568670"/>
                    </a:ext>
                  </a:extLst>
                </a:gridCol>
                <a:gridCol w="1316736">
                  <a:extLst>
                    <a:ext uri="{9D8B030D-6E8A-4147-A177-3AD203B41FA5}">
                      <a16:colId xmlns:a16="http://schemas.microsoft.com/office/drawing/2014/main" val="2837504608"/>
                    </a:ext>
                  </a:extLst>
                </a:gridCol>
                <a:gridCol w="1316736">
                  <a:extLst>
                    <a:ext uri="{9D8B030D-6E8A-4147-A177-3AD203B41FA5}">
                      <a16:colId xmlns:a16="http://schemas.microsoft.com/office/drawing/2014/main" val="2550640319"/>
                    </a:ext>
                  </a:extLst>
                </a:gridCol>
                <a:gridCol w="1316736">
                  <a:extLst>
                    <a:ext uri="{9D8B030D-6E8A-4147-A177-3AD203B41FA5}">
                      <a16:colId xmlns:a16="http://schemas.microsoft.com/office/drawing/2014/main" val="674020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387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- 2025-02-03 11:08:16</a:t>
                      </a:r>
                      <a:r>
                        <a:rPr kumimoji="0" lang="de-DE" sz="1000" b="0" i="0" u="none" strike="noStrike" kern="1200" cap="none" spc="0" normalizeH="0" baseline="0" noProof="0">
                          <a:ln>
                            <a:noFill/>
                          </a:ln>
                          <a:solidFill>
                            <a:prstClr val="black"/>
                          </a:solidFill>
                          <a:effectLst/>
                          <a:uLnTx/>
                          <a:uFillTx/>
                          <a:latin typeface="Calibri"/>
                          <a:ea typeface="+mn-ea"/>
                          <a:cs typeface="+mn-cs"/>
                        </a:rPr>
                        <a:t>
 Würdest du auch Kindern in der Schule kostenlos Nachhilfe geben? 📚
Genau das macht Günther. Einmal in der Woche kommt er in die Schule und hilft der achtjährigen Maria beim Lernen. Dadurch, dass ihre Eltern kaum Deutsch sprechen, hat sie Schwierigkeiten in der Schule. Durch Günthers Hilfe kann sie nun besser Deutsch und sich mit ihren Klassenkameraden unterhalten. 🤓
👩‍💻 Autorin: Cindy Glasmacher 
#Lernpate #Nachhilfe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27302</a:t>
                      </a:r>
                    </a:p>
                  </a:txBody>
                  <a:tcPr/>
                </a:tc>
                <a:extLst>
                  <a:ext uri="{0D108BD9-81ED-4DB2-BD59-A6C34878D82A}">
                    <a16:rowId xmlns:a16="http://schemas.microsoft.com/office/drawing/2014/main" val="2707373991"/>
                  </a:ext>
                </a:extLst>
              </a:tr>
            </a:tbl>
          </a:graphicData>
        </a:graphic>
      </p:graphicFrame>
      <p:sp>
        <p:nvSpPr>
          <p:cNvPr id="4" name="Text Placeholder 3">
            <a:extLst>
              <a:ext uri="{FF2B5EF4-FFF2-40B4-BE49-F238E27FC236}">
                <a16:creationId xmlns:a16="http://schemas.microsoft.com/office/drawing/2014/main" id="{34CC2BD0-72D5-46AD-B6FE-7B29A6901F5B}"/>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3425206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A242C-098A-4059-A59D-0F3A12384534}"/>
              </a:ext>
            </a:extLst>
          </p:cNvPr>
          <p:cNvSpPr>
            <a:spLocks noGrp="1"/>
          </p:cNvSpPr>
          <p:nvPr>
            <p:ph type="title"/>
          </p:nvPr>
        </p:nvSpPr>
        <p:spPr/>
        <p:txBody>
          <a:bodyPr/>
          <a:lstStyle/>
          <a:p>
            <a:r>
              <a:rPr lang="de-DE"/>
              <a:t>Instagram Alle Posts des Zeitraums (mit Total Interactions) | lokalzeit - 8 of 17</a:t>
            </a:r>
            <a:endParaRPr lang="en-US"/>
          </a:p>
        </p:txBody>
      </p:sp>
      <p:graphicFrame>
        <p:nvGraphicFramePr>
          <p:cNvPr id="5" name="Table Placeholder 4">
            <a:extLst>
              <a:ext uri="{FF2B5EF4-FFF2-40B4-BE49-F238E27FC236}">
                <a16:creationId xmlns:a16="http://schemas.microsoft.com/office/drawing/2014/main" id="{B973BAF0-3DA1-4CD7-9612-0C04033B3D8F}"/>
              </a:ext>
            </a:extLst>
          </p:cNvPr>
          <p:cNvGraphicFramePr>
            <a:graphicFrameLocks noGrp="1"/>
          </p:cNvGraphicFramePr>
          <p:nvPr>
            <p:ph type="tbl" sz="quarter" idx="13"/>
            <p:extLst>
              <p:ext uri="{D42A27DB-BD31-4B8C-83A1-F6EECF244321}">
                <p14:modId xmlns:p14="http://schemas.microsoft.com/office/powerpoint/2010/main" val="414390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8976459"/>
                    </a:ext>
                  </a:extLst>
                </a:gridCol>
                <a:gridCol w="1316736">
                  <a:extLst>
                    <a:ext uri="{9D8B030D-6E8A-4147-A177-3AD203B41FA5}">
                      <a16:colId xmlns:a16="http://schemas.microsoft.com/office/drawing/2014/main" val="2549072084"/>
                    </a:ext>
                  </a:extLst>
                </a:gridCol>
                <a:gridCol w="1316736">
                  <a:extLst>
                    <a:ext uri="{9D8B030D-6E8A-4147-A177-3AD203B41FA5}">
                      <a16:colId xmlns:a16="http://schemas.microsoft.com/office/drawing/2014/main" val="2732164646"/>
                    </a:ext>
                  </a:extLst>
                </a:gridCol>
                <a:gridCol w="1316736">
                  <a:extLst>
                    <a:ext uri="{9D8B030D-6E8A-4147-A177-3AD203B41FA5}">
                      <a16:colId xmlns:a16="http://schemas.microsoft.com/office/drawing/2014/main" val="463985268"/>
                    </a:ext>
                  </a:extLst>
                </a:gridCol>
                <a:gridCol w="1316736">
                  <a:extLst>
                    <a:ext uri="{9D8B030D-6E8A-4147-A177-3AD203B41FA5}">
                      <a16:colId xmlns:a16="http://schemas.microsoft.com/office/drawing/2014/main" val="3877628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6591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- 2025-02-05 13:57:36</a:t>
                      </a:r>
                      <a:r>
                        <a:rPr kumimoji="0" lang="de-DE" sz="1000" b="0" i="0" u="none" strike="noStrike" kern="1200" cap="none" spc="0" normalizeH="0" baseline="0" noProof="0">
                          <a:ln>
                            <a:noFill/>
                          </a:ln>
                          <a:solidFill>
                            <a:prstClr val="black"/>
                          </a:solidFill>
                          <a:effectLst/>
                          <a:uLnTx/>
                          <a:uFillTx/>
                          <a:latin typeface="Calibri"/>
                          <a:ea typeface="+mn-ea"/>
                          <a:cs typeface="+mn-cs"/>
                        </a:rPr>
                        <a:t>
 Am größten Gymnasium in NRW gibt es Deutschunterricht für Kinder mit Migrationsgeschichte. Und das auf Augenhöhe. ❤️
Jedes Halbjahr melden sich die Oberstufenschülerinnen und -schüler freiwillig, um die Kleinen zu unterrichten. Die Europaschule Kerpen kooperiert dafür mit der Theodor-Heuss-Grundschule und der Adolph-Kolping-Hauptschule. Der Unterricht findet sowohl dort als auch an Haupt- und Grundschule statt. 🏫📚
Das Projekt gibt es bereits seit 2014. 💪🏼
👩🏻‍💻 Autorin: Mathilda Lehnigk
#Integration #Kinder #Schule #Kerpen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26589</a:t>
                      </a:r>
                    </a:p>
                  </a:txBody>
                  <a:tcPr/>
                </a:tc>
                <a:extLst>
                  <a:ext uri="{0D108BD9-81ED-4DB2-BD59-A6C34878D82A}">
                    <a16:rowId xmlns:a16="http://schemas.microsoft.com/office/drawing/2014/main" val="545884808"/>
                  </a:ext>
                </a:extLst>
              </a:tr>
            </a:tbl>
          </a:graphicData>
        </a:graphic>
      </p:graphicFrame>
      <p:sp>
        <p:nvSpPr>
          <p:cNvPr id="4" name="Text Placeholder 3">
            <a:extLst>
              <a:ext uri="{FF2B5EF4-FFF2-40B4-BE49-F238E27FC236}">
                <a16:creationId xmlns:a16="http://schemas.microsoft.com/office/drawing/2014/main" id="{A590133E-3A34-4722-BAF4-EE01C2F29D08}"/>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398397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845C6-6DAC-4348-8DBD-F5D73E5D3143}"/>
              </a:ext>
            </a:extLst>
          </p:cNvPr>
          <p:cNvSpPr>
            <a:spLocks noGrp="1"/>
          </p:cNvSpPr>
          <p:nvPr>
            <p:ph type="title"/>
          </p:nvPr>
        </p:nvSpPr>
        <p:spPr/>
        <p:txBody>
          <a:bodyPr/>
          <a:lstStyle/>
          <a:p>
            <a:r>
              <a:rPr lang="de-DE"/>
              <a:t>Instagram Alle Posts des Zeitraums (mit Total Interactions) | lokalzeit - 9 of 17</a:t>
            </a:r>
            <a:endParaRPr lang="en-US"/>
          </a:p>
        </p:txBody>
      </p:sp>
      <p:graphicFrame>
        <p:nvGraphicFramePr>
          <p:cNvPr id="5" name="Table Placeholder 4">
            <a:extLst>
              <a:ext uri="{FF2B5EF4-FFF2-40B4-BE49-F238E27FC236}">
                <a16:creationId xmlns:a16="http://schemas.microsoft.com/office/drawing/2014/main" id="{4C2EF19E-D083-4A24-B3FE-D9FCB945D17E}"/>
              </a:ext>
            </a:extLst>
          </p:cNvPr>
          <p:cNvGraphicFramePr>
            <a:graphicFrameLocks noGrp="1"/>
          </p:cNvGraphicFramePr>
          <p:nvPr>
            <p:ph type="tbl" sz="quarter" idx="13"/>
            <p:extLst>
              <p:ext uri="{D42A27DB-BD31-4B8C-83A1-F6EECF244321}">
                <p14:modId xmlns:p14="http://schemas.microsoft.com/office/powerpoint/2010/main" val="3836863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50792492"/>
                    </a:ext>
                  </a:extLst>
                </a:gridCol>
                <a:gridCol w="1316736">
                  <a:extLst>
                    <a:ext uri="{9D8B030D-6E8A-4147-A177-3AD203B41FA5}">
                      <a16:colId xmlns:a16="http://schemas.microsoft.com/office/drawing/2014/main" val="527263610"/>
                    </a:ext>
                  </a:extLst>
                </a:gridCol>
                <a:gridCol w="1316736">
                  <a:extLst>
                    <a:ext uri="{9D8B030D-6E8A-4147-A177-3AD203B41FA5}">
                      <a16:colId xmlns:a16="http://schemas.microsoft.com/office/drawing/2014/main" val="2457559977"/>
                    </a:ext>
                  </a:extLst>
                </a:gridCol>
                <a:gridCol w="1316736">
                  <a:extLst>
                    <a:ext uri="{9D8B030D-6E8A-4147-A177-3AD203B41FA5}">
                      <a16:colId xmlns:a16="http://schemas.microsoft.com/office/drawing/2014/main" val="3148866299"/>
                    </a:ext>
                  </a:extLst>
                </a:gridCol>
                <a:gridCol w="1316736">
                  <a:extLst>
                    <a:ext uri="{9D8B030D-6E8A-4147-A177-3AD203B41FA5}">
                      <a16:colId xmlns:a16="http://schemas.microsoft.com/office/drawing/2014/main" val="2027898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2913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- 2025-02-09 11:49:01</a:t>
                      </a:r>
                      <a:r>
                        <a:rPr kumimoji="0" lang="de-DE" sz="1000" b="0" i="0" u="none" strike="noStrike" kern="1200" cap="none" spc="0" normalizeH="0" baseline="0" noProof="0">
                          <a:ln>
                            <a:noFill/>
                          </a:ln>
                          <a:solidFill>
                            <a:prstClr val="black"/>
                          </a:solidFill>
                          <a:effectLst/>
                          <a:uLnTx/>
                          <a:uFillTx/>
                          <a:latin typeface="Calibri"/>
                          <a:ea typeface="+mn-ea"/>
                          <a:cs typeface="+mn-cs"/>
                        </a:rPr>
                        <a:t>
 Manchmal geht es nicht mehr zu Hause. 
Diese Erfahrung musste Maria machen, als sie 15 war. Sie kommt in ein Heim. Entgegen aller Vorurteile war das aber eine gute Erfahrung für sie. Zusammen mit anderen Heimkindern spricht sie in einem Podcast darüber.🎙
🧑‍💻Autor: Alexander Brauer
#WDR #Lokalzeit #Heimkinder #Kinderheim #Jugendhilfe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25472</a:t>
                      </a:r>
                    </a:p>
                  </a:txBody>
                  <a:tcPr/>
                </a:tc>
                <a:extLst>
                  <a:ext uri="{0D108BD9-81ED-4DB2-BD59-A6C34878D82A}">
                    <a16:rowId xmlns:a16="http://schemas.microsoft.com/office/drawing/2014/main" val="1017930767"/>
                  </a:ext>
                </a:extLst>
              </a:tr>
            </a:tbl>
          </a:graphicData>
        </a:graphic>
      </p:graphicFrame>
      <p:sp>
        <p:nvSpPr>
          <p:cNvPr id="4" name="Text Placeholder 3">
            <a:extLst>
              <a:ext uri="{FF2B5EF4-FFF2-40B4-BE49-F238E27FC236}">
                <a16:creationId xmlns:a16="http://schemas.microsoft.com/office/drawing/2014/main" id="{E4468257-342E-44B4-9FDF-20A215CBFCD2}"/>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808913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5CCFE-D5F2-404F-BBCE-820CE15686EE}"/>
              </a:ext>
            </a:extLst>
          </p:cNvPr>
          <p:cNvSpPr>
            <a:spLocks noGrp="1"/>
          </p:cNvSpPr>
          <p:nvPr>
            <p:ph type="title"/>
          </p:nvPr>
        </p:nvSpPr>
        <p:spPr/>
        <p:txBody>
          <a:bodyPr/>
          <a:lstStyle/>
          <a:p>
            <a:r>
              <a:rPr lang="de-DE"/>
              <a:t>Instagram Alle Posts des Zeitraums (mit Total Interactions) | lokalzeit - 10 of 17</a:t>
            </a:r>
            <a:endParaRPr lang="en-US"/>
          </a:p>
        </p:txBody>
      </p:sp>
      <p:graphicFrame>
        <p:nvGraphicFramePr>
          <p:cNvPr id="5" name="Table Placeholder 4">
            <a:extLst>
              <a:ext uri="{FF2B5EF4-FFF2-40B4-BE49-F238E27FC236}">
                <a16:creationId xmlns:a16="http://schemas.microsoft.com/office/drawing/2014/main" id="{06DAB974-136D-4778-BC98-13E77D5A1612}"/>
              </a:ext>
            </a:extLst>
          </p:cNvPr>
          <p:cNvGraphicFramePr>
            <a:graphicFrameLocks noGrp="1"/>
          </p:cNvGraphicFramePr>
          <p:nvPr>
            <p:ph type="tbl" sz="quarter" idx="13"/>
            <p:extLst>
              <p:ext uri="{D42A27DB-BD31-4B8C-83A1-F6EECF244321}">
                <p14:modId xmlns:p14="http://schemas.microsoft.com/office/powerpoint/2010/main" val="1457585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82015906"/>
                    </a:ext>
                  </a:extLst>
                </a:gridCol>
                <a:gridCol w="1316736">
                  <a:extLst>
                    <a:ext uri="{9D8B030D-6E8A-4147-A177-3AD203B41FA5}">
                      <a16:colId xmlns:a16="http://schemas.microsoft.com/office/drawing/2014/main" val="1846577980"/>
                    </a:ext>
                  </a:extLst>
                </a:gridCol>
                <a:gridCol w="1316736">
                  <a:extLst>
                    <a:ext uri="{9D8B030D-6E8A-4147-A177-3AD203B41FA5}">
                      <a16:colId xmlns:a16="http://schemas.microsoft.com/office/drawing/2014/main" val="3187654939"/>
                    </a:ext>
                  </a:extLst>
                </a:gridCol>
                <a:gridCol w="1316736">
                  <a:extLst>
                    <a:ext uri="{9D8B030D-6E8A-4147-A177-3AD203B41FA5}">
                      <a16:colId xmlns:a16="http://schemas.microsoft.com/office/drawing/2014/main" val="766828884"/>
                    </a:ext>
                  </a:extLst>
                </a:gridCol>
                <a:gridCol w="1316736">
                  <a:extLst>
                    <a:ext uri="{9D8B030D-6E8A-4147-A177-3AD203B41FA5}">
                      <a16:colId xmlns:a16="http://schemas.microsoft.com/office/drawing/2014/main" val="46658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4772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- 2025-02-09 16:12:53</a:t>
                      </a:r>
                      <a:r>
                        <a:rPr kumimoji="0" lang="de-DE" sz="1000" b="0" i="0" u="none" strike="noStrike" kern="1200" cap="none" spc="0" normalizeH="0" baseline="0" noProof="0">
                          <a:ln>
                            <a:noFill/>
                          </a:ln>
                          <a:solidFill>
                            <a:prstClr val="black"/>
                          </a:solidFill>
                          <a:effectLst/>
                          <a:uLnTx/>
                          <a:uFillTx/>
                          <a:latin typeface="Calibri"/>
                          <a:ea typeface="+mn-ea"/>
                          <a:cs typeface="+mn-cs"/>
                        </a:rPr>
                        <a:t>
 Freundschaft hängt nicht vom Alter ab!
Dafür sind Hanne Becker und Werner Giove der beste Beweis. 👫Die beiden verbindet eine enge Freundschaft und die Leidenschaft fürs Apnoe-Tauchen. Dabei zeigt Hanne, dass sie auch mit 80 Jahren sportliche Höchstleistungen erbringen kann – mit der richtigen Einstellung und einem Freund an ihrer Seite, der immer an sie glaubt.❤️
👩‍💻Autorin: Christine Roskopf
#Tauchen #Freundschaft #FreeDiver #DuUndIch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25317</a:t>
                      </a:r>
                    </a:p>
                  </a:txBody>
                  <a:tcPr/>
                </a:tc>
                <a:extLst>
                  <a:ext uri="{0D108BD9-81ED-4DB2-BD59-A6C34878D82A}">
                    <a16:rowId xmlns:a16="http://schemas.microsoft.com/office/drawing/2014/main" val="1004505206"/>
                  </a:ext>
                </a:extLst>
              </a:tr>
            </a:tbl>
          </a:graphicData>
        </a:graphic>
      </p:graphicFrame>
      <p:sp>
        <p:nvSpPr>
          <p:cNvPr id="4" name="Text Placeholder 3">
            <a:extLst>
              <a:ext uri="{FF2B5EF4-FFF2-40B4-BE49-F238E27FC236}">
                <a16:creationId xmlns:a16="http://schemas.microsoft.com/office/drawing/2014/main" id="{B67DDD4C-BD66-4027-96FC-5CFD2DC003F3}"/>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1195066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9A57B-4D6E-4603-A490-8C559E4A8566}"/>
              </a:ext>
            </a:extLst>
          </p:cNvPr>
          <p:cNvSpPr>
            <a:spLocks noGrp="1"/>
          </p:cNvSpPr>
          <p:nvPr>
            <p:ph type="title"/>
          </p:nvPr>
        </p:nvSpPr>
        <p:spPr/>
        <p:txBody>
          <a:bodyPr/>
          <a:lstStyle/>
          <a:p>
            <a:r>
              <a:rPr lang="de-DE"/>
              <a:t>Instagram Alle Posts des Zeitraums (mit Total Interactions) | lokalzeit - 11 of 17</a:t>
            </a:r>
            <a:endParaRPr lang="en-US"/>
          </a:p>
        </p:txBody>
      </p:sp>
      <p:graphicFrame>
        <p:nvGraphicFramePr>
          <p:cNvPr id="5" name="Table Placeholder 4">
            <a:extLst>
              <a:ext uri="{FF2B5EF4-FFF2-40B4-BE49-F238E27FC236}">
                <a16:creationId xmlns:a16="http://schemas.microsoft.com/office/drawing/2014/main" id="{A7C88FD7-6437-4AD5-AD4C-8E0F88F312DF}"/>
              </a:ext>
            </a:extLst>
          </p:cNvPr>
          <p:cNvGraphicFramePr>
            <a:graphicFrameLocks noGrp="1"/>
          </p:cNvGraphicFramePr>
          <p:nvPr>
            <p:ph type="tbl" sz="quarter" idx="13"/>
            <p:extLst>
              <p:ext uri="{D42A27DB-BD31-4B8C-83A1-F6EECF244321}">
                <p14:modId xmlns:p14="http://schemas.microsoft.com/office/powerpoint/2010/main" val="2172299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31011988"/>
                    </a:ext>
                  </a:extLst>
                </a:gridCol>
                <a:gridCol w="1316736">
                  <a:extLst>
                    <a:ext uri="{9D8B030D-6E8A-4147-A177-3AD203B41FA5}">
                      <a16:colId xmlns:a16="http://schemas.microsoft.com/office/drawing/2014/main" val="2874228295"/>
                    </a:ext>
                  </a:extLst>
                </a:gridCol>
                <a:gridCol w="1316736">
                  <a:extLst>
                    <a:ext uri="{9D8B030D-6E8A-4147-A177-3AD203B41FA5}">
                      <a16:colId xmlns:a16="http://schemas.microsoft.com/office/drawing/2014/main" val="562827802"/>
                    </a:ext>
                  </a:extLst>
                </a:gridCol>
                <a:gridCol w="1316736">
                  <a:extLst>
                    <a:ext uri="{9D8B030D-6E8A-4147-A177-3AD203B41FA5}">
                      <a16:colId xmlns:a16="http://schemas.microsoft.com/office/drawing/2014/main" val="1886331413"/>
                    </a:ext>
                  </a:extLst>
                </a:gridCol>
                <a:gridCol w="1316736">
                  <a:extLst>
                    <a:ext uri="{9D8B030D-6E8A-4147-A177-3AD203B41FA5}">
                      <a16:colId xmlns:a16="http://schemas.microsoft.com/office/drawing/2014/main" val="1949396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3752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- 2025-02-06 17:00:00</a:t>
                      </a:r>
                      <a:r>
                        <a:rPr kumimoji="0" lang="de-DE" sz="1000" b="0" i="0" u="none" strike="noStrike" kern="1200" cap="none" spc="0" normalizeH="0" baseline="0" noProof="0">
                          <a:ln>
                            <a:noFill/>
                          </a:ln>
                          <a:solidFill>
                            <a:prstClr val="black"/>
                          </a:solidFill>
                          <a:effectLst/>
                          <a:uLnTx/>
                          <a:uFillTx/>
                          <a:latin typeface="Calibri"/>
                          <a:ea typeface="+mn-ea"/>
                          <a:cs typeface="+mn-cs"/>
                        </a:rPr>
                        <a:t>
 Wahre „Feuer und Flamme“-Fans kennen das schon: Nicht mehr nur Übungen, sondern echte Einsätze. 🔥🧯
Bei der Feuerwehr in Siegburg gibt es ein neues Konzept für Auszubildende. Mara hat so schon den einen oder anderen echten Einsatz miterlebt. 🚒💪🏼
Was hältst du von dem Konzept? 👨🏼‍🚒
#Feuerwehr #Ausbildung #Siegburg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23837</a:t>
                      </a:r>
                    </a:p>
                  </a:txBody>
                  <a:tcPr/>
                </a:tc>
                <a:extLst>
                  <a:ext uri="{0D108BD9-81ED-4DB2-BD59-A6C34878D82A}">
                    <a16:rowId xmlns:a16="http://schemas.microsoft.com/office/drawing/2014/main" val="4292637073"/>
                  </a:ext>
                </a:extLst>
              </a:tr>
            </a:tbl>
          </a:graphicData>
        </a:graphic>
      </p:graphicFrame>
      <p:sp>
        <p:nvSpPr>
          <p:cNvPr id="4" name="Text Placeholder 3">
            <a:extLst>
              <a:ext uri="{FF2B5EF4-FFF2-40B4-BE49-F238E27FC236}">
                <a16:creationId xmlns:a16="http://schemas.microsoft.com/office/drawing/2014/main" id="{78014897-587D-43AF-831C-85709AF1335C}"/>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465499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C0F2-C274-4851-9A3F-76EA8631F5BD}"/>
              </a:ext>
            </a:extLst>
          </p:cNvPr>
          <p:cNvSpPr>
            <a:spLocks noGrp="1"/>
          </p:cNvSpPr>
          <p:nvPr>
            <p:ph type="title"/>
          </p:nvPr>
        </p:nvSpPr>
        <p:spPr/>
        <p:txBody>
          <a:bodyPr/>
          <a:lstStyle/>
          <a:p>
            <a:r>
              <a:rPr lang="de-DE"/>
              <a:t>Instagram Alle Posts des Zeitraums (mit Total Interactions) | lokalzeit - 12 of 17</a:t>
            </a:r>
            <a:endParaRPr lang="en-US"/>
          </a:p>
        </p:txBody>
      </p:sp>
      <p:graphicFrame>
        <p:nvGraphicFramePr>
          <p:cNvPr id="5" name="Table Placeholder 4">
            <a:extLst>
              <a:ext uri="{FF2B5EF4-FFF2-40B4-BE49-F238E27FC236}">
                <a16:creationId xmlns:a16="http://schemas.microsoft.com/office/drawing/2014/main" id="{D8D1F3CB-ACBB-4E4B-B325-D04E0E9DFC9F}"/>
              </a:ext>
            </a:extLst>
          </p:cNvPr>
          <p:cNvGraphicFramePr>
            <a:graphicFrameLocks noGrp="1"/>
          </p:cNvGraphicFramePr>
          <p:nvPr>
            <p:ph type="tbl" sz="quarter" idx="13"/>
            <p:extLst>
              <p:ext uri="{D42A27DB-BD31-4B8C-83A1-F6EECF244321}">
                <p14:modId xmlns:p14="http://schemas.microsoft.com/office/powerpoint/2010/main" val="292746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8831630"/>
                    </a:ext>
                  </a:extLst>
                </a:gridCol>
                <a:gridCol w="1316736">
                  <a:extLst>
                    <a:ext uri="{9D8B030D-6E8A-4147-A177-3AD203B41FA5}">
                      <a16:colId xmlns:a16="http://schemas.microsoft.com/office/drawing/2014/main" val="3245632310"/>
                    </a:ext>
                  </a:extLst>
                </a:gridCol>
                <a:gridCol w="1316736">
                  <a:extLst>
                    <a:ext uri="{9D8B030D-6E8A-4147-A177-3AD203B41FA5}">
                      <a16:colId xmlns:a16="http://schemas.microsoft.com/office/drawing/2014/main" val="1500178533"/>
                    </a:ext>
                  </a:extLst>
                </a:gridCol>
                <a:gridCol w="1316736">
                  <a:extLst>
                    <a:ext uri="{9D8B030D-6E8A-4147-A177-3AD203B41FA5}">
                      <a16:colId xmlns:a16="http://schemas.microsoft.com/office/drawing/2014/main" val="3409697179"/>
                    </a:ext>
                  </a:extLst>
                </a:gridCol>
                <a:gridCol w="1316736">
                  <a:extLst>
                    <a:ext uri="{9D8B030D-6E8A-4147-A177-3AD203B41FA5}">
                      <a16:colId xmlns:a16="http://schemas.microsoft.com/office/drawing/2014/main" val="757677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9421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- 2025-02-04 16:33:24</a:t>
                      </a:r>
                      <a:r>
                        <a:rPr kumimoji="0" lang="de-DE" sz="1000" b="0" i="0" u="none" strike="noStrike" kern="1200" cap="none" spc="0" normalizeH="0" baseline="0" noProof="0">
                          <a:ln>
                            <a:noFill/>
                          </a:ln>
                          <a:solidFill>
                            <a:prstClr val="black"/>
                          </a:solidFill>
                          <a:effectLst/>
                          <a:uLnTx/>
                          <a:uFillTx/>
                          <a:latin typeface="Calibri"/>
                          <a:ea typeface="+mn-ea"/>
                          <a:cs typeface="+mn-cs"/>
                        </a:rPr>
                        <a:t>
 Als Ulrike Kuhlmann an der letzten Vorstufe von Krebs erkrankt, fasst sie einen Entschluss: Die Lehrerin und ehemalige Krankenschwester nutzt ihre eigene Krankheit für den Unterricht. 👩‍🏫 
🏫 Am Ernst-Barlach-Gymnasium in Castrop-Rauxel zeigt sie den Schülerinnen und Schülern Bilder von der Operation. Normalerweise werden im Unterricht nur schematische Abbildungen der Organe gezeigt. Umso mehr freut sich Ulrike, dass sie ihren Schülerinnen und Schülern zeigen kann, wie es im Körper wirklich aussieht. 🫀 
#Krebs #Weltkrebstag #CastropRauxel #ARD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23056</a:t>
                      </a:r>
                    </a:p>
                  </a:txBody>
                  <a:tcPr/>
                </a:tc>
                <a:extLst>
                  <a:ext uri="{0D108BD9-81ED-4DB2-BD59-A6C34878D82A}">
                    <a16:rowId xmlns:a16="http://schemas.microsoft.com/office/drawing/2014/main" val="3413661598"/>
                  </a:ext>
                </a:extLst>
              </a:tr>
            </a:tbl>
          </a:graphicData>
        </a:graphic>
      </p:graphicFrame>
      <p:sp>
        <p:nvSpPr>
          <p:cNvPr id="4" name="Text Placeholder 3">
            <a:extLst>
              <a:ext uri="{FF2B5EF4-FFF2-40B4-BE49-F238E27FC236}">
                <a16:creationId xmlns:a16="http://schemas.microsoft.com/office/drawing/2014/main" id="{5C0E71AD-ADD2-4C25-95D8-E8B8EA2EEF2C}"/>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718668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67A4-5E50-48C6-BAA1-0375F6FF1CDA}"/>
              </a:ext>
            </a:extLst>
          </p:cNvPr>
          <p:cNvSpPr>
            <a:spLocks noGrp="1"/>
          </p:cNvSpPr>
          <p:nvPr>
            <p:ph type="title"/>
          </p:nvPr>
        </p:nvSpPr>
        <p:spPr/>
        <p:txBody>
          <a:bodyPr/>
          <a:lstStyle/>
          <a:p>
            <a:r>
              <a:rPr lang="de-DE"/>
              <a:t>Instagram Alle Posts des Zeitraums (mit Total Interactions) | lokalzeit - 13 of 17</a:t>
            </a:r>
            <a:endParaRPr lang="en-US"/>
          </a:p>
        </p:txBody>
      </p:sp>
      <p:graphicFrame>
        <p:nvGraphicFramePr>
          <p:cNvPr id="5" name="Table Placeholder 4">
            <a:extLst>
              <a:ext uri="{FF2B5EF4-FFF2-40B4-BE49-F238E27FC236}">
                <a16:creationId xmlns:a16="http://schemas.microsoft.com/office/drawing/2014/main" id="{73F0F122-A536-4F3F-B535-B5C8CF8B68EC}"/>
              </a:ext>
            </a:extLst>
          </p:cNvPr>
          <p:cNvGraphicFramePr>
            <a:graphicFrameLocks noGrp="1"/>
          </p:cNvGraphicFramePr>
          <p:nvPr>
            <p:ph type="tbl" sz="quarter" idx="13"/>
            <p:extLst>
              <p:ext uri="{D42A27DB-BD31-4B8C-83A1-F6EECF244321}">
                <p14:modId xmlns:p14="http://schemas.microsoft.com/office/powerpoint/2010/main" val="63057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53647704"/>
                    </a:ext>
                  </a:extLst>
                </a:gridCol>
                <a:gridCol w="1316736">
                  <a:extLst>
                    <a:ext uri="{9D8B030D-6E8A-4147-A177-3AD203B41FA5}">
                      <a16:colId xmlns:a16="http://schemas.microsoft.com/office/drawing/2014/main" val="2047295934"/>
                    </a:ext>
                  </a:extLst>
                </a:gridCol>
                <a:gridCol w="1316736">
                  <a:extLst>
                    <a:ext uri="{9D8B030D-6E8A-4147-A177-3AD203B41FA5}">
                      <a16:colId xmlns:a16="http://schemas.microsoft.com/office/drawing/2014/main" val="1862820440"/>
                    </a:ext>
                  </a:extLst>
                </a:gridCol>
                <a:gridCol w="1316736">
                  <a:extLst>
                    <a:ext uri="{9D8B030D-6E8A-4147-A177-3AD203B41FA5}">
                      <a16:colId xmlns:a16="http://schemas.microsoft.com/office/drawing/2014/main" val="958102602"/>
                    </a:ext>
                  </a:extLst>
                </a:gridCol>
                <a:gridCol w="1316736">
                  <a:extLst>
                    <a:ext uri="{9D8B030D-6E8A-4147-A177-3AD203B41FA5}">
                      <a16:colId xmlns:a16="http://schemas.microsoft.com/office/drawing/2014/main" val="2877213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7855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- 2025-02-04 10:37:05</a:t>
                      </a:r>
                      <a:r>
                        <a:rPr kumimoji="0" lang="de-DE" sz="1000" b="0" i="0" u="none" strike="noStrike" kern="1200" cap="none" spc="0" normalizeH="0" baseline="0" noProof="0">
                          <a:ln>
                            <a:noFill/>
                          </a:ln>
                          <a:solidFill>
                            <a:prstClr val="black"/>
                          </a:solidFill>
                          <a:effectLst/>
                          <a:uLnTx/>
                          <a:uFillTx/>
                          <a:latin typeface="Calibri"/>
                          <a:ea typeface="+mn-ea"/>
                          <a:cs typeface="+mn-cs"/>
                        </a:rPr>
                        <a:t>
 Lust auf ein Abenteuer direkt vor der Haustür? 🌿🎲 
Benjamin Stapf beweist: Spazierengehen ist nicht langweilig, es kann sogar richtig viel Spaß machen. Er ist Erlebnispädagoge und hat gute Tipps, mit denen ihr alle für einen Spaziergang motiviert bekommt! 💪🏼
🌳🌱Ob Ausflugsziele würfeln, Objekte im Wald suchen oder sich Geschichten in der Natur ausdenken – Langeweile kommt hier nie auf! 😃
Autorin: Maike Krebber 
#Wandern #Abenteuer #Wahnerheide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22234</a:t>
                      </a:r>
                    </a:p>
                  </a:txBody>
                  <a:tcPr/>
                </a:tc>
                <a:extLst>
                  <a:ext uri="{0D108BD9-81ED-4DB2-BD59-A6C34878D82A}">
                    <a16:rowId xmlns:a16="http://schemas.microsoft.com/office/drawing/2014/main" val="3534423922"/>
                  </a:ext>
                </a:extLst>
              </a:tr>
            </a:tbl>
          </a:graphicData>
        </a:graphic>
      </p:graphicFrame>
      <p:sp>
        <p:nvSpPr>
          <p:cNvPr id="4" name="Text Placeholder 3">
            <a:extLst>
              <a:ext uri="{FF2B5EF4-FFF2-40B4-BE49-F238E27FC236}">
                <a16:creationId xmlns:a16="http://schemas.microsoft.com/office/drawing/2014/main" id="{780AF364-4FB9-4366-B3AB-DE33FD3816F4}"/>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3665539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E5BC1-173F-4248-B227-ADAECA73A92E}"/>
              </a:ext>
            </a:extLst>
          </p:cNvPr>
          <p:cNvSpPr>
            <a:spLocks noGrp="1"/>
          </p:cNvSpPr>
          <p:nvPr>
            <p:ph type="title"/>
          </p:nvPr>
        </p:nvSpPr>
        <p:spPr/>
        <p:txBody>
          <a:bodyPr/>
          <a:lstStyle/>
          <a:p>
            <a:r>
              <a:rPr lang="de-DE"/>
              <a:t>Instagram Alle Posts des Zeitraums (mit Total Interactions) | lokalzeit - 14 of 17</a:t>
            </a:r>
            <a:endParaRPr lang="en-US"/>
          </a:p>
        </p:txBody>
      </p:sp>
      <p:graphicFrame>
        <p:nvGraphicFramePr>
          <p:cNvPr id="5" name="Table Placeholder 4">
            <a:extLst>
              <a:ext uri="{FF2B5EF4-FFF2-40B4-BE49-F238E27FC236}">
                <a16:creationId xmlns:a16="http://schemas.microsoft.com/office/drawing/2014/main" id="{38BC114C-A3CD-4EAA-8D47-14EED401E401}"/>
              </a:ext>
            </a:extLst>
          </p:cNvPr>
          <p:cNvGraphicFramePr>
            <a:graphicFrameLocks noGrp="1"/>
          </p:cNvGraphicFramePr>
          <p:nvPr>
            <p:ph type="tbl" sz="quarter" idx="13"/>
            <p:extLst>
              <p:ext uri="{D42A27DB-BD31-4B8C-83A1-F6EECF244321}">
                <p14:modId xmlns:p14="http://schemas.microsoft.com/office/powerpoint/2010/main" val="3780559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66533710"/>
                    </a:ext>
                  </a:extLst>
                </a:gridCol>
                <a:gridCol w="1316736">
                  <a:extLst>
                    <a:ext uri="{9D8B030D-6E8A-4147-A177-3AD203B41FA5}">
                      <a16:colId xmlns:a16="http://schemas.microsoft.com/office/drawing/2014/main" val="2689617945"/>
                    </a:ext>
                  </a:extLst>
                </a:gridCol>
                <a:gridCol w="1316736">
                  <a:extLst>
                    <a:ext uri="{9D8B030D-6E8A-4147-A177-3AD203B41FA5}">
                      <a16:colId xmlns:a16="http://schemas.microsoft.com/office/drawing/2014/main" val="2283830248"/>
                    </a:ext>
                  </a:extLst>
                </a:gridCol>
                <a:gridCol w="1316736">
                  <a:extLst>
                    <a:ext uri="{9D8B030D-6E8A-4147-A177-3AD203B41FA5}">
                      <a16:colId xmlns:a16="http://schemas.microsoft.com/office/drawing/2014/main" val="452139875"/>
                    </a:ext>
                  </a:extLst>
                </a:gridCol>
                <a:gridCol w="1316736">
                  <a:extLst>
                    <a:ext uri="{9D8B030D-6E8A-4147-A177-3AD203B41FA5}">
                      <a16:colId xmlns:a16="http://schemas.microsoft.com/office/drawing/2014/main" val="3697067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1240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- 2025-02-06 14:29:18</a:t>
                      </a:r>
                      <a:r>
                        <a:rPr kumimoji="0" lang="de-DE" sz="1000" b="0" i="0" u="none" strike="noStrike" kern="1200" cap="none" spc="0" normalizeH="0" baseline="0" noProof="0">
                          <a:ln>
                            <a:noFill/>
                          </a:ln>
                          <a:solidFill>
                            <a:prstClr val="black"/>
                          </a:solidFill>
                          <a:effectLst/>
                          <a:uLnTx/>
                          <a:uFillTx/>
                          <a:latin typeface="Calibri"/>
                          <a:ea typeface="+mn-ea"/>
                          <a:cs typeface="+mn-cs"/>
                        </a:rPr>
                        <a:t>
 Sandra Türk aus Dortmund hilft schwerst-traumatisierten Kindern. ❤️‍🩹
🏡 In der „Villa Löwenherz“ leben Kinder, die in ihrem kurzen Leben schon viel Schlimmes mitgemacht haben. Sie haben in ihren Familien Gewalt, Terror oder Vernachlässigung erlebt und große psychische Probleme. 🙁
Wenn sie wegen ihrem Verhalten in keinem Heim und keiner Pflegefamilie bleiben können, landen solche Kinder häufig in der Psychiatrie. 🏥
Wer in der Villa Löwenherz einziehen darf, kann ankommen und bleiben – egal wie schwierig es ist. ❤️
#Systemsprenger #Jugendhilfe #MentaleGesundheit #WDR #Lokalzeit #ARD #Dortmund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21655</a:t>
                      </a:r>
                    </a:p>
                  </a:txBody>
                  <a:tcPr/>
                </a:tc>
                <a:extLst>
                  <a:ext uri="{0D108BD9-81ED-4DB2-BD59-A6C34878D82A}">
                    <a16:rowId xmlns:a16="http://schemas.microsoft.com/office/drawing/2014/main" val="1248654204"/>
                  </a:ext>
                </a:extLst>
              </a:tr>
            </a:tbl>
          </a:graphicData>
        </a:graphic>
      </p:graphicFrame>
      <p:sp>
        <p:nvSpPr>
          <p:cNvPr id="4" name="Text Placeholder 3">
            <a:extLst>
              <a:ext uri="{FF2B5EF4-FFF2-40B4-BE49-F238E27FC236}">
                <a16:creationId xmlns:a16="http://schemas.microsoft.com/office/drawing/2014/main" id="{BCA1E00B-16CD-4311-8F68-6A079C3605DF}"/>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1366893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8B8B7-880D-443D-8F80-B944BAFEF786}"/>
              </a:ext>
            </a:extLst>
          </p:cNvPr>
          <p:cNvSpPr>
            <a:spLocks noGrp="1"/>
          </p:cNvSpPr>
          <p:nvPr>
            <p:ph type="title"/>
          </p:nvPr>
        </p:nvSpPr>
        <p:spPr/>
        <p:txBody>
          <a:bodyPr/>
          <a:lstStyle/>
          <a:p>
            <a:r>
              <a:rPr lang="de-DE"/>
              <a:t>Instagram Alle Posts des Zeitraums (mit Total Interactions) | lokalzeit - 15 of 17</a:t>
            </a:r>
            <a:endParaRPr lang="en-US"/>
          </a:p>
        </p:txBody>
      </p:sp>
      <p:graphicFrame>
        <p:nvGraphicFramePr>
          <p:cNvPr id="5" name="Table Placeholder 4">
            <a:extLst>
              <a:ext uri="{FF2B5EF4-FFF2-40B4-BE49-F238E27FC236}">
                <a16:creationId xmlns:a16="http://schemas.microsoft.com/office/drawing/2014/main" id="{00ECC266-7CA6-4652-A27F-0C4B24C8FA7A}"/>
              </a:ext>
            </a:extLst>
          </p:cNvPr>
          <p:cNvGraphicFramePr>
            <a:graphicFrameLocks noGrp="1"/>
          </p:cNvGraphicFramePr>
          <p:nvPr>
            <p:ph type="tbl" sz="quarter" idx="13"/>
            <p:extLst>
              <p:ext uri="{D42A27DB-BD31-4B8C-83A1-F6EECF244321}">
                <p14:modId xmlns:p14="http://schemas.microsoft.com/office/powerpoint/2010/main" val="2590081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15787451"/>
                    </a:ext>
                  </a:extLst>
                </a:gridCol>
                <a:gridCol w="1316736">
                  <a:extLst>
                    <a:ext uri="{9D8B030D-6E8A-4147-A177-3AD203B41FA5}">
                      <a16:colId xmlns:a16="http://schemas.microsoft.com/office/drawing/2014/main" val="2687722163"/>
                    </a:ext>
                  </a:extLst>
                </a:gridCol>
                <a:gridCol w="1316736">
                  <a:extLst>
                    <a:ext uri="{9D8B030D-6E8A-4147-A177-3AD203B41FA5}">
                      <a16:colId xmlns:a16="http://schemas.microsoft.com/office/drawing/2014/main" val="596088163"/>
                    </a:ext>
                  </a:extLst>
                </a:gridCol>
                <a:gridCol w="1316736">
                  <a:extLst>
                    <a:ext uri="{9D8B030D-6E8A-4147-A177-3AD203B41FA5}">
                      <a16:colId xmlns:a16="http://schemas.microsoft.com/office/drawing/2014/main" val="4119114166"/>
                    </a:ext>
                  </a:extLst>
                </a:gridCol>
                <a:gridCol w="1316736">
                  <a:extLst>
                    <a:ext uri="{9D8B030D-6E8A-4147-A177-3AD203B41FA5}">
                      <a16:colId xmlns:a16="http://schemas.microsoft.com/office/drawing/2014/main" val="475776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9930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- 2025-02-07 11:16:20</a:t>
                      </a:r>
                      <a:r>
                        <a:rPr kumimoji="0" lang="de-DE" sz="1000" b="0" i="0" u="none" strike="noStrike" kern="1200" cap="none" spc="0" normalizeH="0" baseline="0" noProof="0">
                          <a:ln>
                            <a:noFill/>
                          </a:ln>
                          <a:solidFill>
                            <a:prstClr val="black"/>
                          </a:solidFill>
                          <a:effectLst/>
                          <a:uLnTx/>
                          <a:uFillTx/>
                          <a:latin typeface="Calibri"/>
                          <a:ea typeface="+mn-ea"/>
                          <a:cs typeface="+mn-cs"/>
                        </a:rPr>
                        <a:t>
 💔 Einsamkeit betrifft viele Menschen – besonders im Alter. Wenn das Rausgehen schwerfällt oder Freunde nicht mehr da sind, wird es umso schwieriger.
📦 In Warendorf bringt das Projekt „Zusammen und Miteinander“ Abwechslung ins Leben der Senioren: Mit liebevoll gepackten Rätseltüten, kleinen Geschenken und vor allem persönlichen Begegnungen. Ehrenamtliche bringen nicht nur die Tüten vorbei, sondern auch Zeit für Gespräche. 🫶 Dazu gibt’s einen Veranstaltungskalender, damit sich niemand ausgeschlossen fühlen muss. 💡
Was hilft dir gegen Einsamkeit?
👩🏼‍💻 Autorin: Veerle Seelig
#Senioren #Einsamkeit #Ehrenamt #Warendorf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18996</a:t>
                      </a:r>
                    </a:p>
                  </a:txBody>
                  <a:tcPr/>
                </a:tc>
                <a:extLst>
                  <a:ext uri="{0D108BD9-81ED-4DB2-BD59-A6C34878D82A}">
                    <a16:rowId xmlns:a16="http://schemas.microsoft.com/office/drawing/2014/main" val="783607808"/>
                  </a:ext>
                </a:extLst>
              </a:tr>
            </a:tbl>
          </a:graphicData>
        </a:graphic>
      </p:graphicFrame>
      <p:sp>
        <p:nvSpPr>
          <p:cNvPr id="4" name="Text Placeholder 3">
            <a:extLst>
              <a:ext uri="{FF2B5EF4-FFF2-40B4-BE49-F238E27FC236}">
                <a16:creationId xmlns:a16="http://schemas.microsoft.com/office/drawing/2014/main" id="{0C8C4EE8-622E-4E42-9D06-9F327764E021}"/>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4007473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ADE53-F671-43B0-B14A-03E66EB165F2}"/>
              </a:ext>
            </a:extLst>
          </p:cNvPr>
          <p:cNvSpPr>
            <a:spLocks noGrp="1"/>
          </p:cNvSpPr>
          <p:nvPr>
            <p:ph type="title"/>
          </p:nvPr>
        </p:nvSpPr>
        <p:spPr/>
        <p:txBody>
          <a:bodyPr/>
          <a:lstStyle/>
          <a:p>
            <a:r>
              <a:rPr lang="de-DE"/>
              <a:t>Instagram Alle Posts des Zeitraums (mit Total Interactions) | lokalzeit - 16 of 17</a:t>
            </a:r>
            <a:endParaRPr lang="en-US"/>
          </a:p>
        </p:txBody>
      </p:sp>
      <p:graphicFrame>
        <p:nvGraphicFramePr>
          <p:cNvPr id="5" name="Table Placeholder 4">
            <a:extLst>
              <a:ext uri="{FF2B5EF4-FFF2-40B4-BE49-F238E27FC236}">
                <a16:creationId xmlns:a16="http://schemas.microsoft.com/office/drawing/2014/main" id="{E9C0D526-AD2C-495C-8212-4B1E7D65B806}"/>
              </a:ext>
            </a:extLst>
          </p:cNvPr>
          <p:cNvGraphicFramePr>
            <a:graphicFrameLocks noGrp="1"/>
          </p:cNvGraphicFramePr>
          <p:nvPr>
            <p:ph type="tbl" sz="quarter" idx="13"/>
            <p:extLst>
              <p:ext uri="{D42A27DB-BD31-4B8C-83A1-F6EECF244321}">
                <p14:modId xmlns:p14="http://schemas.microsoft.com/office/powerpoint/2010/main" val="300495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9035713"/>
                    </a:ext>
                  </a:extLst>
                </a:gridCol>
                <a:gridCol w="1316736">
                  <a:extLst>
                    <a:ext uri="{9D8B030D-6E8A-4147-A177-3AD203B41FA5}">
                      <a16:colId xmlns:a16="http://schemas.microsoft.com/office/drawing/2014/main" val="3840439899"/>
                    </a:ext>
                  </a:extLst>
                </a:gridCol>
                <a:gridCol w="1316736">
                  <a:extLst>
                    <a:ext uri="{9D8B030D-6E8A-4147-A177-3AD203B41FA5}">
                      <a16:colId xmlns:a16="http://schemas.microsoft.com/office/drawing/2014/main" val="2932287667"/>
                    </a:ext>
                  </a:extLst>
                </a:gridCol>
                <a:gridCol w="1316736">
                  <a:extLst>
                    <a:ext uri="{9D8B030D-6E8A-4147-A177-3AD203B41FA5}">
                      <a16:colId xmlns:a16="http://schemas.microsoft.com/office/drawing/2014/main" val="1315380717"/>
                    </a:ext>
                  </a:extLst>
                </a:gridCol>
                <a:gridCol w="1316736">
                  <a:extLst>
                    <a:ext uri="{9D8B030D-6E8A-4147-A177-3AD203B41FA5}">
                      <a16:colId xmlns:a16="http://schemas.microsoft.com/office/drawing/2014/main" val="53208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4978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- 2025-02-08 16:23:41</a:t>
                      </a:r>
                      <a:r>
                        <a:rPr kumimoji="0" lang="de-DE" sz="1000" b="0" i="0" u="none" strike="noStrike" kern="1200" cap="none" spc="0" normalizeH="0" baseline="0" noProof="0">
                          <a:ln>
                            <a:noFill/>
                          </a:ln>
                          <a:solidFill>
                            <a:prstClr val="black"/>
                          </a:solidFill>
                          <a:effectLst/>
                          <a:uLnTx/>
                          <a:uFillTx/>
                          <a:latin typeface="Calibri"/>
                          <a:ea typeface="+mn-ea"/>
                          <a:cs typeface="+mn-cs"/>
                        </a:rPr>
                        <a:t>
 Bar oder mit Karte? In diesem Laden in Düsseldorf braucht man beides nicht – denn hier ist alles umsonst.💸 Marie und 11 weitere Ehrenamtliche kümmern sich um den Umsonstladen. Und hier geht es nicht nur um den guten Zweck. 🥰
👨‍💻Autor: Florian Zeeh
#Umsonst #Ehrenamt #Düsseldorf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11907</a:t>
                      </a:r>
                    </a:p>
                  </a:txBody>
                  <a:tcPr/>
                </a:tc>
                <a:extLst>
                  <a:ext uri="{0D108BD9-81ED-4DB2-BD59-A6C34878D82A}">
                    <a16:rowId xmlns:a16="http://schemas.microsoft.com/office/drawing/2014/main" val="3222888047"/>
                  </a:ext>
                </a:extLst>
              </a:tr>
            </a:tbl>
          </a:graphicData>
        </a:graphic>
      </p:graphicFrame>
      <p:sp>
        <p:nvSpPr>
          <p:cNvPr id="4" name="Text Placeholder 3">
            <a:extLst>
              <a:ext uri="{FF2B5EF4-FFF2-40B4-BE49-F238E27FC236}">
                <a16:creationId xmlns:a16="http://schemas.microsoft.com/office/drawing/2014/main" id="{3B41D40E-D64A-4A42-A083-3EFB52050ABD}"/>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1386332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E58D-5E21-405E-AF7D-112074A48FFE}"/>
              </a:ext>
            </a:extLst>
          </p:cNvPr>
          <p:cNvSpPr>
            <a:spLocks noGrp="1"/>
          </p:cNvSpPr>
          <p:nvPr>
            <p:ph type="title"/>
          </p:nvPr>
        </p:nvSpPr>
        <p:spPr/>
        <p:txBody>
          <a:bodyPr/>
          <a:lstStyle/>
          <a:p>
            <a:r>
              <a:rPr lang="de-DE"/>
              <a:t>Instagram Alle Posts des Zeitraums (mit Total Interactions) | lokalzeit - 17 of 17</a:t>
            </a:r>
            <a:endParaRPr lang="en-US"/>
          </a:p>
        </p:txBody>
      </p:sp>
      <p:graphicFrame>
        <p:nvGraphicFramePr>
          <p:cNvPr id="5" name="Table Placeholder 4">
            <a:extLst>
              <a:ext uri="{FF2B5EF4-FFF2-40B4-BE49-F238E27FC236}">
                <a16:creationId xmlns:a16="http://schemas.microsoft.com/office/drawing/2014/main" id="{09003043-155D-4EB0-8D15-CD653C57F1A7}"/>
              </a:ext>
            </a:extLst>
          </p:cNvPr>
          <p:cNvGraphicFramePr>
            <a:graphicFrameLocks noGrp="1"/>
          </p:cNvGraphicFramePr>
          <p:nvPr>
            <p:ph type="tbl" sz="quarter" idx="13"/>
            <p:extLst>
              <p:ext uri="{D42A27DB-BD31-4B8C-83A1-F6EECF244321}">
                <p14:modId xmlns:p14="http://schemas.microsoft.com/office/powerpoint/2010/main" val="1877424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97930247"/>
                    </a:ext>
                  </a:extLst>
                </a:gridCol>
                <a:gridCol w="1316736">
                  <a:extLst>
                    <a:ext uri="{9D8B030D-6E8A-4147-A177-3AD203B41FA5}">
                      <a16:colId xmlns:a16="http://schemas.microsoft.com/office/drawing/2014/main" val="3629435117"/>
                    </a:ext>
                  </a:extLst>
                </a:gridCol>
                <a:gridCol w="1316736">
                  <a:extLst>
                    <a:ext uri="{9D8B030D-6E8A-4147-A177-3AD203B41FA5}">
                      <a16:colId xmlns:a16="http://schemas.microsoft.com/office/drawing/2014/main" val="440358337"/>
                    </a:ext>
                  </a:extLst>
                </a:gridCol>
                <a:gridCol w="1316736">
                  <a:extLst>
                    <a:ext uri="{9D8B030D-6E8A-4147-A177-3AD203B41FA5}">
                      <a16:colId xmlns:a16="http://schemas.microsoft.com/office/drawing/2014/main" val="2626681700"/>
                    </a:ext>
                  </a:extLst>
                </a:gridCol>
                <a:gridCol w="1316736">
                  <a:extLst>
                    <a:ext uri="{9D8B030D-6E8A-4147-A177-3AD203B41FA5}">
                      <a16:colId xmlns:a16="http://schemas.microsoft.com/office/drawing/2014/main" val="685662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2891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- 2025-02-03 14:02:09</a:t>
                      </a:r>
                      <a:r>
                        <a:rPr kumimoji="0" lang="de-DE" sz="1000" b="0" i="0" u="none" strike="noStrike" kern="1200" cap="none" spc="0" normalizeH="0" baseline="0" noProof="0">
                          <a:ln>
                            <a:noFill/>
                          </a:ln>
                          <a:solidFill>
                            <a:prstClr val="black"/>
                          </a:solidFill>
                          <a:effectLst/>
                          <a:uLnTx/>
                          <a:uFillTx/>
                          <a:latin typeface="Calibri"/>
                          <a:ea typeface="+mn-ea"/>
                          <a:cs typeface="+mn-cs"/>
                        </a:rPr>
                        <a:t>
 Wie findest du das Engagement von den “Omas gegen Rechts”? 🤔 
Einige von ihnen haben den 2. Weltkrieg selbst erlebt. Deshalb wollen sie ein Zeichen gegen Faschismus setzen und für Vielfalt, Frieden und Toleranz kämpfen. 💪 
Auch vor der anstehenden Bundestagswahl sind sie in der Oberhausener Innenstadt unterwegs, um mit Menschen ins Gespräch zu kommen. Die Omas sind eine parteiunabhängige Initiative, die sich seit fünf Jahren auch gegen jede Form von Gewalt wendet. ❌ 
👩‍💻 Autorin: Solveig Bader 
#OmasGegenRechts #Demokratie #Demonstration #Oberhausen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9322</a:t>
                      </a:r>
                    </a:p>
                  </a:txBody>
                  <a:tcPr/>
                </a:tc>
                <a:extLst>
                  <a:ext uri="{0D108BD9-81ED-4DB2-BD59-A6C34878D82A}">
                    <a16:rowId xmlns:a16="http://schemas.microsoft.com/office/drawing/2014/main" val="2166258156"/>
                  </a:ext>
                </a:extLst>
              </a:tr>
            </a:tbl>
          </a:graphicData>
        </a:graphic>
      </p:graphicFrame>
      <p:sp>
        <p:nvSpPr>
          <p:cNvPr id="4" name="Text Placeholder 3">
            <a:extLst>
              <a:ext uri="{FF2B5EF4-FFF2-40B4-BE49-F238E27FC236}">
                <a16:creationId xmlns:a16="http://schemas.microsoft.com/office/drawing/2014/main" id="{95892F25-17D5-402E-B2C5-34EAC913E47E}"/>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4727284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2217</Words>
  <Application>Microsoft Office PowerPoint</Application>
  <PresentationFormat>On-screen Show (4:3)</PresentationFormat>
  <Paragraphs>212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Alle Posts des Zeitraums (mit Total Interactions) | lokalzeit - 1 of 17</vt:lpstr>
      <vt:lpstr>Instagram Alle Posts des Zeitraums (mit Total Interactions) | lokalzeit - 2 of 17</vt:lpstr>
      <vt:lpstr>Instagram Alle Posts des Zeitraums (mit Total Interactions) | lokalzeit - 3 of 17</vt:lpstr>
      <vt:lpstr>Instagram Alle Posts des Zeitraums (mit Total Interactions) | lokalzeit - 4 of 17</vt:lpstr>
      <vt:lpstr>Instagram Alle Posts des Zeitraums (mit Total Interactions) | lokalzeit - 5 of 17</vt:lpstr>
      <vt:lpstr>Instagram Alle Posts des Zeitraums (mit Total Interactions) | lokalzeit - 6 of 17</vt:lpstr>
      <vt:lpstr>Instagram Alle Posts des Zeitraums (mit Total Interactions) | lokalzeit - 7 of 17</vt:lpstr>
      <vt:lpstr>Instagram Alle Posts des Zeitraums (mit Total Interactions) | lokalzeit - 8 of 17</vt:lpstr>
      <vt:lpstr>Instagram Alle Posts des Zeitraums (mit Total Interactions) | lokalzeit - 9 of 17</vt:lpstr>
      <vt:lpstr>Instagram Alle Posts des Zeitraums (mit Total Interactions) | lokalzeit - 10 of 17</vt:lpstr>
      <vt:lpstr>Instagram Alle Posts des Zeitraums (mit Total Interactions) | lokalzeit - 11 of 17</vt:lpstr>
      <vt:lpstr>Instagram Alle Posts des Zeitraums (mit Total Interactions) | lokalzeit - 12 of 17</vt:lpstr>
      <vt:lpstr>Instagram Alle Posts des Zeitraums (mit Total Interactions) | lokalzeit - 13 of 17</vt:lpstr>
      <vt:lpstr>Instagram Alle Posts des Zeitraums (mit Total Interactions) | lokalzeit - 14 of 17</vt:lpstr>
      <vt:lpstr>Instagram Alle Posts des Zeitraums (mit Total Interactions) | lokalzeit - 15 of 17</vt:lpstr>
      <vt:lpstr>Instagram Alle Posts des Zeitraums (mit Total Interactions) | lokalzeit - 16 of 17</vt:lpstr>
      <vt:lpstr>Instagram Alle Posts des Zeitraums (mit Total Interactions) | lokalzeit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17</dc:title>
  <dc:creator>Frederik Born</dc:creator>
  <cp:lastModifiedBy>Frederik Born</cp:lastModifiedBy>
  <cp:revision>1</cp:revision>
  <dcterms:created xsi:type="dcterms:W3CDTF">2025-02-11T14:20:39Z</dcterms:created>
  <dcterms:modified xsi:type="dcterms:W3CDTF">2025-02-11T14:21:29Z</dcterms:modified>
</cp:coreProperties>
</file>