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52E2A-260B-4E15-961B-88958380EF22}"/>
              </a:ext>
            </a:extLst>
          </p:cNvPr>
          <p:cNvSpPr>
            <a:spLocks noGrp="1"/>
          </p:cNvSpPr>
          <p:nvPr>
            <p:ph type="title"/>
          </p:nvPr>
        </p:nvSpPr>
        <p:spPr/>
        <p:txBody>
          <a:bodyPr/>
          <a:lstStyle/>
          <a:p>
            <a:r>
              <a:rPr lang="de-DE"/>
              <a:t>Instagram Alle Posts des Zeitraums (mit Total Interactions) | lokalzeit - 1 of 19</a:t>
            </a:r>
            <a:endParaRPr lang="en-US"/>
          </a:p>
        </p:txBody>
      </p:sp>
      <p:graphicFrame>
        <p:nvGraphicFramePr>
          <p:cNvPr id="5" name="Table Placeholder 4">
            <a:extLst>
              <a:ext uri="{FF2B5EF4-FFF2-40B4-BE49-F238E27FC236}">
                <a16:creationId xmlns:a16="http://schemas.microsoft.com/office/drawing/2014/main" id="{C31D32A5-62B7-4AE6-9571-69C9BFFB80C2}"/>
              </a:ext>
            </a:extLst>
          </p:cNvPr>
          <p:cNvGraphicFramePr>
            <a:graphicFrameLocks noGrp="1"/>
          </p:cNvGraphicFramePr>
          <p:nvPr>
            <p:ph type="tbl" sz="quarter" idx="13"/>
            <p:extLst>
              <p:ext uri="{D42A27DB-BD31-4B8C-83A1-F6EECF244321}">
                <p14:modId xmlns:p14="http://schemas.microsoft.com/office/powerpoint/2010/main" val="1339329788"/>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6803245"/>
                    </a:ext>
                  </a:extLst>
                </a:gridCol>
                <a:gridCol w="2057400">
                  <a:extLst>
                    <a:ext uri="{9D8B030D-6E8A-4147-A177-3AD203B41FA5}">
                      <a16:colId xmlns:a16="http://schemas.microsoft.com/office/drawing/2014/main" val="1243324338"/>
                    </a:ext>
                  </a:extLst>
                </a:gridCol>
                <a:gridCol w="987552">
                  <a:extLst>
                    <a:ext uri="{9D8B030D-6E8A-4147-A177-3AD203B41FA5}">
                      <a16:colId xmlns:a16="http://schemas.microsoft.com/office/drawing/2014/main" val="278404789"/>
                    </a:ext>
                  </a:extLst>
                </a:gridCol>
                <a:gridCol w="987552">
                  <a:extLst>
                    <a:ext uri="{9D8B030D-6E8A-4147-A177-3AD203B41FA5}">
                      <a16:colId xmlns:a16="http://schemas.microsoft.com/office/drawing/2014/main" val="1214317777"/>
                    </a:ext>
                  </a:extLst>
                </a:gridCol>
                <a:gridCol w="987552">
                  <a:extLst>
                    <a:ext uri="{9D8B030D-6E8A-4147-A177-3AD203B41FA5}">
                      <a16:colId xmlns:a16="http://schemas.microsoft.com/office/drawing/2014/main" val="2745880736"/>
                    </a:ext>
                  </a:extLst>
                </a:gridCol>
                <a:gridCol w="987552">
                  <a:extLst>
                    <a:ext uri="{9D8B030D-6E8A-4147-A177-3AD203B41FA5}">
                      <a16:colId xmlns:a16="http://schemas.microsoft.com/office/drawing/2014/main" val="4156552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44645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- 2025-01-30 13:40:00</a:t>
                      </a:r>
                      <a:r>
                        <a:rPr kumimoji="0" lang="de-DE" sz="1000" b="0" i="0" u="none" strike="noStrike" kern="1200" cap="none" spc="0" normalizeH="0" baseline="0" noProof="0">
                          <a:ln>
                            <a:noFill/>
                          </a:ln>
                          <a:solidFill>
                            <a:prstClr val="black"/>
                          </a:solidFill>
                          <a:effectLst/>
                          <a:uLnTx/>
                          <a:uFillTx/>
                          <a:latin typeface="Calibri"/>
                          <a:ea typeface="+mn-ea"/>
                          <a:cs typeface="+mn-cs"/>
                        </a:rPr>
                        <a:t>
 Nicole und Wolfgang haben eine besondere Mission: Seit vielen Jahren geben sie Kindern in Not ein liebevolles Zuhause. ❤️👶 Baby Finn, ihr 27. Pflegekind, bleibt nur für kurze Zeit bei ihnen. Doch zwei weitere Kinder, Mia und Jonas, sind längst zu einem festen Teil der Familie geworden. 👨‍👩‍👧‍👦 
Trotz vieler Herausforderungen und schmerzhaften Abschieden schenken Nicole und Wolfgang jedem Kind Geborgenheit, Halt und Hoffnung. 🏡💖 ✨ 
👩‍💻 Autorin: Sara Wendhack
#Pflegefamilie #HoffnungGeben #MitHerzUndSeele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https://quintly-eu-image-storage.s3.amazonaws.com/5f3fce195d3d3dd014ed263e528e0d75/44c0d89bf5746c7c50403b1e7fa92463.jpg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117891</a:t>
                      </a:r>
                    </a:p>
                  </a:txBody>
                  <a:tcPr/>
                </a:tc>
                <a:extLst>
                  <a:ext uri="{0D108BD9-81ED-4DB2-BD59-A6C34878D82A}">
                    <a16:rowId xmlns:a16="http://schemas.microsoft.com/office/drawing/2014/main" val="2614825346"/>
                  </a:ext>
                </a:extLst>
              </a:tr>
            </a:tbl>
          </a:graphicData>
        </a:graphic>
      </p:graphicFrame>
      <p:sp>
        <p:nvSpPr>
          <p:cNvPr id="4" name="Text Placeholder 3">
            <a:extLst>
              <a:ext uri="{FF2B5EF4-FFF2-40B4-BE49-F238E27FC236}">
                <a16:creationId xmlns:a16="http://schemas.microsoft.com/office/drawing/2014/main" id="{49956CBC-8925-4168-B947-2283554079FB}"/>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332275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28061-D1BC-447B-A6C5-2583AE57605E}"/>
              </a:ext>
            </a:extLst>
          </p:cNvPr>
          <p:cNvSpPr>
            <a:spLocks noGrp="1"/>
          </p:cNvSpPr>
          <p:nvPr>
            <p:ph type="title"/>
          </p:nvPr>
        </p:nvSpPr>
        <p:spPr/>
        <p:txBody>
          <a:bodyPr/>
          <a:lstStyle/>
          <a:p>
            <a:r>
              <a:rPr lang="de-DE"/>
              <a:t>Instagram Alle Posts des Zeitraums (mit Total Interactions) | lokalzeit - 2 of 19</a:t>
            </a:r>
            <a:endParaRPr lang="en-US"/>
          </a:p>
        </p:txBody>
      </p:sp>
      <p:graphicFrame>
        <p:nvGraphicFramePr>
          <p:cNvPr id="5" name="Table Placeholder 4">
            <a:extLst>
              <a:ext uri="{FF2B5EF4-FFF2-40B4-BE49-F238E27FC236}">
                <a16:creationId xmlns:a16="http://schemas.microsoft.com/office/drawing/2014/main" id="{CFE09746-0E0F-4244-B7C1-4888562848EE}"/>
              </a:ext>
            </a:extLst>
          </p:cNvPr>
          <p:cNvGraphicFramePr>
            <a:graphicFrameLocks noGrp="1"/>
          </p:cNvGraphicFramePr>
          <p:nvPr>
            <p:ph type="tbl" sz="quarter" idx="13"/>
            <p:extLst>
              <p:ext uri="{D42A27DB-BD31-4B8C-83A1-F6EECF244321}">
                <p14:modId xmlns:p14="http://schemas.microsoft.com/office/powerpoint/2010/main" val="2109264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4552062"/>
                    </a:ext>
                  </a:extLst>
                </a:gridCol>
                <a:gridCol w="2057400">
                  <a:extLst>
                    <a:ext uri="{9D8B030D-6E8A-4147-A177-3AD203B41FA5}">
                      <a16:colId xmlns:a16="http://schemas.microsoft.com/office/drawing/2014/main" val="106182534"/>
                    </a:ext>
                  </a:extLst>
                </a:gridCol>
                <a:gridCol w="987552">
                  <a:extLst>
                    <a:ext uri="{9D8B030D-6E8A-4147-A177-3AD203B41FA5}">
                      <a16:colId xmlns:a16="http://schemas.microsoft.com/office/drawing/2014/main" val="1485358520"/>
                    </a:ext>
                  </a:extLst>
                </a:gridCol>
                <a:gridCol w="987552">
                  <a:extLst>
                    <a:ext uri="{9D8B030D-6E8A-4147-A177-3AD203B41FA5}">
                      <a16:colId xmlns:a16="http://schemas.microsoft.com/office/drawing/2014/main" val="2429110022"/>
                    </a:ext>
                  </a:extLst>
                </a:gridCol>
                <a:gridCol w="987552">
                  <a:extLst>
                    <a:ext uri="{9D8B030D-6E8A-4147-A177-3AD203B41FA5}">
                      <a16:colId xmlns:a16="http://schemas.microsoft.com/office/drawing/2014/main" val="515435560"/>
                    </a:ext>
                  </a:extLst>
                </a:gridCol>
                <a:gridCol w="987552">
                  <a:extLst>
                    <a:ext uri="{9D8B030D-6E8A-4147-A177-3AD203B41FA5}">
                      <a16:colId xmlns:a16="http://schemas.microsoft.com/office/drawing/2014/main" val="2355634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6269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- 2025-01-31 16:00:00</a:t>
                      </a:r>
                      <a:r>
                        <a:rPr kumimoji="0" lang="de-DE" sz="1000" b="0" i="0" u="none" strike="noStrike" kern="1200" cap="none" spc="0" normalizeH="0" baseline="0" noProof="0">
                          <a:ln>
                            <a:noFill/>
                          </a:ln>
                          <a:solidFill>
                            <a:prstClr val="black"/>
                          </a:solidFill>
                          <a:effectLst/>
                          <a:uLnTx/>
                          <a:uFillTx/>
                          <a:latin typeface="Calibri"/>
                          <a:ea typeface="+mn-ea"/>
                          <a:cs typeface="+mn-cs"/>
                        </a:rPr>
                        <a:t>
 So kann Angela mit Taubheit die Oper genießen. 🔇 
Durch einen Tumor ist sie erst links und mit der Zeit auch rechts gehörlos geworden. Das Stück „Von Thalia geküsst“ kennt sie noch mit Ton – jetzt ist aber alles anders. 🎶 
Das Wuppertaler Opernhaus testet Jacken, die Musik für gehörlose oder schwerhörige Menschen erlebbar machen sollen. Klänge und Instrumente werden in Vibrationen übertragen, die am Oberkörper die Musik fühlbar machen. Das ist deutschlandweit der erste Test. 🥰 
Welche inklusiven Hilfen kennst du noch? 🤔 
🧑‍💻 Autor: Malte Linde 
#Oper #Gehörlos #Taub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https://quintly-eu-image-storage.s3.amazonaws.com/5f3fce195d3d3dd014ed263e528e0d75/327b774c2b4704e731600ce3f1372803.jpg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91871</a:t>
                      </a:r>
                    </a:p>
                  </a:txBody>
                  <a:tcPr/>
                </a:tc>
                <a:extLst>
                  <a:ext uri="{0D108BD9-81ED-4DB2-BD59-A6C34878D82A}">
                    <a16:rowId xmlns:a16="http://schemas.microsoft.com/office/drawing/2014/main" val="2601264468"/>
                  </a:ext>
                </a:extLst>
              </a:tr>
            </a:tbl>
          </a:graphicData>
        </a:graphic>
      </p:graphicFrame>
      <p:sp>
        <p:nvSpPr>
          <p:cNvPr id="4" name="Text Placeholder 3">
            <a:extLst>
              <a:ext uri="{FF2B5EF4-FFF2-40B4-BE49-F238E27FC236}">
                <a16:creationId xmlns:a16="http://schemas.microsoft.com/office/drawing/2014/main" id="{EE614F13-336C-45FD-A998-61BBD9A22A3B}"/>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2168505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52053-6809-45CC-B279-4CC6EB3D9E48}"/>
              </a:ext>
            </a:extLst>
          </p:cNvPr>
          <p:cNvSpPr>
            <a:spLocks noGrp="1"/>
          </p:cNvSpPr>
          <p:nvPr>
            <p:ph type="title"/>
          </p:nvPr>
        </p:nvSpPr>
        <p:spPr/>
        <p:txBody>
          <a:bodyPr/>
          <a:lstStyle/>
          <a:p>
            <a:r>
              <a:rPr lang="de-DE"/>
              <a:t>Instagram Alle Posts des Zeitraums (mit Total Interactions) | lokalzeit - 3 of 19</a:t>
            </a:r>
            <a:endParaRPr lang="en-US"/>
          </a:p>
        </p:txBody>
      </p:sp>
      <p:graphicFrame>
        <p:nvGraphicFramePr>
          <p:cNvPr id="5" name="Table Placeholder 4">
            <a:extLst>
              <a:ext uri="{FF2B5EF4-FFF2-40B4-BE49-F238E27FC236}">
                <a16:creationId xmlns:a16="http://schemas.microsoft.com/office/drawing/2014/main" id="{240A0C9D-33FA-4C32-B97E-CE2D77C274B2}"/>
              </a:ext>
            </a:extLst>
          </p:cNvPr>
          <p:cNvGraphicFramePr>
            <a:graphicFrameLocks noGrp="1"/>
          </p:cNvGraphicFramePr>
          <p:nvPr>
            <p:ph type="tbl" sz="quarter" idx="13"/>
            <p:extLst>
              <p:ext uri="{D42A27DB-BD31-4B8C-83A1-F6EECF244321}">
                <p14:modId xmlns:p14="http://schemas.microsoft.com/office/powerpoint/2010/main" val="9639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1345330"/>
                    </a:ext>
                  </a:extLst>
                </a:gridCol>
                <a:gridCol w="2057400">
                  <a:extLst>
                    <a:ext uri="{9D8B030D-6E8A-4147-A177-3AD203B41FA5}">
                      <a16:colId xmlns:a16="http://schemas.microsoft.com/office/drawing/2014/main" val="695669873"/>
                    </a:ext>
                  </a:extLst>
                </a:gridCol>
                <a:gridCol w="987552">
                  <a:extLst>
                    <a:ext uri="{9D8B030D-6E8A-4147-A177-3AD203B41FA5}">
                      <a16:colId xmlns:a16="http://schemas.microsoft.com/office/drawing/2014/main" val="3495576930"/>
                    </a:ext>
                  </a:extLst>
                </a:gridCol>
                <a:gridCol w="987552">
                  <a:extLst>
                    <a:ext uri="{9D8B030D-6E8A-4147-A177-3AD203B41FA5}">
                      <a16:colId xmlns:a16="http://schemas.microsoft.com/office/drawing/2014/main" val="3527544056"/>
                    </a:ext>
                  </a:extLst>
                </a:gridCol>
                <a:gridCol w="987552">
                  <a:extLst>
                    <a:ext uri="{9D8B030D-6E8A-4147-A177-3AD203B41FA5}">
                      <a16:colId xmlns:a16="http://schemas.microsoft.com/office/drawing/2014/main" val="2886393741"/>
                    </a:ext>
                  </a:extLst>
                </a:gridCol>
                <a:gridCol w="987552">
                  <a:extLst>
                    <a:ext uri="{9D8B030D-6E8A-4147-A177-3AD203B41FA5}">
                      <a16:colId xmlns:a16="http://schemas.microsoft.com/office/drawing/2014/main" val="817446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467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- 2025-01-28 17:22:39</a:t>
                      </a:r>
                      <a:r>
                        <a:rPr kumimoji="0" lang="de-DE" sz="1000" b="0" i="0" u="none" strike="noStrike" kern="1200" cap="none" spc="0" normalizeH="0" baseline="0" noProof="0">
                          <a:ln>
                            <a:noFill/>
                          </a:ln>
                          <a:solidFill>
                            <a:prstClr val="black"/>
                          </a:solidFill>
                          <a:effectLst/>
                          <a:uLnTx/>
                          <a:uFillTx/>
                          <a:latin typeface="Calibri"/>
                          <a:ea typeface="+mn-ea"/>
                          <a:cs typeface="+mn-cs"/>
                        </a:rPr>
                        <a:t>
 Die Trauer um Tochter Linda begleitet Stefanie seit dem Germanwings-Absturz jeden Tag. Doch sie hat gelernt, auch in schwierigen Momenten immer wieder Kraft zu schöpfen und positiv Tochter Linda zu gedenken. 💔✈️😢
Um anderen Menschen in ähnlich schwierigen Situationen zu helfen, hat sie sich ausbilden lassen: Als ehrenamtliche Trauerbegleiterin gibt sie ihre Erfahrungen und Gedanken weiter. ❤️
#Germanwings #Lokalzeit #WDR #ARD #Ehrenamt #Trauer #Haltern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https://quintly-eu-image-storage.s3.amazonaws.com/5f3fce195d3d3dd014ed263e528e0d75/ccd6e58424c68a5797bb01d6abf9220f.jpg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69698</a:t>
                      </a:r>
                    </a:p>
                  </a:txBody>
                  <a:tcPr/>
                </a:tc>
                <a:extLst>
                  <a:ext uri="{0D108BD9-81ED-4DB2-BD59-A6C34878D82A}">
                    <a16:rowId xmlns:a16="http://schemas.microsoft.com/office/drawing/2014/main" val="4205305694"/>
                  </a:ext>
                </a:extLst>
              </a:tr>
            </a:tbl>
          </a:graphicData>
        </a:graphic>
      </p:graphicFrame>
      <p:sp>
        <p:nvSpPr>
          <p:cNvPr id="4" name="Text Placeholder 3">
            <a:extLst>
              <a:ext uri="{FF2B5EF4-FFF2-40B4-BE49-F238E27FC236}">
                <a16:creationId xmlns:a16="http://schemas.microsoft.com/office/drawing/2014/main" id="{6BA46341-47EE-47F0-A2AE-7ED2633AAADE}"/>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3239591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4912C-394D-4709-90EC-E0FE498C2E76}"/>
              </a:ext>
            </a:extLst>
          </p:cNvPr>
          <p:cNvSpPr>
            <a:spLocks noGrp="1"/>
          </p:cNvSpPr>
          <p:nvPr>
            <p:ph type="title"/>
          </p:nvPr>
        </p:nvSpPr>
        <p:spPr/>
        <p:txBody>
          <a:bodyPr/>
          <a:lstStyle/>
          <a:p>
            <a:r>
              <a:rPr lang="de-DE"/>
              <a:t>Instagram Alle Posts des Zeitraums (mit Total Interactions) | lokalzeit - 4 of 19</a:t>
            </a:r>
            <a:endParaRPr lang="en-US"/>
          </a:p>
        </p:txBody>
      </p:sp>
      <p:graphicFrame>
        <p:nvGraphicFramePr>
          <p:cNvPr id="5" name="Table Placeholder 4">
            <a:extLst>
              <a:ext uri="{FF2B5EF4-FFF2-40B4-BE49-F238E27FC236}">
                <a16:creationId xmlns:a16="http://schemas.microsoft.com/office/drawing/2014/main" id="{9B568314-4FE3-41B8-8779-3D47D6DBDA75}"/>
              </a:ext>
            </a:extLst>
          </p:cNvPr>
          <p:cNvGraphicFramePr>
            <a:graphicFrameLocks noGrp="1"/>
          </p:cNvGraphicFramePr>
          <p:nvPr>
            <p:ph type="tbl" sz="quarter" idx="13"/>
            <p:extLst>
              <p:ext uri="{D42A27DB-BD31-4B8C-83A1-F6EECF244321}">
                <p14:modId xmlns:p14="http://schemas.microsoft.com/office/powerpoint/2010/main" val="1721604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110768"/>
                    </a:ext>
                  </a:extLst>
                </a:gridCol>
                <a:gridCol w="2057400">
                  <a:extLst>
                    <a:ext uri="{9D8B030D-6E8A-4147-A177-3AD203B41FA5}">
                      <a16:colId xmlns:a16="http://schemas.microsoft.com/office/drawing/2014/main" val="3213420835"/>
                    </a:ext>
                  </a:extLst>
                </a:gridCol>
                <a:gridCol w="987552">
                  <a:extLst>
                    <a:ext uri="{9D8B030D-6E8A-4147-A177-3AD203B41FA5}">
                      <a16:colId xmlns:a16="http://schemas.microsoft.com/office/drawing/2014/main" val="2690550568"/>
                    </a:ext>
                  </a:extLst>
                </a:gridCol>
                <a:gridCol w="987552">
                  <a:extLst>
                    <a:ext uri="{9D8B030D-6E8A-4147-A177-3AD203B41FA5}">
                      <a16:colId xmlns:a16="http://schemas.microsoft.com/office/drawing/2014/main" val="3355393592"/>
                    </a:ext>
                  </a:extLst>
                </a:gridCol>
                <a:gridCol w="987552">
                  <a:extLst>
                    <a:ext uri="{9D8B030D-6E8A-4147-A177-3AD203B41FA5}">
                      <a16:colId xmlns:a16="http://schemas.microsoft.com/office/drawing/2014/main" val="1926404485"/>
                    </a:ext>
                  </a:extLst>
                </a:gridCol>
                <a:gridCol w="987552">
                  <a:extLst>
                    <a:ext uri="{9D8B030D-6E8A-4147-A177-3AD203B41FA5}">
                      <a16:colId xmlns:a16="http://schemas.microsoft.com/office/drawing/2014/main" val="2440458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6055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- 2025-01-29 10:30:18</a:t>
                      </a:r>
                      <a:r>
                        <a:rPr kumimoji="0" lang="en-US" sz="1000" b="0" i="0" u="none" strike="noStrike" kern="1200" cap="none" spc="0" normalizeH="0" baseline="0" noProof="0">
                          <a:ln>
                            <a:noFill/>
                          </a:ln>
                          <a:solidFill>
                            <a:prstClr val="black"/>
                          </a:solidFill>
                          <a:effectLst/>
                          <a:uLnTx/>
                          <a:uFillTx/>
                          <a:latin typeface="Calibri"/>
                          <a:ea typeface="+mn-ea"/>
                          <a:cs typeface="+mn-cs"/>
                        </a:rPr>
                        <a:t>
 Als Kind wäre Karam Qarqashs Bruder fast ertrunken. Jahre später floh Karam selbst übers Meer. Heute rettet er Menschen vor dem Tod - als Rettungsschwimmer bei der DLRG in Castrop-Rauxel. 🛟💪🏼
Karams erste Rettung: Ein Kind am Phoenix-See. Er war der Einzige vor Ort, der helfen konnte. Ohne zu zögern sprang er ins Wasser. Ein Moment, der alles veränderte. 😳🧡
dlrg_castrop.rauxel 🫶🏻
#WDR #Lokalzeit #COSMO #DLRG #CastropRauxel #Schwimmen #Schwimmunterricht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https://quintly-eu-image-storage.s3.amazonaws.com/5f3fce195d3d3dd014ed263e528e0d75/51af2f7f27dc54e0afcf27551cf66fdc.jpg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56678</a:t>
                      </a:r>
                    </a:p>
                  </a:txBody>
                  <a:tcPr/>
                </a:tc>
                <a:extLst>
                  <a:ext uri="{0D108BD9-81ED-4DB2-BD59-A6C34878D82A}">
                    <a16:rowId xmlns:a16="http://schemas.microsoft.com/office/drawing/2014/main" val="2766076847"/>
                  </a:ext>
                </a:extLst>
              </a:tr>
            </a:tbl>
          </a:graphicData>
        </a:graphic>
      </p:graphicFrame>
      <p:sp>
        <p:nvSpPr>
          <p:cNvPr id="4" name="Text Placeholder 3">
            <a:extLst>
              <a:ext uri="{FF2B5EF4-FFF2-40B4-BE49-F238E27FC236}">
                <a16:creationId xmlns:a16="http://schemas.microsoft.com/office/drawing/2014/main" id="{6D6D4875-CDD7-48FE-8279-49D767EF7AC8}"/>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233776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D2620-D06C-4D1F-95A1-14F904569D1F}"/>
              </a:ext>
            </a:extLst>
          </p:cNvPr>
          <p:cNvSpPr>
            <a:spLocks noGrp="1"/>
          </p:cNvSpPr>
          <p:nvPr>
            <p:ph type="title"/>
          </p:nvPr>
        </p:nvSpPr>
        <p:spPr/>
        <p:txBody>
          <a:bodyPr/>
          <a:lstStyle/>
          <a:p>
            <a:r>
              <a:rPr lang="de-DE"/>
              <a:t>Instagram Alle Posts des Zeitraums (mit Total Interactions) | lokalzeit - 5 of 19</a:t>
            </a:r>
            <a:endParaRPr lang="en-US"/>
          </a:p>
        </p:txBody>
      </p:sp>
      <p:graphicFrame>
        <p:nvGraphicFramePr>
          <p:cNvPr id="5" name="Table Placeholder 4">
            <a:extLst>
              <a:ext uri="{FF2B5EF4-FFF2-40B4-BE49-F238E27FC236}">
                <a16:creationId xmlns:a16="http://schemas.microsoft.com/office/drawing/2014/main" id="{D1D62CAD-6372-497D-AE53-E92827F17608}"/>
              </a:ext>
            </a:extLst>
          </p:cNvPr>
          <p:cNvGraphicFramePr>
            <a:graphicFrameLocks noGrp="1"/>
          </p:cNvGraphicFramePr>
          <p:nvPr>
            <p:ph type="tbl" sz="quarter" idx="13"/>
            <p:extLst>
              <p:ext uri="{D42A27DB-BD31-4B8C-83A1-F6EECF244321}">
                <p14:modId xmlns:p14="http://schemas.microsoft.com/office/powerpoint/2010/main" val="327009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6805061"/>
                    </a:ext>
                  </a:extLst>
                </a:gridCol>
                <a:gridCol w="2057400">
                  <a:extLst>
                    <a:ext uri="{9D8B030D-6E8A-4147-A177-3AD203B41FA5}">
                      <a16:colId xmlns:a16="http://schemas.microsoft.com/office/drawing/2014/main" val="1031942930"/>
                    </a:ext>
                  </a:extLst>
                </a:gridCol>
                <a:gridCol w="987552">
                  <a:extLst>
                    <a:ext uri="{9D8B030D-6E8A-4147-A177-3AD203B41FA5}">
                      <a16:colId xmlns:a16="http://schemas.microsoft.com/office/drawing/2014/main" val="4224685038"/>
                    </a:ext>
                  </a:extLst>
                </a:gridCol>
                <a:gridCol w="987552">
                  <a:extLst>
                    <a:ext uri="{9D8B030D-6E8A-4147-A177-3AD203B41FA5}">
                      <a16:colId xmlns:a16="http://schemas.microsoft.com/office/drawing/2014/main" val="147605140"/>
                    </a:ext>
                  </a:extLst>
                </a:gridCol>
                <a:gridCol w="987552">
                  <a:extLst>
                    <a:ext uri="{9D8B030D-6E8A-4147-A177-3AD203B41FA5}">
                      <a16:colId xmlns:a16="http://schemas.microsoft.com/office/drawing/2014/main" val="2240709563"/>
                    </a:ext>
                  </a:extLst>
                </a:gridCol>
                <a:gridCol w="987552">
                  <a:extLst>
                    <a:ext uri="{9D8B030D-6E8A-4147-A177-3AD203B41FA5}">
                      <a16:colId xmlns:a16="http://schemas.microsoft.com/office/drawing/2014/main" val="934258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7559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- 2025-01-31 10:02:22</a:t>
                      </a:r>
                      <a:r>
                        <a:rPr kumimoji="0" lang="de-DE" sz="1000" b="0" i="0" u="none" strike="noStrike" kern="1200" cap="none" spc="0" normalizeH="0" baseline="0" noProof="0">
                          <a:ln>
                            <a:noFill/>
                          </a:ln>
                          <a:solidFill>
                            <a:prstClr val="black"/>
                          </a:solidFill>
                          <a:effectLst/>
                          <a:uLnTx/>
                          <a:uFillTx/>
                          <a:latin typeface="Calibri"/>
                          <a:ea typeface="+mn-ea"/>
                          <a:cs typeface="+mn-cs"/>
                        </a:rPr>
                        <a:t>
 Kristin ist eine große Hilfe für Tierheime! 🙌 
Sie kümmert sich kostenlos um das Fell der Heimhunde in Medebach. Sie streichelt und schmust dabei viel. Das macht die Tiere umgänglicher, nimmt ihnen die Angst vor dem Tierarzt und fremden Menschen. ❤️‍🩹 
Zu Kristin kommen verängstigte und vernachlässigte Hunde, die schlechte Erfahrungen mit Menschen gemacht haben. Durch die Streicheleinheiten gewöhnen sich die Tiere wieder an den Menschen. Und dadurch sind die Hunde dann später leichter zu vermitteln. 🐕
Wie sieht Fellpflege bei dir und deinem Vierbeiner aus? 
🧑‍💻 Autor: Juan Yanez-Mejias 
#TiereSuchenEinZuhause #Tierheimhund #Hundefriseur #WDR #Lokalzeit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https://quintly-eu-image-storage.s3.amazonaws.com/5f3fce195d3d3dd014ed263e528e0d75/e4de11d5c464e7e579b486780452f4e1.jpg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56387</a:t>
                      </a:r>
                    </a:p>
                  </a:txBody>
                  <a:tcPr/>
                </a:tc>
                <a:extLst>
                  <a:ext uri="{0D108BD9-81ED-4DB2-BD59-A6C34878D82A}">
                    <a16:rowId xmlns:a16="http://schemas.microsoft.com/office/drawing/2014/main" val="3045571658"/>
                  </a:ext>
                </a:extLst>
              </a:tr>
            </a:tbl>
          </a:graphicData>
        </a:graphic>
      </p:graphicFrame>
      <p:sp>
        <p:nvSpPr>
          <p:cNvPr id="4" name="Text Placeholder 3">
            <a:extLst>
              <a:ext uri="{FF2B5EF4-FFF2-40B4-BE49-F238E27FC236}">
                <a16:creationId xmlns:a16="http://schemas.microsoft.com/office/drawing/2014/main" id="{71B78C3E-7D3E-4893-A5CF-FA388BB9FF89}"/>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907031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69F85-13E3-4D1A-AD35-E84A7E6455B8}"/>
              </a:ext>
            </a:extLst>
          </p:cNvPr>
          <p:cNvSpPr>
            <a:spLocks noGrp="1"/>
          </p:cNvSpPr>
          <p:nvPr>
            <p:ph type="title"/>
          </p:nvPr>
        </p:nvSpPr>
        <p:spPr/>
        <p:txBody>
          <a:bodyPr/>
          <a:lstStyle/>
          <a:p>
            <a:r>
              <a:rPr lang="de-DE"/>
              <a:t>Instagram Alle Posts des Zeitraums (mit Total Interactions) | lokalzeit - 6 of 19</a:t>
            </a:r>
            <a:endParaRPr lang="en-US"/>
          </a:p>
        </p:txBody>
      </p:sp>
      <p:graphicFrame>
        <p:nvGraphicFramePr>
          <p:cNvPr id="5" name="Table Placeholder 4">
            <a:extLst>
              <a:ext uri="{FF2B5EF4-FFF2-40B4-BE49-F238E27FC236}">
                <a16:creationId xmlns:a16="http://schemas.microsoft.com/office/drawing/2014/main" id="{839FE901-AE60-4127-9E83-9814E846C29E}"/>
              </a:ext>
            </a:extLst>
          </p:cNvPr>
          <p:cNvGraphicFramePr>
            <a:graphicFrameLocks noGrp="1"/>
          </p:cNvGraphicFramePr>
          <p:nvPr>
            <p:ph type="tbl" sz="quarter" idx="13"/>
            <p:extLst>
              <p:ext uri="{D42A27DB-BD31-4B8C-83A1-F6EECF244321}">
                <p14:modId xmlns:p14="http://schemas.microsoft.com/office/powerpoint/2010/main" val="454647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566888"/>
                    </a:ext>
                  </a:extLst>
                </a:gridCol>
                <a:gridCol w="2057400">
                  <a:extLst>
                    <a:ext uri="{9D8B030D-6E8A-4147-A177-3AD203B41FA5}">
                      <a16:colId xmlns:a16="http://schemas.microsoft.com/office/drawing/2014/main" val="1127547269"/>
                    </a:ext>
                  </a:extLst>
                </a:gridCol>
                <a:gridCol w="987552">
                  <a:extLst>
                    <a:ext uri="{9D8B030D-6E8A-4147-A177-3AD203B41FA5}">
                      <a16:colId xmlns:a16="http://schemas.microsoft.com/office/drawing/2014/main" val="2802202544"/>
                    </a:ext>
                  </a:extLst>
                </a:gridCol>
                <a:gridCol w="987552">
                  <a:extLst>
                    <a:ext uri="{9D8B030D-6E8A-4147-A177-3AD203B41FA5}">
                      <a16:colId xmlns:a16="http://schemas.microsoft.com/office/drawing/2014/main" val="2082807892"/>
                    </a:ext>
                  </a:extLst>
                </a:gridCol>
                <a:gridCol w="987552">
                  <a:extLst>
                    <a:ext uri="{9D8B030D-6E8A-4147-A177-3AD203B41FA5}">
                      <a16:colId xmlns:a16="http://schemas.microsoft.com/office/drawing/2014/main" val="2069786794"/>
                    </a:ext>
                  </a:extLst>
                </a:gridCol>
                <a:gridCol w="987552">
                  <a:extLst>
                    <a:ext uri="{9D8B030D-6E8A-4147-A177-3AD203B41FA5}">
                      <a16:colId xmlns:a16="http://schemas.microsoft.com/office/drawing/2014/main" val="2220919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975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- 2025-01-27 11:25:03</a:t>
                      </a:r>
                      <a:r>
                        <a:rPr kumimoji="0" lang="de-DE" sz="1000" b="0" i="0" u="none" strike="noStrike" kern="1200" cap="none" spc="0" normalizeH="0" baseline="0" noProof="0">
                          <a:ln>
                            <a:noFill/>
                          </a:ln>
                          <a:solidFill>
                            <a:prstClr val="black"/>
                          </a:solidFill>
                          <a:effectLst/>
                          <a:uLnTx/>
                          <a:uFillTx/>
                          <a:latin typeface="Calibri"/>
                          <a:ea typeface="+mn-ea"/>
                          <a:cs typeface="+mn-cs"/>
                        </a:rPr>
                        <a:t>
 Dietrich Mensah und Silke Degwitz sind Menschen mit Lern-Schwierigkeiten. Allein mit Bus und Bahn unterwegs zu sein: oftmals schwierig. 🚉
Fehlende Schilder, kleine Schrift, kaum Durchsagen, dies sind nur ein paar der Probleme, denen sie begegnen. 
Doch das wollen sie ändern und setzen sich ein für eine KVB für alle Menschen - gemeinsam mit der Politischen Selbstvertretung von Menschen mit Lernschwierigkeiten. wirfuersiekoeln 💪
👩🏼‍💻Autorin: Lotta Pommerien 
#Lokalzeit #WDR #KVB #Bus #Bahn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https://quintly-eu-image-storage.s3.amazonaws.com/5f3fce195d3d3dd014ed263e528e0d75/5fe1002163ce1fa7b9b7aa962e5d7e82.jpg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31618</a:t>
                      </a:r>
                    </a:p>
                  </a:txBody>
                  <a:tcPr/>
                </a:tc>
                <a:extLst>
                  <a:ext uri="{0D108BD9-81ED-4DB2-BD59-A6C34878D82A}">
                    <a16:rowId xmlns:a16="http://schemas.microsoft.com/office/drawing/2014/main" val="1837239331"/>
                  </a:ext>
                </a:extLst>
              </a:tr>
            </a:tbl>
          </a:graphicData>
        </a:graphic>
      </p:graphicFrame>
      <p:sp>
        <p:nvSpPr>
          <p:cNvPr id="4" name="Text Placeholder 3">
            <a:extLst>
              <a:ext uri="{FF2B5EF4-FFF2-40B4-BE49-F238E27FC236}">
                <a16:creationId xmlns:a16="http://schemas.microsoft.com/office/drawing/2014/main" id="{A937294A-2868-46C4-A32B-C7C56512E5A2}"/>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164421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FE38D-E47A-4FC1-A8DB-C852DE5B352E}"/>
              </a:ext>
            </a:extLst>
          </p:cNvPr>
          <p:cNvSpPr>
            <a:spLocks noGrp="1"/>
          </p:cNvSpPr>
          <p:nvPr>
            <p:ph type="title"/>
          </p:nvPr>
        </p:nvSpPr>
        <p:spPr/>
        <p:txBody>
          <a:bodyPr/>
          <a:lstStyle/>
          <a:p>
            <a:r>
              <a:rPr lang="de-DE"/>
              <a:t>Instagram Alle Posts des Zeitraums (mit Total Interactions) | lokalzeit - 7 of 19</a:t>
            </a:r>
            <a:endParaRPr lang="en-US"/>
          </a:p>
        </p:txBody>
      </p:sp>
      <p:graphicFrame>
        <p:nvGraphicFramePr>
          <p:cNvPr id="5" name="Table Placeholder 4">
            <a:extLst>
              <a:ext uri="{FF2B5EF4-FFF2-40B4-BE49-F238E27FC236}">
                <a16:creationId xmlns:a16="http://schemas.microsoft.com/office/drawing/2014/main" id="{7650E87C-41BF-4A2D-BB3D-56EF2309A265}"/>
              </a:ext>
            </a:extLst>
          </p:cNvPr>
          <p:cNvGraphicFramePr>
            <a:graphicFrameLocks noGrp="1"/>
          </p:cNvGraphicFramePr>
          <p:nvPr>
            <p:ph type="tbl" sz="quarter" idx="13"/>
            <p:extLst>
              <p:ext uri="{D42A27DB-BD31-4B8C-83A1-F6EECF244321}">
                <p14:modId xmlns:p14="http://schemas.microsoft.com/office/powerpoint/2010/main" val="4070399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1352107"/>
                    </a:ext>
                  </a:extLst>
                </a:gridCol>
                <a:gridCol w="2057400">
                  <a:extLst>
                    <a:ext uri="{9D8B030D-6E8A-4147-A177-3AD203B41FA5}">
                      <a16:colId xmlns:a16="http://schemas.microsoft.com/office/drawing/2014/main" val="897501060"/>
                    </a:ext>
                  </a:extLst>
                </a:gridCol>
                <a:gridCol w="987552">
                  <a:extLst>
                    <a:ext uri="{9D8B030D-6E8A-4147-A177-3AD203B41FA5}">
                      <a16:colId xmlns:a16="http://schemas.microsoft.com/office/drawing/2014/main" val="3382945737"/>
                    </a:ext>
                  </a:extLst>
                </a:gridCol>
                <a:gridCol w="987552">
                  <a:extLst>
                    <a:ext uri="{9D8B030D-6E8A-4147-A177-3AD203B41FA5}">
                      <a16:colId xmlns:a16="http://schemas.microsoft.com/office/drawing/2014/main" val="706137332"/>
                    </a:ext>
                  </a:extLst>
                </a:gridCol>
                <a:gridCol w="987552">
                  <a:extLst>
                    <a:ext uri="{9D8B030D-6E8A-4147-A177-3AD203B41FA5}">
                      <a16:colId xmlns:a16="http://schemas.microsoft.com/office/drawing/2014/main" val="1769961957"/>
                    </a:ext>
                  </a:extLst>
                </a:gridCol>
                <a:gridCol w="987552">
                  <a:extLst>
                    <a:ext uri="{9D8B030D-6E8A-4147-A177-3AD203B41FA5}">
                      <a16:colId xmlns:a16="http://schemas.microsoft.com/office/drawing/2014/main" val="1859346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2314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- 2025-01-28 11:25:30</a:t>
                      </a:r>
                      <a:r>
                        <a:rPr kumimoji="0" lang="de-DE" sz="1000" b="0" i="0" u="none" strike="noStrike" kern="1200" cap="none" spc="0" normalizeH="0" baseline="0" noProof="0">
                          <a:ln>
                            <a:noFill/>
                          </a:ln>
                          <a:solidFill>
                            <a:prstClr val="black"/>
                          </a:solidFill>
                          <a:effectLst/>
                          <a:uLnTx/>
                          <a:uFillTx/>
                          <a:latin typeface="Calibri"/>
                          <a:ea typeface="+mn-ea"/>
                          <a:cs typeface="+mn-cs"/>
                        </a:rPr>
                        <a:t>
 Maria spricht schlecht Deutsch, als sie in die Schule kommt. Lernpate Günther Tollkötter hilft ihr, sich zu verbessern. Jetzt ist sie im dritten Schuljahr und in der Klasse integriert. 🤓📚✏️
👩🏼‍💻 Autorin: Cindy Glasmacher
#Ehrenamt #Lokalzeit #WDR #ARD #Hilden #Schule #Lernpate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https://quintly-eu-image-storage.s3.amazonaws.com/5f3fce195d3d3dd014ed263e528e0d75/5e0aabfd13502ebfdfa91d9293de8bc7.jpg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31596</a:t>
                      </a:r>
                    </a:p>
                  </a:txBody>
                  <a:tcPr/>
                </a:tc>
                <a:extLst>
                  <a:ext uri="{0D108BD9-81ED-4DB2-BD59-A6C34878D82A}">
                    <a16:rowId xmlns:a16="http://schemas.microsoft.com/office/drawing/2014/main" val="826101187"/>
                  </a:ext>
                </a:extLst>
              </a:tr>
            </a:tbl>
          </a:graphicData>
        </a:graphic>
      </p:graphicFrame>
      <p:sp>
        <p:nvSpPr>
          <p:cNvPr id="4" name="Text Placeholder 3">
            <a:extLst>
              <a:ext uri="{FF2B5EF4-FFF2-40B4-BE49-F238E27FC236}">
                <a16:creationId xmlns:a16="http://schemas.microsoft.com/office/drawing/2014/main" id="{AC97937D-3E5A-4E7A-BD00-6067AC1B3CCA}"/>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2616999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AE8ED-F396-493F-BE7B-CE48B9590BB4}"/>
              </a:ext>
            </a:extLst>
          </p:cNvPr>
          <p:cNvSpPr>
            <a:spLocks noGrp="1"/>
          </p:cNvSpPr>
          <p:nvPr>
            <p:ph type="title"/>
          </p:nvPr>
        </p:nvSpPr>
        <p:spPr/>
        <p:txBody>
          <a:bodyPr/>
          <a:lstStyle/>
          <a:p>
            <a:r>
              <a:rPr lang="de-DE"/>
              <a:t>Instagram Alle Posts des Zeitraums (mit Total Interactions) | lokalzeit - 8 of 19</a:t>
            </a:r>
            <a:endParaRPr lang="en-US"/>
          </a:p>
        </p:txBody>
      </p:sp>
      <p:graphicFrame>
        <p:nvGraphicFramePr>
          <p:cNvPr id="5" name="Table Placeholder 4">
            <a:extLst>
              <a:ext uri="{FF2B5EF4-FFF2-40B4-BE49-F238E27FC236}">
                <a16:creationId xmlns:a16="http://schemas.microsoft.com/office/drawing/2014/main" id="{E95A5DDD-CB9B-481B-8D6D-D662D4B2F050}"/>
              </a:ext>
            </a:extLst>
          </p:cNvPr>
          <p:cNvGraphicFramePr>
            <a:graphicFrameLocks noGrp="1"/>
          </p:cNvGraphicFramePr>
          <p:nvPr>
            <p:ph type="tbl" sz="quarter" idx="13"/>
            <p:extLst>
              <p:ext uri="{D42A27DB-BD31-4B8C-83A1-F6EECF244321}">
                <p14:modId xmlns:p14="http://schemas.microsoft.com/office/powerpoint/2010/main" val="3311009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6460477"/>
                    </a:ext>
                  </a:extLst>
                </a:gridCol>
                <a:gridCol w="2057400">
                  <a:extLst>
                    <a:ext uri="{9D8B030D-6E8A-4147-A177-3AD203B41FA5}">
                      <a16:colId xmlns:a16="http://schemas.microsoft.com/office/drawing/2014/main" val="3141344109"/>
                    </a:ext>
                  </a:extLst>
                </a:gridCol>
                <a:gridCol w="987552">
                  <a:extLst>
                    <a:ext uri="{9D8B030D-6E8A-4147-A177-3AD203B41FA5}">
                      <a16:colId xmlns:a16="http://schemas.microsoft.com/office/drawing/2014/main" val="3749103171"/>
                    </a:ext>
                  </a:extLst>
                </a:gridCol>
                <a:gridCol w="987552">
                  <a:extLst>
                    <a:ext uri="{9D8B030D-6E8A-4147-A177-3AD203B41FA5}">
                      <a16:colId xmlns:a16="http://schemas.microsoft.com/office/drawing/2014/main" val="257837677"/>
                    </a:ext>
                  </a:extLst>
                </a:gridCol>
                <a:gridCol w="987552">
                  <a:extLst>
                    <a:ext uri="{9D8B030D-6E8A-4147-A177-3AD203B41FA5}">
                      <a16:colId xmlns:a16="http://schemas.microsoft.com/office/drawing/2014/main" val="343935880"/>
                    </a:ext>
                  </a:extLst>
                </a:gridCol>
                <a:gridCol w="987552">
                  <a:extLst>
                    <a:ext uri="{9D8B030D-6E8A-4147-A177-3AD203B41FA5}">
                      <a16:colId xmlns:a16="http://schemas.microsoft.com/office/drawing/2014/main" val="63161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0571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- 2025-01-30 11:09:05</a:t>
                      </a:r>
                      <a:r>
                        <a:rPr kumimoji="0" lang="de-DE" sz="1000" b="0" i="0" u="none" strike="noStrike" kern="1200" cap="none" spc="0" normalizeH="0" baseline="0" noProof="0">
                          <a:ln>
                            <a:noFill/>
                          </a:ln>
                          <a:solidFill>
                            <a:prstClr val="black"/>
                          </a:solidFill>
                          <a:effectLst/>
                          <a:uLnTx/>
                          <a:uFillTx/>
                          <a:latin typeface="Calibri"/>
                          <a:ea typeface="+mn-ea"/>
                          <a:cs typeface="+mn-cs"/>
                        </a:rPr>
                        <a:t>
 Wohin geht es nach dem Hauptschulabschluss? 🤔
Diese Frage stellt sich auch Melike Gök. Die 16-Jährige geht in die neunte Klasse. Einmal pro Woche arbeitet sie in einem Seniorenheim in Aachen. Möglich macht das die Teilnahme ihrer Schule am „KURS“-Programm – eine Kooperation mit Unternehmen in der Region. Dank der weiß Melike jetzt, wie ihre Zukunft aussehen soll. 💪 
In welchen Beruf würdet ihr gerne heute noch mal reinschnuppern?
🧑‍💻 Autor: Daniel Engstler 
#Pflege #Beruf #Karriere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https://quintly-eu-image-storage.s3.amazonaws.com/5f3fce195d3d3dd014ed263e528e0d75/9262dabb8de1059b0922ee2eef57d139.jpg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30021</a:t>
                      </a:r>
                    </a:p>
                  </a:txBody>
                  <a:tcPr/>
                </a:tc>
                <a:extLst>
                  <a:ext uri="{0D108BD9-81ED-4DB2-BD59-A6C34878D82A}">
                    <a16:rowId xmlns:a16="http://schemas.microsoft.com/office/drawing/2014/main" val="4099229250"/>
                  </a:ext>
                </a:extLst>
              </a:tr>
            </a:tbl>
          </a:graphicData>
        </a:graphic>
      </p:graphicFrame>
      <p:sp>
        <p:nvSpPr>
          <p:cNvPr id="4" name="Text Placeholder 3">
            <a:extLst>
              <a:ext uri="{FF2B5EF4-FFF2-40B4-BE49-F238E27FC236}">
                <a16:creationId xmlns:a16="http://schemas.microsoft.com/office/drawing/2014/main" id="{71F58176-D590-45F9-B66E-3B42973BD2AE}"/>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2544916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70FE-E2EE-4D5D-ADE6-6AFF307B8D90}"/>
              </a:ext>
            </a:extLst>
          </p:cNvPr>
          <p:cNvSpPr>
            <a:spLocks noGrp="1"/>
          </p:cNvSpPr>
          <p:nvPr>
            <p:ph type="title"/>
          </p:nvPr>
        </p:nvSpPr>
        <p:spPr/>
        <p:txBody>
          <a:bodyPr/>
          <a:lstStyle/>
          <a:p>
            <a:r>
              <a:rPr lang="de-DE"/>
              <a:t>Instagram Alle Posts des Zeitraums (mit Total Interactions) | lokalzeit - 9 of 19</a:t>
            </a:r>
            <a:endParaRPr lang="en-US"/>
          </a:p>
        </p:txBody>
      </p:sp>
      <p:graphicFrame>
        <p:nvGraphicFramePr>
          <p:cNvPr id="5" name="Table Placeholder 4">
            <a:extLst>
              <a:ext uri="{FF2B5EF4-FFF2-40B4-BE49-F238E27FC236}">
                <a16:creationId xmlns:a16="http://schemas.microsoft.com/office/drawing/2014/main" id="{BA65D82F-5118-477F-A6B2-73E55894F89C}"/>
              </a:ext>
            </a:extLst>
          </p:cNvPr>
          <p:cNvGraphicFramePr>
            <a:graphicFrameLocks noGrp="1"/>
          </p:cNvGraphicFramePr>
          <p:nvPr>
            <p:ph type="tbl" sz="quarter" idx="13"/>
            <p:extLst>
              <p:ext uri="{D42A27DB-BD31-4B8C-83A1-F6EECF244321}">
                <p14:modId xmlns:p14="http://schemas.microsoft.com/office/powerpoint/2010/main" val="128977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645254"/>
                    </a:ext>
                  </a:extLst>
                </a:gridCol>
                <a:gridCol w="2057400">
                  <a:extLst>
                    <a:ext uri="{9D8B030D-6E8A-4147-A177-3AD203B41FA5}">
                      <a16:colId xmlns:a16="http://schemas.microsoft.com/office/drawing/2014/main" val="1701206818"/>
                    </a:ext>
                  </a:extLst>
                </a:gridCol>
                <a:gridCol w="987552">
                  <a:extLst>
                    <a:ext uri="{9D8B030D-6E8A-4147-A177-3AD203B41FA5}">
                      <a16:colId xmlns:a16="http://schemas.microsoft.com/office/drawing/2014/main" val="1654637515"/>
                    </a:ext>
                  </a:extLst>
                </a:gridCol>
                <a:gridCol w="987552">
                  <a:extLst>
                    <a:ext uri="{9D8B030D-6E8A-4147-A177-3AD203B41FA5}">
                      <a16:colId xmlns:a16="http://schemas.microsoft.com/office/drawing/2014/main" val="1252117739"/>
                    </a:ext>
                  </a:extLst>
                </a:gridCol>
                <a:gridCol w="987552">
                  <a:extLst>
                    <a:ext uri="{9D8B030D-6E8A-4147-A177-3AD203B41FA5}">
                      <a16:colId xmlns:a16="http://schemas.microsoft.com/office/drawing/2014/main" val="1047312375"/>
                    </a:ext>
                  </a:extLst>
                </a:gridCol>
                <a:gridCol w="987552">
                  <a:extLst>
                    <a:ext uri="{9D8B030D-6E8A-4147-A177-3AD203B41FA5}">
                      <a16:colId xmlns:a16="http://schemas.microsoft.com/office/drawing/2014/main" val="727329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1279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- 2025-01-27 18:35:08</a:t>
                      </a:r>
                      <a:r>
                        <a:rPr kumimoji="0" lang="de-DE" sz="1000" b="0" i="0" u="none" strike="noStrike" kern="1200" cap="none" spc="0" normalizeH="0" baseline="0" noProof="0">
                          <a:ln>
                            <a:noFill/>
                          </a:ln>
                          <a:solidFill>
                            <a:prstClr val="black"/>
                          </a:solidFill>
                          <a:effectLst/>
                          <a:uLnTx/>
                          <a:uFillTx/>
                          <a:latin typeface="Calibri"/>
                          <a:ea typeface="+mn-ea"/>
                          <a:cs typeface="+mn-cs"/>
                        </a:rPr>
                        <a:t>
 'N Hund im Zuhuug? 🐶 Ja - Asko wollte seinen Feierabend heute richtig genießen. Sein geplanter Ausflug nach Münster wurde durch die Polizei zwar unerwartet beendet, dafür gab es einen leckeren Snack auf der Wache. 🍖 
Autor: Christian Richter 
 #lokalzeit #wdrlokalzeit #WDR #hund #münster #zugfahrt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https://quintly-eu-image-storage.s3.amazonaws.com/5f3fce195d3d3dd014ed263e528e0d75/e961851a6fde800e0bb2855e48df16b3.jpg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27216</a:t>
                      </a:r>
                    </a:p>
                  </a:txBody>
                  <a:tcPr/>
                </a:tc>
                <a:extLst>
                  <a:ext uri="{0D108BD9-81ED-4DB2-BD59-A6C34878D82A}">
                    <a16:rowId xmlns:a16="http://schemas.microsoft.com/office/drawing/2014/main" val="1298813019"/>
                  </a:ext>
                </a:extLst>
              </a:tr>
            </a:tbl>
          </a:graphicData>
        </a:graphic>
      </p:graphicFrame>
      <p:sp>
        <p:nvSpPr>
          <p:cNvPr id="4" name="Text Placeholder 3">
            <a:extLst>
              <a:ext uri="{FF2B5EF4-FFF2-40B4-BE49-F238E27FC236}">
                <a16:creationId xmlns:a16="http://schemas.microsoft.com/office/drawing/2014/main" id="{04C28E20-D666-4C75-928E-702F3F0717CC}"/>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3679182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B7363-DACB-455E-B51C-D02E28E56DA6}"/>
              </a:ext>
            </a:extLst>
          </p:cNvPr>
          <p:cNvSpPr>
            <a:spLocks noGrp="1"/>
          </p:cNvSpPr>
          <p:nvPr>
            <p:ph type="title"/>
          </p:nvPr>
        </p:nvSpPr>
        <p:spPr/>
        <p:txBody>
          <a:bodyPr/>
          <a:lstStyle/>
          <a:p>
            <a:r>
              <a:rPr lang="de-DE"/>
              <a:t>Instagram Alle Posts des Zeitraums (mit Total Interactions) | lokalzeit - 10 of 19</a:t>
            </a:r>
            <a:endParaRPr lang="en-US"/>
          </a:p>
        </p:txBody>
      </p:sp>
      <p:graphicFrame>
        <p:nvGraphicFramePr>
          <p:cNvPr id="5" name="Table Placeholder 4">
            <a:extLst>
              <a:ext uri="{FF2B5EF4-FFF2-40B4-BE49-F238E27FC236}">
                <a16:creationId xmlns:a16="http://schemas.microsoft.com/office/drawing/2014/main" id="{D6C5EBF7-719A-40E4-BC88-DCABC19B1689}"/>
              </a:ext>
            </a:extLst>
          </p:cNvPr>
          <p:cNvGraphicFramePr>
            <a:graphicFrameLocks noGrp="1"/>
          </p:cNvGraphicFramePr>
          <p:nvPr>
            <p:ph type="tbl" sz="quarter" idx="13"/>
            <p:extLst>
              <p:ext uri="{D42A27DB-BD31-4B8C-83A1-F6EECF244321}">
                <p14:modId xmlns:p14="http://schemas.microsoft.com/office/powerpoint/2010/main" val="10058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3380771"/>
                    </a:ext>
                  </a:extLst>
                </a:gridCol>
                <a:gridCol w="2057400">
                  <a:extLst>
                    <a:ext uri="{9D8B030D-6E8A-4147-A177-3AD203B41FA5}">
                      <a16:colId xmlns:a16="http://schemas.microsoft.com/office/drawing/2014/main" val="3314296814"/>
                    </a:ext>
                  </a:extLst>
                </a:gridCol>
                <a:gridCol w="987552">
                  <a:extLst>
                    <a:ext uri="{9D8B030D-6E8A-4147-A177-3AD203B41FA5}">
                      <a16:colId xmlns:a16="http://schemas.microsoft.com/office/drawing/2014/main" val="1065705682"/>
                    </a:ext>
                  </a:extLst>
                </a:gridCol>
                <a:gridCol w="987552">
                  <a:extLst>
                    <a:ext uri="{9D8B030D-6E8A-4147-A177-3AD203B41FA5}">
                      <a16:colId xmlns:a16="http://schemas.microsoft.com/office/drawing/2014/main" val="4216297765"/>
                    </a:ext>
                  </a:extLst>
                </a:gridCol>
                <a:gridCol w="987552">
                  <a:extLst>
                    <a:ext uri="{9D8B030D-6E8A-4147-A177-3AD203B41FA5}">
                      <a16:colId xmlns:a16="http://schemas.microsoft.com/office/drawing/2014/main" val="1642504790"/>
                    </a:ext>
                  </a:extLst>
                </a:gridCol>
                <a:gridCol w="987552">
                  <a:extLst>
                    <a:ext uri="{9D8B030D-6E8A-4147-A177-3AD203B41FA5}">
                      <a16:colId xmlns:a16="http://schemas.microsoft.com/office/drawing/2014/main" val="2377631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26925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- 2025-01-30 16:29:13</a:t>
                      </a:r>
                      <a:r>
                        <a:rPr kumimoji="0" lang="de-DE" sz="1000" b="0" i="0" u="none" strike="noStrike" kern="1200" cap="none" spc="0" normalizeH="0" baseline="0" noProof="0">
                          <a:ln>
                            <a:noFill/>
                          </a:ln>
                          <a:solidFill>
                            <a:prstClr val="black"/>
                          </a:solidFill>
                          <a:effectLst/>
                          <a:uLnTx/>
                          <a:uFillTx/>
                          <a:latin typeface="Calibri"/>
                          <a:ea typeface="+mn-ea"/>
                          <a:cs typeface="+mn-cs"/>
                        </a:rPr>
                        <a:t>
 Kleiner als eine Ein-Cent-Münze und mehr als 1.600 Jahre alt. ⤵️
Archäologie-Student Constantin aus Minden hat mit seinem Metalldetektor einen richtigen Schatz gefunden: ein goldenes Miniatur-Schloss aus dem 3. oder 4. Jahrhundert nach Christus! 
Archäologen sprechen von einem Sensationsfund, der in Europa bisher einzigartig ist. 😮🤩
👩‍💻 Autorin: Ann-Christin Voßkühler
#Schatzsuche #Sensation #Sondengänger #Fundstück #LWL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https://quintly-eu-image-storage.s3.amazonaws.com/5f3fce195d3d3dd014ed263e528e0d75/e2dab170c96b8b1d6a4f8179a80b4b2d.jpg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21863</a:t>
                      </a:r>
                    </a:p>
                  </a:txBody>
                  <a:tcPr/>
                </a:tc>
                <a:extLst>
                  <a:ext uri="{0D108BD9-81ED-4DB2-BD59-A6C34878D82A}">
                    <a16:rowId xmlns:a16="http://schemas.microsoft.com/office/drawing/2014/main" val="714927325"/>
                  </a:ext>
                </a:extLst>
              </a:tr>
            </a:tbl>
          </a:graphicData>
        </a:graphic>
      </p:graphicFrame>
      <p:sp>
        <p:nvSpPr>
          <p:cNvPr id="4" name="Text Placeholder 3">
            <a:extLst>
              <a:ext uri="{FF2B5EF4-FFF2-40B4-BE49-F238E27FC236}">
                <a16:creationId xmlns:a16="http://schemas.microsoft.com/office/drawing/2014/main" id="{1C30FCB9-45FC-4529-B43F-CBFF52E818F6}"/>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3278650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DF22-C4C3-4A41-B824-96D26F791E86}"/>
              </a:ext>
            </a:extLst>
          </p:cNvPr>
          <p:cNvSpPr>
            <a:spLocks noGrp="1"/>
          </p:cNvSpPr>
          <p:nvPr>
            <p:ph type="title"/>
          </p:nvPr>
        </p:nvSpPr>
        <p:spPr/>
        <p:txBody>
          <a:bodyPr/>
          <a:lstStyle/>
          <a:p>
            <a:r>
              <a:rPr lang="de-DE"/>
              <a:t>Instagram Alle Posts des Zeitraums (mit Total Interactions) | lokalzeit - 11 of 19</a:t>
            </a:r>
            <a:endParaRPr lang="en-US"/>
          </a:p>
        </p:txBody>
      </p:sp>
      <p:graphicFrame>
        <p:nvGraphicFramePr>
          <p:cNvPr id="5" name="Table Placeholder 4">
            <a:extLst>
              <a:ext uri="{FF2B5EF4-FFF2-40B4-BE49-F238E27FC236}">
                <a16:creationId xmlns:a16="http://schemas.microsoft.com/office/drawing/2014/main" id="{35923045-19EC-4809-B84B-E8B19618B6A8}"/>
              </a:ext>
            </a:extLst>
          </p:cNvPr>
          <p:cNvGraphicFramePr>
            <a:graphicFrameLocks noGrp="1"/>
          </p:cNvGraphicFramePr>
          <p:nvPr>
            <p:ph type="tbl" sz="quarter" idx="13"/>
            <p:extLst>
              <p:ext uri="{D42A27DB-BD31-4B8C-83A1-F6EECF244321}">
                <p14:modId xmlns:p14="http://schemas.microsoft.com/office/powerpoint/2010/main" val="4226282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5257923"/>
                    </a:ext>
                  </a:extLst>
                </a:gridCol>
                <a:gridCol w="2057400">
                  <a:extLst>
                    <a:ext uri="{9D8B030D-6E8A-4147-A177-3AD203B41FA5}">
                      <a16:colId xmlns:a16="http://schemas.microsoft.com/office/drawing/2014/main" val="3315208046"/>
                    </a:ext>
                  </a:extLst>
                </a:gridCol>
                <a:gridCol w="987552">
                  <a:extLst>
                    <a:ext uri="{9D8B030D-6E8A-4147-A177-3AD203B41FA5}">
                      <a16:colId xmlns:a16="http://schemas.microsoft.com/office/drawing/2014/main" val="1269423302"/>
                    </a:ext>
                  </a:extLst>
                </a:gridCol>
                <a:gridCol w="987552">
                  <a:extLst>
                    <a:ext uri="{9D8B030D-6E8A-4147-A177-3AD203B41FA5}">
                      <a16:colId xmlns:a16="http://schemas.microsoft.com/office/drawing/2014/main" val="2462326300"/>
                    </a:ext>
                  </a:extLst>
                </a:gridCol>
                <a:gridCol w="987552">
                  <a:extLst>
                    <a:ext uri="{9D8B030D-6E8A-4147-A177-3AD203B41FA5}">
                      <a16:colId xmlns:a16="http://schemas.microsoft.com/office/drawing/2014/main" val="3354918597"/>
                    </a:ext>
                  </a:extLst>
                </a:gridCol>
                <a:gridCol w="987552">
                  <a:extLst>
                    <a:ext uri="{9D8B030D-6E8A-4147-A177-3AD203B41FA5}">
                      <a16:colId xmlns:a16="http://schemas.microsoft.com/office/drawing/2014/main" val="1455732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2596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- 2025-02-01 16:00:00</a:t>
                      </a:r>
                      <a:r>
                        <a:rPr kumimoji="0" lang="de-DE" sz="1000" b="0" i="0" u="none" strike="noStrike" kern="1200" cap="none" spc="0" normalizeH="0" baseline="0" noProof="0">
                          <a:ln>
                            <a:noFill/>
                          </a:ln>
                          <a:solidFill>
                            <a:prstClr val="black"/>
                          </a:solidFill>
                          <a:effectLst/>
                          <a:uLnTx/>
                          <a:uFillTx/>
                          <a:latin typeface="Calibri"/>
                          <a:ea typeface="+mn-ea"/>
                          <a:cs typeface="+mn-cs"/>
                        </a:rPr>
                        <a:t>
 Mit 82 noch arbeiten – wär das was für dich? 🤔 Ilse Gernemann ist noch voll dabei! 💪 
Die Einzelhändlerin führt ihren Schreib- und Spielwarenladen immer noch mit Freude. Und sie ist deshalb nicht nur in ganz Coesfeld-Lette bekannt. 👀 
Ihr Enkel Marek hilft bei Social Media gernemann_lette bekannt zu machen. „Oma Gernemann“, wie sie von allen liebevoll genannt wird, hat schon mal über 200.000 Leute mit einem Video erreicht. 🥰 
👨‍💻 Autor: Rolf Heutmann 
#Einzelhandel #Arbeit #Coesfeld #SocialMedia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https://quintly-eu-image-storage.s3.amazonaws.com/5f3fce195d3d3dd014ed263e528e0d75/733a9048b9ecdedda69e93bedf928958.jpg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20945</a:t>
                      </a:r>
                    </a:p>
                  </a:txBody>
                  <a:tcPr/>
                </a:tc>
                <a:extLst>
                  <a:ext uri="{0D108BD9-81ED-4DB2-BD59-A6C34878D82A}">
                    <a16:rowId xmlns:a16="http://schemas.microsoft.com/office/drawing/2014/main" val="148077686"/>
                  </a:ext>
                </a:extLst>
              </a:tr>
            </a:tbl>
          </a:graphicData>
        </a:graphic>
      </p:graphicFrame>
      <p:sp>
        <p:nvSpPr>
          <p:cNvPr id="4" name="Text Placeholder 3">
            <a:extLst>
              <a:ext uri="{FF2B5EF4-FFF2-40B4-BE49-F238E27FC236}">
                <a16:creationId xmlns:a16="http://schemas.microsoft.com/office/drawing/2014/main" id="{4F76EBCC-473B-4B15-89F2-CCC3999D0435}"/>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4020173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2970A-5526-4C7A-B7CD-F43E3E2499DD}"/>
              </a:ext>
            </a:extLst>
          </p:cNvPr>
          <p:cNvSpPr>
            <a:spLocks noGrp="1"/>
          </p:cNvSpPr>
          <p:nvPr>
            <p:ph type="title"/>
          </p:nvPr>
        </p:nvSpPr>
        <p:spPr/>
        <p:txBody>
          <a:bodyPr/>
          <a:lstStyle/>
          <a:p>
            <a:r>
              <a:rPr lang="de-DE"/>
              <a:t>Instagram Alle Posts des Zeitraums (mit Total Interactions) | lokalzeit - 12 of 19</a:t>
            </a:r>
            <a:endParaRPr lang="en-US"/>
          </a:p>
        </p:txBody>
      </p:sp>
      <p:graphicFrame>
        <p:nvGraphicFramePr>
          <p:cNvPr id="5" name="Table Placeholder 4">
            <a:extLst>
              <a:ext uri="{FF2B5EF4-FFF2-40B4-BE49-F238E27FC236}">
                <a16:creationId xmlns:a16="http://schemas.microsoft.com/office/drawing/2014/main" id="{4440A182-CD65-4FA7-9A3F-EFEAB508DC09}"/>
              </a:ext>
            </a:extLst>
          </p:cNvPr>
          <p:cNvGraphicFramePr>
            <a:graphicFrameLocks noGrp="1"/>
          </p:cNvGraphicFramePr>
          <p:nvPr>
            <p:ph type="tbl" sz="quarter" idx="13"/>
            <p:extLst>
              <p:ext uri="{D42A27DB-BD31-4B8C-83A1-F6EECF244321}">
                <p14:modId xmlns:p14="http://schemas.microsoft.com/office/powerpoint/2010/main" val="314042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4021312"/>
                    </a:ext>
                  </a:extLst>
                </a:gridCol>
                <a:gridCol w="2057400">
                  <a:extLst>
                    <a:ext uri="{9D8B030D-6E8A-4147-A177-3AD203B41FA5}">
                      <a16:colId xmlns:a16="http://schemas.microsoft.com/office/drawing/2014/main" val="3064789444"/>
                    </a:ext>
                  </a:extLst>
                </a:gridCol>
                <a:gridCol w="987552">
                  <a:extLst>
                    <a:ext uri="{9D8B030D-6E8A-4147-A177-3AD203B41FA5}">
                      <a16:colId xmlns:a16="http://schemas.microsoft.com/office/drawing/2014/main" val="1839129726"/>
                    </a:ext>
                  </a:extLst>
                </a:gridCol>
                <a:gridCol w="987552">
                  <a:extLst>
                    <a:ext uri="{9D8B030D-6E8A-4147-A177-3AD203B41FA5}">
                      <a16:colId xmlns:a16="http://schemas.microsoft.com/office/drawing/2014/main" val="2123236513"/>
                    </a:ext>
                  </a:extLst>
                </a:gridCol>
                <a:gridCol w="987552">
                  <a:extLst>
                    <a:ext uri="{9D8B030D-6E8A-4147-A177-3AD203B41FA5}">
                      <a16:colId xmlns:a16="http://schemas.microsoft.com/office/drawing/2014/main" val="3705512382"/>
                    </a:ext>
                  </a:extLst>
                </a:gridCol>
                <a:gridCol w="987552">
                  <a:extLst>
                    <a:ext uri="{9D8B030D-6E8A-4147-A177-3AD203B41FA5}">
                      <a16:colId xmlns:a16="http://schemas.microsoft.com/office/drawing/2014/main" val="1506617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3200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- 2025-01-28 14:11:34</a:t>
                      </a:r>
                      <a:r>
                        <a:rPr kumimoji="0" lang="en-US" sz="1000" b="0" i="0" u="none" strike="noStrike" kern="1200" cap="none" spc="0" normalizeH="0" baseline="0" noProof="0">
                          <a:ln>
                            <a:noFill/>
                          </a:ln>
                          <a:solidFill>
                            <a:prstClr val="black"/>
                          </a:solidFill>
                          <a:effectLst/>
                          <a:uLnTx/>
                          <a:uFillTx/>
                          <a:latin typeface="Calibri"/>
                          <a:ea typeface="+mn-ea"/>
                          <a:cs typeface="+mn-cs"/>
                        </a:rPr>
                        <a:t>
 Suri malt gegen den Krebs. Die Zehnjährige hat einen Gehirntumor. Das Malen hilft ihr während der langen Krankenhausaufenthalte durch schwere Chemotherapien und lenkt sie ab. 🎨🏥❤️‍🩹
kunsttherapie.klinikhelden 🫶🏻
👩🏻‍💻 Autorin: Nastaran Amirhaji
#ARD #WDR #Lokalzeit #Ehrenamt #Krebs #Chemotherapie #Kunsttherapie #Essen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https://quintly-eu-image-storage.s3.amazonaws.com/5f3fce195d3d3dd014ed263e528e0d75/d669ce59457eca6b92e7caf5c33f3932.jpg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20483</a:t>
                      </a:r>
                    </a:p>
                  </a:txBody>
                  <a:tcPr/>
                </a:tc>
                <a:extLst>
                  <a:ext uri="{0D108BD9-81ED-4DB2-BD59-A6C34878D82A}">
                    <a16:rowId xmlns:a16="http://schemas.microsoft.com/office/drawing/2014/main" val="2151682663"/>
                  </a:ext>
                </a:extLst>
              </a:tr>
            </a:tbl>
          </a:graphicData>
        </a:graphic>
      </p:graphicFrame>
      <p:sp>
        <p:nvSpPr>
          <p:cNvPr id="4" name="Text Placeholder 3">
            <a:extLst>
              <a:ext uri="{FF2B5EF4-FFF2-40B4-BE49-F238E27FC236}">
                <a16:creationId xmlns:a16="http://schemas.microsoft.com/office/drawing/2014/main" id="{0AEFA593-FC45-4ADC-90C2-9C5B49D077E8}"/>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1667462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CE443-359B-4692-822C-00A5803329AC}"/>
              </a:ext>
            </a:extLst>
          </p:cNvPr>
          <p:cNvSpPr>
            <a:spLocks noGrp="1"/>
          </p:cNvSpPr>
          <p:nvPr>
            <p:ph type="title"/>
          </p:nvPr>
        </p:nvSpPr>
        <p:spPr/>
        <p:txBody>
          <a:bodyPr/>
          <a:lstStyle/>
          <a:p>
            <a:r>
              <a:rPr lang="de-DE"/>
              <a:t>Instagram Alle Posts des Zeitraums (mit Total Interactions) | lokalzeit - 13 of 19</a:t>
            </a:r>
            <a:endParaRPr lang="en-US"/>
          </a:p>
        </p:txBody>
      </p:sp>
      <p:graphicFrame>
        <p:nvGraphicFramePr>
          <p:cNvPr id="5" name="Table Placeholder 4">
            <a:extLst>
              <a:ext uri="{FF2B5EF4-FFF2-40B4-BE49-F238E27FC236}">
                <a16:creationId xmlns:a16="http://schemas.microsoft.com/office/drawing/2014/main" id="{AE5447D1-97C2-4BCE-9017-D02E64F2A1D6}"/>
              </a:ext>
            </a:extLst>
          </p:cNvPr>
          <p:cNvGraphicFramePr>
            <a:graphicFrameLocks noGrp="1"/>
          </p:cNvGraphicFramePr>
          <p:nvPr>
            <p:ph type="tbl" sz="quarter" idx="13"/>
            <p:extLst>
              <p:ext uri="{D42A27DB-BD31-4B8C-83A1-F6EECF244321}">
                <p14:modId xmlns:p14="http://schemas.microsoft.com/office/powerpoint/2010/main" val="205969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8441123"/>
                    </a:ext>
                  </a:extLst>
                </a:gridCol>
                <a:gridCol w="2057400">
                  <a:extLst>
                    <a:ext uri="{9D8B030D-6E8A-4147-A177-3AD203B41FA5}">
                      <a16:colId xmlns:a16="http://schemas.microsoft.com/office/drawing/2014/main" val="879340775"/>
                    </a:ext>
                  </a:extLst>
                </a:gridCol>
                <a:gridCol w="987552">
                  <a:extLst>
                    <a:ext uri="{9D8B030D-6E8A-4147-A177-3AD203B41FA5}">
                      <a16:colId xmlns:a16="http://schemas.microsoft.com/office/drawing/2014/main" val="1323570653"/>
                    </a:ext>
                  </a:extLst>
                </a:gridCol>
                <a:gridCol w="987552">
                  <a:extLst>
                    <a:ext uri="{9D8B030D-6E8A-4147-A177-3AD203B41FA5}">
                      <a16:colId xmlns:a16="http://schemas.microsoft.com/office/drawing/2014/main" val="3463468666"/>
                    </a:ext>
                  </a:extLst>
                </a:gridCol>
                <a:gridCol w="987552">
                  <a:extLst>
                    <a:ext uri="{9D8B030D-6E8A-4147-A177-3AD203B41FA5}">
                      <a16:colId xmlns:a16="http://schemas.microsoft.com/office/drawing/2014/main" val="3247880748"/>
                    </a:ext>
                  </a:extLst>
                </a:gridCol>
                <a:gridCol w="987552">
                  <a:extLst>
                    <a:ext uri="{9D8B030D-6E8A-4147-A177-3AD203B41FA5}">
                      <a16:colId xmlns:a16="http://schemas.microsoft.com/office/drawing/2014/main" val="3118706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56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- 2025-01-29 16:21:58</a:t>
                      </a:r>
                      <a:r>
                        <a:rPr kumimoji="0" lang="de-DE" sz="1000" b="0" i="0" u="none" strike="noStrike" kern="1200" cap="none" spc="0" normalizeH="0" baseline="0" noProof="0">
                          <a:ln>
                            <a:noFill/>
                          </a:ln>
                          <a:solidFill>
                            <a:prstClr val="black"/>
                          </a:solidFill>
                          <a:effectLst/>
                          <a:uLnTx/>
                          <a:uFillTx/>
                          <a:latin typeface="Calibri"/>
                          <a:ea typeface="+mn-ea"/>
                          <a:cs typeface="+mn-cs"/>
                        </a:rPr>
                        <a:t>
 Die Mitarbeitenden des Altenzentrums »Herz Jesu« in Düsseldorf nennen ihre Einrichtung liebevoll »Das Haus der Hundertjährigen«. Denn hier leben gleich vier Damen, die schon über 100 Jahre auf der Welt sind. 👵🏻👵🏻👵🏻👵🏻
#Altwerden #OldButGold #Leben #WDR #Lokalzeit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https://quintly-eu-image-storage.s3.amazonaws.com/5f3fce195d3d3dd014ed263e528e0d75/1cde33bf612689a5349b7f3918849488.jpg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19112</a:t>
                      </a:r>
                    </a:p>
                  </a:txBody>
                  <a:tcPr/>
                </a:tc>
                <a:extLst>
                  <a:ext uri="{0D108BD9-81ED-4DB2-BD59-A6C34878D82A}">
                    <a16:rowId xmlns:a16="http://schemas.microsoft.com/office/drawing/2014/main" val="1415605566"/>
                  </a:ext>
                </a:extLst>
              </a:tr>
            </a:tbl>
          </a:graphicData>
        </a:graphic>
      </p:graphicFrame>
      <p:sp>
        <p:nvSpPr>
          <p:cNvPr id="4" name="Text Placeholder 3">
            <a:extLst>
              <a:ext uri="{FF2B5EF4-FFF2-40B4-BE49-F238E27FC236}">
                <a16:creationId xmlns:a16="http://schemas.microsoft.com/office/drawing/2014/main" id="{E14DE757-0BA4-4575-96D8-8254153B4EC1}"/>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433744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51704-844E-408D-B5B3-58C0FE292744}"/>
              </a:ext>
            </a:extLst>
          </p:cNvPr>
          <p:cNvSpPr>
            <a:spLocks noGrp="1"/>
          </p:cNvSpPr>
          <p:nvPr>
            <p:ph type="title"/>
          </p:nvPr>
        </p:nvSpPr>
        <p:spPr/>
        <p:txBody>
          <a:bodyPr/>
          <a:lstStyle/>
          <a:p>
            <a:r>
              <a:rPr lang="de-DE"/>
              <a:t>Instagram Alle Posts des Zeitraums (mit Total Interactions) | lokalzeit - 14 of 19</a:t>
            </a:r>
            <a:endParaRPr lang="en-US"/>
          </a:p>
        </p:txBody>
      </p:sp>
      <p:graphicFrame>
        <p:nvGraphicFramePr>
          <p:cNvPr id="5" name="Table Placeholder 4">
            <a:extLst>
              <a:ext uri="{FF2B5EF4-FFF2-40B4-BE49-F238E27FC236}">
                <a16:creationId xmlns:a16="http://schemas.microsoft.com/office/drawing/2014/main" id="{5D4CC7C1-1D3F-4CE6-8456-A1D653392DBB}"/>
              </a:ext>
            </a:extLst>
          </p:cNvPr>
          <p:cNvGraphicFramePr>
            <a:graphicFrameLocks noGrp="1"/>
          </p:cNvGraphicFramePr>
          <p:nvPr>
            <p:ph type="tbl" sz="quarter" idx="13"/>
            <p:extLst>
              <p:ext uri="{D42A27DB-BD31-4B8C-83A1-F6EECF244321}">
                <p14:modId xmlns:p14="http://schemas.microsoft.com/office/powerpoint/2010/main" val="1200699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1140301"/>
                    </a:ext>
                  </a:extLst>
                </a:gridCol>
                <a:gridCol w="2057400">
                  <a:extLst>
                    <a:ext uri="{9D8B030D-6E8A-4147-A177-3AD203B41FA5}">
                      <a16:colId xmlns:a16="http://schemas.microsoft.com/office/drawing/2014/main" val="3796567407"/>
                    </a:ext>
                  </a:extLst>
                </a:gridCol>
                <a:gridCol w="987552">
                  <a:extLst>
                    <a:ext uri="{9D8B030D-6E8A-4147-A177-3AD203B41FA5}">
                      <a16:colId xmlns:a16="http://schemas.microsoft.com/office/drawing/2014/main" val="3853394363"/>
                    </a:ext>
                  </a:extLst>
                </a:gridCol>
                <a:gridCol w="987552">
                  <a:extLst>
                    <a:ext uri="{9D8B030D-6E8A-4147-A177-3AD203B41FA5}">
                      <a16:colId xmlns:a16="http://schemas.microsoft.com/office/drawing/2014/main" val="4143145958"/>
                    </a:ext>
                  </a:extLst>
                </a:gridCol>
                <a:gridCol w="987552">
                  <a:extLst>
                    <a:ext uri="{9D8B030D-6E8A-4147-A177-3AD203B41FA5}">
                      <a16:colId xmlns:a16="http://schemas.microsoft.com/office/drawing/2014/main" val="1784365167"/>
                    </a:ext>
                  </a:extLst>
                </a:gridCol>
                <a:gridCol w="987552">
                  <a:extLst>
                    <a:ext uri="{9D8B030D-6E8A-4147-A177-3AD203B41FA5}">
                      <a16:colId xmlns:a16="http://schemas.microsoft.com/office/drawing/2014/main" val="28021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7680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- 2025-02-02 11:00:00</a:t>
                      </a:r>
                      <a:r>
                        <a:rPr kumimoji="0" lang="de-DE" sz="1000" b="0" i="0" u="none" strike="noStrike" kern="1200" cap="none" spc="0" normalizeH="0" baseline="0" noProof="0">
                          <a:ln>
                            <a:noFill/>
                          </a:ln>
                          <a:solidFill>
                            <a:prstClr val="black"/>
                          </a:solidFill>
                          <a:effectLst/>
                          <a:uLnTx/>
                          <a:uFillTx/>
                          <a:latin typeface="Calibri"/>
                          <a:ea typeface="+mn-ea"/>
                          <a:cs typeface="+mn-cs"/>
                        </a:rPr>
                        <a:t>
 Ohne Ehrenamt läuft in der Kinder- und Jugendarbeit nichts! ❌
Sabrina lebt für ihren Karnevalsverein KG Eulenspiegel. Sie trainiert seit 7 Jahren die Kinder- und Jugendtanzgruppen – mehrmals die Woche und mit vollem Einsatz. Für sie ist das fast ein zweiter Vollzeitjob. 💪🏼👯‍♀️
👩‍💻 Autorin: Sofia Leikam 
#Ehrenamt #Karneval #Teamgeist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https://quintly-eu-image-storage.s3.amazonaws.com/5f3fce195d3d3dd014ed263e528e0d75/7ce4acb6ab13c5d02fd92175607fe4fe.jpg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14245</a:t>
                      </a:r>
                    </a:p>
                  </a:txBody>
                  <a:tcPr/>
                </a:tc>
                <a:extLst>
                  <a:ext uri="{0D108BD9-81ED-4DB2-BD59-A6C34878D82A}">
                    <a16:rowId xmlns:a16="http://schemas.microsoft.com/office/drawing/2014/main" val="3459685888"/>
                  </a:ext>
                </a:extLst>
              </a:tr>
            </a:tbl>
          </a:graphicData>
        </a:graphic>
      </p:graphicFrame>
      <p:sp>
        <p:nvSpPr>
          <p:cNvPr id="4" name="Text Placeholder 3">
            <a:extLst>
              <a:ext uri="{FF2B5EF4-FFF2-40B4-BE49-F238E27FC236}">
                <a16:creationId xmlns:a16="http://schemas.microsoft.com/office/drawing/2014/main" id="{EDE492EB-FA8C-4CE9-9394-1F4AF36B8D56}"/>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2466757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0261E-9EF7-4793-8AB0-FAEC2CFA8D45}"/>
              </a:ext>
            </a:extLst>
          </p:cNvPr>
          <p:cNvSpPr>
            <a:spLocks noGrp="1"/>
          </p:cNvSpPr>
          <p:nvPr>
            <p:ph type="title"/>
          </p:nvPr>
        </p:nvSpPr>
        <p:spPr/>
        <p:txBody>
          <a:bodyPr/>
          <a:lstStyle/>
          <a:p>
            <a:r>
              <a:rPr lang="de-DE"/>
              <a:t>Instagram Alle Posts des Zeitraums (mit Total Interactions) | lokalzeit - 15 of 19</a:t>
            </a:r>
            <a:endParaRPr lang="en-US"/>
          </a:p>
        </p:txBody>
      </p:sp>
      <p:graphicFrame>
        <p:nvGraphicFramePr>
          <p:cNvPr id="5" name="Table Placeholder 4">
            <a:extLst>
              <a:ext uri="{FF2B5EF4-FFF2-40B4-BE49-F238E27FC236}">
                <a16:creationId xmlns:a16="http://schemas.microsoft.com/office/drawing/2014/main" id="{D7016655-103E-4B96-A81F-DA565EA08B23}"/>
              </a:ext>
            </a:extLst>
          </p:cNvPr>
          <p:cNvGraphicFramePr>
            <a:graphicFrameLocks noGrp="1"/>
          </p:cNvGraphicFramePr>
          <p:nvPr>
            <p:ph type="tbl" sz="quarter" idx="13"/>
            <p:extLst>
              <p:ext uri="{D42A27DB-BD31-4B8C-83A1-F6EECF244321}">
                <p14:modId xmlns:p14="http://schemas.microsoft.com/office/powerpoint/2010/main" val="1655180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1052998"/>
                    </a:ext>
                  </a:extLst>
                </a:gridCol>
                <a:gridCol w="2057400">
                  <a:extLst>
                    <a:ext uri="{9D8B030D-6E8A-4147-A177-3AD203B41FA5}">
                      <a16:colId xmlns:a16="http://schemas.microsoft.com/office/drawing/2014/main" val="1044325206"/>
                    </a:ext>
                  </a:extLst>
                </a:gridCol>
                <a:gridCol w="987552">
                  <a:extLst>
                    <a:ext uri="{9D8B030D-6E8A-4147-A177-3AD203B41FA5}">
                      <a16:colId xmlns:a16="http://schemas.microsoft.com/office/drawing/2014/main" val="116791162"/>
                    </a:ext>
                  </a:extLst>
                </a:gridCol>
                <a:gridCol w="987552">
                  <a:extLst>
                    <a:ext uri="{9D8B030D-6E8A-4147-A177-3AD203B41FA5}">
                      <a16:colId xmlns:a16="http://schemas.microsoft.com/office/drawing/2014/main" val="1572693192"/>
                    </a:ext>
                  </a:extLst>
                </a:gridCol>
                <a:gridCol w="987552">
                  <a:extLst>
                    <a:ext uri="{9D8B030D-6E8A-4147-A177-3AD203B41FA5}">
                      <a16:colId xmlns:a16="http://schemas.microsoft.com/office/drawing/2014/main" val="2937416507"/>
                    </a:ext>
                  </a:extLst>
                </a:gridCol>
                <a:gridCol w="987552">
                  <a:extLst>
                    <a:ext uri="{9D8B030D-6E8A-4147-A177-3AD203B41FA5}">
                      <a16:colId xmlns:a16="http://schemas.microsoft.com/office/drawing/2014/main" val="2805017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0278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- 2025-01-27 16:04:43</a:t>
                      </a:r>
                      <a:r>
                        <a:rPr kumimoji="0" lang="de-DE" sz="1000" b="0" i="0" u="none" strike="noStrike" kern="1200" cap="none" spc="0" normalizeH="0" baseline="0" noProof="0">
                          <a:ln>
                            <a:noFill/>
                          </a:ln>
                          <a:solidFill>
                            <a:prstClr val="black"/>
                          </a:solidFill>
                          <a:effectLst/>
                          <a:uLnTx/>
                          <a:uFillTx/>
                          <a:latin typeface="Calibri"/>
                          <a:ea typeface="+mn-ea"/>
                          <a:cs typeface="+mn-cs"/>
                        </a:rPr>
                        <a:t>
 Wie gedenkst du der NS-Zeit? 💭
Schülerinnen und Schüler vom Berufskolleg Wirtschaft und Verwaltung in Remscheid besuchten die Gedenk- und Bildungsstätte Pferdestall. Hier erinnern sie auch an die jüdische Familie Frank aus Remscheid. ❤️
Der Remscheider Gad Frank floh 1934 mit seinen Eltern nach Palästina, seine Großeltern wurden von den Nazis ermordet. Obwohl er mit Deutschland nie wieder etwas zu tun haben wollte, hat sich zwischen ihm und den Mitgliedern eines Gedenkstätten-Vereins eine Freundschaft entwickelt. Kurz vor seinem Tod hat er ein Denkmal entworfen, um an das Schicksal der Franks und aller Opfer des nationalsozialistischen Rassenwahns zu erinnern. 😔
Vor 80 Jahren, am 27. Januar 1945, wurde das Konzentrationslager Auschwitz-Birkenau befreit. An dem Tag erinnert man sich an die Opfer des Nationalsozialismus. ✡️
🧑🏻‍💻Autor: Timo Spicker
#Erinnerung #Judentum #Nationalsozialismus #Gedenken #Holocaust #Remscheid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https://quintly-eu-image-storage.s3.amazonaws.com/5f3fce195d3d3dd014ed263e528e0d75/f6bdf4340c6b6e774e1779033373a1cb.jpg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11796</a:t>
                      </a:r>
                    </a:p>
                  </a:txBody>
                  <a:tcPr/>
                </a:tc>
                <a:extLst>
                  <a:ext uri="{0D108BD9-81ED-4DB2-BD59-A6C34878D82A}">
                    <a16:rowId xmlns:a16="http://schemas.microsoft.com/office/drawing/2014/main" val="601204807"/>
                  </a:ext>
                </a:extLst>
              </a:tr>
            </a:tbl>
          </a:graphicData>
        </a:graphic>
      </p:graphicFrame>
      <p:sp>
        <p:nvSpPr>
          <p:cNvPr id="4" name="Text Placeholder 3">
            <a:extLst>
              <a:ext uri="{FF2B5EF4-FFF2-40B4-BE49-F238E27FC236}">
                <a16:creationId xmlns:a16="http://schemas.microsoft.com/office/drawing/2014/main" id="{72FF7B2D-48D5-40DA-A4BB-E1D3ABAD094A}"/>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1897146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44C43-94F9-4932-9FAD-61E7B907F51D}"/>
              </a:ext>
            </a:extLst>
          </p:cNvPr>
          <p:cNvSpPr>
            <a:spLocks noGrp="1"/>
          </p:cNvSpPr>
          <p:nvPr>
            <p:ph type="title"/>
          </p:nvPr>
        </p:nvSpPr>
        <p:spPr/>
        <p:txBody>
          <a:bodyPr/>
          <a:lstStyle/>
          <a:p>
            <a:r>
              <a:rPr lang="de-DE"/>
              <a:t>Instagram Alle Posts des Zeitraums (mit Total Interactions) | lokalzeit - 16 of 19</a:t>
            </a:r>
            <a:endParaRPr lang="en-US"/>
          </a:p>
        </p:txBody>
      </p:sp>
      <p:graphicFrame>
        <p:nvGraphicFramePr>
          <p:cNvPr id="5" name="Table Placeholder 4">
            <a:extLst>
              <a:ext uri="{FF2B5EF4-FFF2-40B4-BE49-F238E27FC236}">
                <a16:creationId xmlns:a16="http://schemas.microsoft.com/office/drawing/2014/main" id="{5A553F76-1FAB-4402-BE89-DA20E7AACA3C}"/>
              </a:ext>
            </a:extLst>
          </p:cNvPr>
          <p:cNvGraphicFramePr>
            <a:graphicFrameLocks noGrp="1"/>
          </p:cNvGraphicFramePr>
          <p:nvPr>
            <p:ph type="tbl" sz="quarter" idx="13"/>
            <p:extLst>
              <p:ext uri="{D42A27DB-BD31-4B8C-83A1-F6EECF244321}">
                <p14:modId xmlns:p14="http://schemas.microsoft.com/office/powerpoint/2010/main" val="2640460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6591764"/>
                    </a:ext>
                  </a:extLst>
                </a:gridCol>
                <a:gridCol w="2057400">
                  <a:extLst>
                    <a:ext uri="{9D8B030D-6E8A-4147-A177-3AD203B41FA5}">
                      <a16:colId xmlns:a16="http://schemas.microsoft.com/office/drawing/2014/main" val="4048474128"/>
                    </a:ext>
                  </a:extLst>
                </a:gridCol>
                <a:gridCol w="987552">
                  <a:extLst>
                    <a:ext uri="{9D8B030D-6E8A-4147-A177-3AD203B41FA5}">
                      <a16:colId xmlns:a16="http://schemas.microsoft.com/office/drawing/2014/main" val="3700290999"/>
                    </a:ext>
                  </a:extLst>
                </a:gridCol>
                <a:gridCol w="987552">
                  <a:extLst>
                    <a:ext uri="{9D8B030D-6E8A-4147-A177-3AD203B41FA5}">
                      <a16:colId xmlns:a16="http://schemas.microsoft.com/office/drawing/2014/main" val="1993341434"/>
                    </a:ext>
                  </a:extLst>
                </a:gridCol>
                <a:gridCol w="987552">
                  <a:extLst>
                    <a:ext uri="{9D8B030D-6E8A-4147-A177-3AD203B41FA5}">
                      <a16:colId xmlns:a16="http://schemas.microsoft.com/office/drawing/2014/main" val="2125867075"/>
                    </a:ext>
                  </a:extLst>
                </a:gridCol>
                <a:gridCol w="987552">
                  <a:extLst>
                    <a:ext uri="{9D8B030D-6E8A-4147-A177-3AD203B41FA5}">
                      <a16:colId xmlns:a16="http://schemas.microsoft.com/office/drawing/2014/main" val="333015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9762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- 2025-02-02 16:00:00</a:t>
                      </a:r>
                      <a:r>
                        <a:rPr kumimoji="0" lang="de-DE" sz="1000" b="0" i="0" u="none" strike="noStrike" kern="1200" cap="none" spc="0" normalizeH="0" baseline="0" noProof="0">
                          <a:ln>
                            <a:noFill/>
                          </a:ln>
                          <a:solidFill>
                            <a:prstClr val="black"/>
                          </a:solidFill>
                          <a:effectLst/>
                          <a:uLnTx/>
                          <a:uFillTx/>
                          <a:latin typeface="Calibri"/>
                          <a:ea typeface="+mn-ea"/>
                          <a:cs typeface="+mn-cs"/>
                        </a:rPr>
                        <a:t>
 Vor über dreißig Jahren verkaufte Rudi Babst aus Petershagen im Kreis Minden-Lübbecke seine große Jugendliebe: Einen uralten Borgward-Oldtimer aus dem Jahr 1954. ❤️ 
Doch nun meldete sich eine junge Frau aus Bayern bei ihm, die neue Besitzerin des Wagens. Sie erzählte ihm, dass der Wagen verschrottet werden soll. Aber nicht mit Rudi. Er kaufte seine „Isabella“ zurück. 
Es ist genau das gleiche Auto von damals. Alte Liebe rostet manchmal eben doch. 
🧑‍💻 Autor: Luca Peters 
#Oldtimer #Petershagen #Borgward #Isabella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https://quintly-eu-image-storage.s3.amazonaws.com/5f3fce195d3d3dd014ed263e528e0d75/97cf3b26150f48c86f5fec3bc4da1134.jpg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11150</a:t>
                      </a:r>
                    </a:p>
                  </a:txBody>
                  <a:tcPr/>
                </a:tc>
                <a:extLst>
                  <a:ext uri="{0D108BD9-81ED-4DB2-BD59-A6C34878D82A}">
                    <a16:rowId xmlns:a16="http://schemas.microsoft.com/office/drawing/2014/main" val="238420624"/>
                  </a:ext>
                </a:extLst>
              </a:tr>
            </a:tbl>
          </a:graphicData>
        </a:graphic>
      </p:graphicFrame>
      <p:sp>
        <p:nvSpPr>
          <p:cNvPr id="4" name="Text Placeholder 3">
            <a:extLst>
              <a:ext uri="{FF2B5EF4-FFF2-40B4-BE49-F238E27FC236}">
                <a16:creationId xmlns:a16="http://schemas.microsoft.com/office/drawing/2014/main" id="{15482971-383C-47B8-A9BB-D39C36D0E5C8}"/>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2956308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87695-BF40-47F2-903A-BD4D1936455C}"/>
              </a:ext>
            </a:extLst>
          </p:cNvPr>
          <p:cNvSpPr>
            <a:spLocks noGrp="1"/>
          </p:cNvSpPr>
          <p:nvPr>
            <p:ph type="title"/>
          </p:nvPr>
        </p:nvSpPr>
        <p:spPr/>
        <p:txBody>
          <a:bodyPr/>
          <a:lstStyle/>
          <a:p>
            <a:r>
              <a:rPr lang="de-DE"/>
              <a:t>Instagram Alle Posts des Zeitraums (mit Total Interactions) | lokalzeit - 17 of 19</a:t>
            </a:r>
            <a:endParaRPr lang="en-US"/>
          </a:p>
        </p:txBody>
      </p:sp>
      <p:graphicFrame>
        <p:nvGraphicFramePr>
          <p:cNvPr id="5" name="Table Placeholder 4">
            <a:extLst>
              <a:ext uri="{FF2B5EF4-FFF2-40B4-BE49-F238E27FC236}">
                <a16:creationId xmlns:a16="http://schemas.microsoft.com/office/drawing/2014/main" id="{31E43770-1A43-4470-9A5F-B3458949F619}"/>
              </a:ext>
            </a:extLst>
          </p:cNvPr>
          <p:cNvGraphicFramePr>
            <a:graphicFrameLocks noGrp="1"/>
          </p:cNvGraphicFramePr>
          <p:nvPr>
            <p:ph type="tbl" sz="quarter" idx="13"/>
            <p:extLst>
              <p:ext uri="{D42A27DB-BD31-4B8C-83A1-F6EECF244321}">
                <p14:modId xmlns:p14="http://schemas.microsoft.com/office/powerpoint/2010/main" val="26376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5692592"/>
                    </a:ext>
                  </a:extLst>
                </a:gridCol>
                <a:gridCol w="2057400">
                  <a:extLst>
                    <a:ext uri="{9D8B030D-6E8A-4147-A177-3AD203B41FA5}">
                      <a16:colId xmlns:a16="http://schemas.microsoft.com/office/drawing/2014/main" val="3459819225"/>
                    </a:ext>
                  </a:extLst>
                </a:gridCol>
                <a:gridCol w="987552">
                  <a:extLst>
                    <a:ext uri="{9D8B030D-6E8A-4147-A177-3AD203B41FA5}">
                      <a16:colId xmlns:a16="http://schemas.microsoft.com/office/drawing/2014/main" val="3658641431"/>
                    </a:ext>
                  </a:extLst>
                </a:gridCol>
                <a:gridCol w="987552">
                  <a:extLst>
                    <a:ext uri="{9D8B030D-6E8A-4147-A177-3AD203B41FA5}">
                      <a16:colId xmlns:a16="http://schemas.microsoft.com/office/drawing/2014/main" val="3048539085"/>
                    </a:ext>
                  </a:extLst>
                </a:gridCol>
                <a:gridCol w="987552">
                  <a:extLst>
                    <a:ext uri="{9D8B030D-6E8A-4147-A177-3AD203B41FA5}">
                      <a16:colId xmlns:a16="http://schemas.microsoft.com/office/drawing/2014/main" val="3546601571"/>
                    </a:ext>
                  </a:extLst>
                </a:gridCol>
                <a:gridCol w="987552">
                  <a:extLst>
                    <a:ext uri="{9D8B030D-6E8A-4147-A177-3AD203B41FA5}">
                      <a16:colId xmlns:a16="http://schemas.microsoft.com/office/drawing/2014/main" val="150012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1668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- 2025-02-01 11:00:00</a:t>
                      </a:r>
                      <a:r>
                        <a:rPr kumimoji="0" lang="en-US" sz="1000" b="0" i="0" u="none" strike="noStrike" kern="1200" cap="none" spc="0" normalizeH="0" baseline="0" noProof="0">
                          <a:ln>
                            <a:noFill/>
                          </a:ln>
                          <a:solidFill>
                            <a:prstClr val="black"/>
                          </a:solidFill>
                          <a:effectLst/>
                          <a:uLnTx/>
                          <a:uFillTx/>
                          <a:latin typeface="Calibri"/>
                          <a:ea typeface="+mn-ea"/>
                          <a:cs typeface="+mn-cs"/>
                        </a:rPr>
                        <a:t>
 Kostenlose Friseurkurse: die gibt’s nur in Kleve! Friseur Hermann Wiezorek will damit ganz bestimmten Menschen helfen - geflüchteten Menschen  aus der Ukraine. Und sein Plan geht auf! 🇺🇦💇🏻‍♀️
👩‍💻 Autorin: Lara Schürmann
#HilfeFürFlüchtlinge #Ukraine #Friseur #Kleve #Lokalzeit #Ehrenamt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https://quintly-eu-image-storage.s3.amazonaws.com/5f3fce195d3d3dd014ed263e528e0d75/6d2c640dd56bf887dc6d2907073d0851.jpg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9445</a:t>
                      </a:r>
                    </a:p>
                  </a:txBody>
                  <a:tcPr/>
                </a:tc>
                <a:extLst>
                  <a:ext uri="{0D108BD9-81ED-4DB2-BD59-A6C34878D82A}">
                    <a16:rowId xmlns:a16="http://schemas.microsoft.com/office/drawing/2014/main" val="3700390355"/>
                  </a:ext>
                </a:extLst>
              </a:tr>
            </a:tbl>
          </a:graphicData>
        </a:graphic>
      </p:graphicFrame>
      <p:sp>
        <p:nvSpPr>
          <p:cNvPr id="4" name="Text Placeholder 3">
            <a:extLst>
              <a:ext uri="{FF2B5EF4-FFF2-40B4-BE49-F238E27FC236}">
                <a16:creationId xmlns:a16="http://schemas.microsoft.com/office/drawing/2014/main" id="{220667D6-34FF-4B39-9352-E8923E10035F}"/>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20839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25E5-38DF-44CA-962A-522381CB2BC9}"/>
              </a:ext>
            </a:extLst>
          </p:cNvPr>
          <p:cNvSpPr>
            <a:spLocks noGrp="1"/>
          </p:cNvSpPr>
          <p:nvPr>
            <p:ph type="title"/>
          </p:nvPr>
        </p:nvSpPr>
        <p:spPr/>
        <p:txBody>
          <a:bodyPr/>
          <a:lstStyle/>
          <a:p>
            <a:r>
              <a:rPr lang="de-DE"/>
              <a:t>Instagram Alle Posts des Zeitraums (mit Total Interactions) | lokalzeit - 18 of 19</a:t>
            </a:r>
            <a:endParaRPr lang="en-US"/>
          </a:p>
        </p:txBody>
      </p:sp>
      <p:graphicFrame>
        <p:nvGraphicFramePr>
          <p:cNvPr id="5" name="Table Placeholder 4">
            <a:extLst>
              <a:ext uri="{FF2B5EF4-FFF2-40B4-BE49-F238E27FC236}">
                <a16:creationId xmlns:a16="http://schemas.microsoft.com/office/drawing/2014/main" id="{37A7312C-ECA1-4340-9BE7-646AA93296FD}"/>
              </a:ext>
            </a:extLst>
          </p:cNvPr>
          <p:cNvGraphicFramePr>
            <a:graphicFrameLocks noGrp="1"/>
          </p:cNvGraphicFramePr>
          <p:nvPr>
            <p:ph type="tbl" sz="quarter" idx="13"/>
            <p:extLst>
              <p:ext uri="{D42A27DB-BD31-4B8C-83A1-F6EECF244321}">
                <p14:modId xmlns:p14="http://schemas.microsoft.com/office/powerpoint/2010/main" val="560247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2015497"/>
                    </a:ext>
                  </a:extLst>
                </a:gridCol>
                <a:gridCol w="2057400">
                  <a:extLst>
                    <a:ext uri="{9D8B030D-6E8A-4147-A177-3AD203B41FA5}">
                      <a16:colId xmlns:a16="http://schemas.microsoft.com/office/drawing/2014/main" val="624873784"/>
                    </a:ext>
                  </a:extLst>
                </a:gridCol>
                <a:gridCol w="987552">
                  <a:extLst>
                    <a:ext uri="{9D8B030D-6E8A-4147-A177-3AD203B41FA5}">
                      <a16:colId xmlns:a16="http://schemas.microsoft.com/office/drawing/2014/main" val="1549874879"/>
                    </a:ext>
                  </a:extLst>
                </a:gridCol>
                <a:gridCol w="987552">
                  <a:extLst>
                    <a:ext uri="{9D8B030D-6E8A-4147-A177-3AD203B41FA5}">
                      <a16:colId xmlns:a16="http://schemas.microsoft.com/office/drawing/2014/main" val="4042380820"/>
                    </a:ext>
                  </a:extLst>
                </a:gridCol>
                <a:gridCol w="987552">
                  <a:extLst>
                    <a:ext uri="{9D8B030D-6E8A-4147-A177-3AD203B41FA5}">
                      <a16:colId xmlns:a16="http://schemas.microsoft.com/office/drawing/2014/main" val="384905440"/>
                    </a:ext>
                  </a:extLst>
                </a:gridCol>
                <a:gridCol w="987552">
                  <a:extLst>
                    <a:ext uri="{9D8B030D-6E8A-4147-A177-3AD203B41FA5}">
                      <a16:colId xmlns:a16="http://schemas.microsoft.com/office/drawing/2014/main" val="1502060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2723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- 2025-02-02 14:00:00</a:t>
                      </a:r>
                      <a:r>
                        <a:rPr kumimoji="0" lang="de-DE" sz="1000" b="0" i="0" u="none" strike="noStrike" kern="1200" cap="none" spc="0" normalizeH="0" baseline="0" noProof="0">
                          <a:ln>
                            <a:noFill/>
                          </a:ln>
                          <a:solidFill>
                            <a:prstClr val="black"/>
                          </a:solidFill>
                          <a:effectLst/>
                          <a:uLnTx/>
                          <a:uFillTx/>
                          <a:latin typeface="Calibri"/>
                          <a:ea typeface="+mn-ea"/>
                          <a:cs typeface="+mn-cs"/>
                        </a:rPr>
                        <a:t>
 Habt ihr als Kinder noch mit Bügelperlen gebastelt? 👧🏽🧒🏼
Nicht nur was für Kinder: Ina aus Siegen zaubert damit Pixel-Art. 🖼️
Für die Kunst aus Bügelperlen nimmt sie ikonische Fotos aus der Popkultur als Vorlagen und verwandelt sie in pixelige Versionen. Perle für Perle fertigt sie in mühevoller Arbeit ihre Bilder, mal klein, mal groß. 
🧑‍💻 Autor: Christian Albrecht
#Kunst #Bügelperlen #Pixelart #Art #Siegen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https://quintly-eu-image-storage.s3.amazonaws.com/5f3fce195d3d3dd014ed263e528e0d75/f5f242b0fde3a0680d2c0d5829182107.jpg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7336</a:t>
                      </a:r>
                    </a:p>
                  </a:txBody>
                  <a:tcPr/>
                </a:tc>
                <a:extLst>
                  <a:ext uri="{0D108BD9-81ED-4DB2-BD59-A6C34878D82A}">
                    <a16:rowId xmlns:a16="http://schemas.microsoft.com/office/drawing/2014/main" val="1933464395"/>
                  </a:ext>
                </a:extLst>
              </a:tr>
            </a:tbl>
          </a:graphicData>
        </a:graphic>
      </p:graphicFrame>
      <p:sp>
        <p:nvSpPr>
          <p:cNvPr id="4" name="Text Placeholder 3">
            <a:extLst>
              <a:ext uri="{FF2B5EF4-FFF2-40B4-BE49-F238E27FC236}">
                <a16:creationId xmlns:a16="http://schemas.microsoft.com/office/drawing/2014/main" id="{F543803B-7056-458E-A151-4236D3205E94}"/>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2816460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739A1-286B-4BA8-83B4-FFCA82C1546A}"/>
              </a:ext>
            </a:extLst>
          </p:cNvPr>
          <p:cNvSpPr>
            <a:spLocks noGrp="1"/>
          </p:cNvSpPr>
          <p:nvPr>
            <p:ph type="title"/>
          </p:nvPr>
        </p:nvSpPr>
        <p:spPr/>
        <p:txBody>
          <a:bodyPr/>
          <a:lstStyle/>
          <a:p>
            <a:r>
              <a:rPr lang="de-DE"/>
              <a:t>Instagram Alle Posts des Zeitraums (mit Total Interactions) | lokalzeit - 19 of 19</a:t>
            </a:r>
            <a:endParaRPr lang="en-US"/>
          </a:p>
        </p:txBody>
      </p:sp>
      <p:graphicFrame>
        <p:nvGraphicFramePr>
          <p:cNvPr id="5" name="Table Placeholder 4">
            <a:extLst>
              <a:ext uri="{FF2B5EF4-FFF2-40B4-BE49-F238E27FC236}">
                <a16:creationId xmlns:a16="http://schemas.microsoft.com/office/drawing/2014/main" id="{229A4AD9-8312-4303-BC53-C4428307F0D5}"/>
              </a:ext>
            </a:extLst>
          </p:cNvPr>
          <p:cNvGraphicFramePr>
            <a:graphicFrameLocks noGrp="1"/>
          </p:cNvGraphicFramePr>
          <p:nvPr>
            <p:ph type="tbl" sz="quarter" idx="13"/>
            <p:extLst>
              <p:ext uri="{D42A27DB-BD31-4B8C-83A1-F6EECF244321}">
                <p14:modId xmlns:p14="http://schemas.microsoft.com/office/powerpoint/2010/main" val="3750748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4141979"/>
                    </a:ext>
                  </a:extLst>
                </a:gridCol>
                <a:gridCol w="2057400">
                  <a:extLst>
                    <a:ext uri="{9D8B030D-6E8A-4147-A177-3AD203B41FA5}">
                      <a16:colId xmlns:a16="http://schemas.microsoft.com/office/drawing/2014/main" val="538569277"/>
                    </a:ext>
                  </a:extLst>
                </a:gridCol>
                <a:gridCol w="987552">
                  <a:extLst>
                    <a:ext uri="{9D8B030D-6E8A-4147-A177-3AD203B41FA5}">
                      <a16:colId xmlns:a16="http://schemas.microsoft.com/office/drawing/2014/main" val="3480448306"/>
                    </a:ext>
                  </a:extLst>
                </a:gridCol>
                <a:gridCol w="987552">
                  <a:extLst>
                    <a:ext uri="{9D8B030D-6E8A-4147-A177-3AD203B41FA5}">
                      <a16:colId xmlns:a16="http://schemas.microsoft.com/office/drawing/2014/main" val="2247771691"/>
                    </a:ext>
                  </a:extLst>
                </a:gridCol>
                <a:gridCol w="987552">
                  <a:extLst>
                    <a:ext uri="{9D8B030D-6E8A-4147-A177-3AD203B41FA5}">
                      <a16:colId xmlns:a16="http://schemas.microsoft.com/office/drawing/2014/main" val="2233750202"/>
                    </a:ext>
                  </a:extLst>
                </a:gridCol>
                <a:gridCol w="987552">
                  <a:extLst>
                    <a:ext uri="{9D8B030D-6E8A-4147-A177-3AD203B41FA5}">
                      <a16:colId xmlns:a16="http://schemas.microsoft.com/office/drawing/2014/main" val="1919516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3052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- 2025-01-31 13:25:00</a:t>
                      </a:r>
                      <a:r>
                        <a:rPr kumimoji="0" lang="en-US" sz="1000" b="0" i="0" u="none" strike="noStrike" kern="1200" cap="none" spc="0" normalizeH="0" baseline="0" noProof="0">
                          <a:ln>
                            <a:noFill/>
                          </a:ln>
                          <a:solidFill>
                            <a:prstClr val="black"/>
                          </a:solidFill>
                          <a:effectLst/>
                          <a:uLnTx/>
                          <a:uFillTx/>
                          <a:latin typeface="Calibri"/>
                          <a:ea typeface="+mn-ea"/>
                          <a:cs typeface="+mn-cs"/>
                        </a:rPr>
                        <a:t>
 Welches Maskottchen hat dein Heimatort?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Berlin hat den Bären, Dortmund das Nashorn und Isselhorst hat Esel Horst. Das Maskottchen des Gütersloher Stadtteils kriegt jetzt sogar ein eigenes Kinderbuch. 📒 So will der Heimatverein Kindern eine Freude machen.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#Dorfleben #Maskottchen #Esel #Eselliebe #Lokalzeit #Ehrenamt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https://quintly-eu-image-storage.s3.amazonaws.com/5f3fce195d3d3dd014ed263e528e0d75/cd3e3d67a693bb2d683f1a7df948c096.jpg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7155</a:t>
                      </a:r>
                    </a:p>
                  </a:txBody>
                  <a:tcPr/>
                </a:tc>
                <a:extLst>
                  <a:ext uri="{0D108BD9-81ED-4DB2-BD59-A6C34878D82A}">
                    <a16:rowId xmlns:a16="http://schemas.microsoft.com/office/drawing/2014/main" val="3263459057"/>
                  </a:ext>
                </a:extLst>
              </a:tr>
            </a:tbl>
          </a:graphicData>
        </a:graphic>
      </p:graphicFrame>
      <p:sp>
        <p:nvSpPr>
          <p:cNvPr id="4" name="Text Placeholder 3">
            <a:extLst>
              <a:ext uri="{FF2B5EF4-FFF2-40B4-BE49-F238E27FC236}">
                <a16:creationId xmlns:a16="http://schemas.microsoft.com/office/drawing/2014/main" id="{AECC88A2-8FB1-43E1-9BAC-8AF302F02176}"/>
              </a:ext>
            </a:extLst>
          </p:cNvPr>
          <p:cNvSpPr>
            <a:spLocks noGrp="1"/>
          </p:cNvSpPr>
          <p:nvPr>
            <p:ph type="body" sz="quarter" idx="14"/>
          </p:nvPr>
        </p:nvSpPr>
        <p:spPr/>
        <p:txBody>
          <a:bodyPr/>
          <a:lstStyle/>
          <a:p>
            <a:r>
              <a:rPr lang="en-US"/>
              <a:t>27/01/2025 - 02/02/2025</a:t>
            </a:r>
          </a:p>
        </p:txBody>
      </p:sp>
    </p:spTree>
    <p:extLst>
      <p:ext uri="{BB962C8B-B14F-4D97-AF65-F5344CB8AC3E}">
        <p14:creationId xmlns:p14="http://schemas.microsoft.com/office/powerpoint/2010/main" val="30242001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2696</Words>
  <Application>Microsoft Office PowerPoint</Application>
  <PresentationFormat>On-screen Show (4:3)</PresentationFormat>
  <Paragraphs>270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Alle Posts des Zeitraums (mit Total Interactions) | lokalzeit - 1 of 19</vt:lpstr>
      <vt:lpstr>Instagram Alle Posts des Zeitraums (mit Total Interactions) | lokalzeit - 2 of 19</vt:lpstr>
      <vt:lpstr>Instagram Alle Posts des Zeitraums (mit Total Interactions) | lokalzeit - 3 of 19</vt:lpstr>
      <vt:lpstr>Instagram Alle Posts des Zeitraums (mit Total Interactions) | lokalzeit - 4 of 19</vt:lpstr>
      <vt:lpstr>Instagram Alle Posts des Zeitraums (mit Total Interactions) | lokalzeit - 5 of 19</vt:lpstr>
      <vt:lpstr>Instagram Alle Posts des Zeitraums (mit Total Interactions) | lokalzeit - 6 of 19</vt:lpstr>
      <vt:lpstr>Instagram Alle Posts des Zeitraums (mit Total Interactions) | lokalzeit - 7 of 19</vt:lpstr>
      <vt:lpstr>Instagram Alle Posts des Zeitraums (mit Total Interactions) | lokalzeit - 8 of 19</vt:lpstr>
      <vt:lpstr>Instagram Alle Posts des Zeitraums (mit Total Interactions) | lokalzeit - 9 of 19</vt:lpstr>
      <vt:lpstr>Instagram Alle Posts des Zeitraums (mit Total Interactions) | lokalzeit - 10 of 19</vt:lpstr>
      <vt:lpstr>Instagram Alle Posts des Zeitraums (mit Total Interactions) | lokalzeit - 11 of 19</vt:lpstr>
      <vt:lpstr>Instagram Alle Posts des Zeitraums (mit Total Interactions) | lokalzeit - 12 of 19</vt:lpstr>
      <vt:lpstr>Instagram Alle Posts des Zeitraums (mit Total Interactions) | lokalzeit - 13 of 19</vt:lpstr>
      <vt:lpstr>Instagram Alle Posts des Zeitraums (mit Total Interactions) | lokalzeit - 14 of 19</vt:lpstr>
      <vt:lpstr>Instagram Alle Posts des Zeitraums (mit Total Interactions) | lokalzeit - 15 of 19</vt:lpstr>
      <vt:lpstr>Instagram Alle Posts des Zeitraums (mit Total Interactions) | lokalzeit - 16 of 19</vt:lpstr>
      <vt:lpstr>Instagram Alle Posts des Zeitraums (mit Total Interactions) | lokalzeit - 17 of 19</vt:lpstr>
      <vt:lpstr>Instagram Alle Posts des Zeitraums (mit Total Interactions) | lokalzeit - 18 of 19</vt:lpstr>
      <vt:lpstr>Instagram Alle Posts des Zeitraums (mit Total Interactions) | lokalzeit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19</dc:title>
  <dc:creator>Frederik Born</dc:creator>
  <cp:lastModifiedBy>Frederik Born</cp:lastModifiedBy>
  <cp:revision>1</cp:revision>
  <dcterms:created xsi:type="dcterms:W3CDTF">2025-02-03T14:34:59Z</dcterms:created>
  <dcterms:modified xsi:type="dcterms:W3CDTF">2025-02-03T14:36:23Z</dcterms:modified>
</cp:coreProperties>
</file>